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7" r:id="rId3"/>
    <p:sldId id="258" r:id="rId4"/>
    <p:sldId id="260" r:id="rId5"/>
    <p:sldId id="259" r:id="rId6"/>
    <p:sldId id="335" r:id="rId7"/>
    <p:sldId id="261" r:id="rId8"/>
    <p:sldId id="262" r:id="rId9"/>
    <p:sldId id="304" r:id="rId10"/>
    <p:sldId id="264" r:id="rId11"/>
    <p:sldId id="265" r:id="rId12"/>
    <p:sldId id="266" r:id="rId13"/>
    <p:sldId id="267" r:id="rId14"/>
    <p:sldId id="271" r:id="rId15"/>
    <p:sldId id="272" r:id="rId16"/>
    <p:sldId id="305" r:id="rId17"/>
    <p:sldId id="306" r:id="rId18"/>
    <p:sldId id="307" r:id="rId19"/>
    <p:sldId id="309" r:id="rId20"/>
    <p:sldId id="310" r:id="rId21"/>
    <p:sldId id="313" r:id="rId22"/>
    <p:sldId id="268" r:id="rId23"/>
    <p:sldId id="314" r:id="rId24"/>
    <p:sldId id="312" r:id="rId25"/>
    <p:sldId id="269" r:id="rId26"/>
    <p:sldId id="270" r:id="rId27"/>
    <p:sldId id="273" r:id="rId28"/>
    <p:sldId id="322" r:id="rId29"/>
    <p:sldId id="323" r:id="rId30"/>
    <p:sldId id="315" r:id="rId31"/>
    <p:sldId id="316" r:id="rId32"/>
    <p:sldId id="317" r:id="rId33"/>
    <p:sldId id="318" r:id="rId34"/>
    <p:sldId id="320" r:id="rId35"/>
    <p:sldId id="327" r:id="rId36"/>
    <p:sldId id="326" r:id="rId37"/>
    <p:sldId id="308" r:id="rId38"/>
    <p:sldId id="330" r:id="rId39"/>
    <p:sldId id="319" r:id="rId40"/>
    <p:sldId id="331" r:id="rId41"/>
    <p:sldId id="324" r:id="rId42"/>
    <p:sldId id="329" r:id="rId43"/>
    <p:sldId id="328" r:id="rId44"/>
    <p:sldId id="332" r:id="rId45"/>
    <p:sldId id="321" r:id="rId46"/>
    <p:sldId id="276" r:id="rId47"/>
    <p:sldId id="311" r:id="rId48"/>
    <p:sldId id="333" r:id="rId49"/>
    <p:sldId id="277" r:id="rId50"/>
    <p:sldId id="278" r:id="rId51"/>
    <p:sldId id="334" r:id="rId5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chniak, Kim" initials="PK" lastIdx="1" clrIdx="0">
    <p:extLst>
      <p:ext uri="{19B8F6BF-5375-455C-9EA6-DF929625EA0E}">
        <p15:presenceInfo xmlns:p15="http://schemas.microsoft.com/office/powerpoint/2012/main" userId="S::kprachni@uthsc.edu::7ab450e2-afd3-4f09-83ba-565e0b948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94"/>
  </p:normalViewPr>
  <p:slideViewPr>
    <p:cSldViewPr snapToGrid="0">
      <p:cViewPr varScale="1">
        <p:scale>
          <a:sx n="121" d="100"/>
          <a:sy n="121"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534191-84AF-4406-B3F5-5DAD284A222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6EBC5E3-2015-49F9-A7A3-49B217DB2AC8}"/>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FF8DC3-942B-4528-922C-8F00F4B0C94F}" type="datetimeFigureOut">
              <a:rPr lang="en-US" smtClean="0"/>
              <a:t>10/7/20</a:t>
            </a:fld>
            <a:endParaRPr lang="en-US"/>
          </a:p>
        </p:txBody>
      </p:sp>
      <p:sp>
        <p:nvSpPr>
          <p:cNvPr id="4" name="Slide Image Placeholder 3">
            <a:extLst>
              <a:ext uri="{FF2B5EF4-FFF2-40B4-BE49-F238E27FC236}">
                <a16:creationId xmlns:a16="http://schemas.microsoft.com/office/drawing/2014/main" id="{9842266D-4355-404C-ADC3-C64EACFDD76E}"/>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a:extLst>
              <a:ext uri="{FF2B5EF4-FFF2-40B4-BE49-F238E27FC236}">
                <a16:creationId xmlns:a16="http://schemas.microsoft.com/office/drawing/2014/main" id="{F11CB69D-3255-4D81-812D-93E6D5A8D929}"/>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2EAA1CF-8AC3-46B2-B4A5-1E0B3B32AC71}"/>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16A2C56B-2671-4EC5-B648-F7E42A6E6969}"/>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AD86ECF-2E97-4466-B924-EDF451881AC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8D22-C3CA-43C4-82C9-7EA1EA4CF69D}" type="slidenum">
              <a:rPr lang="en-US" smtClean="0"/>
              <a:t>4</a:t>
            </a:fld>
            <a:endParaRPr lang="en-US"/>
          </a:p>
        </p:txBody>
      </p:sp>
    </p:spTree>
    <p:extLst>
      <p:ext uri="{BB962C8B-B14F-4D97-AF65-F5344CB8AC3E}">
        <p14:creationId xmlns:p14="http://schemas.microsoft.com/office/powerpoint/2010/main" val="62700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83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Our application will guide you through thinking about protecting confidentiality &amp; planning the research setting/procedures if you have not already.</a:t>
            </a:r>
          </a:p>
          <a:p>
            <a:pPr defTabSz="942289">
              <a:defRPr/>
            </a:pPr>
            <a:r>
              <a:rPr lang="en-US" dirty="0"/>
              <a:t>Identifiable information is defined in the application under ?s or pop-up text.</a:t>
            </a:r>
          </a:p>
          <a:p>
            <a:endParaRPr lang="en-US" dirty="0"/>
          </a:p>
        </p:txBody>
      </p:sp>
      <p:sp>
        <p:nvSpPr>
          <p:cNvPr id="4" name="Slide Number Placeholder 3"/>
          <p:cNvSpPr>
            <a:spLocks noGrp="1"/>
          </p:cNvSpPr>
          <p:nvPr>
            <p:ph type="sldNum" sz="quarter" idx="5"/>
          </p:nvPr>
        </p:nvSpPr>
        <p:spPr/>
        <p:txBody>
          <a:bodyPr/>
          <a:lstStyle/>
          <a:p>
            <a:fld id="{EE008D22-C3CA-43C4-82C9-7EA1EA4CF69D}" type="slidenum">
              <a:rPr lang="en-US" smtClean="0"/>
              <a:t>22</a:t>
            </a:fld>
            <a:endParaRPr lang="en-US"/>
          </a:p>
        </p:txBody>
      </p:sp>
    </p:spTree>
    <p:extLst>
      <p:ext uri="{BB962C8B-B14F-4D97-AF65-F5344CB8AC3E}">
        <p14:creationId xmlns:p14="http://schemas.microsoft.com/office/powerpoint/2010/main" val="153457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8D22-C3CA-43C4-82C9-7EA1EA4CF69D}" type="slidenum">
              <a:rPr lang="en-US" smtClean="0"/>
              <a:t>23</a:t>
            </a:fld>
            <a:endParaRPr lang="en-US"/>
          </a:p>
        </p:txBody>
      </p:sp>
    </p:spTree>
    <p:extLst>
      <p:ext uri="{BB962C8B-B14F-4D97-AF65-F5344CB8AC3E}">
        <p14:creationId xmlns:p14="http://schemas.microsoft.com/office/powerpoint/2010/main" val="189601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department is buying a laptop/computer, ensure it is </a:t>
            </a:r>
            <a:r>
              <a:rPr lang="en-US" dirty="0" err="1"/>
              <a:t>encryptable</a:t>
            </a:r>
            <a:r>
              <a:rPr lang="en-US" dirty="0"/>
              <a:t>.  Dan Harder, Chief Information Officer at UTHSC, can answer ?s.</a:t>
            </a:r>
          </a:p>
        </p:txBody>
      </p:sp>
      <p:sp>
        <p:nvSpPr>
          <p:cNvPr id="4" name="Slide Number Placeholder 3"/>
          <p:cNvSpPr>
            <a:spLocks noGrp="1"/>
          </p:cNvSpPr>
          <p:nvPr>
            <p:ph type="sldNum" sz="quarter" idx="5"/>
          </p:nvPr>
        </p:nvSpPr>
        <p:spPr/>
        <p:txBody>
          <a:bodyPr/>
          <a:lstStyle/>
          <a:p>
            <a:fld id="{6AD86ECF-2E97-4466-B924-EDF451881ACA}" type="slidenum">
              <a:rPr lang="en-US" smtClean="0"/>
              <a:t>27</a:t>
            </a:fld>
            <a:endParaRPr lang="en-US"/>
          </a:p>
        </p:txBody>
      </p:sp>
    </p:spTree>
    <p:extLst>
      <p:ext uri="{BB962C8B-B14F-4D97-AF65-F5344CB8AC3E}">
        <p14:creationId xmlns:p14="http://schemas.microsoft.com/office/powerpoint/2010/main" val="119943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D86ECF-2E97-4466-B924-EDF451881ACA}" type="slidenum">
              <a:rPr lang="en-US" smtClean="0"/>
              <a:t>29</a:t>
            </a:fld>
            <a:endParaRPr lang="en-US"/>
          </a:p>
        </p:txBody>
      </p:sp>
    </p:spTree>
    <p:extLst>
      <p:ext uri="{BB962C8B-B14F-4D97-AF65-F5344CB8AC3E}">
        <p14:creationId xmlns:p14="http://schemas.microsoft.com/office/powerpoint/2010/main" val="191179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EE008D22-C3CA-43C4-82C9-7EA1EA4CF69D}" type="slidenum">
              <a:rPr lang="en-US" smtClean="0"/>
              <a:t>34</a:t>
            </a:fld>
            <a:endParaRPr lang="en-US"/>
          </a:p>
        </p:txBody>
      </p:sp>
    </p:spTree>
    <p:extLst>
      <p:ext uri="{BB962C8B-B14F-4D97-AF65-F5344CB8AC3E}">
        <p14:creationId xmlns:p14="http://schemas.microsoft.com/office/powerpoint/2010/main" val="340094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OneDrive at home vs. saving to home computer.</a:t>
            </a:r>
          </a:p>
          <a:p>
            <a:r>
              <a:rPr lang="en-US" dirty="0"/>
              <a:t>Does your IRB application reflect any changes in where data is stored or visits taking place virtually?</a:t>
            </a:r>
          </a:p>
        </p:txBody>
      </p:sp>
      <p:sp>
        <p:nvSpPr>
          <p:cNvPr id="4" name="Slide Number Placeholder 3"/>
          <p:cNvSpPr>
            <a:spLocks noGrp="1"/>
          </p:cNvSpPr>
          <p:nvPr>
            <p:ph type="sldNum" sz="quarter" idx="5"/>
          </p:nvPr>
        </p:nvSpPr>
        <p:spPr/>
        <p:txBody>
          <a:bodyPr/>
          <a:lstStyle/>
          <a:p>
            <a:fld id="{6AD86ECF-2E97-4466-B924-EDF451881ACA}" type="slidenum">
              <a:rPr lang="en-US" smtClean="0"/>
              <a:t>36</a:t>
            </a:fld>
            <a:endParaRPr lang="en-US"/>
          </a:p>
        </p:txBody>
      </p:sp>
    </p:spTree>
    <p:extLst>
      <p:ext uri="{BB962C8B-B14F-4D97-AF65-F5344CB8AC3E}">
        <p14:creationId xmlns:p14="http://schemas.microsoft.com/office/powerpoint/2010/main" val="105899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is not all-inclusive.</a:t>
            </a:r>
          </a:p>
        </p:txBody>
      </p:sp>
      <p:sp>
        <p:nvSpPr>
          <p:cNvPr id="4" name="Slide Number Placeholder 3"/>
          <p:cNvSpPr>
            <a:spLocks noGrp="1"/>
          </p:cNvSpPr>
          <p:nvPr>
            <p:ph type="sldNum" sz="quarter" idx="5"/>
          </p:nvPr>
        </p:nvSpPr>
        <p:spPr/>
        <p:txBody>
          <a:bodyPr/>
          <a:lstStyle/>
          <a:p>
            <a:fld id="{6AD86ECF-2E97-4466-B924-EDF451881ACA}" type="slidenum">
              <a:rPr lang="en-US" smtClean="0"/>
              <a:t>5</a:t>
            </a:fld>
            <a:endParaRPr lang="en-US"/>
          </a:p>
        </p:txBody>
      </p:sp>
    </p:spTree>
    <p:extLst>
      <p:ext uri="{BB962C8B-B14F-4D97-AF65-F5344CB8AC3E}">
        <p14:creationId xmlns:p14="http://schemas.microsoft.com/office/powerpoint/2010/main" val="126619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D86ECF-2E97-4466-B924-EDF451881ACA}" type="slidenum">
              <a:rPr lang="en-US" smtClean="0"/>
              <a:t>38</a:t>
            </a:fld>
            <a:endParaRPr lang="en-US"/>
          </a:p>
        </p:txBody>
      </p:sp>
    </p:spTree>
    <p:extLst>
      <p:ext uri="{BB962C8B-B14F-4D97-AF65-F5344CB8AC3E}">
        <p14:creationId xmlns:p14="http://schemas.microsoft.com/office/powerpoint/2010/main" val="138911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absence of these is considered a limited data set, which requires a data use agreement with the covered entity.</a:t>
            </a:r>
          </a:p>
        </p:txBody>
      </p:sp>
      <p:sp>
        <p:nvSpPr>
          <p:cNvPr id="4" name="Slide Number Placeholder 3"/>
          <p:cNvSpPr>
            <a:spLocks noGrp="1"/>
          </p:cNvSpPr>
          <p:nvPr>
            <p:ph type="sldNum" sz="quarter" idx="5"/>
          </p:nvPr>
        </p:nvSpPr>
        <p:spPr/>
        <p:txBody>
          <a:bodyPr/>
          <a:lstStyle/>
          <a:p>
            <a:fld id="{6AD86ECF-2E97-4466-B924-EDF451881ACA}" type="slidenum">
              <a:rPr lang="en-US" smtClean="0"/>
              <a:t>41</a:t>
            </a:fld>
            <a:endParaRPr lang="en-US"/>
          </a:p>
        </p:txBody>
      </p:sp>
    </p:spTree>
    <p:extLst>
      <p:ext uri="{BB962C8B-B14F-4D97-AF65-F5344CB8AC3E}">
        <p14:creationId xmlns:p14="http://schemas.microsoft.com/office/powerpoint/2010/main" val="3742875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10681BB-BA95-4DA5-81C3-36E14BC9CF3F}"/>
              </a:ext>
            </a:extLst>
          </p:cNvPr>
          <p:cNvSpPr>
            <a:spLocks noGrp="1"/>
          </p:cNvSpPr>
          <p:nvPr>
            <p:ph type="body" idx="1"/>
          </p:nvPr>
        </p:nvSpPr>
        <p:spPr/>
        <p:txBody>
          <a:bodyPr/>
          <a:lstStyle/>
          <a:p>
            <a:r>
              <a:rPr lang="en-US" dirty="0"/>
              <a:t>Per our </a:t>
            </a:r>
            <a:r>
              <a:rPr lang="en-US" dirty="0">
                <a:solidFill>
                  <a:schemeClr val="tx1">
                    <a:lumMod val="50000"/>
                    <a:lumOff val="50000"/>
                  </a:schemeClr>
                </a:solidFill>
              </a:rPr>
              <a:t>UTHSC HIPAA Security Officer, Zoom is acceptable during the pandemic until UTHSC obtains Zoom for Healthcare licensing.</a:t>
            </a:r>
            <a:endParaRPr lang="en-US" dirty="0"/>
          </a:p>
        </p:txBody>
      </p:sp>
    </p:spTree>
    <p:extLst>
      <p:ext uri="{BB962C8B-B14F-4D97-AF65-F5344CB8AC3E}">
        <p14:creationId xmlns:p14="http://schemas.microsoft.com/office/powerpoint/2010/main" val="275683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IRB has an obligation to make sure all pertinent HIPAA officers are made aware of any potential violation.</a:t>
            </a:r>
          </a:p>
        </p:txBody>
      </p:sp>
      <p:sp>
        <p:nvSpPr>
          <p:cNvPr id="4" name="Slide Number Placeholder 3"/>
          <p:cNvSpPr>
            <a:spLocks noGrp="1"/>
          </p:cNvSpPr>
          <p:nvPr>
            <p:ph type="sldNum" sz="quarter" idx="5"/>
          </p:nvPr>
        </p:nvSpPr>
        <p:spPr/>
        <p:txBody>
          <a:bodyPr/>
          <a:lstStyle/>
          <a:p>
            <a:fld id="{6AD86ECF-2E97-4466-B924-EDF451881ACA}" type="slidenum">
              <a:rPr lang="en-US" smtClean="0"/>
              <a:t>49</a:t>
            </a:fld>
            <a:endParaRPr lang="en-US"/>
          </a:p>
        </p:txBody>
      </p:sp>
    </p:spTree>
    <p:extLst>
      <p:ext uri="{BB962C8B-B14F-4D97-AF65-F5344CB8AC3E}">
        <p14:creationId xmlns:p14="http://schemas.microsoft.com/office/powerpoint/2010/main" val="2988673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 retro- or prospective chart review of records stored in a clinic or hospital.  Cannot be used for specimens, as HIPAA does not </a:t>
            </a:r>
            <a:r>
              <a:rPr lang="en-US"/>
              <a:t>cover specimens!</a:t>
            </a:r>
            <a:endParaRPr lang="en-US" dirty="0"/>
          </a:p>
        </p:txBody>
      </p:sp>
      <p:sp>
        <p:nvSpPr>
          <p:cNvPr id="4" name="Slide Number Placeholder 3"/>
          <p:cNvSpPr>
            <a:spLocks noGrp="1"/>
          </p:cNvSpPr>
          <p:nvPr>
            <p:ph type="sldNum" sz="quarter" idx="5"/>
          </p:nvPr>
        </p:nvSpPr>
        <p:spPr/>
        <p:txBody>
          <a:bodyPr/>
          <a:lstStyle/>
          <a:p>
            <a:fld id="{6AD86ECF-2E97-4466-B924-EDF451881ACA}" type="slidenum">
              <a:rPr lang="en-US" smtClean="0"/>
              <a:t>50</a:t>
            </a:fld>
            <a:endParaRPr lang="en-US"/>
          </a:p>
        </p:txBody>
      </p:sp>
    </p:spTree>
    <p:extLst>
      <p:ext uri="{BB962C8B-B14F-4D97-AF65-F5344CB8AC3E}">
        <p14:creationId xmlns:p14="http://schemas.microsoft.com/office/powerpoint/2010/main" val="185353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back to the principle of autonomy in the Belmont Report.</a:t>
            </a:r>
          </a:p>
        </p:txBody>
      </p:sp>
      <p:sp>
        <p:nvSpPr>
          <p:cNvPr id="4" name="Slide Number Placeholder 3"/>
          <p:cNvSpPr>
            <a:spLocks noGrp="1"/>
          </p:cNvSpPr>
          <p:nvPr>
            <p:ph type="sldNum" sz="quarter" idx="5"/>
          </p:nvPr>
        </p:nvSpPr>
        <p:spPr/>
        <p:txBody>
          <a:bodyPr/>
          <a:lstStyle/>
          <a:p>
            <a:fld id="{EE008D22-C3CA-43C4-82C9-7EA1EA4CF69D}" type="slidenum">
              <a:rPr lang="en-US" smtClean="0"/>
              <a:t>6</a:t>
            </a:fld>
            <a:endParaRPr lang="en-US"/>
          </a:p>
        </p:txBody>
      </p:sp>
    </p:spTree>
    <p:extLst>
      <p:ext uri="{BB962C8B-B14F-4D97-AF65-F5344CB8AC3E}">
        <p14:creationId xmlns:p14="http://schemas.microsoft.com/office/powerpoint/2010/main" val="273278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&amp; 4. Only enough to meet study objectives</a:t>
            </a:r>
          </a:p>
          <a:p>
            <a:r>
              <a:rPr lang="en-US" dirty="0"/>
              <a:t>5. Hospitals/clinics may have policy re: CFs in record, OR research results may be relevant to health &amp; important to have in health record.</a:t>
            </a:r>
          </a:p>
          <a:p>
            <a:endParaRPr lang="en-US" dirty="0"/>
          </a:p>
        </p:txBody>
      </p:sp>
      <p:sp>
        <p:nvSpPr>
          <p:cNvPr id="4" name="Slide Number Placeholder 3"/>
          <p:cNvSpPr>
            <a:spLocks noGrp="1"/>
          </p:cNvSpPr>
          <p:nvPr>
            <p:ph type="sldNum" sz="quarter" idx="5"/>
          </p:nvPr>
        </p:nvSpPr>
        <p:spPr/>
        <p:txBody>
          <a:bodyPr/>
          <a:lstStyle/>
          <a:p>
            <a:fld id="{EE008D22-C3CA-43C4-82C9-7EA1EA4CF69D}" type="slidenum">
              <a:rPr lang="en-US" smtClean="0"/>
              <a:t>8</a:t>
            </a:fld>
            <a:endParaRPr lang="en-US"/>
          </a:p>
        </p:txBody>
      </p:sp>
    </p:spTree>
    <p:extLst>
      <p:ext uri="{BB962C8B-B14F-4D97-AF65-F5344CB8AC3E}">
        <p14:creationId xmlns:p14="http://schemas.microsoft.com/office/powerpoint/2010/main" val="270776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application will guide you through thinking about protecting privacy &amp; planning the research setting/recruitment/procedures if you have not already.</a:t>
            </a:r>
          </a:p>
        </p:txBody>
      </p:sp>
      <p:sp>
        <p:nvSpPr>
          <p:cNvPr id="4" name="Slide Number Placeholder 3"/>
          <p:cNvSpPr>
            <a:spLocks noGrp="1"/>
          </p:cNvSpPr>
          <p:nvPr>
            <p:ph type="sldNum" sz="quarter" idx="5"/>
          </p:nvPr>
        </p:nvSpPr>
        <p:spPr/>
        <p:txBody>
          <a:bodyPr/>
          <a:lstStyle/>
          <a:p>
            <a:fld id="{EE008D22-C3CA-43C4-82C9-7EA1EA4CF69D}" type="slidenum">
              <a:rPr lang="en-US" smtClean="0"/>
              <a:t>10</a:t>
            </a:fld>
            <a:endParaRPr lang="en-US"/>
          </a:p>
        </p:txBody>
      </p:sp>
    </p:spTree>
    <p:extLst>
      <p:ext uri="{BB962C8B-B14F-4D97-AF65-F5344CB8AC3E}">
        <p14:creationId xmlns:p14="http://schemas.microsoft.com/office/powerpoint/2010/main" val="236403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Subjects initial beside </a:t>
            </a:r>
            <a:r>
              <a:rPr lang="en-US" i="1" dirty="0"/>
              <a:t>We Can </a:t>
            </a:r>
            <a:r>
              <a:rPr lang="en-US" dirty="0"/>
              <a:t>or </a:t>
            </a:r>
            <a:r>
              <a:rPr lang="en-US" i="1" dirty="0"/>
              <a:t>We May Not</a:t>
            </a:r>
          </a:p>
        </p:txBody>
      </p:sp>
      <p:sp>
        <p:nvSpPr>
          <p:cNvPr id="4" name="Slide Number Placeholder 3"/>
          <p:cNvSpPr>
            <a:spLocks noGrp="1"/>
          </p:cNvSpPr>
          <p:nvPr>
            <p:ph type="sldNum" sz="quarter" idx="5"/>
          </p:nvPr>
        </p:nvSpPr>
        <p:spPr/>
        <p:txBody>
          <a:bodyPr/>
          <a:lstStyle/>
          <a:p>
            <a:fld id="{EE008D22-C3CA-43C4-82C9-7EA1EA4CF69D}" type="slidenum">
              <a:rPr lang="en-US" smtClean="0"/>
              <a:t>14</a:t>
            </a:fld>
            <a:endParaRPr lang="en-US"/>
          </a:p>
        </p:txBody>
      </p:sp>
    </p:spTree>
    <p:extLst>
      <p:ext uri="{BB962C8B-B14F-4D97-AF65-F5344CB8AC3E}">
        <p14:creationId xmlns:p14="http://schemas.microsoft.com/office/powerpoint/2010/main" val="330912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2</a:t>
            </a:r>
            <a:r>
              <a:rPr lang="en-US" baseline="30000" dirty="0"/>
              <a:t>nd</a:t>
            </a:r>
            <a:r>
              <a:rPr lang="en-US" dirty="0"/>
              <a:t> question- subjects initial beside </a:t>
            </a:r>
            <a:r>
              <a:rPr lang="en-US" i="1" dirty="0"/>
              <a:t>We Can </a:t>
            </a:r>
            <a:r>
              <a:rPr lang="en-US" dirty="0"/>
              <a:t>or </a:t>
            </a:r>
            <a:r>
              <a:rPr lang="en-US" i="1" dirty="0"/>
              <a:t>We May Not</a:t>
            </a:r>
          </a:p>
        </p:txBody>
      </p:sp>
      <p:sp>
        <p:nvSpPr>
          <p:cNvPr id="4" name="Slide Number Placeholder 3"/>
          <p:cNvSpPr>
            <a:spLocks noGrp="1"/>
          </p:cNvSpPr>
          <p:nvPr>
            <p:ph type="sldNum" sz="quarter" idx="5"/>
          </p:nvPr>
        </p:nvSpPr>
        <p:spPr/>
        <p:txBody>
          <a:bodyPr/>
          <a:lstStyle/>
          <a:p>
            <a:fld id="{EE008D22-C3CA-43C4-82C9-7EA1EA4CF69D}" type="slidenum">
              <a:rPr lang="en-US" smtClean="0"/>
              <a:t>15</a:t>
            </a:fld>
            <a:endParaRPr lang="en-US"/>
          </a:p>
        </p:txBody>
      </p:sp>
    </p:spTree>
    <p:extLst>
      <p:ext uri="{BB962C8B-B14F-4D97-AF65-F5344CB8AC3E}">
        <p14:creationId xmlns:p14="http://schemas.microsoft.com/office/powerpoint/2010/main" val="70863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8D22-C3CA-43C4-82C9-7EA1EA4CF69D}" type="slidenum">
              <a:rPr lang="en-US" smtClean="0"/>
              <a:t>16</a:t>
            </a:fld>
            <a:endParaRPr lang="en-US"/>
          </a:p>
        </p:txBody>
      </p:sp>
    </p:spTree>
    <p:extLst>
      <p:ext uri="{BB962C8B-B14F-4D97-AF65-F5344CB8AC3E}">
        <p14:creationId xmlns:p14="http://schemas.microsoft.com/office/powerpoint/2010/main" val="307449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10/7/20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microsoft.com/en-us/office/encrypt-email-messages-373339cb-bf1a-4509-b296-802a39d801d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uthsc.edu/research/compliance/irb/researchers/consent-forms.ph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mburlison@uthsc.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itsecurity@uthsc.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420684" y="209861"/>
            <a:ext cx="8288032" cy="1349115"/>
          </a:xfrm>
        </p:spPr>
        <p:txBody>
          <a:bodyPr>
            <a:normAutofit/>
          </a:bodyPr>
          <a:lstStyle/>
          <a:p>
            <a:pPr algn="ctr"/>
            <a:r>
              <a:rPr lang="en-US" sz="4800" dirty="0"/>
              <a:t>Research 102</a:t>
            </a:r>
            <a:br>
              <a:rPr lang="en-US" sz="4800" dirty="0"/>
            </a:br>
            <a:r>
              <a:rPr lang="en-US" sz="2400" dirty="0"/>
              <a:t>sponsored by</a:t>
            </a:r>
          </a:p>
        </p:txBody>
      </p:sp>
      <p:pic>
        <p:nvPicPr>
          <p:cNvPr id="5" name="Picture 4" descr="A picture containing drawing&#10;&#10;Description automatically generated">
            <a:extLst>
              <a:ext uri="{FF2B5EF4-FFF2-40B4-BE49-F238E27FC236}">
                <a16:creationId xmlns:a16="http://schemas.microsoft.com/office/drawing/2014/main" id="{8515D31A-F326-42CF-B07E-4E71A8046C89}"/>
              </a:ext>
            </a:extLst>
          </p:cNvPr>
          <p:cNvPicPr>
            <a:picLocks noChangeAspect="1"/>
          </p:cNvPicPr>
          <p:nvPr/>
        </p:nvPicPr>
        <p:blipFill>
          <a:blip r:embed="rId2"/>
          <a:stretch>
            <a:fillRect/>
          </a:stretch>
        </p:blipFill>
        <p:spPr>
          <a:xfrm>
            <a:off x="1420683" y="2187196"/>
            <a:ext cx="7903199" cy="3823859"/>
          </a:xfrm>
          <a:prstGeom prst="rect">
            <a:avLst/>
          </a:prstGeom>
        </p:spPr>
      </p:pic>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632497"/>
          </a:xfrm>
        </p:spPr>
        <p:txBody>
          <a:bodyPr>
            <a:normAutofit fontScale="90000"/>
          </a:bodyPr>
          <a:lstStyle/>
          <a:p>
            <a:r>
              <a:rPr lang="en-US" dirty="0"/>
              <a:t>IRB Application – Privacy Question 1</a:t>
            </a:r>
          </a:p>
        </p:txBody>
      </p:sp>
      <p:sp>
        <p:nvSpPr>
          <p:cNvPr id="3" name="TextBox 2">
            <a:extLst>
              <a:ext uri="{FF2B5EF4-FFF2-40B4-BE49-F238E27FC236}">
                <a16:creationId xmlns:a16="http://schemas.microsoft.com/office/drawing/2014/main" id="{20D91321-1166-4802-9BAC-532B3740552C}"/>
              </a:ext>
            </a:extLst>
          </p:cNvPr>
          <p:cNvSpPr txBox="1"/>
          <p:nvPr/>
        </p:nvSpPr>
        <p:spPr>
          <a:xfrm>
            <a:off x="376889" y="1351508"/>
            <a:ext cx="9655385" cy="4154984"/>
          </a:xfrm>
          <a:prstGeom prst="rect">
            <a:avLst/>
          </a:prstGeom>
          <a:noFill/>
        </p:spPr>
        <p:txBody>
          <a:bodyPr wrap="square" rtlCol="0">
            <a:spAutoFit/>
          </a:bodyPr>
          <a:lstStyle/>
          <a:p>
            <a:pPr marL="457200" indent="-457200">
              <a:buFont typeface="+mj-lt"/>
              <a:buAutoNum type="arabicPeriod"/>
            </a:pPr>
            <a:r>
              <a:rPr lang="en-US" sz="2200" dirty="0">
                <a:solidFill>
                  <a:schemeClr val="tx1">
                    <a:lumMod val="50000"/>
                    <a:lumOff val="50000"/>
                  </a:schemeClr>
                </a:solidFill>
              </a:rPr>
              <a:t>The collection of private information will be limited to the minimum necessary to meet the objectives of the study; AND</a:t>
            </a:r>
          </a:p>
          <a:p>
            <a:pPr marL="457200" indent="-457200">
              <a:buFont typeface="+mj-lt"/>
              <a:buAutoNum type="arabicPeriod"/>
            </a:pPr>
            <a:r>
              <a:rPr lang="en-US" sz="2200" dirty="0">
                <a:solidFill>
                  <a:schemeClr val="tx1">
                    <a:lumMod val="50000"/>
                    <a:lumOff val="50000"/>
                  </a:schemeClr>
                </a:solidFill>
              </a:rPr>
              <a:t>The number of key study personnel (KSP) who have access to private information will be limited to the minimum number necessary to meet the objectives of the study; AND</a:t>
            </a:r>
          </a:p>
          <a:p>
            <a:pPr marL="457200" indent="-457200">
              <a:buFont typeface="+mj-lt"/>
              <a:buAutoNum type="arabicPeriod"/>
            </a:pPr>
            <a:r>
              <a:rPr lang="en-US" sz="2200" dirty="0">
                <a:solidFill>
                  <a:schemeClr val="tx1">
                    <a:lumMod val="50000"/>
                    <a:lumOff val="50000"/>
                  </a:schemeClr>
                </a:solidFill>
              </a:rPr>
              <a:t>The research records will be kept separate from other records, such as medical or educational records, unless the information is useful for the welfare of the subject, or unless the clinic/hospital’s policy is to include research consent forms in the patient’s medical record. 	</a:t>
            </a:r>
          </a:p>
          <a:p>
            <a:endParaRPr lang="en-US" sz="2200" dirty="0">
              <a:solidFill>
                <a:schemeClr val="tx1">
                  <a:lumMod val="50000"/>
                  <a:lumOff val="50000"/>
                </a:schemeClr>
              </a:solidFill>
            </a:endParaRPr>
          </a:p>
          <a:p>
            <a:r>
              <a:rPr lang="en-US" sz="2200" dirty="0">
                <a:solidFill>
                  <a:schemeClr val="tx1">
                    <a:lumMod val="50000"/>
                    <a:lumOff val="50000"/>
                  </a:schemeClr>
                </a:solidFill>
              </a:rPr>
              <a:t>In order to protect the privacy of individuals, you may </a:t>
            </a:r>
            <a:r>
              <a:rPr lang="en-US" sz="2200" u="sng" dirty="0">
                <a:solidFill>
                  <a:schemeClr val="tx1">
                    <a:lumMod val="50000"/>
                    <a:lumOff val="50000"/>
                  </a:schemeClr>
                </a:solidFill>
              </a:rPr>
              <a:t>not</a:t>
            </a:r>
            <a:r>
              <a:rPr lang="en-US" sz="2200" dirty="0">
                <a:solidFill>
                  <a:schemeClr val="tx1">
                    <a:lumMod val="50000"/>
                    <a:lumOff val="50000"/>
                  </a:schemeClr>
                </a:solidFill>
              </a:rPr>
              <a:t> conduct this project if you cannot confirm that </a:t>
            </a:r>
            <a:r>
              <a:rPr lang="en-US" sz="2200" b="1" dirty="0">
                <a:solidFill>
                  <a:schemeClr val="tx1">
                    <a:lumMod val="50000"/>
                    <a:lumOff val="50000"/>
                  </a:schemeClr>
                </a:solidFill>
              </a:rPr>
              <a:t>all</a:t>
            </a:r>
            <a:r>
              <a:rPr lang="en-US" sz="2200" dirty="0">
                <a:solidFill>
                  <a:schemeClr val="tx1">
                    <a:lumMod val="50000"/>
                    <a:lumOff val="50000"/>
                  </a:schemeClr>
                </a:solidFill>
              </a:rPr>
              <a:t> of the above statements are true.  </a:t>
            </a:r>
          </a:p>
        </p:txBody>
      </p:sp>
    </p:spTree>
    <p:extLst>
      <p:ext uri="{BB962C8B-B14F-4D97-AF65-F5344CB8AC3E}">
        <p14:creationId xmlns:p14="http://schemas.microsoft.com/office/powerpoint/2010/main" val="192509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91440"/>
            <a:ext cx="8596668" cy="744583"/>
          </a:xfrm>
        </p:spPr>
        <p:txBody>
          <a:bodyPr/>
          <a:lstStyle/>
          <a:p>
            <a:r>
              <a:rPr lang="en-US" dirty="0"/>
              <a:t>IRB Application – Privacy Question 2</a:t>
            </a:r>
          </a:p>
        </p:txBody>
      </p:sp>
      <p:sp>
        <p:nvSpPr>
          <p:cNvPr id="3" name="TextBox 2">
            <a:extLst>
              <a:ext uri="{FF2B5EF4-FFF2-40B4-BE49-F238E27FC236}">
                <a16:creationId xmlns:a16="http://schemas.microsoft.com/office/drawing/2014/main" id="{F0213F06-B875-4F93-A62E-6450579B8F8F}"/>
              </a:ext>
            </a:extLst>
          </p:cNvPr>
          <p:cNvSpPr txBox="1"/>
          <p:nvPr/>
        </p:nvSpPr>
        <p:spPr>
          <a:xfrm>
            <a:off x="298513" y="987879"/>
            <a:ext cx="10687351" cy="5324535"/>
          </a:xfrm>
          <a:prstGeom prst="rect">
            <a:avLst/>
          </a:prstGeom>
          <a:noFill/>
        </p:spPr>
        <p:txBody>
          <a:bodyPr wrap="square" rtlCol="0">
            <a:spAutoFit/>
          </a:bodyPr>
          <a:lstStyle/>
          <a:p>
            <a:r>
              <a:rPr lang="en-US" sz="1700" dirty="0">
                <a:solidFill>
                  <a:schemeClr val="tx1">
                    <a:lumMod val="50000"/>
                    <a:lumOff val="50000"/>
                  </a:schemeClr>
                </a:solidFill>
              </a:rPr>
              <a:t>Check off all of the following approaches that will assure that prospective subjects are screened, recruited, &amp;/or invited to participate in a way that protects them from being witnessed, overheard, or viewed in a manner that violates their privacy.</a:t>
            </a:r>
          </a:p>
          <a:p>
            <a:pPr marL="285750" indent="-285750">
              <a:buFont typeface="Wingdings" panose="05000000000000000000" pitchFamily="2" charset="2"/>
              <a:buChar char="q"/>
            </a:pPr>
            <a:r>
              <a:rPr lang="en-US" sz="1700" dirty="0">
                <a:solidFill>
                  <a:schemeClr val="tx1">
                    <a:lumMod val="50000"/>
                    <a:lumOff val="50000"/>
                  </a:schemeClr>
                </a:solidFill>
              </a:rPr>
              <a:t>	Patients will initially be approached for participation by their provider, not a stranger to the patient, unless there is documented permission from the provider to approach the patient.</a:t>
            </a:r>
          </a:p>
          <a:p>
            <a:pPr marL="285750" indent="-285750">
              <a:buFont typeface="Wingdings" panose="05000000000000000000" pitchFamily="2" charset="2"/>
              <a:buChar char="q"/>
            </a:pPr>
            <a:r>
              <a:rPr lang="en-US" sz="1700" dirty="0">
                <a:solidFill>
                  <a:schemeClr val="tx1">
                    <a:lumMod val="50000"/>
                    <a:lumOff val="50000"/>
                  </a:schemeClr>
                </a:solidFill>
              </a:rPr>
              <a:t>	Recruitment letters will only be sent by the patient’s provider, or they will state that the researcher obtained permission from the patient’s provider.</a:t>
            </a:r>
          </a:p>
          <a:p>
            <a:pPr marL="285750" indent="-285750">
              <a:buFont typeface="Wingdings" panose="05000000000000000000" pitchFamily="2" charset="2"/>
              <a:buChar char="q"/>
            </a:pPr>
            <a:r>
              <a:rPr lang="en-US" sz="1700" dirty="0">
                <a:solidFill>
                  <a:schemeClr val="tx1">
                    <a:lumMod val="50000"/>
                    <a:lumOff val="50000"/>
                  </a:schemeClr>
                </a:solidFill>
              </a:rPr>
              <a:t>	Recruitment letters will only be addressed to the prospective subject or their legally authorized representative.</a:t>
            </a:r>
          </a:p>
          <a:p>
            <a:pPr marL="285750" indent="-285750">
              <a:buFont typeface="Wingdings" panose="05000000000000000000" pitchFamily="2" charset="2"/>
              <a:buChar char="q"/>
            </a:pPr>
            <a:r>
              <a:rPr lang="en-US" sz="1700" dirty="0">
                <a:solidFill>
                  <a:schemeClr val="tx1">
                    <a:lumMod val="50000"/>
                    <a:lumOff val="50000"/>
                  </a:schemeClr>
                </a:solidFill>
              </a:rPr>
              <a:t>	Recruitment will not be conducted in an open area/group setting when medical conditions, sensitive topics (such as criminal behavior; sexual practices; alcohol &amp; drug use; physical, emotional, or sexual abuse; etc.), or other private matters are being studied.</a:t>
            </a:r>
          </a:p>
          <a:p>
            <a:pPr marL="285750" indent="-285750">
              <a:buFont typeface="Wingdings" panose="05000000000000000000" pitchFamily="2" charset="2"/>
              <a:buChar char="q"/>
            </a:pPr>
            <a:r>
              <a:rPr lang="en-US" sz="1700" dirty="0">
                <a:solidFill>
                  <a:schemeClr val="tx1">
                    <a:lumMod val="50000"/>
                    <a:lumOff val="50000"/>
                  </a:schemeClr>
                </a:solidFill>
              </a:rPr>
              <a:t>	Screening will not be conducted in an open area/group setting when medical conditions, sensitive topics (such as criminal behavior; sexual practices; alcohol &amp; drug use; physical, emotional, or sexual abuse; etc.), or other private matters are being studied.</a:t>
            </a:r>
          </a:p>
          <a:p>
            <a:pPr marL="285750" indent="-285750">
              <a:buFont typeface="Wingdings" panose="05000000000000000000" pitchFamily="2" charset="2"/>
              <a:buChar char="q"/>
            </a:pPr>
            <a:r>
              <a:rPr lang="en-US" sz="1700" dirty="0">
                <a:solidFill>
                  <a:schemeClr val="tx1">
                    <a:lumMod val="50000"/>
                    <a:lumOff val="50000"/>
                  </a:schemeClr>
                </a:solidFill>
              </a:rPr>
              <a:t>	If screening requires the prospective subject to disrobe partially or completely, the prospective subject will do so in a private room &amp; will have a gown or proper cover to put on while he/she waits in the room.</a:t>
            </a:r>
          </a:p>
          <a:p>
            <a:pPr marL="285750" indent="-285750">
              <a:buFont typeface="Wingdings" panose="05000000000000000000" pitchFamily="2" charset="2"/>
              <a:buChar char="q"/>
            </a:pPr>
            <a:r>
              <a:rPr lang="en-US" sz="1700" dirty="0">
                <a:solidFill>
                  <a:schemeClr val="tx1">
                    <a:lumMod val="50000"/>
                    <a:lumOff val="50000"/>
                  </a:schemeClr>
                </a:solidFill>
              </a:rPr>
              <a:t>	Other</a:t>
            </a:r>
          </a:p>
          <a:p>
            <a:pPr marL="285750" indent="-285750">
              <a:buFont typeface="Wingdings" panose="05000000000000000000" pitchFamily="2" charset="2"/>
              <a:buChar char="q"/>
            </a:pPr>
            <a:r>
              <a:rPr lang="en-US" sz="1700" dirty="0">
                <a:solidFill>
                  <a:schemeClr val="tx1">
                    <a:lumMod val="50000"/>
                    <a:lumOff val="50000"/>
                  </a:schemeClr>
                </a:solidFill>
              </a:rPr>
              <a:t>	Not applicable</a:t>
            </a:r>
          </a:p>
        </p:txBody>
      </p:sp>
    </p:spTree>
    <p:extLst>
      <p:ext uri="{BB962C8B-B14F-4D97-AF65-F5344CB8AC3E}">
        <p14:creationId xmlns:p14="http://schemas.microsoft.com/office/powerpoint/2010/main" val="399631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932943"/>
          </a:xfrm>
        </p:spPr>
        <p:txBody>
          <a:bodyPr/>
          <a:lstStyle/>
          <a:p>
            <a:r>
              <a:rPr lang="en-US" dirty="0"/>
              <a:t>IRB Application – Privacy Question 3</a:t>
            </a:r>
          </a:p>
        </p:txBody>
      </p:sp>
      <p:sp>
        <p:nvSpPr>
          <p:cNvPr id="3" name="TextBox 2">
            <a:extLst>
              <a:ext uri="{FF2B5EF4-FFF2-40B4-BE49-F238E27FC236}">
                <a16:creationId xmlns:a16="http://schemas.microsoft.com/office/drawing/2014/main" id="{4E0C73AD-0642-48A1-85BF-07FAB6E337B9}"/>
              </a:ext>
            </a:extLst>
          </p:cNvPr>
          <p:cNvSpPr txBox="1"/>
          <p:nvPr/>
        </p:nvSpPr>
        <p:spPr>
          <a:xfrm>
            <a:off x="677335" y="1552715"/>
            <a:ext cx="8767111" cy="4524315"/>
          </a:xfrm>
          <a:prstGeom prst="rect">
            <a:avLst/>
          </a:prstGeom>
          <a:noFill/>
        </p:spPr>
        <p:txBody>
          <a:bodyPr wrap="square" rtlCol="0">
            <a:spAutoFit/>
          </a:bodyPr>
          <a:lstStyle/>
          <a:p>
            <a:r>
              <a:rPr lang="en-US" dirty="0">
                <a:solidFill>
                  <a:schemeClr val="tx1">
                    <a:lumMod val="50000"/>
                    <a:lumOff val="50000"/>
                  </a:schemeClr>
                </a:solidFill>
              </a:rPr>
              <a:t>Check off all of the following approaches that will be used to assure that interventions/interactions with subjects provide protections against them being witnessed, overheard, or viewed in a manner that would violate their privacy.</a:t>
            </a:r>
          </a:p>
          <a:p>
            <a:pPr marL="285750" indent="-285750">
              <a:buFont typeface="Wingdings" panose="05000000000000000000" pitchFamily="2" charset="2"/>
              <a:buChar char="q"/>
            </a:pPr>
            <a:r>
              <a:rPr lang="en-US" dirty="0">
                <a:solidFill>
                  <a:schemeClr val="tx1">
                    <a:lumMod val="50000"/>
                    <a:lumOff val="50000"/>
                  </a:schemeClr>
                </a:solidFill>
              </a:rPr>
              <a:t>	Interventions/interactions with subjects will not be conducted in an open area/group setting when medical conditions, sensitive topics (such as criminal behavior; sexual practices; alcohol &amp; drug use; physical, emotional, or sexual abuse; etc.), or other private matters are being studied.</a:t>
            </a:r>
          </a:p>
          <a:p>
            <a:pPr marL="285750" indent="-285750">
              <a:buFont typeface="Wingdings" panose="05000000000000000000" pitchFamily="2" charset="2"/>
              <a:buChar char="q"/>
            </a:pPr>
            <a:r>
              <a:rPr lang="en-US" dirty="0">
                <a:solidFill>
                  <a:schemeClr val="tx1">
                    <a:lumMod val="50000"/>
                    <a:lumOff val="50000"/>
                  </a:schemeClr>
                </a:solidFill>
              </a:rPr>
              <a:t>	If interventions require the subject to disrobe partially or completely, the subject will do so in a private room &amp; will have a gown or proper cover to put on while he/she waits in the room.</a:t>
            </a:r>
          </a:p>
          <a:p>
            <a:pPr marL="285750" indent="-285750">
              <a:buFont typeface="Wingdings" panose="05000000000000000000" pitchFamily="2" charset="2"/>
              <a:buChar char="q"/>
            </a:pPr>
            <a:r>
              <a:rPr lang="en-US" dirty="0">
                <a:solidFill>
                  <a:schemeClr val="tx1">
                    <a:lumMod val="50000"/>
                    <a:lumOff val="50000"/>
                  </a:schemeClr>
                </a:solidFill>
              </a:rPr>
              <a:t>	If photographs, voice recording, or video recording will be performed, the subject is aware of this fact and informed about who will be viewing them &amp;/or receiving them, &amp; the subject has given written permission (or verbal permission when a signed consent form is not required by the IRB) for these procedures.</a:t>
            </a:r>
          </a:p>
          <a:p>
            <a:pPr marL="285750" indent="-285750">
              <a:buFont typeface="Wingdings" panose="05000000000000000000" pitchFamily="2" charset="2"/>
              <a:buChar char="q"/>
            </a:pPr>
            <a:r>
              <a:rPr lang="en-US" dirty="0">
                <a:solidFill>
                  <a:schemeClr val="tx1">
                    <a:lumMod val="50000"/>
                    <a:lumOff val="50000"/>
                  </a:schemeClr>
                </a:solidFill>
              </a:rPr>
              <a:t>	Other</a:t>
            </a:r>
          </a:p>
        </p:txBody>
      </p:sp>
    </p:spTree>
    <p:extLst>
      <p:ext uri="{BB962C8B-B14F-4D97-AF65-F5344CB8AC3E}">
        <p14:creationId xmlns:p14="http://schemas.microsoft.com/office/powerpoint/2010/main" val="316278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658622"/>
          </a:xfrm>
        </p:spPr>
        <p:txBody>
          <a:bodyPr>
            <a:normAutofit fontScale="90000"/>
          </a:bodyPr>
          <a:lstStyle/>
          <a:p>
            <a:r>
              <a:rPr lang="en-US" dirty="0"/>
              <a:t>IRB Application – Privacy Question 4</a:t>
            </a:r>
          </a:p>
        </p:txBody>
      </p:sp>
      <p:sp>
        <p:nvSpPr>
          <p:cNvPr id="3" name="TextBox 2">
            <a:extLst>
              <a:ext uri="{FF2B5EF4-FFF2-40B4-BE49-F238E27FC236}">
                <a16:creationId xmlns:a16="http://schemas.microsoft.com/office/drawing/2014/main" id="{3BD78939-3E14-4583-AC8C-FF6B901A70E9}"/>
              </a:ext>
            </a:extLst>
          </p:cNvPr>
          <p:cNvSpPr txBox="1"/>
          <p:nvPr/>
        </p:nvSpPr>
        <p:spPr>
          <a:xfrm>
            <a:off x="677334" y="1225689"/>
            <a:ext cx="9407191" cy="4801314"/>
          </a:xfrm>
          <a:prstGeom prst="rect">
            <a:avLst/>
          </a:prstGeom>
          <a:noFill/>
        </p:spPr>
        <p:txBody>
          <a:bodyPr wrap="square" rtlCol="0">
            <a:spAutoFit/>
          </a:bodyPr>
          <a:lstStyle/>
          <a:p>
            <a:r>
              <a:rPr lang="en-US" sz="1700" dirty="0">
                <a:solidFill>
                  <a:schemeClr val="tx1">
                    <a:lumMod val="50000"/>
                    <a:lumOff val="50000"/>
                  </a:schemeClr>
                </a:solidFill>
              </a:rPr>
              <a:t>Check off all of the following ways in which tracking non-compliant subjects or subjects lost to follow-up will assure that their medical condition &amp;/or participation in the research is not disclosed to persons outside the research.</a:t>
            </a:r>
          </a:p>
          <a:p>
            <a:pPr marL="285750" indent="-285750">
              <a:buFont typeface="Wingdings" panose="05000000000000000000" pitchFamily="2" charset="2"/>
              <a:buChar char="q"/>
            </a:pPr>
            <a:r>
              <a:rPr lang="en-US" sz="1700" dirty="0">
                <a:solidFill>
                  <a:schemeClr val="tx1">
                    <a:lumMod val="50000"/>
                    <a:lumOff val="50000"/>
                  </a:schemeClr>
                </a:solidFill>
              </a:rPr>
              <a:t>	Written permission will be secured from subjects regarding all of the methods that may be utilized to track them.</a:t>
            </a:r>
          </a:p>
          <a:p>
            <a:pPr marL="285750" indent="-285750">
              <a:buFont typeface="Wingdings" panose="05000000000000000000" pitchFamily="2" charset="2"/>
              <a:buChar char="q"/>
            </a:pPr>
            <a:r>
              <a:rPr lang="en-US" sz="1700" dirty="0">
                <a:solidFill>
                  <a:schemeClr val="tx1">
                    <a:lumMod val="50000"/>
                    <a:lumOff val="50000"/>
                  </a:schemeClr>
                </a:solidFill>
              </a:rPr>
              <a:t>	The subject’s phone number(s) will be called, &amp; if the subject is not the person who answers, the researcher will not divulge the title of the study or the fact that the subject is/was participating in a study.</a:t>
            </a:r>
          </a:p>
          <a:p>
            <a:pPr marL="285750" indent="-285750">
              <a:buFont typeface="Wingdings" panose="05000000000000000000" pitchFamily="2" charset="2"/>
              <a:buChar char="q"/>
            </a:pPr>
            <a:r>
              <a:rPr lang="en-US" sz="1700" dirty="0">
                <a:solidFill>
                  <a:schemeClr val="tx1">
                    <a:lumMod val="50000"/>
                    <a:lumOff val="50000"/>
                  </a:schemeClr>
                </a:solidFill>
              </a:rPr>
              <a:t>	Certified mail will be sent to the subject.</a:t>
            </a:r>
          </a:p>
          <a:p>
            <a:pPr marL="285750" indent="-285750">
              <a:buFont typeface="Wingdings" panose="05000000000000000000" pitchFamily="2" charset="2"/>
              <a:buChar char="q"/>
            </a:pPr>
            <a:r>
              <a:rPr lang="en-US" sz="1700" dirty="0">
                <a:solidFill>
                  <a:schemeClr val="tx1">
                    <a:lumMod val="50000"/>
                    <a:lumOff val="50000"/>
                  </a:schemeClr>
                </a:solidFill>
              </a:rPr>
              <a:t>	The return address &amp; any markings on the envelope of a letter to the subject will not identify the title of the study or the fact that the subject is/was participating in a study.</a:t>
            </a:r>
          </a:p>
          <a:p>
            <a:pPr marL="285750" indent="-285750">
              <a:buFont typeface="Wingdings" panose="05000000000000000000" pitchFamily="2" charset="2"/>
              <a:buChar char="q"/>
            </a:pPr>
            <a:r>
              <a:rPr lang="en-US" sz="1700" dirty="0">
                <a:solidFill>
                  <a:schemeClr val="tx1">
                    <a:lumMod val="50000"/>
                    <a:lumOff val="50000"/>
                  </a:schemeClr>
                </a:solidFill>
              </a:rPr>
              <a:t>	Any letter sent to subjects will not reveal the topic of the study if a medical condition &amp;/or sensitive issue is being studied (such as criminal behavior; sexual practices; alcohol &amp; drug use; physical, emotional, or sexual abuse; etc.).</a:t>
            </a:r>
          </a:p>
          <a:p>
            <a:pPr marL="285750" indent="-285750">
              <a:buFont typeface="Wingdings" panose="05000000000000000000" pitchFamily="2" charset="2"/>
              <a:buChar char="q"/>
            </a:pPr>
            <a:r>
              <a:rPr lang="en-US" sz="1700" dirty="0">
                <a:solidFill>
                  <a:schemeClr val="tx1">
                    <a:lumMod val="50000"/>
                    <a:lumOff val="50000"/>
                  </a:schemeClr>
                </a:solidFill>
              </a:rPr>
              <a:t>	The topic of the study or the fact of the subject’s participation will not be disclosed to any person outside the study who is contacted to determine the whereabouts of subjects.</a:t>
            </a:r>
          </a:p>
          <a:p>
            <a:pPr marL="285750" indent="-285750">
              <a:buFont typeface="Wingdings" panose="05000000000000000000" pitchFamily="2" charset="2"/>
              <a:buChar char="q"/>
            </a:pPr>
            <a:r>
              <a:rPr lang="en-US" sz="1700" dirty="0">
                <a:solidFill>
                  <a:schemeClr val="tx1">
                    <a:lumMod val="50000"/>
                    <a:lumOff val="50000"/>
                  </a:schemeClr>
                </a:solidFill>
              </a:rPr>
              <a:t>	Other</a:t>
            </a:r>
          </a:p>
          <a:p>
            <a:pPr marL="285750" indent="-285750">
              <a:buFont typeface="Wingdings" panose="05000000000000000000" pitchFamily="2" charset="2"/>
              <a:buChar char="q"/>
            </a:pPr>
            <a:r>
              <a:rPr lang="en-US" sz="1700" dirty="0">
                <a:solidFill>
                  <a:schemeClr val="tx1">
                    <a:lumMod val="50000"/>
                    <a:lumOff val="50000"/>
                  </a:schemeClr>
                </a:solidFill>
              </a:rPr>
              <a:t>	Not Applicable</a:t>
            </a:r>
          </a:p>
        </p:txBody>
      </p:sp>
    </p:spTree>
    <p:extLst>
      <p:ext uri="{BB962C8B-B14F-4D97-AF65-F5344CB8AC3E}">
        <p14:creationId xmlns:p14="http://schemas.microsoft.com/office/powerpoint/2010/main" val="381458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973137"/>
          </a:xfrm>
        </p:spPr>
        <p:txBody>
          <a:bodyPr/>
          <a:lstStyle/>
          <a:p>
            <a:r>
              <a:rPr lang="en-US" dirty="0"/>
              <a:t>Consent Form – Privacy Text 1</a:t>
            </a:r>
          </a:p>
        </p:txBody>
      </p:sp>
      <p:pic>
        <p:nvPicPr>
          <p:cNvPr id="5" name="Picture 4" descr="A screenshot of a cell phone&#10;&#10;Description automatically generated">
            <a:extLst>
              <a:ext uri="{FF2B5EF4-FFF2-40B4-BE49-F238E27FC236}">
                <a16:creationId xmlns:a16="http://schemas.microsoft.com/office/drawing/2014/main" id="{F2BCE691-49EF-48E4-94AF-F8989BAAF863}"/>
              </a:ext>
            </a:extLst>
          </p:cNvPr>
          <p:cNvPicPr>
            <a:picLocks noChangeAspect="1"/>
          </p:cNvPicPr>
          <p:nvPr/>
        </p:nvPicPr>
        <p:blipFill>
          <a:blip r:embed="rId3"/>
          <a:stretch>
            <a:fillRect/>
          </a:stretch>
        </p:blipFill>
        <p:spPr>
          <a:xfrm>
            <a:off x="764421" y="1728754"/>
            <a:ext cx="7433786" cy="3803333"/>
          </a:xfrm>
          <a:prstGeom prst="rect">
            <a:avLst/>
          </a:prstGeom>
        </p:spPr>
      </p:pic>
    </p:spTree>
    <p:extLst>
      <p:ext uri="{BB962C8B-B14F-4D97-AF65-F5344CB8AC3E}">
        <p14:creationId xmlns:p14="http://schemas.microsoft.com/office/powerpoint/2010/main" val="6321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089698"/>
          </a:xfrm>
        </p:spPr>
        <p:txBody>
          <a:bodyPr/>
          <a:lstStyle/>
          <a:p>
            <a:r>
              <a:rPr lang="en-US" dirty="0"/>
              <a:t>Consent Form – Privacy Text 2</a:t>
            </a:r>
          </a:p>
        </p:txBody>
      </p:sp>
      <p:pic>
        <p:nvPicPr>
          <p:cNvPr id="5" name="Picture 4" descr="A screenshot of a cell phone&#10;&#10;Description automatically generated">
            <a:extLst>
              <a:ext uri="{FF2B5EF4-FFF2-40B4-BE49-F238E27FC236}">
                <a16:creationId xmlns:a16="http://schemas.microsoft.com/office/drawing/2014/main" id="{37696C43-8FF7-4F52-80E2-A81B0FABF261}"/>
              </a:ext>
            </a:extLst>
          </p:cNvPr>
          <p:cNvPicPr>
            <a:picLocks noChangeAspect="1"/>
          </p:cNvPicPr>
          <p:nvPr/>
        </p:nvPicPr>
        <p:blipFill>
          <a:blip r:embed="rId3"/>
          <a:stretch>
            <a:fillRect/>
          </a:stretch>
        </p:blipFill>
        <p:spPr>
          <a:xfrm>
            <a:off x="906481" y="1911867"/>
            <a:ext cx="8367522" cy="3296698"/>
          </a:xfrm>
          <a:prstGeom prst="rect">
            <a:avLst/>
          </a:prstGeom>
        </p:spPr>
      </p:pic>
    </p:spTree>
    <p:extLst>
      <p:ext uri="{BB962C8B-B14F-4D97-AF65-F5344CB8AC3E}">
        <p14:creationId xmlns:p14="http://schemas.microsoft.com/office/powerpoint/2010/main" val="27708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089698"/>
          </a:xfrm>
        </p:spPr>
        <p:txBody>
          <a:bodyPr/>
          <a:lstStyle/>
          <a:p>
            <a:r>
              <a:rPr lang="en-US" dirty="0"/>
              <a:t>Consent Form – Privacy Text 3</a:t>
            </a:r>
          </a:p>
        </p:txBody>
      </p:sp>
      <p:pic>
        <p:nvPicPr>
          <p:cNvPr id="5" name="Picture 4" descr="A screenshot of a cell phone&#10;&#10;Description automatically generated">
            <a:extLst>
              <a:ext uri="{FF2B5EF4-FFF2-40B4-BE49-F238E27FC236}">
                <a16:creationId xmlns:a16="http://schemas.microsoft.com/office/drawing/2014/main" id="{63AE3375-939B-4A61-8176-7E8F0126CFD2}"/>
              </a:ext>
            </a:extLst>
          </p:cNvPr>
          <p:cNvPicPr>
            <a:picLocks noChangeAspect="1"/>
          </p:cNvPicPr>
          <p:nvPr/>
        </p:nvPicPr>
        <p:blipFill>
          <a:blip r:embed="rId3"/>
          <a:stretch>
            <a:fillRect/>
          </a:stretch>
        </p:blipFill>
        <p:spPr>
          <a:xfrm>
            <a:off x="677334" y="3910657"/>
            <a:ext cx="9064371" cy="1592961"/>
          </a:xfrm>
          <a:prstGeom prst="rect">
            <a:avLst/>
          </a:prstGeom>
        </p:spPr>
      </p:pic>
      <p:sp>
        <p:nvSpPr>
          <p:cNvPr id="3" name="TextBox 2">
            <a:extLst>
              <a:ext uri="{FF2B5EF4-FFF2-40B4-BE49-F238E27FC236}">
                <a16:creationId xmlns:a16="http://schemas.microsoft.com/office/drawing/2014/main" id="{260B9781-650A-466A-A6E7-DEEB89250A93}"/>
              </a:ext>
            </a:extLst>
          </p:cNvPr>
          <p:cNvSpPr txBox="1"/>
          <p:nvPr/>
        </p:nvSpPr>
        <p:spPr>
          <a:xfrm>
            <a:off x="3041713" y="1823596"/>
            <a:ext cx="3398276" cy="523220"/>
          </a:xfrm>
          <a:prstGeom prst="rect">
            <a:avLst/>
          </a:prstGeom>
          <a:noFill/>
        </p:spPr>
        <p:txBody>
          <a:bodyPr wrap="square" rtlCol="0">
            <a:spAutoFit/>
          </a:bodyPr>
          <a:lstStyle/>
          <a:p>
            <a:r>
              <a:rPr lang="en-US" sz="2800" dirty="0">
                <a:solidFill>
                  <a:schemeClr val="tx1">
                    <a:lumMod val="50000"/>
                    <a:lumOff val="50000"/>
                  </a:schemeClr>
                </a:solidFill>
              </a:rPr>
              <a:t>Procedures Section</a:t>
            </a:r>
          </a:p>
        </p:txBody>
      </p:sp>
      <p:sp>
        <p:nvSpPr>
          <p:cNvPr id="4" name="TextBox 3">
            <a:extLst>
              <a:ext uri="{FF2B5EF4-FFF2-40B4-BE49-F238E27FC236}">
                <a16:creationId xmlns:a16="http://schemas.microsoft.com/office/drawing/2014/main" id="{26432926-BC57-4134-B480-C3E1442F414D}"/>
              </a:ext>
            </a:extLst>
          </p:cNvPr>
          <p:cNvSpPr txBox="1"/>
          <p:nvPr/>
        </p:nvSpPr>
        <p:spPr>
          <a:xfrm>
            <a:off x="677334" y="2451628"/>
            <a:ext cx="9320689" cy="1369606"/>
          </a:xfrm>
          <a:prstGeom prst="rect">
            <a:avLst/>
          </a:prstGeom>
          <a:noFill/>
        </p:spPr>
        <p:txBody>
          <a:bodyPr wrap="square" rtlCol="0">
            <a:spAutoFit/>
          </a:bodyPr>
          <a:lstStyle/>
          <a:p>
            <a:r>
              <a:rPr lang="en-US" sz="1900" dirty="0">
                <a:latin typeface="Times New Roman" panose="02020603050405020304" pitchFamily="18" charset="0"/>
                <a:cs typeface="Times New Roman" panose="02020603050405020304" pitchFamily="18" charset="0"/>
              </a:rPr>
              <a:t>Describe privacy issues (videotaping, disrobing, etc.) &amp; protections that will be put in place. </a:t>
            </a:r>
          </a:p>
          <a:p>
            <a:endParaRPr lang="en-US" sz="1800" dirty="0">
              <a:solidFill>
                <a:schemeClr val="tx1">
                  <a:lumMod val="50000"/>
                  <a:lumOff val="50000"/>
                </a:schemeClr>
              </a:solidFill>
            </a:endParaRPr>
          </a:p>
          <a:p>
            <a:pPr algn="ctr"/>
            <a:endParaRPr lang="en-US" dirty="0">
              <a:solidFill>
                <a:schemeClr val="tx1">
                  <a:lumMod val="50000"/>
                  <a:lumOff val="50000"/>
                </a:schemeClr>
              </a:solidFill>
            </a:endParaRPr>
          </a:p>
          <a:p>
            <a:r>
              <a:rPr lang="en-US" sz="2800" dirty="0">
                <a:solidFill>
                  <a:schemeClr val="tx1">
                    <a:lumMod val="50000"/>
                    <a:lumOff val="50000"/>
                  </a:schemeClr>
                </a:solidFill>
              </a:rPr>
              <a:t>						Risks Section</a:t>
            </a:r>
            <a:endParaRPr lang="en-US" sz="2800" dirty="0"/>
          </a:p>
        </p:txBody>
      </p:sp>
    </p:spTree>
    <p:extLst>
      <p:ext uri="{BB962C8B-B14F-4D97-AF65-F5344CB8AC3E}">
        <p14:creationId xmlns:p14="http://schemas.microsoft.com/office/powerpoint/2010/main" val="9655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660725"/>
            <a:ext cx="8596668" cy="1105373"/>
          </a:xfrm>
        </p:spPr>
        <p:txBody>
          <a:bodyPr>
            <a:normAutofit/>
          </a:bodyPr>
          <a:lstStyle/>
          <a:p>
            <a:r>
              <a:rPr lang="en-US" sz="6600" dirty="0"/>
              <a:t>CONFIDENTIALITY</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867988"/>
            <a:ext cx="8596668" cy="3984171"/>
          </a:xfrm>
        </p:spPr>
        <p:txBody>
          <a:bodyPr>
            <a:normAutofit/>
          </a:bodyPr>
          <a:lstStyle/>
          <a:p>
            <a:pPr algn="l">
              <a:spcBef>
                <a:spcPts val="0"/>
              </a:spcBef>
            </a:pPr>
            <a:r>
              <a:rPr lang="en-US" sz="3200" b="0" i="0" u="none" strike="noStrike" baseline="0" dirty="0">
                <a:solidFill>
                  <a:schemeClr val="tx1"/>
                </a:solidFill>
                <a:latin typeface="Trebuchet MS" panose="020B0603020202020204" pitchFamily="34" charset="0"/>
              </a:rPr>
              <a:t>“treatment of information that an individual has already disclosed in a relationship of trust and with the expectation that it will not</a:t>
            </a:r>
          </a:p>
          <a:p>
            <a:pPr algn="l">
              <a:spcBef>
                <a:spcPts val="0"/>
              </a:spcBef>
            </a:pPr>
            <a:r>
              <a:rPr lang="en-US" sz="3200" b="0" i="0" u="none" strike="noStrike" baseline="0" dirty="0">
                <a:solidFill>
                  <a:schemeClr val="tx1"/>
                </a:solidFill>
                <a:latin typeface="Trebuchet MS" panose="020B0603020202020204" pitchFamily="34" charset="0"/>
              </a:rPr>
              <a:t>be divulged to others without express permission”</a:t>
            </a:r>
          </a:p>
          <a:p>
            <a:pPr algn="r"/>
            <a:r>
              <a:rPr lang="en-US" sz="3200"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UTHSC IRB </a:t>
            </a:r>
            <a:r>
              <a:rPr lang="en-US" i="1" dirty="0">
                <a:solidFill>
                  <a:schemeClr val="tx1"/>
                </a:solidFill>
                <a:latin typeface="Trebuchet MS" panose="020B0603020202020204" pitchFamily="34" charset="0"/>
              </a:rPr>
              <a:t>Privacy &amp; Confidentiality </a:t>
            </a:r>
            <a:r>
              <a:rPr lang="en-US" dirty="0">
                <a:solidFill>
                  <a:schemeClr val="tx1"/>
                </a:solidFill>
                <a:latin typeface="Trebuchet MS" panose="020B0603020202020204" pitchFamily="34" charset="0"/>
              </a:rPr>
              <a:t>policy </a:t>
            </a:r>
          </a:p>
        </p:txBody>
      </p:sp>
    </p:spTree>
    <p:extLst>
      <p:ext uri="{BB962C8B-B14F-4D97-AF65-F5344CB8AC3E}">
        <p14:creationId xmlns:p14="http://schemas.microsoft.com/office/powerpoint/2010/main" val="645188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391887"/>
            <a:ext cx="8596668" cy="1123404"/>
          </a:xfrm>
        </p:spPr>
        <p:txBody>
          <a:bodyPr>
            <a:normAutofit fontScale="90000"/>
          </a:bodyPr>
          <a:lstStyle/>
          <a:p>
            <a:r>
              <a:rPr lang="en-US" dirty="0"/>
              <a:t>Ways to Protect </a:t>
            </a:r>
            <a:br>
              <a:rPr lang="en-US" dirty="0"/>
            </a:br>
            <a:r>
              <a:rPr lang="en-US" dirty="0"/>
              <a:t>            Confidentiality in Research </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711233"/>
            <a:ext cx="9340122" cy="4853339"/>
          </a:xfrm>
        </p:spPr>
        <p:txBody>
          <a:bodyPr>
            <a:normAutofit fontScale="47500" lnSpcReduction="20000"/>
          </a:bodyPr>
          <a:lstStyle/>
          <a:p>
            <a:pPr marL="342900" indent="-342900">
              <a:buFont typeface="Arial" panose="020B0604020202020204" pitchFamily="34" charset="0"/>
              <a:buChar char="•"/>
            </a:pPr>
            <a:r>
              <a:rPr lang="en-US" sz="5500" dirty="0"/>
              <a:t>The identifiable private information is necessary for the research. </a:t>
            </a:r>
          </a:p>
          <a:p>
            <a:pPr marL="342900" indent="-342900">
              <a:buFont typeface="Arial" panose="020B0604020202020204" pitchFamily="34" charset="0"/>
              <a:buChar char="•"/>
            </a:pPr>
            <a:r>
              <a:rPr lang="en-US" sz="5500" dirty="0"/>
              <a:t>All KSP who will have access to identifiable private information/specimens are identified as such in the application.</a:t>
            </a:r>
          </a:p>
          <a:p>
            <a:pPr marL="342900" indent="-342900">
              <a:buFont typeface="Arial" panose="020B0604020202020204" pitchFamily="34" charset="0"/>
              <a:buChar char="•"/>
            </a:pPr>
            <a:r>
              <a:rPr lang="en-US" sz="5500" dirty="0"/>
              <a:t>A plan exists for asking prospective subjects if their identifiable private information obtained for screening purposes can be retained.</a:t>
            </a:r>
          </a:p>
          <a:p>
            <a:pPr marL="342900" indent="-342900">
              <a:buFont typeface="Arial" panose="020B0604020202020204" pitchFamily="34" charset="0"/>
              <a:buChar char="•"/>
            </a:pPr>
            <a:r>
              <a:rPr lang="en-US" sz="5500" dirty="0"/>
              <a:t>Adequate provisions are made to protect the confidentiality of paper &amp; electronically stored research records.</a:t>
            </a:r>
          </a:p>
          <a:p>
            <a:pPr marL="342900" indent="-342900">
              <a:buFont typeface="Arial" panose="020B0604020202020204" pitchFamily="34" charset="0"/>
              <a:buChar char="•"/>
            </a:pPr>
            <a:endParaRPr lang="en-US" sz="2600" dirty="0"/>
          </a:p>
          <a:p>
            <a:pPr lvl="8"/>
            <a:r>
              <a:rPr lang="en-US" sz="1700" dirty="0">
                <a:solidFill>
                  <a:schemeClr val="tx1"/>
                </a:solidFill>
                <a:latin typeface="Trebuchet MS" panose="020B0603020202020204" pitchFamily="34" charset="0"/>
              </a:rPr>
              <a:t>		</a:t>
            </a:r>
            <a:r>
              <a:rPr lang="en-US" sz="3100" dirty="0">
                <a:solidFill>
                  <a:schemeClr val="tx1">
                    <a:lumMod val="50000"/>
                    <a:lumOff val="50000"/>
                  </a:schemeClr>
                </a:solidFill>
                <a:latin typeface="Trebuchet MS" panose="020B0603020202020204" pitchFamily="34" charset="0"/>
              </a:rPr>
              <a:t>UTHSC IRB </a:t>
            </a:r>
            <a:r>
              <a:rPr lang="en-US" sz="3100" i="1" dirty="0">
                <a:solidFill>
                  <a:schemeClr val="tx1">
                    <a:lumMod val="50000"/>
                    <a:lumOff val="50000"/>
                  </a:schemeClr>
                </a:solidFill>
                <a:latin typeface="Trebuchet MS" panose="020B0603020202020204" pitchFamily="34" charset="0"/>
              </a:rPr>
              <a:t>Privacy &amp; Confidentiality </a:t>
            </a:r>
            <a:r>
              <a:rPr lang="en-US" sz="3100" dirty="0">
                <a:solidFill>
                  <a:schemeClr val="tx1">
                    <a:lumMod val="50000"/>
                    <a:lumOff val="50000"/>
                  </a:schemeClr>
                </a:solidFill>
                <a:latin typeface="Trebuchet MS" panose="020B0603020202020204" pitchFamily="34" charset="0"/>
              </a:rPr>
              <a:t>policy</a:t>
            </a:r>
            <a:endParaRPr lang="en-US" sz="3100" dirty="0">
              <a:solidFill>
                <a:schemeClr val="tx1">
                  <a:lumMod val="50000"/>
                  <a:lumOff val="50000"/>
                </a:schemeClr>
              </a:solidFill>
            </a:endParaRPr>
          </a:p>
          <a:p>
            <a:pPr marL="4000500" lvl="8"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821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182881"/>
            <a:ext cx="8596668" cy="1005840"/>
          </a:xfrm>
        </p:spPr>
        <p:txBody>
          <a:bodyPr>
            <a:normAutofit/>
          </a:bodyPr>
          <a:lstStyle/>
          <a:p>
            <a:r>
              <a:rPr lang="en-US" sz="3700" dirty="0"/>
              <a:t>Ways to Protect Confidentiality, </a:t>
            </a:r>
            <a:r>
              <a:rPr lang="en-US" sz="3700" dirty="0" err="1"/>
              <a:t>cont.’d</a:t>
            </a:r>
            <a:r>
              <a:rPr lang="en-US" sz="3700" dirty="0"/>
              <a:t>  </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358537"/>
            <a:ext cx="9340122" cy="5206036"/>
          </a:xfrm>
        </p:spPr>
        <p:txBody>
          <a:bodyPr>
            <a:normAutofit/>
          </a:bodyPr>
          <a:lstStyle/>
          <a:p>
            <a:pPr marL="342900" indent="-342900">
              <a:buFont typeface="Arial" panose="020B0604020202020204" pitchFamily="34" charset="0"/>
              <a:buChar char="•"/>
            </a:pPr>
            <a:r>
              <a:rPr lang="en-US" sz="2600" dirty="0"/>
              <a:t>Adequate provisions are made for maintaining the confidentiality of identifiable private information electronically transmitted either locally or externally.</a:t>
            </a:r>
          </a:p>
          <a:p>
            <a:pPr marL="342900" indent="-342900">
              <a:buFont typeface="Arial" panose="020B0604020202020204" pitchFamily="34" charset="0"/>
              <a:buChar char="•"/>
            </a:pPr>
            <a:r>
              <a:rPr lang="en-US" sz="2600" dirty="0"/>
              <a:t>Adequate provisions are made for maintaining the confidentiality of specimens stored at the local site or transmitted externally.</a:t>
            </a:r>
          </a:p>
          <a:p>
            <a:pPr marL="342900" indent="-342900">
              <a:buFont typeface="Arial" panose="020B0604020202020204" pitchFamily="34" charset="0"/>
              <a:buChar char="•"/>
            </a:pPr>
            <a:r>
              <a:rPr lang="en-US" sz="2600" dirty="0"/>
              <a:t>For repositories: subjects are informed how their data &amp;/or specimens will be protected when distributed to investigators who use the repository.</a:t>
            </a:r>
          </a:p>
          <a:p>
            <a:pPr lvl="8"/>
            <a:r>
              <a:rPr lang="en-US" sz="1700" dirty="0">
                <a:solidFill>
                  <a:schemeClr val="tx1"/>
                </a:solidFill>
                <a:latin typeface="Trebuchet MS" panose="020B0603020202020204" pitchFamily="34" charset="0"/>
              </a:rPr>
              <a:t>		</a:t>
            </a:r>
          </a:p>
          <a:p>
            <a:pPr lvl="8"/>
            <a:r>
              <a:rPr lang="en-US" sz="1700" dirty="0">
                <a:solidFill>
                  <a:schemeClr val="tx1"/>
                </a:solidFill>
                <a:latin typeface="Trebuchet MS" panose="020B0603020202020204" pitchFamily="34" charset="0"/>
              </a:rPr>
              <a:t>	</a:t>
            </a:r>
            <a:r>
              <a:rPr lang="en-US" sz="1700" dirty="0">
                <a:solidFill>
                  <a:schemeClr val="tx1">
                    <a:lumMod val="50000"/>
                    <a:lumOff val="50000"/>
                  </a:schemeClr>
                </a:solidFill>
                <a:latin typeface="Trebuchet MS" panose="020B0603020202020204" pitchFamily="34" charset="0"/>
              </a:rPr>
              <a:t>UTHSC IRB </a:t>
            </a:r>
            <a:r>
              <a:rPr lang="en-US" sz="1700" i="1" dirty="0">
                <a:solidFill>
                  <a:schemeClr val="tx1">
                    <a:lumMod val="50000"/>
                    <a:lumOff val="50000"/>
                  </a:schemeClr>
                </a:solidFill>
                <a:latin typeface="Trebuchet MS" panose="020B0603020202020204" pitchFamily="34" charset="0"/>
              </a:rPr>
              <a:t>Privacy &amp; Confidentiality </a:t>
            </a:r>
            <a:r>
              <a:rPr lang="en-US" sz="1700" dirty="0">
                <a:solidFill>
                  <a:schemeClr val="tx1">
                    <a:lumMod val="50000"/>
                    <a:lumOff val="50000"/>
                  </a:schemeClr>
                </a:solidFill>
                <a:latin typeface="Trebuchet MS" panose="020B0603020202020204" pitchFamily="34" charset="0"/>
              </a:rPr>
              <a:t>policy</a:t>
            </a:r>
            <a:endParaRPr lang="en-US" sz="1700" dirty="0">
              <a:solidFill>
                <a:schemeClr val="tx1">
                  <a:lumMod val="50000"/>
                  <a:lumOff val="50000"/>
                </a:schemeClr>
              </a:solidFill>
            </a:endParaRPr>
          </a:p>
          <a:p>
            <a:pPr marL="4000500" lvl="8"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1071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677335" y="481263"/>
            <a:ext cx="8596668" cy="737937"/>
          </a:xfrm>
        </p:spPr>
        <p:txBody>
          <a:bodyPr/>
          <a:lstStyle/>
          <a:p>
            <a:r>
              <a:rPr lang="en-US" dirty="0"/>
              <a:t>Conflict of Interest Disclosure</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677335" y="1604211"/>
            <a:ext cx="8596668" cy="4772526"/>
          </a:xfrm>
        </p:spPr>
        <p:txBody>
          <a:bodyPr>
            <a:noAutofit/>
          </a:bodyPr>
          <a:lstStyle/>
          <a:p>
            <a:r>
              <a:rPr lang="en-US" b="1" u="sng" dirty="0"/>
              <a:t>Conflicts of Interest</a:t>
            </a:r>
            <a:endParaRPr lang="en-US" dirty="0"/>
          </a:p>
          <a:p>
            <a:r>
              <a:rPr lang="en-US" dirty="0"/>
              <a:t>A conflict of interest occurs when an individual has an opportunity to affect educational content about healthcare products or services of a commercial interest with which she/he has a financial relationship.</a:t>
            </a:r>
          </a:p>
          <a:p>
            <a:r>
              <a:rPr lang="en-US" dirty="0"/>
              <a:t>There is no conflict of interest for this presentation.</a:t>
            </a:r>
          </a:p>
          <a:p>
            <a:r>
              <a:rPr lang="en-US" dirty="0"/>
              <a:t> </a:t>
            </a:r>
          </a:p>
          <a:p>
            <a:r>
              <a:rPr lang="en-US" b="1" u="sng" dirty="0"/>
              <a:t>Commercial Support</a:t>
            </a:r>
            <a:endParaRPr lang="en-US" dirty="0"/>
          </a:p>
          <a:p>
            <a:r>
              <a:rPr lang="en-US" dirty="0"/>
              <a:t>No commercial support for this seminar</a:t>
            </a:r>
          </a:p>
          <a:p>
            <a:r>
              <a:rPr lang="en-US" dirty="0"/>
              <a:t> </a:t>
            </a:r>
          </a:p>
          <a:p>
            <a:r>
              <a:rPr lang="en-US" b="1" u="sng" dirty="0"/>
              <a:t>Non-Endorsement of Products</a:t>
            </a:r>
            <a:endParaRPr lang="en-US" dirty="0"/>
          </a:p>
          <a:p>
            <a:r>
              <a:rPr lang="en-US" dirty="0"/>
              <a:t>Non-applicable</a:t>
            </a:r>
          </a:p>
        </p:txBody>
      </p:sp>
    </p:spTree>
    <p:extLst>
      <p:ext uri="{BB962C8B-B14F-4D97-AF65-F5344CB8AC3E}">
        <p14:creationId xmlns:p14="http://schemas.microsoft.com/office/powerpoint/2010/main" val="105833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391887"/>
            <a:ext cx="8596668" cy="653142"/>
          </a:xfrm>
        </p:spPr>
        <p:txBody>
          <a:bodyPr>
            <a:normAutofit fontScale="90000"/>
          </a:bodyPr>
          <a:lstStyle/>
          <a:p>
            <a:r>
              <a:rPr lang="en-US" sz="4000" dirty="0"/>
              <a:t>Ways to Protect Confidentiality, </a:t>
            </a:r>
            <a:r>
              <a:rPr lang="en-US" sz="4000" dirty="0" err="1"/>
              <a:t>cont.’d</a:t>
            </a:r>
            <a:endParaRPr lang="en-US" dirty="0"/>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240971"/>
            <a:ext cx="9340122" cy="5323602"/>
          </a:xfrm>
        </p:spPr>
        <p:txBody>
          <a:bodyPr>
            <a:normAutofit/>
          </a:bodyPr>
          <a:lstStyle/>
          <a:p>
            <a:pPr marL="342900" indent="-342900">
              <a:buFont typeface="Arial" panose="020B0604020202020204" pitchFamily="34" charset="0"/>
              <a:buChar char="•"/>
            </a:pPr>
            <a:r>
              <a:rPr lang="en-US" sz="2600" dirty="0"/>
              <a:t>The HIPAA authorization is included in the consent form, unless a HIPAA waiver is approved by the IRB.</a:t>
            </a:r>
          </a:p>
          <a:p>
            <a:pPr marL="342900" indent="-342900">
              <a:buFont typeface="Arial" panose="020B0604020202020204" pitchFamily="34" charset="0"/>
              <a:buChar char="•"/>
            </a:pPr>
            <a:r>
              <a:rPr lang="en-US" sz="2600" dirty="0"/>
              <a:t>Subjects are informed re: whether info about their research participation &amp;/or the results of research procedures will be in their medical record.</a:t>
            </a:r>
          </a:p>
          <a:p>
            <a:pPr marL="342900" indent="-342900">
              <a:buFont typeface="Arial" panose="020B0604020202020204" pitchFamily="34" charset="0"/>
              <a:buChar char="•"/>
            </a:pPr>
            <a:r>
              <a:rPr lang="en-US" sz="2600" dirty="0"/>
              <a:t>For genetic research, subjects are informed re: the Genetic Information Nondiscrimination Act protections.</a:t>
            </a:r>
          </a:p>
          <a:p>
            <a:pPr lvl="8"/>
            <a:r>
              <a:rPr lang="en-US" sz="1700" dirty="0">
                <a:solidFill>
                  <a:schemeClr val="tx1"/>
                </a:solidFill>
                <a:latin typeface="Trebuchet MS" panose="020B0603020202020204" pitchFamily="34" charset="0"/>
              </a:rPr>
              <a:t>		</a:t>
            </a:r>
          </a:p>
          <a:p>
            <a:pPr lvl="8"/>
            <a:r>
              <a:rPr lang="en-US" sz="1700" dirty="0">
                <a:solidFill>
                  <a:schemeClr val="tx1"/>
                </a:solidFill>
                <a:latin typeface="Trebuchet MS" panose="020B0603020202020204" pitchFamily="34" charset="0"/>
              </a:rPr>
              <a:t>	</a:t>
            </a:r>
            <a:r>
              <a:rPr lang="en-US" sz="1700" dirty="0">
                <a:solidFill>
                  <a:schemeClr val="tx1">
                    <a:lumMod val="50000"/>
                    <a:lumOff val="50000"/>
                  </a:schemeClr>
                </a:solidFill>
                <a:latin typeface="Trebuchet MS" panose="020B0603020202020204" pitchFamily="34" charset="0"/>
              </a:rPr>
              <a:t>UTHSC IRB </a:t>
            </a:r>
            <a:r>
              <a:rPr lang="en-US" sz="1700" i="1" dirty="0">
                <a:solidFill>
                  <a:schemeClr val="tx1">
                    <a:lumMod val="50000"/>
                    <a:lumOff val="50000"/>
                  </a:schemeClr>
                </a:solidFill>
                <a:latin typeface="Trebuchet MS" panose="020B0603020202020204" pitchFamily="34" charset="0"/>
              </a:rPr>
              <a:t>Privacy &amp; Confidentiality </a:t>
            </a:r>
            <a:r>
              <a:rPr lang="en-US" sz="1700" dirty="0">
                <a:solidFill>
                  <a:schemeClr val="tx1">
                    <a:lumMod val="50000"/>
                    <a:lumOff val="50000"/>
                  </a:schemeClr>
                </a:solidFill>
                <a:latin typeface="Trebuchet MS" panose="020B0603020202020204" pitchFamily="34" charset="0"/>
              </a:rPr>
              <a:t>policy</a:t>
            </a:r>
            <a:endParaRPr lang="en-US" sz="1700" dirty="0">
              <a:solidFill>
                <a:schemeClr val="tx1">
                  <a:lumMod val="50000"/>
                  <a:lumOff val="50000"/>
                </a:schemeClr>
              </a:solidFill>
            </a:endParaRPr>
          </a:p>
          <a:p>
            <a:pPr marL="4000500" lvl="8"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9327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391887"/>
            <a:ext cx="8596668" cy="718456"/>
          </a:xfrm>
        </p:spPr>
        <p:txBody>
          <a:bodyPr>
            <a:normAutofit fontScale="90000"/>
          </a:bodyPr>
          <a:lstStyle/>
          <a:p>
            <a:r>
              <a:rPr lang="en-US" sz="4000" dirty="0"/>
              <a:t>Ways to Protect Confidentiality, </a:t>
            </a:r>
            <a:r>
              <a:rPr lang="en-US" sz="4000" dirty="0" err="1"/>
              <a:t>cont.’d</a:t>
            </a:r>
            <a:endParaRPr lang="en-US" dirty="0"/>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371600"/>
            <a:ext cx="9340122" cy="5192973"/>
          </a:xfrm>
        </p:spPr>
        <p:txBody>
          <a:bodyPr>
            <a:normAutofit/>
          </a:bodyPr>
          <a:lstStyle/>
          <a:p>
            <a:pPr marL="342900" indent="-342900">
              <a:buFont typeface="Arial" panose="020B0604020202020204" pitchFamily="34" charset="0"/>
              <a:buChar char="•"/>
            </a:pPr>
            <a:r>
              <a:rPr lang="en-US" sz="2600" dirty="0">
                <a:latin typeface="Trebuchet MS" panose="020B0603020202020204" pitchFamily="34" charset="0"/>
              </a:rPr>
              <a:t>Subjects won’t be identified in research presentations or publications.</a:t>
            </a:r>
          </a:p>
          <a:p>
            <a:pPr marL="342900" indent="-342900">
              <a:buFont typeface="Arial" panose="020B0604020202020204" pitchFamily="34" charset="0"/>
              <a:buChar char="•"/>
            </a:pPr>
            <a:r>
              <a:rPr lang="en-US" sz="2600" dirty="0">
                <a:latin typeface="Trebuchet MS" panose="020B0603020202020204" pitchFamily="34" charset="0"/>
              </a:rPr>
              <a:t>Federal Certificates of Confidentiality are obtained when appropriate.	</a:t>
            </a:r>
          </a:p>
          <a:p>
            <a:pPr marL="342900" indent="-342900">
              <a:buFont typeface="Arial" panose="020B0604020202020204" pitchFamily="34" charset="0"/>
              <a:buChar char="•"/>
            </a:pPr>
            <a:endParaRPr lang="en-US" sz="1700" dirty="0">
              <a:latin typeface="Trebuchet MS" panose="020B0603020202020204" pitchFamily="34" charset="0"/>
            </a:endParaRPr>
          </a:p>
          <a:p>
            <a:pPr marL="342900" indent="-342900">
              <a:buFont typeface="Arial" panose="020B0604020202020204" pitchFamily="34" charset="0"/>
              <a:buChar char="•"/>
            </a:pPr>
            <a:endParaRPr lang="en-US" sz="1700" dirty="0">
              <a:latin typeface="Trebuchet MS" panose="020B0603020202020204" pitchFamily="34" charset="0"/>
            </a:endParaRPr>
          </a:p>
          <a:p>
            <a:pPr lvl="8"/>
            <a:r>
              <a:rPr lang="en-US" sz="1700" dirty="0">
                <a:solidFill>
                  <a:schemeClr val="tx1"/>
                </a:solidFill>
                <a:latin typeface="Trebuchet MS" panose="020B0603020202020204" pitchFamily="34" charset="0"/>
              </a:rPr>
              <a:t>	</a:t>
            </a:r>
          </a:p>
          <a:p>
            <a:pPr lvl="8"/>
            <a:endParaRPr lang="en-US" sz="1700" dirty="0">
              <a:solidFill>
                <a:schemeClr val="tx1"/>
              </a:solidFill>
              <a:latin typeface="Trebuchet MS" panose="020B0603020202020204" pitchFamily="34" charset="0"/>
            </a:endParaRPr>
          </a:p>
          <a:p>
            <a:pPr lvl="8"/>
            <a:endParaRPr lang="en-US" sz="1700" dirty="0">
              <a:solidFill>
                <a:schemeClr val="tx1"/>
              </a:solidFill>
              <a:latin typeface="Trebuchet MS" panose="020B0603020202020204" pitchFamily="34" charset="0"/>
            </a:endParaRPr>
          </a:p>
          <a:p>
            <a:pPr lvl="8"/>
            <a:r>
              <a:rPr lang="en-US" sz="1700" dirty="0">
                <a:solidFill>
                  <a:schemeClr val="tx1"/>
                </a:solidFill>
                <a:latin typeface="Trebuchet MS" panose="020B0603020202020204" pitchFamily="34" charset="0"/>
              </a:rPr>
              <a:t>	</a:t>
            </a:r>
            <a:r>
              <a:rPr lang="en-US" sz="1700" dirty="0">
                <a:solidFill>
                  <a:schemeClr val="tx1">
                    <a:lumMod val="50000"/>
                    <a:lumOff val="50000"/>
                  </a:schemeClr>
                </a:solidFill>
                <a:latin typeface="Trebuchet MS" panose="020B0603020202020204" pitchFamily="34" charset="0"/>
              </a:rPr>
              <a:t>UTHSC IRB </a:t>
            </a:r>
            <a:r>
              <a:rPr lang="en-US" sz="1700" i="1" dirty="0">
                <a:solidFill>
                  <a:schemeClr val="tx1">
                    <a:lumMod val="50000"/>
                    <a:lumOff val="50000"/>
                  </a:schemeClr>
                </a:solidFill>
                <a:latin typeface="Trebuchet MS" panose="020B0603020202020204" pitchFamily="34" charset="0"/>
              </a:rPr>
              <a:t>Privacy &amp; Confidentiality </a:t>
            </a:r>
            <a:r>
              <a:rPr lang="en-US" sz="1700" dirty="0">
                <a:solidFill>
                  <a:schemeClr val="tx1">
                    <a:lumMod val="50000"/>
                    <a:lumOff val="50000"/>
                  </a:schemeClr>
                </a:solidFill>
                <a:latin typeface="Trebuchet MS" panose="020B0603020202020204" pitchFamily="34" charset="0"/>
              </a:rPr>
              <a:t>policy</a:t>
            </a:r>
            <a:endParaRPr lang="en-US" sz="1700" dirty="0">
              <a:solidFill>
                <a:schemeClr val="tx1">
                  <a:lumMod val="50000"/>
                  <a:lumOff val="50000"/>
                </a:schemeClr>
              </a:solidFill>
            </a:endParaRPr>
          </a:p>
          <a:p>
            <a:pPr marL="4000500" lvl="8"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7419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1207263"/>
          </a:xfrm>
        </p:spPr>
        <p:txBody>
          <a:bodyPr>
            <a:normAutofit fontScale="90000"/>
          </a:bodyPr>
          <a:lstStyle/>
          <a:p>
            <a:r>
              <a:rPr lang="en-US" dirty="0"/>
              <a:t>IRB Application – </a:t>
            </a:r>
            <a:br>
              <a:rPr lang="en-US" dirty="0"/>
            </a:br>
            <a:r>
              <a:rPr lang="en-US" dirty="0"/>
              <a:t>            Confidentiality Question 1</a:t>
            </a:r>
          </a:p>
        </p:txBody>
      </p:sp>
      <p:sp>
        <p:nvSpPr>
          <p:cNvPr id="6" name="TextBox 5">
            <a:extLst>
              <a:ext uri="{FF2B5EF4-FFF2-40B4-BE49-F238E27FC236}">
                <a16:creationId xmlns:a16="http://schemas.microsoft.com/office/drawing/2014/main" id="{0A4ED2FC-001C-4226-97E9-B97C3AC86FA3}"/>
              </a:ext>
            </a:extLst>
          </p:cNvPr>
          <p:cNvSpPr txBox="1"/>
          <p:nvPr/>
        </p:nvSpPr>
        <p:spPr>
          <a:xfrm>
            <a:off x="677335" y="1849701"/>
            <a:ext cx="8596668" cy="4247317"/>
          </a:xfrm>
          <a:prstGeom prst="rect">
            <a:avLst/>
          </a:prstGeom>
          <a:noFill/>
        </p:spPr>
        <p:txBody>
          <a:bodyPr wrap="square" rtlCol="0">
            <a:spAutoFit/>
          </a:bodyPr>
          <a:lstStyle/>
          <a:p>
            <a:r>
              <a:rPr lang="en-US" dirty="0">
                <a:solidFill>
                  <a:schemeClr val="tx1">
                    <a:lumMod val="50000"/>
                    <a:lumOff val="50000"/>
                  </a:schemeClr>
                </a:solidFill>
              </a:rPr>
              <a:t>Explain what will be done with the individually identifiable, private information (including health information) that you collect about prospective subjects who fail screening or who do not agree to participate (consult the question mark icon for definitions):</a:t>
            </a:r>
          </a:p>
          <a:p>
            <a:endParaRPr lang="en-US" dirty="0">
              <a:solidFill>
                <a:schemeClr val="tx1">
                  <a:lumMod val="50000"/>
                  <a:lumOff val="50000"/>
                </a:schemeClr>
              </a:solidFill>
            </a:endParaRPr>
          </a:p>
          <a:p>
            <a:pPr marL="285750" indent="-285750">
              <a:buFont typeface="Courier New" panose="02070309020205020404" pitchFamily="49" charset="0"/>
              <a:buChar char="o"/>
            </a:pPr>
            <a:r>
              <a:rPr lang="en-US" dirty="0">
                <a:solidFill>
                  <a:schemeClr val="tx1">
                    <a:lumMod val="50000"/>
                    <a:lumOff val="50000"/>
                  </a:schemeClr>
                </a:solidFill>
              </a:rPr>
              <a:t>The information will be destroyed; e.g., shredded or properly deleted from a computer. </a:t>
            </a:r>
          </a:p>
          <a:p>
            <a:pPr marL="285750" indent="-285750">
              <a:buFont typeface="Courier New" panose="02070309020205020404" pitchFamily="49" charset="0"/>
              <a:buChar char="o"/>
            </a:pPr>
            <a:r>
              <a:rPr lang="en-US" dirty="0">
                <a:solidFill>
                  <a:schemeClr val="tx1">
                    <a:lumMod val="50000"/>
                    <a:lumOff val="50000"/>
                  </a:schemeClr>
                </a:solidFill>
              </a:rPr>
              <a:t>Items of individually identifiable, private information such as names, contact information, and health information will be maintained by the local investigator (either locked and stored if on paper; computer password protected and accessible only to research personnel, or stored in an encrypted fashion on a thumb drive, laptop, or desktop computer). </a:t>
            </a:r>
          </a:p>
          <a:p>
            <a:pPr marL="285750" indent="-285750">
              <a:buFont typeface="Courier New" panose="02070309020205020404" pitchFamily="49" charset="0"/>
              <a:buChar char="o"/>
            </a:pPr>
            <a:r>
              <a:rPr lang="en-US" dirty="0">
                <a:solidFill>
                  <a:schemeClr val="tx1">
                    <a:lumMod val="50000"/>
                    <a:lumOff val="50000"/>
                  </a:schemeClr>
                </a:solidFill>
              </a:rPr>
              <a:t>Information will be forwarded to sponsor/CRO using an encrypted method and then destroyed at the local site. </a:t>
            </a:r>
          </a:p>
          <a:p>
            <a:pPr marL="285750" indent="-285750">
              <a:buFont typeface="Courier New" panose="02070309020205020404" pitchFamily="49" charset="0"/>
              <a:buChar char="o"/>
            </a:pPr>
            <a:r>
              <a:rPr lang="en-US" dirty="0">
                <a:solidFill>
                  <a:schemeClr val="tx1">
                    <a:lumMod val="50000"/>
                    <a:lumOff val="50000"/>
                  </a:schemeClr>
                </a:solidFill>
              </a:rPr>
              <a:t>Other </a:t>
            </a:r>
          </a:p>
        </p:txBody>
      </p:sp>
    </p:spTree>
    <p:extLst>
      <p:ext uri="{BB962C8B-B14F-4D97-AF65-F5344CB8AC3E}">
        <p14:creationId xmlns:p14="http://schemas.microsoft.com/office/powerpoint/2010/main" val="7912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182880"/>
            <a:ext cx="8596668" cy="1227909"/>
          </a:xfrm>
        </p:spPr>
        <p:txBody>
          <a:bodyPr>
            <a:normAutofit fontScale="90000"/>
          </a:bodyPr>
          <a:lstStyle/>
          <a:p>
            <a:r>
              <a:rPr lang="en-US" dirty="0"/>
              <a:t>IRB Application – </a:t>
            </a:r>
            <a:br>
              <a:rPr lang="en-US" dirty="0"/>
            </a:br>
            <a:r>
              <a:rPr lang="en-US" dirty="0"/>
              <a:t>            Confidentiality Question 2</a:t>
            </a:r>
          </a:p>
        </p:txBody>
      </p:sp>
      <p:sp>
        <p:nvSpPr>
          <p:cNvPr id="6" name="TextBox 5">
            <a:extLst>
              <a:ext uri="{FF2B5EF4-FFF2-40B4-BE49-F238E27FC236}">
                <a16:creationId xmlns:a16="http://schemas.microsoft.com/office/drawing/2014/main" id="{0A4ED2FC-001C-4226-97E9-B97C3AC86FA3}"/>
              </a:ext>
            </a:extLst>
          </p:cNvPr>
          <p:cNvSpPr txBox="1"/>
          <p:nvPr/>
        </p:nvSpPr>
        <p:spPr>
          <a:xfrm>
            <a:off x="287383" y="1541417"/>
            <a:ext cx="8986620" cy="4708981"/>
          </a:xfrm>
          <a:prstGeom prst="rect">
            <a:avLst/>
          </a:prstGeom>
          <a:noFill/>
        </p:spPr>
        <p:txBody>
          <a:bodyPr wrap="square" rtlCol="0">
            <a:spAutoFit/>
          </a:bodyPr>
          <a:lstStyle/>
          <a:p>
            <a:r>
              <a:rPr lang="en-US" sz="2000" dirty="0">
                <a:solidFill>
                  <a:schemeClr val="tx1">
                    <a:lumMod val="50000"/>
                    <a:lumOff val="50000"/>
                  </a:schemeClr>
                </a:solidFill>
              </a:rPr>
              <a:t>If you will be retaining individually identifiable, private information (including health information) of prospective subjects who fail screening or who do not agree to participate, HOW will you assure that they agree to this retention AND to sharing this information with other parties, such as the sponsor, if applicable?</a:t>
            </a:r>
          </a:p>
          <a:p>
            <a:endParaRPr lang="en-US" sz="2000" dirty="0">
              <a:solidFill>
                <a:schemeClr val="tx1">
                  <a:lumMod val="50000"/>
                  <a:lumOff val="50000"/>
                </a:schemeClr>
              </a:solidFill>
            </a:endParaRPr>
          </a:p>
          <a:p>
            <a:pPr indent="-285750">
              <a:buFont typeface="Courier New" panose="02070309020205020404" pitchFamily="49" charset="0"/>
              <a:buChar char="o"/>
            </a:pPr>
            <a:r>
              <a:rPr lang="en-US" sz="2000" dirty="0">
                <a:solidFill>
                  <a:schemeClr val="tx1">
                    <a:lumMod val="50000"/>
                    <a:lumOff val="50000"/>
                  </a:schemeClr>
                </a:solidFill>
              </a:rPr>
              <a:t>	The permission document will be attached at the end of this application. </a:t>
            </a:r>
          </a:p>
          <a:p>
            <a:pPr marL="285750" indent="-285750">
              <a:buFont typeface="Courier New" panose="02070309020205020404" pitchFamily="49" charset="0"/>
              <a:buChar char="o"/>
            </a:pPr>
            <a:r>
              <a:rPr lang="en-US" sz="2000" dirty="0">
                <a:solidFill>
                  <a:schemeClr val="tx1">
                    <a:lumMod val="50000"/>
                    <a:lumOff val="50000"/>
                  </a:schemeClr>
                </a:solidFill>
              </a:rPr>
              <a:t>	There will be a statement on the questionnaire (or website, mobile app, etc.) such as, "In completing this screening questionnaire and providing your contact information, you are agreeing to allow us to contact you for the study named, to allow us to keep your contact and health information in order to contact you for any future studies for which you may qualify, and to share your information with other parties, such as the sponsor." </a:t>
            </a:r>
          </a:p>
          <a:p>
            <a:pPr marL="285750" indent="-285750">
              <a:buFont typeface="Courier New" panose="02070309020205020404" pitchFamily="49" charset="0"/>
              <a:buChar char="o"/>
            </a:pPr>
            <a:r>
              <a:rPr lang="en-US" sz="2000" dirty="0">
                <a:solidFill>
                  <a:schemeClr val="tx1">
                    <a:lumMod val="50000"/>
                    <a:lumOff val="50000"/>
                  </a:schemeClr>
                </a:solidFill>
              </a:rPr>
              <a:t>	We will obtain and document verbal permission provided over the telephone at the end of the telephone screening interview. </a:t>
            </a:r>
          </a:p>
        </p:txBody>
      </p:sp>
    </p:spTree>
    <p:extLst>
      <p:ext uri="{BB962C8B-B14F-4D97-AF65-F5344CB8AC3E}">
        <p14:creationId xmlns:p14="http://schemas.microsoft.com/office/powerpoint/2010/main" val="347405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1397981"/>
          </a:xfrm>
        </p:spPr>
        <p:txBody>
          <a:bodyPr/>
          <a:lstStyle/>
          <a:p>
            <a:r>
              <a:rPr lang="en-US" dirty="0"/>
              <a:t>IRB Application – </a:t>
            </a:r>
            <a:br>
              <a:rPr lang="en-US" dirty="0"/>
            </a:br>
            <a:r>
              <a:rPr lang="en-US" dirty="0"/>
              <a:t>            Confidentiality Question 3</a:t>
            </a:r>
          </a:p>
        </p:txBody>
      </p:sp>
      <p:sp>
        <p:nvSpPr>
          <p:cNvPr id="6" name="TextBox 5">
            <a:extLst>
              <a:ext uri="{FF2B5EF4-FFF2-40B4-BE49-F238E27FC236}">
                <a16:creationId xmlns:a16="http://schemas.microsoft.com/office/drawing/2014/main" id="{AACE9638-9FEF-46BA-B120-11E23B3B6312}"/>
              </a:ext>
            </a:extLst>
          </p:cNvPr>
          <p:cNvSpPr txBox="1"/>
          <p:nvPr/>
        </p:nvSpPr>
        <p:spPr>
          <a:xfrm>
            <a:off x="946432" y="2072033"/>
            <a:ext cx="8327571" cy="3046988"/>
          </a:xfrm>
          <a:prstGeom prst="rect">
            <a:avLst/>
          </a:prstGeom>
          <a:noFill/>
        </p:spPr>
        <p:txBody>
          <a:bodyPr wrap="square">
            <a:spAutoFit/>
          </a:bodyPr>
          <a:lstStyle/>
          <a:p>
            <a:r>
              <a:rPr lang="en-US" sz="2400" dirty="0">
                <a:solidFill>
                  <a:schemeClr val="tx1">
                    <a:lumMod val="50000"/>
                    <a:lumOff val="50000"/>
                  </a:schemeClr>
                </a:solidFill>
              </a:rPr>
              <a:t>Will all paper research records containing identifiable, private information (including the original signed consent form) from individual subjects be locked and stored and be accessible only to research personnel? </a:t>
            </a:r>
          </a:p>
          <a:p>
            <a:endParaRPr lang="en-US" sz="2400" dirty="0">
              <a:solidFill>
                <a:schemeClr val="tx1">
                  <a:lumMod val="50000"/>
                  <a:lumOff val="50000"/>
                </a:schemeClr>
              </a:solidFill>
            </a:endParaRPr>
          </a:p>
          <a:p>
            <a:pPr marL="342900" indent="-342900">
              <a:buFont typeface="Courier New" panose="02070309020205020404" pitchFamily="49" charset="0"/>
              <a:buChar char="o"/>
            </a:pPr>
            <a:r>
              <a:rPr lang="en-US" sz="2400" dirty="0">
                <a:solidFill>
                  <a:schemeClr val="tx1">
                    <a:lumMod val="50000"/>
                    <a:lumOff val="50000"/>
                  </a:schemeClr>
                </a:solidFill>
              </a:rPr>
              <a:t>	Yes </a:t>
            </a:r>
          </a:p>
          <a:p>
            <a:pPr marL="342900" indent="-342900">
              <a:buFont typeface="Courier New" panose="02070309020205020404" pitchFamily="49" charset="0"/>
              <a:buChar char="o"/>
            </a:pPr>
            <a:r>
              <a:rPr lang="en-US" sz="2400" dirty="0">
                <a:solidFill>
                  <a:schemeClr val="tx1">
                    <a:lumMod val="50000"/>
                    <a:lumOff val="50000"/>
                  </a:schemeClr>
                </a:solidFill>
              </a:rPr>
              <a:t>	No 	</a:t>
            </a:r>
          </a:p>
          <a:p>
            <a:pPr marL="342900" indent="-342900">
              <a:buFont typeface="Courier New" panose="02070309020205020404" pitchFamily="49" charset="0"/>
              <a:buChar char="o"/>
            </a:pPr>
            <a:r>
              <a:rPr lang="en-US" sz="2400" dirty="0">
                <a:solidFill>
                  <a:schemeClr val="tx1">
                    <a:lumMod val="50000"/>
                    <a:lumOff val="50000"/>
                  </a:schemeClr>
                </a:solidFill>
              </a:rPr>
              <a:t>	Not applicable</a:t>
            </a:r>
          </a:p>
        </p:txBody>
      </p:sp>
    </p:spTree>
    <p:extLst>
      <p:ext uri="{BB962C8B-B14F-4D97-AF65-F5344CB8AC3E}">
        <p14:creationId xmlns:p14="http://schemas.microsoft.com/office/powerpoint/2010/main" val="370552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1259515"/>
          </a:xfrm>
        </p:spPr>
        <p:txBody>
          <a:bodyPr>
            <a:normAutofit fontScale="90000"/>
          </a:bodyPr>
          <a:lstStyle/>
          <a:p>
            <a:r>
              <a:rPr lang="en-US" dirty="0"/>
              <a:t>IRB Application – </a:t>
            </a:r>
            <a:br>
              <a:rPr lang="en-US" dirty="0"/>
            </a:br>
            <a:r>
              <a:rPr lang="en-US" dirty="0"/>
              <a:t>            Confidentiality Question 4</a:t>
            </a:r>
          </a:p>
        </p:txBody>
      </p:sp>
      <p:sp>
        <p:nvSpPr>
          <p:cNvPr id="6" name="TextBox 5">
            <a:extLst>
              <a:ext uri="{FF2B5EF4-FFF2-40B4-BE49-F238E27FC236}">
                <a16:creationId xmlns:a16="http://schemas.microsoft.com/office/drawing/2014/main" id="{4205B669-024D-4837-9B8A-F78E0F9B1709}"/>
              </a:ext>
            </a:extLst>
          </p:cNvPr>
          <p:cNvSpPr txBox="1"/>
          <p:nvPr/>
        </p:nvSpPr>
        <p:spPr>
          <a:xfrm>
            <a:off x="677335" y="1954204"/>
            <a:ext cx="8473196" cy="3970318"/>
          </a:xfrm>
          <a:prstGeom prst="rect">
            <a:avLst/>
          </a:prstGeom>
          <a:noFill/>
        </p:spPr>
        <p:txBody>
          <a:bodyPr wrap="square">
            <a:spAutoFit/>
          </a:bodyPr>
          <a:lstStyle/>
          <a:p>
            <a:r>
              <a:rPr lang="en-US" dirty="0">
                <a:solidFill>
                  <a:schemeClr val="tx1">
                    <a:lumMod val="50000"/>
                    <a:lumOff val="50000"/>
                  </a:schemeClr>
                </a:solidFill>
              </a:rPr>
              <a:t>Check off all of the following items that apply regarding the electronic storage of identifiable, private information collected in this project:</a:t>
            </a:r>
          </a:p>
          <a:p>
            <a:endParaRPr lang="en-US" dirty="0">
              <a:solidFill>
                <a:schemeClr val="tx1">
                  <a:lumMod val="50000"/>
                  <a:lumOff val="50000"/>
                </a:schemeClr>
              </a:solidFill>
            </a:endParaRPr>
          </a:p>
          <a:p>
            <a:pPr marL="285750" indent="-285750">
              <a:buFont typeface="Wingdings" panose="05000000000000000000" pitchFamily="2" charset="2"/>
              <a:buChar char="q"/>
            </a:pPr>
            <a:r>
              <a:rPr lang="en-US" dirty="0">
                <a:solidFill>
                  <a:schemeClr val="tx1">
                    <a:lumMod val="50000"/>
                    <a:lumOff val="50000"/>
                  </a:schemeClr>
                </a:solidFill>
              </a:rPr>
              <a:t>	All electronic research records containing identifiable, private information from individual subjects will be computer password protected and accessible only to research personnel.</a:t>
            </a:r>
          </a:p>
          <a:p>
            <a:pPr marL="285750" indent="-285750">
              <a:buFont typeface="Wingdings" panose="05000000000000000000" pitchFamily="2" charset="2"/>
              <a:buChar char="q"/>
            </a:pPr>
            <a:r>
              <a:rPr lang="en-US" dirty="0">
                <a:solidFill>
                  <a:schemeClr val="tx1">
                    <a:lumMod val="50000"/>
                    <a:lumOff val="50000"/>
                  </a:schemeClr>
                </a:solidFill>
              </a:rPr>
              <a:t>	All electronic research records containing identifiable, private information from individual subjects will be stored in an encrypted fashion (e.g., on an encrypted, password protected thumb drive; on an encrypted laptop; on an encrypted desktop computer; in an encrypted, password protected file on a laptop/computer; etc.).</a:t>
            </a:r>
          </a:p>
          <a:p>
            <a:pPr marL="285750" indent="-285750">
              <a:buFont typeface="Wingdings" panose="05000000000000000000" pitchFamily="2" charset="2"/>
              <a:buChar char="q"/>
            </a:pPr>
            <a:r>
              <a:rPr lang="en-US" dirty="0">
                <a:solidFill>
                  <a:schemeClr val="tx1">
                    <a:lumMod val="50000"/>
                    <a:lumOff val="50000"/>
                  </a:schemeClr>
                </a:solidFill>
              </a:rPr>
              <a:t>	Other or additional methods of secure storage (e.g., data will have inter-file linkage, error inoculation, top coding, bracketing, data brokering, etc.)</a:t>
            </a:r>
          </a:p>
          <a:p>
            <a:pPr marL="285750" indent="-285750">
              <a:buFont typeface="Wingdings" panose="05000000000000000000" pitchFamily="2" charset="2"/>
              <a:buChar char="q"/>
            </a:pPr>
            <a:r>
              <a:rPr lang="en-US" dirty="0">
                <a:solidFill>
                  <a:schemeClr val="tx1">
                    <a:lumMod val="50000"/>
                    <a:lumOff val="50000"/>
                  </a:schemeClr>
                </a:solidFill>
              </a:rPr>
              <a:t>	Not applicable. </a:t>
            </a:r>
          </a:p>
        </p:txBody>
      </p:sp>
    </p:spTree>
    <p:extLst>
      <p:ext uri="{BB962C8B-B14F-4D97-AF65-F5344CB8AC3E}">
        <p14:creationId xmlns:p14="http://schemas.microsoft.com/office/powerpoint/2010/main" val="91589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155011"/>
          </a:xfrm>
        </p:spPr>
        <p:txBody>
          <a:bodyPr>
            <a:normAutofit fontScale="90000"/>
          </a:bodyPr>
          <a:lstStyle/>
          <a:p>
            <a:r>
              <a:rPr lang="en-US" dirty="0"/>
              <a:t>IRB Application – </a:t>
            </a:r>
            <a:br>
              <a:rPr lang="en-US" dirty="0"/>
            </a:br>
            <a:r>
              <a:rPr lang="en-US" dirty="0"/>
              <a:t>            Confidentiality Question 5</a:t>
            </a:r>
          </a:p>
        </p:txBody>
      </p:sp>
      <p:sp>
        <p:nvSpPr>
          <p:cNvPr id="6" name="TextBox 5">
            <a:extLst>
              <a:ext uri="{FF2B5EF4-FFF2-40B4-BE49-F238E27FC236}">
                <a16:creationId xmlns:a16="http://schemas.microsoft.com/office/drawing/2014/main" id="{26DFADAF-8193-46C9-B5DF-9A8FF541C48A}"/>
              </a:ext>
            </a:extLst>
          </p:cNvPr>
          <p:cNvSpPr txBox="1"/>
          <p:nvPr/>
        </p:nvSpPr>
        <p:spPr>
          <a:xfrm>
            <a:off x="677335" y="1870897"/>
            <a:ext cx="8596668" cy="3693319"/>
          </a:xfrm>
          <a:prstGeom prst="rect">
            <a:avLst/>
          </a:prstGeom>
          <a:noFill/>
        </p:spPr>
        <p:txBody>
          <a:bodyPr wrap="square">
            <a:spAutoFit/>
          </a:bodyPr>
          <a:lstStyle/>
          <a:p>
            <a:r>
              <a:rPr lang="en-US" dirty="0">
                <a:solidFill>
                  <a:schemeClr val="tx1">
                    <a:lumMod val="50000"/>
                    <a:lumOff val="50000"/>
                  </a:schemeClr>
                </a:solidFill>
              </a:rPr>
              <a:t>Select the following item that applies regarding the electronic transmission (either locally or externally) of identifiable, private information collected in this project (consult the question mark icon for definitions):</a:t>
            </a:r>
          </a:p>
          <a:p>
            <a:endParaRPr lang="en-US" dirty="0">
              <a:solidFill>
                <a:schemeClr val="tx1">
                  <a:lumMod val="50000"/>
                  <a:lumOff val="50000"/>
                </a:schemeClr>
              </a:solidFill>
            </a:endParaRPr>
          </a:p>
          <a:p>
            <a:pPr marL="285750" indent="-285750">
              <a:buFont typeface="Courier New" panose="02070309020205020404" pitchFamily="49" charset="0"/>
              <a:buChar char="o"/>
            </a:pPr>
            <a:r>
              <a:rPr lang="en-US" dirty="0">
                <a:solidFill>
                  <a:schemeClr val="tx1">
                    <a:lumMod val="50000"/>
                    <a:lumOff val="50000"/>
                  </a:schemeClr>
                </a:solidFill>
              </a:rPr>
              <a:t>	All electronic research records containing identifiable, private data from individual subjects will be transmitted electronically via an encrypted method (e.g., UT Vault, </a:t>
            </a:r>
            <a:r>
              <a:rPr lang="en-US" dirty="0" err="1">
                <a:solidFill>
                  <a:schemeClr val="tx1">
                    <a:lumMod val="50000"/>
                    <a:lumOff val="50000"/>
                  </a:schemeClr>
                </a:solidFill>
              </a:rPr>
              <a:t>Xythos</a:t>
            </a:r>
            <a:r>
              <a:rPr lang="en-US" dirty="0">
                <a:solidFill>
                  <a:schemeClr val="tx1">
                    <a:lumMod val="50000"/>
                    <a:lumOff val="50000"/>
                  </a:schemeClr>
                </a:solidFill>
              </a:rPr>
              <a:t>, a federal or industry-sponsor cleared web-based portal, etc.). </a:t>
            </a:r>
          </a:p>
          <a:p>
            <a:pPr marL="285750" indent="-285750">
              <a:buFont typeface="Courier New" panose="02070309020205020404" pitchFamily="49" charset="0"/>
              <a:buChar char="o"/>
            </a:pPr>
            <a:r>
              <a:rPr lang="en-US" dirty="0">
                <a:solidFill>
                  <a:schemeClr val="tx1">
                    <a:lumMod val="50000"/>
                    <a:lumOff val="50000"/>
                  </a:schemeClr>
                </a:solidFill>
              </a:rPr>
              <a:t>	All electronic research records containing identifiable, private data from individual subjects will be coded before transmitted electronically, and the master key will be maintained at the local site. </a:t>
            </a:r>
          </a:p>
          <a:p>
            <a:pPr marL="285750" indent="-285750">
              <a:buFont typeface="Courier New" panose="02070309020205020404" pitchFamily="49" charset="0"/>
              <a:buChar char="o"/>
            </a:pPr>
            <a:r>
              <a:rPr lang="en-US" dirty="0">
                <a:solidFill>
                  <a:schemeClr val="tx1">
                    <a:lumMod val="50000"/>
                    <a:lumOff val="50000"/>
                  </a:schemeClr>
                </a:solidFill>
              </a:rPr>
              <a:t>	Other or additional methods of secure electronic transmission </a:t>
            </a:r>
          </a:p>
          <a:p>
            <a:pPr marL="285750" indent="-285750">
              <a:buFont typeface="Courier New" panose="02070309020205020404" pitchFamily="49" charset="0"/>
              <a:buChar char="o"/>
            </a:pPr>
            <a:r>
              <a:rPr lang="en-US" dirty="0">
                <a:solidFill>
                  <a:schemeClr val="tx1">
                    <a:lumMod val="50000"/>
                    <a:lumOff val="50000"/>
                  </a:schemeClr>
                </a:solidFill>
              </a:rPr>
              <a:t>	Not applicable. </a:t>
            </a:r>
          </a:p>
        </p:txBody>
      </p:sp>
    </p:spTree>
    <p:extLst>
      <p:ext uri="{BB962C8B-B14F-4D97-AF65-F5344CB8AC3E}">
        <p14:creationId xmlns:p14="http://schemas.microsoft.com/office/powerpoint/2010/main" val="305008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959069"/>
          </a:xfrm>
        </p:spPr>
        <p:txBody>
          <a:bodyPr>
            <a:normAutofit fontScale="90000"/>
          </a:bodyPr>
          <a:lstStyle/>
          <a:p>
            <a:r>
              <a:rPr lang="en-US" dirty="0"/>
              <a:t>Electronic Storage/Transmission Methods</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577056"/>
            <a:ext cx="8596668" cy="4088674"/>
          </a:xfrm>
        </p:spPr>
        <p:txBody>
          <a:bodyPr>
            <a:normAutofit fontScale="92500" lnSpcReduction="20000"/>
          </a:bodyPr>
          <a:lstStyle/>
          <a:p>
            <a:pPr marL="342900" indent="-342900">
              <a:buFont typeface="Arial" panose="020B0604020202020204" pitchFamily="34" charset="0"/>
              <a:buChar char="•"/>
            </a:pPr>
            <a:r>
              <a:rPr lang="en-US" dirty="0"/>
              <a:t>Encrypted Computer/Laptop</a:t>
            </a:r>
          </a:p>
          <a:p>
            <a:pPr marL="342900" indent="-342900">
              <a:buFont typeface="Arial" panose="020B0604020202020204" pitchFamily="34" charset="0"/>
              <a:buChar char="•"/>
            </a:pPr>
            <a:r>
              <a:rPr lang="en-US" dirty="0"/>
              <a:t>Encrypted Flash/Thumb Drive</a:t>
            </a:r>
          </a:p>
          <a:p>
            <a:pPr marL="342900" indent="-342900">
              <a:buFont typeface="Arial" panose="020B0604020202020204" pitchFamily="34" charset="0"/>
              <a:buChar char="•"/>
            </a:pPr>
            <a:r>
              <a:rPr lang="en-US" dirty="0"/>
              <a:t>Microsoft 365 OneDrive (cloud) storage</a:t>
            </a:r>
          </a:p>
          <a:p>
            <a:pPr marL="692150" indent="-342900">
              <a:buFont typeface="Wingdings" panose="05000000000000000000" pitchFamily="2" charset="2"/>
              <a:buChar char="Ø"/>
            </a:pPr>
            <a:r>
              <a:rPr lang="en-US" dirty="0"/>
              <a:t>Any outside email can access this</a:t>
            </a:r>
          </a:p>
          <a:p>
            <a:pPr marL="692150" indent="-342900">
              <a:buFont typeface="Wingdings" panose="05000000000000000000" pitchFamily="2" charset="2"/>
              <a:buChar char="Ø"/>
            </a:pPr>
            <a:r>
              <a:rPr lang="en-US" dirty="0"/>
              <a:t>Easiest storage method</a:t>
            </a:r>
          </a:p>
          <a:p>
            <a:pPr marL="342900" indent="-342900">
              <a:buFont typeface="Arial" panose="020B0604020202020204" pitchFamily="34" charset="0"/>
              <a:buChar char="•"/>
            </a:pPr>
            <a:r>
              <a:rPr lang="en-US" dirty="0"/>
              <a:t>UT Vault </a:t>
            </a:r>
          </a:p>
          <a:p>
            <a:pPr marL="692150" indent="-342900">
              <a:buFont typeface="Wingdings" panose="05000000000000000000" pitchFamily="2" charset="2"/>
              <a:buChar char="Ø"/>
            </a:pPr>
            <a:r>
              <a:rPr lang="en-US" dirty="0"/>
              <a:t>Any outside email can access this</a:t>
            </a:r>
          </a:p>
          <a:p>
            <a:pPr marL="342900" indent="-342900">
              <a:buFont typeface="Arial" panose="020B0604020202020204" pitchFamily="34" charset="0"/>
              <a:buChar char="•"/>
            </a:pPr>
            <a:r>
              <a:rPr lang="en-US" dirty="0"/>
              <a:t>Outlook email has encrypt button to click </a:t>
            </a:r>
          </a:p>
          <a:p>
            <a:pPr marL="692150" indent="-339725">
              <a:buFont typeface="Wingdings" panose="05000000000000000000" pitchFamily="2" charset="2"/>
              <a:buChar char="Ø"/>
            </a:pPr>
            <a:r>
              <a:rPr lang="en-US" dirty="0"/>
              <a:t>If you are not a UTHSC employee, ask your Security Officer to be sure it works with your organization’s Outlook licensing/setup.</a:t>
            </a:r>
          </a:p>
          <a:p>
            <a:pPr marL="692150" indent="-339725">
              <a:buFont typeface="Wingdings" panose="05000000000000000000" pitchFamily="2" charset="2"/>
              <a:buChar char="Ø"/>
            </a:pPr>
            <a:r>
              <a:rPr lang="en-US" dirty="0"/>
              <a:t>Typing “encrypt” in the subject line is not the safest way!</a:t>
            </a:r>
          </a:p>
        </p:txBody>
      </p:sp>
    </p:spTree>
    <p:extLst>
      <p:ext uri="{BB962C8B-B14F-4D97-AF65-F5344CB8AC3E}">
        <p14:creationId xmlns:p14="http://schemas.microsoft.com/office/powerpoint/2010/main" val="345300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screenshot of a cell phone&#10;&#10;Description automatically generated">
            <a:extLst>
              <a:ext uri="{FF2B5EF4-FFF2-40B4-BE49-F238E27FC236}">
                <a16:creationId xmlns:a16="http://schemas.microsoft.com/office/drawing/2014/main" id="{36E48FC2-A196-40F3-A751-331504CDBBCE}"/>
              </a:ext>
            </a:extLst>
          </p:cNvPr>
          <p:cNvPicPr>
            <a:picLocks noChangeAspect="1"/>
          </p:cNvPicPr>
          <p:nvPr/>
        </p:nvPicPr>
        <p:blipFill rotWithShape="1">
          <a:blip r:embed="rId2"/>
          <a:stretch/>
        </p:blipFill>
        <p:spPr>
          <a:xfrm>
            <a:off x="4978674" y="345970"/>
            <a:ext cx="3877147" cy="566123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68867" y="1678666"/>
            <a:ext cx="3600987" cy="2524057"/>
          </a:xfrm>
        </p:spPr>
        <p:txBody>
          <a:bodyPr vert="horz" lIns="91440" tIns="45720" rIns="91440" bIns="45720" rtlCol="0" anchor="b">
            <a:noAutofit/>
          </a:bodyPr>
          <a:lstStyle/>
          <a:p>
            <a:pPr algn="r"/>
            <a:r>
              <a:rPr lang="en-US" sz="5300" dirty="0"/>
              <a:t>UT Vault </a:t>
            </a:r>
            <a:br>
              <a:rPr lang="en-US" sz="5300" dirty="0"/>
            </a:br>
            <a:r>
              <a:rPr lang="en-US" sz="5300" dirty="0"/>
              <a:t>&amp; Microsoft OneDrive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9502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620158"/>
          </a:xfrm>
        </p:spPr>
        <p:txBody>
          <a:bodyPr>
            <a:normAutofit fontScale="90000"/>
          </a:bodyPr>
          <a:lstStyle/>
          <a:p>
            <a:r>
              <a:rPr lang="en-US" dirty="0"/>
              <a:t>Encrypt button in Outlook email</a:t>
            </a:r>
          </a:p>
        </p:txBody>
      </p:sp>
      <p:sp>
        <p:nvSpPr>
          <p:cNvPr id="4" name="TextBox 3">
            <a:extLst>
              <a:ext uri="{FF2B5EF4-FFF2-40B4-BE49-F238E27FC236}">
                <a16:creationId xmlns:a16="http://schemas.microsoft.com/office/drawing/2014/main" id="{2F83B37E-D62F-4009-9138-96642D84D8D4}"/>
              </a:ext>
            </a:extLst>
          </p:cNvPr>
          <p:cNvSpPr txBox="1"/>
          <p:nvPr/>
        </p:nvSpPr>
        <p:spPr>
          <a:xfrm>
            <a:off x="3604846" y="5750169"/>
            <a:ext cx="5521569" cy="923330"/>
          </a:xfrm>
          <a:prstGeom prst="rect">
            <a:avLst/>
          </a:prstGeom>
          <a:noFill/>
        </p:spPr>
        <p:txBody>
          <a:bodyPr wrap="square" rtlCol="0">
            <a:spAutoFit/>
          </a:bodyPr>
          <a:lstStyle/>
          <a:p>
            <a:pPr marL="0" marR="0">
              <a:spcBef>
                <a:spcPts val="0"/>
              </a:spcBef>
              <a:spcAft>
                <a:spcPts val="0"/>
              </a:spcAft>
            </a:pPr>
            <a:r>
              <a:rPr lang="en-US" sz="1800" u="sng">
                <a:solidFill>
                  <a:srgbClr val="0563C1"/>
                </a:solidFill>
                <a:effectLst/>
                <a:latin typeface="Calibri" panose="020F0502020204030204" pitchFamily="34" charset="0"/>
                <a:ea typeface="Calibri" panose="020F0502020204030204" pitchFamily="34" charset="0"/>
                <a:hlinkClick r:id="rId3"/>
              </a:rPr>
              <a:t>https://support.microsoft.com/en-us/office/encrypt-email-messages-373339cb-bf1a-4509-b296-802a39d801dc</a:t>
            </a:r>
            <a:endParaRPr lang="en-US" sz="1800">
              <a:effectLst/>
              <a:latin typeface="Calibri" panose="020F0502020204030204" pitchFamily="34" charset="0"/>
              <a:ea typeface="Calibri" panose="020F050202020403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20B76138-2198-4C09-8D67-1DCB70DD3E3B}"/>
              </a:ext>
            </a:extLst>
          </p:cNvPr>
          <p:cNvPicPr>
            <a:picLocks noChangeAspect="1"/>
          </p:cNvPicPr>
          <p:nvPr/>
        </p:nvPicPr>
        <p:blipFill>
          <a:blip r:embed="rId4"/>
          <a:stretch>
            <a:fillRect/>
          </a:stretch>
        </p:blipFill>
        <p:spPr>
          <a:xfrm>
            <a:off x="1311479" y="1442660"/>
            <a:ext cx="6685165" cy="3972679"/>
          </a:xfrm>
          <a:prstGeom prst="rect">
            <a:avLst/>
          </a:prstGeom>
        </p:spPr>
      </p:pic>
    </p:spTree>
    <p:extLst>
      <p:ext uri="{BB962C8B-B14F-4D97-AF65-F5344CB8AC3E}">
        <p14:creationId xmlns:p14="http://schemas.microsoft.com/office/powerpoint/2010/main" val="234397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9843-18BD-4216-B1DF-DCF341746033}"/>
              </a:ext>
            </a:extLst>
          </p:cNvPr>
          <p:cNvSpPr>
            <a:spLocks noGrp="1"/>
          </p:cNvSpPr>
          <p:nvPr>
            <p:ph type="title"/>
          </p:nvPr>
        </p:nvSpPr>
        <p:spPr>
          <a:xfrm>
            <a:off x="677335" y="0"/>
            <a:ext cx="8596668" cy="2871216"/>
          </a:xfrm>
        </p:spPr>
        <p:txBody>
          <a:bodyPr>
            <a:normAutofit fontScale="90000"/>
          </a:bodyPr>
          <a:lstStyle/>
          <a:p>
            <a:r>
              <a:rPr lang="en-US" sz="6600" dirty="0"/>
              <a:t>Privacy, Confidentiality, 								&amp; HIPAA</a:t>
            </a:r>
          </a:p>
        </p:txBody>
      </p:sp>
      <p:sp>
        <p:nvSpPr>
          <p:cNvPr id="3" name="Text Placeholder 2">
            <a:extLst>
              <a:ext uri="{FF2B5EF4-FFF2-40B4-BE49-F238E27FC236}">
                <a16:creationId xmlns:a16="http://schemas.microsoft.com/office/drawing/2014/main" id="{23DE5E70-8347-491A-BEF8-E35993CE8CD1}"/>
              </a:ext>
            </a:extLst>
          </p:cNvPr>
          <p:cNvSpPr>
            <a:spLocks noGrp="1"/>
          </p:cNvSpPr>
          <p:nvPr>
            <p:ph type="body" idx="1"/>
          </p:nvPr>
        </p:nvSpPr>
        <p:spPr>
          <a:xfrm>
            <a:off x="3182112" y="3986785"/>
            <a:ext cx="6293059" cy="1982941"/>
          </a:xfrm>
        </p:spPr>
        <p:txBody>
          <a:bodyPr>
            <a:noAutofit/>
          </a:bodyPr>
          <a:lstStyle/>
          <a:p>
            <a:pPr algn="r"/>
            <a:r>
              <a:rPr lang="en-US" sz="2400" dirty="0"/>
              <a:t>Kim Prachniak, M.S., CIP</a:t>
            </a:r>
          </a:p>
          <a:p>
            <a:pPr algn="r"/>
            <a:r>
              <a:rPr lang="en-US" sz="2400" dirty="0"/>
              <a:t>Associate Director</a:t>
            </a:r>
          </a:p>
          <a:p>
            <a:pPr algn="r"/>
            <a:r>
              <a:rPr lang="en-US" sz="2400" dirty="0"/>
              <a:t>Institutional Review Board</a:t>
            </a:r>
          </a:p>
          <a:p>
            <a:pPr algn="r"/>
            <a:r>
              <a:rPr lang="en-US" sz="2400" dirty="0"/>
              <a:t>September 24, 2020</a:t>
            </a:r>
          </a:p>
        </p:txBody>
      </p:sp>
    </p:spTree>
    <p:extLst>
      <p:ext uri="{BB962C8B-B14F-4D97-AF65-F5344CB8AC3E}">
        <p14:creationId xmlns:p14="http://schemas.microsoft.com/office/powerpoint/2010/main" val="1630905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246452"/>
          </a:xfrm>
        </p:spPr>
        <p:txBody>
          <a:bodyPr>
            <a:normAutofit fontScale="90000"/>
          </a:bodyPr>
          <a:lstStyle/>
          <a:p>
            <a:r>
              <a:rPr lang="en-US" dirty="0"/>
              <a:t>IRB Application – </a:t>
            </a:r>
            <a:br>
              <a:rPr lang="en-US" dirty="0"/>
            </a:br>
            <a:r>
              <a:rPr lang="en-US" dirty="0"/>
              <a:t>           Confidentiality Question 6</a:t>
            </a:r>
          </a:p>
        </p:txBody>
      </p:sp>
      <p:sp>
        <p:nvSpPr>
          <p:cNvPr id="3" name="TextBox 2">
            <a:extLst>
              <a:ext uri="{FF2B5EF4-FFF2-40B4-BE49-F238E27FC236}">
                <a16:creationId xmlns:a16="http://schemas.microsoft.com/office/drawing/2014/main" id="{E4CD7B90-0783-406E-BFA2-EFB6AA055D6B}"/>
              </a:ext>
            </a:extLst>
          </p:cNvPr>
          <p:cNvSpPr txBox="1"/>
          <p:nvPr/>
        </p:nvSpPr>
        <p:spPr>
          <a:xfrm>
            <a:off x="862149" y="2103120"/>
            <a:ext cx="8596668" cy="3570208"/>
          </a:xfrm>
          <a:prstGeom prst="rect">
            <a:avLst/>
          </a:prstGeom>
          <a:noFill/>
        </p:spPr>
        <p:txBody>
          <a:bodyPr wrap="square" rtlCol="0">
            <a:spAutoFit/>
          </a:bodyPr>
          <a:lstStyle/>
          <a:p>
            <a:r>
              <a:rPr lang="en-US" sz="3200" dirty="0">
                <a:solidFill>
                  <a:schemeClr val="tx1">
                    <a:lumMod val="50000"/>
                    <a:lumOff val="50000"/>
                  </a:schemeClr>
                </a:solidFill>
              </a:rPr>
              <a:t>Similar specimen questions:</a:t>
            </a:r>
          </a:p>
          <a:p>
            <a:pPr marL="574675" indent="-285750">
              <a:buFont typeface="Arial" panose="020B0604020202020204" pitchFamily="34" charset="0"/>
              <a:buChar char="•"/>
            </a:pPr>
            <a:r>
              <a:rPr lang="en-US" sz="2800" dirty="0">
                <a:solidFill>
                  <a:schemeClr val="tx1">
                    <a:lumMod val="50000"/>
                    <a:lumOff val="50000"/>
                  </a:schemeClr>
                </a:solidFill>
              </a:rPr>
              <a:t>Labeled with code at local site?</a:t>
            </a:r>
          </a:p>
          <a:p>
            <a:pPr marL="574675" indent="-285750">
              <a:buFont typeface="Arial" panose="020B0604020202020204" pitchFamily="34" charset="0"/>
              <a:buChar char="•"/>
            </a:pPr>
            <a:r>
              <a:rPr lang="en-US" sz="2800" dirty="0">
                <a:solidFill>
                  <a:schemeClr val="tx1">
                    <a:lumMod val="50000"/>
                    <a:lumOff val="50000"/>
                  </a:schemeClr>
                </a:solidFill>
                <a:latin typeface="Trebuchet MS" panose="020B0603020202020204" pitchFamily="34" charset="0"/>
              </a:rPr>
              <a:t>Send to external site?  If so, coded?  If so, master key to code remains at local site?</a:t>
            </a:r>
          </a:p>
          <a:p>
            <a:pPr marL="574675" indent="-285750">
              <a:buFont typeface="Arial" panose="020B0604020202020204" pitchFamily="34" charset="0"/>
              <a:buChar char="•"/>
            </a:pPr>
            <a:r>
              <a:rPr lang="en-US" sz="2800" dirty="0">
                <a:solidFill>
                  <a:schemeClr val="tx1">
                    <a:lumMod val="50000"/>
                    <a:lumOff val="50000"/>
                  </a:schemeClr>
                </a:solidFill>
              </a:rPr>
              <a:t>Identifiers removed and used for future studies without subject consent?</a:t>
            </a:r>
          </a:p>
          <a:p>
            <a:pPr marL="285750" indent="-285750">
              <a:buFont typeface="Arial" panose="020B0604020202020204" pitchFamily="34" charset="0"/>
              <a:buChar char="•"/>
            </a:pPr>
            <a:endParaRPr lang="en-US" sz="1800" dirty="0">
              <a:solidFill>
                <a:schemeClr val="tx1">
                  <a:lumMod val="50000"/>
                  <a:lumOff val="50000"/>
                </a:schemeClr>
              </a:solidFill>
              <a:latin typeface="Trebuchet MS" panose="020B0603020202020204" pitchFamily="34" charset="0"/>
            </a:endParaRPr>
          </a:p>
          <a:p>
            <a:pPr marL="285750" indent="-285750">
              <a:buFont typeface="Arial" panose="020B0604020202020204" pitchFamily="34" charset="0"/>
              <a:buChar char="•"/>
            </a:pPr>
            <a:endParaRPr lang="en-US" dirty="0">
              <a:solidFill>
                <a:schemeClr val="tx1">
                  <a:lumMod val="50000"/>
                  <a:lumOff val="50000"/>
                </a:schemeClr>
              </a:solidFill>
            </a:endParaRPr>
          </a:p>
          <a:p>
            <a:r>
              <a:rPr lang="en-US" dirty="0">
                <a:solidFill>
                  <a:schemeClr val="tx1">
                    <a:lumMod val="50000"/>
                    <a:lumOff val="50000"/>
                  </a:schemeClr>
                </a:solidFill>
              </a:rPr>
              <a:t> </a:t>
            </a:r>
          </a:p>
        </p:txBody>
      </p:sp>
    </p:spTree>
    <p:extLst>
      <p:ext uri="{BB962C8B-B14F-4D97-AF65-F5344CB8AC3E}">
        <p14:creationId xmlns:p14="http://schemas.microsoft.com/office/powerpoint/2010/main" val="3619796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246452"/>
          </a:xfrm>
        </p:spPr>
        <p:txBody>
          <a:bodyPr>
            <a:normAutofit fontScale="90000"/>
          </a:bodyPr>
          <a:lstStyle/>
          <a:p>
            <a:r>
              <a:rPr lang="en-US" dirty="0"/>
              <a:t>IRB Application – </a:t>
            </a:r>
            <a:br>
              <a:rPr lang="en-US" dirty="0"/>
            </a:br>
            <a:r>
              <a:rPr lang="en-US" dirty="0"/>
              <a:t>           Confidentiality Question 7</a:t>
            </a:r>
          </a:p>
        </p:txBody>
      </p:sp>
      <p:sp>
        <p:nvSpPr>
          <p:cNvPr id="3" name="TextBox 2">
            <a:extLst>
              <a:ext uri="{FF2B5EF4-FFF2-40B4-BE49-F238E27FC236}">
                <a16:creationId xmlns:a16="http://schemas.microsoft.com/office/drawing/2014/main" id="{E4CD7B90-0783-406E-BFA2-EFB6AA055D6B}"/>
              </a:ext>
            </a:extLst>
          </p:cNvPr>
          <p:cNvSpPr txBox="1"/>
          <p:nvPr/>
        </p:nvSpPr>
        <p:spPr>
          <a:xfrm>
            <a:off x="677335" y="2024744"/>
            <a:ext cx="8596668" cy="3600986"/>
          </a:xfrm>
          <a:prstGeom prst="rect">
            <a:avLst/>
          </a:prstGeom>
          <a:noFill/>
        </p:spPr>
        <p:txBody>
          <a:bodyPr wrap="square" rtlCol="0">
            <a:spAutoFit/>
          </a:bodyPr>
          <a:lstStyle/>
          <a:p>
            <a:r>
              <a:rPr lang="en-US" sz="3200" dirty="0">
                <a:solidFill>
                  <a:schemeClr val="tx1">
                    <a:lumMod val="50000"/>
                    <a:lumOff val="50000"/>
                  </a:schemeClr>
                </a:solidFill>
              </a:rPr>
              <a:t>Will information obtained from procedures performed only for research purposes be placed in the medical record of subjects?</a:t>
            </a:r>
          </a:p>
          <a:p>
            <a:pPr marL="457200" indent="-457200">
              <a:buFont typeface="Courier New" panose="02070309020205020404" pitchFamily="49" charset="0"/>
              <a:buChar char="o"/>
            </a:pPr>
            <a:r>
              <a:rPr lang="en-US" sz="3200" dirty="0">
                <a:solidFill>
                  <a:schemeClr val="tx1">
                    <a:lumMod val="50000"/>
                    <a:lumOff val="50000"/>
                  </a:schemeClr>
                </a:solidFill>
              </a:rPr>
              <a:t>	Yes </a:t>
            </a:r>
          </a:p>
          <a:p>
            <a:pPr marL="457200" indent="-457200">
              <a:buFont typeface="Courier New" panose="02070309020205020404" pitchFamily="49" charset="0"/>
              <a:buChar char="o"/>
            </a:pPr>
            <a:r>
              <a:rPr lang="en-US" sz="3200" dirty="0">
                <a:solidFill>
                  <a:schemeClr val="tx1">
                    <a:lumMod val="50000"/>
                    <a:lumOff val="50000"/>
                  </a:schemeClr>
                </a:solidFill>
              </a:rPr>
              <a:t>	No</a:t>
            </a:r>
          </a:p>
          <a:p>
            <a:pPr marL="457200" indent="-457200">
              <a:buFont typeface="Courier New" panose="02070309020205020404" pitchFamily="49" charset="0"/>
              <a:buChar char="o"/>
            </a:pPr>
            <a:r>
              <a:rPr lang="en-US" sz="3200" dirty="0">
                <a:solidFill>
                  <a:schemeClr val="tx1">
                    <a:lumMod val="50000"/>
                    <a:lumOff val="50000"/>
                  </a:schemeClr>
                </a:solidFill>
              </a:rPr>
              <a:t>	Not applicable</a:t>
            </a:r>
            <a:endParaRPr lang="en-US" sz="1800" dirty="0">
              <a:solidFill>
                <a:schemeClr val="tx1">
                  <a:lumMod val="50000"/>
                  <a:lumOff val="50000"/>
                </a:schemeClr>
              </a:solidFill>
              <a:latin typeface="Trebuchet MS" panose="020B0603020202020204" pitchFamily="34" charset="0"/>
            </a:endParaRPr>
          </a:p>
          <a:p>
            <a:pPr marL="285750" indent="-285750">
              <a:buFont typeface="Arial" panose="020B0604020202020204" pitchFamily="34" charset="0"/>
              <a:buChar char="•"/>
            </a:pPr>
            <a:endParaRPr lang="en-US" dirty="0">
              <a:solidFill>
                <a:schemeClr val="tx1">
                  <a:lumMod val="50000"/>
                  <a:lumOff val="50000"/>
                </a:schemeClr>
              </a:solidFill>
            </a:endParaRPr>
          </a:p>
          <a:p>
            <a:r>
              <a:rPr lang="en-US" dirty="0">
                <a:solidFill>
                  <a:schemeClr val="tx1">
                    <a:lumMod val="50000"/>
                    <a:lumOff val="50000"/>
                  </a:schemeClr>
                </a:solidFill>
              </a:rPr>
              <a:t> </a:t>
            </a:r>
          </a:p>
        </p:txBody>
      </p:sp>
    </p:spTree>
    <p:extLst>
      <p:ext uri="{BB962C8B-B14F-4D97-AF65-F5344CB8AC3E}">
        <p14:creationId xmlns:p14="http://schemas.microsoft.com/office/powerpoint/2010/main" val="1930934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246452"/>
          </a:xfrm>
        </p:spPr>
        <p:txBody>
          <a:bodyPr>
            <a:normAutofit fontScale="90000"/>
          </a:bodyPr>
          <a:lstStyle/>
          <a:p>
            <a:r>
              <a:rPr lang="en-US" dirty="0"/>
              <a:t>IRB Application – </a:t>
            </a:r>
            <a:br>
              <a:rPr lang="en-US" dirty="0"/>
            </a:br>
            <a:r>
              <a:rPr lang="en-US" dirty="0"/>
              <a:t>           Confidentiality Question 8</a:t>
            </a:r>
          </a:p>
        </p:txBody>
      </p:sp>
      <p:sp>
        <p:nvSpPr>
          <p:cNvPr id="3" name="TextBox 2">
            <a:extLst>
              <a:ext uri="{FF2B5EF4-FFF2-40B4-BE49-F238E27FC236}">
                <a16:creationId xmlns:a16="http://schemas.microsoft.com/office/drawing/2014/main" id="{E4CD7B90-0783-406E-BFA2-EFB6AA055D6B}"/>
              </a:ext>
            </a:extLst>
          </p:cNvPr>
          <p:cNvSpPr txBox="1"/>
          <p:nvPr/>
        </p:nvSpPr>
        <p:spPr>
          <a:xfrm>
            <a:off x="677335" y="1881053"/>
            <a:ext cx="8596668" cy="4308872"/>
          </a:xfrm>
          <a:prstGeom prst="rect">
            <a:avLst/>
          </a:prstGeom>
          <a:noFill/>
        </p:spPr>
        <p:txBody>
          <a:bodyPr wrap="square" rtlCol="0">
            <a:spAutoFit/>
          </a:bodyPr>
          <a:lstStyle/>
          <a:p>
            <a:r>
              <a:rPr lang="en-US" sz="3200" dirty="0">
                <a:solidFill>
                  <a:schemeClr val="tx1">
                    <a:lumMod val="50000"/>
                    <a:lumOff val="50000"/>
                  </a:schemeClr>
                </a:solidFill>
              </a:rPr>
              <a:t>Will documentation of the participation of the subject in the research study, such as a copy of the consent form or other notation, be placed in the medical record of the subject?</a:t>
            </a:r>
          </a:p>
          <a:p>
            <a:pPr marL="457200" indent="-457200">
              <a:buFont typeface="Courier New" panose="02070309020205020404" pitchFamily="49" charset="0"/>
              <a:buChar char="o"/>
            </a:pPr>
            <a:r>
              <a:rPr lang="en-US" sz="3200" dirty="0">
                <a:solidFill>
                  <a:schemeClr val="tx1">
                    <a:lumMod val="50000"/>
                    <a:lumOff val="50000"/>
                  </a:schemeClr>
                </a:solidFill>
              </a:rPr>
              <a:t>	Yes </a:t>
            </a:r>
          </a:p>
          <a:p>
            <a:pPr marL="457200" indent="-457200">
              <a:buFont typeface="Courier New" panose="02070309020205020404" pitchFamily="49" charset="0"/>
              <a:buChar char="o"/>
            </a:pPr>
            <a:r>
              <a:rPr lang="en-US" sz="3200" dirty="0">
                <a:solidFill>
                  <a:schemeClr val="tx1">
                    <a:lumMod val="50000"/>
                    <a:lumOff val="50000"/>
                  </a:schemeClr>
                </a:solidFill>
              </a:rPr>
              <a:t>	No </a:t>
            </a:r>
          </a:p>
          <a:p>
            <a:pPr marL="457200" indent="-457200">
              <a:buFont typeface="Courier New" panose="02070309020205020404" pitchFamily="49" charset="0"/>
              <a:buChar char="o"/>
            </a:pPr>
            <a:r>
              <a:rPr lang="en-US" sz="3200" dirty="0">
                <a:solidFill>
                  <a:schemeClr val="tx1">
                    <a:lumMod val="50000"/>
                    <a:lumOff val="50000"/>
                  </a:schemeClr>
                </a:solidFill>
              </a:rPr>
              <a:t>	Not applicable</a:t>
            </a:r>
            <a:endParaRPr lang="en-US" dirty="0">
              <a:solidFill>
                <a:schemeClr val="tx1">
                  <a:lumMod val="50000"/>
                  <a:lumOff val="50000"/>
                </a:schemeClr>
              </a:solidFill>
            </a:endParaRPr>
          </a:p>
          <a:p>
            <a:r>
              <a:rPr lang="en-US" dirty="0">
                <a:solidFill>
                  <a:schemeClr val="tx1">
                    <a:lumMod val="50000"/>
                    <a:lumOff val="50000"/>
                  </a:schemeClr>
                </a:solidFill>
              </a:rPr>
              <a:t> </a:t>
            </a:r>
          </a:p>
        </p:txBody>
      </p:sp>
    </p:spTree>
    <p:extLst>
      <p:ext uri="{BB962C8B-B14F-4D97-AF65-F5344CB8AC3E}">
        <p14:creationId xmlns:p14="http://schemas.microsoft.com/office/powerpoint/2010/main" val="238852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246452"/>
          </a:xfrm>
        </p:spPr>
        <p:txBody>
          <a:bodyPr>
            <a:normAutofit fontScale="90000"/>
          </a:bodyPr>
          <a:lstStyle/>
          <a:p>
            <a:r>
              <a:rPr lang="en-US" dirty="0"/>
              <a:t>IRB Application – </a:t>
            </a:r>
            <a:br>
              <a:rPr lang="en-US" dirty="0"/>
            </a:br>
            <a:r>
              <a:rPr lang="en-US" dirty="0"/>
              <a:t>           Confidentiality Question 9</a:t>
            </a:r>
          </a:p>
        </p:txBody>
      </p:sp>
      <p:sp>
        <p:nvSpPr>
          <p:cNvPr id="3" name="TextBox 2">
            <a:extLst>
              <a:ext uri="{FF2B5EF4-FFF2-40B4-BE49-F238E27FC236}">
                <a16:creationId xmlns:a16="http://schemas.microsoft.com/office/drawing/2014/main" id="{E4CD7B90-0783-406E-BFA2-EFB6AA055D6B}"/>
              </a:ext>
            </a:extLst>
          </p:cNvPr>
          <p:cNvSpPr txBox="1"/>
          <p:nvPr/>
        </p:nvSpPr>
        <p:spPr>
          <a:xfrm>
            <a:off x="677335" y="2259449"/>
            <a:ext cx="8596668" cy="2339102"/>
          </a:xfrm>
          <a:prstGeom prst="rect">
            <a:avLst/>
          </a:prstGeom>
          <a:noFill/>
        </p:spPr>
        <p:txBody>
          <a:bodyPr wrap="square" rtlCol="0">
            <a:spAutoFit/>
          </a:bodyPr>
          <a:lstStyle/>
          <a:p>
            <a:r>
              <a:rPr lang="en-US" sz="3200" dirty="0">
                <a:solidFill>
                  <a:schemeClr val="tx1">
                    <a:lumMod val="50000"/>
                    <a:lumOff val="50000"/>
                  </a:schemeClr>
                </a:solidFill>
              </a:rPr>
              <a:t>Will a federal Certificate of Confidentiality be obtained for this study/project</a:t>
            </a:r>
          </a:p>
          <a:p>
            <a:pPr marL="457200" indent="-457200">
              <a:buFont typeface="Courier New" panose="02070309020205020404" pitchFamily="49" charset="0"/>
              <a:buChar char="o"/>
            </a:pPr>
            <a:r>
              <a:rPr lang="en-US" sz="3200" dirty="0">
                <a:solidFill>
                  <a:schemeClr val="tx1">
                    <a:lumMod val="50000"/>
                    <a:lumOff val="50000"/>
                  </a:schemeClr>
                </a:solidFill>
              </a:rPr>
              <a:t>	Yes </a:t>
            </a:r>
          </a:p>
          <a:p>
            <a:pPr marL="457200" indent="-457200">
              <a:buFont typeface="Courier New" panose="02070309020205020404" pitchFamily="49" charset="0"/>
              <a:buChar char="o"/>
            </a:pPr>
            <a:r>
              <a:rPr lang="en-US" sz="3200" dirty="0">
                <a:solidFill>
                  <a:schemeClr val="tx1">
                    <a:lumMod val="50000"/>
                    <a:lumOff val="50000"/>
                  </a:schemeClr>
                </a:solidFill>
              </a:rPr>
              <a:t>	No </a:t>
            </a:r>
          </a:p>
          <a:p>
            <a:r>
              <a:rPr lang="en-US" dirty="0">
                <a:solidFill>
                  <a:schemeClr val="tx1">
                    <a:lumMod val="50000"/>
                    <a:lumOff val="50000"/>
                  </a:schemeClr>
                </a:solidFill>
              </a:rPr>
              <a:t> </a:t>
            </a:r>
          </a:p>
        </p:txBody>
      </p:sp>
    </p:spTree>
    <p:extLst>
      <p:ext uri="{BB962C8B-B14F-4D97-AF65-F5344CB8AC3E}">
        <p14:creationId xmlns:p14="http://schemas.microsoft.com/office/powerpoint/2010/main" val="358131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726952"/>
          </a:xfrm>
        </p:spPr>
        <p:txBody>
          <a:bodyPr>
            <a:normAutofit/>
          </a:bodyPr>
          <a:lstStyle/>
          <a:p>
            <a:r>
              <a:rPr lang="en-US" sz="3800" dirty="0"/>
              <a:t>Consent Form – Confidentiality Text </a:t>
            </a:r>
          </a:p>
        </p:txBody>
      </p:sp>
      <p:sp>
        <p:nvSpPr>
          <p:cNvPr id="9" name="TextBox 8">
            <a:extLst>
              <a:ext uri="{FF2B5EF4-FFF2-40B4-BE49-F238E27FC236}">
                <a16:creationId xmlns:a16="http://schemas.microsoft.com/office/drawing/2014/main" id="{DC4B4647-B73B-412B-AEBA-1F2C117925D5}"/>
              </a:ext>
            </a:extLst>
          </p:cNvPr>
          <p:cNvSpPr txBox="1"/>
          <p:nvPr/>
        </p:nvSpPr>
        <p:spPr>
          <a:xfrm>
            <a:off x="824923" y="1477108"/>
            <a:ext cx="8449080" cy="5139869"/>
          </a:xfrm>
          <a:prstGeom prst="rect">
            <a:avLst/>
          </a:prstGeom>
          <a:noFill/>
        </p:spPr>
        <p:txBody>
          <a:bodyPr wrap="square" rtlCol="0">
            <a:spAutoFit/>
          </a:bodyPr>
          <a:lstStyle/>
          <a:p>
            <a:endParaRPr lang="en-US" sz="2000" dirty="0">
              <a:solidFill>
                <a:schemeClr val="tx1">
                  <a:lumMod val="50000"/>
                  <a:lumOff val="50000"/>
                </a:schemeClr>
              </a:solidFill>
            </a:endParaRPr>
          </a:p>
          <a:p>
            <a:r>
              <a:rPr lang="en-US" sz="3600" dirty="0">
                <a:solidFill>
                  <a:schemeClr val="tx1">
                    <a:lumMod val="50000"/>
                    <a:lumOff val="50000"/>
                  </a:schemeClr>
                </a:solidFill>
              </a:rPr>
              <a:t>Main Consent Form Template  </a:t>
            </a:r>
          </a:p>
          <a:p>
            <a:r>
              <a:rPr lang="en-US" sz="3600" dirty="0">
                <a:solidFill>
                  <a:schemeClr val="tx1">
                    <a:lumMod val="50000"/>
                    <a:lumOff val="50000"/>
                  </a:schemeClr>
                </a:solidFill>
              </a:rPr>
              <a:t>Section 4, pages 17-23</a:t>
            </a:r>
          </a:p>
          <a:p>
            <a:endParaRPr lang="en-US" sz="3600" dirty="0">
              <a:solidFill>
                <a:schemeClr val="tx1">
                  <a:lumMod val="50000"/>
                  <a:lumOff val="50000"/>
                </a:schemeClr>
              </a:solidFill>
            </a:endParaRPr>
          </a:p>
          <a:p>
            <a:r>
              <a:rPr lang="en-US" sz="3600" dirty="0">
                <a:solidFill>
                  <a:schemeClr val="tx1">
                    <a:lumMod val="50000"/>
                    <a:lumOff val="50000"/>
                  </a:schemeClr>
                </a:solidFill>
              </a:rPr>
              <a:t>Repository Consent Form Template </a:t>
            </a:r>
          </a:p>
          <a:p>
            <a:r>
              <a:rPr lang="en-US" sz="3600" dirty="0">
                <a:solidFill>
                  <a:schemeClr val="tx1">
                    <a:lumMod val="50000"/>
                    <a:lumOff val="50000"/>
                  </a:schemeClr>
                </a:solidFill>
              </a:rPr>
              <a:t>Section 4, pages 11-16</a:t>
            </a:r>
          </a:p>
          <a:p>
            <a:endParaRPr lang="en-US" sz="3600" dirty="0">
              <a:solidFill>
                <a:schemeClr val="tx1">
                  <a:lumMod val="50000"/>
                  <a:lumOff val="50000"/>
                </a:schemeClr>
              </a:solidFill>
              <a:hlinkClick r:id="rId3">
                <a:extLst>
                  <a:ext uri="{A12FA001-AC4F-418D-AE19-62706E023703}">
                    <ahyp:hlinkClr xmlns:ahyp="http://schemas.microsoft.com/office/drawing/2018/hyperlinkcolor" val="tx"/>
                  </a:ext>
                </a:extLst>
              </a:hlinkClick>
            </a:endParaRPr>
          </a:p>
          <a:p>
            <a:r>
              <a:rPr lang="en-US" sz="2800" dirty="0">
                <a:solidFill>
                  <a:schemeClr val="bg1">
                    <a:lumMod val="50000"/>
                  </a:schemeClr>
                </a:solidFill>
                <a:hlinkClick r:id="rId3">
                  <a:extLst>
                    <a:ext uri="{A12FA001-AC4F-418D-AE19-62706E023703}">
                      <ahyp:hlinkClr xmlns:ahyp="http://schemas.microsoft.com/office/drawing/2018/hyperlinkcolor" val="tx"/>
                    </a:ext>
                  </a:extLst>
                </a:hlinkClick>
              </a:rPr>
              <a:t>https://www.uthsc.edu/research/compliance/irb/researchers/consent-forms.php</a:t>
            </a:r>
            <a:r>
              <a:rPr lang="en-US" sz="2800" dirty="0">
                <a:solidFill>
                  <a:schemeClr val="bg1">
                    <a:lumMod val="50000"/>
                  </a:schemeClr>
                </a:solidFill>
              </a:rPr>
              <a:t> </a:t>
            </a:r>
          </a:p>
          <a:p>
            <a:endParaRPr lang="en-US" sz="3600" dirty="0">
              <a:solidFill>
                <a:schemeClr val="tx1">
                  <a:lumMod val="50000"/>
                  <a:lumOff val="50000"/>
                </a:schemeClr>
              </a:solidFill>
            </a:endParaRPr>
          </a:p>
        </p:txBody>
      </p:sp>
    </p:spTree>
    <p:extLst>
      <p:ext uri="{BB962C8B-B14F-4D97-AF65-F5344CB8AC3E}">
        <p14:creationId xmlns:p14="http://schemas.microsoft.com/office/powerpoint/2010/main" val="334369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1F3D-4A73-44B7-A7F0-F8165DF012A8}"/>
              </a:ext>
            </a:extLst>
          </p:cNvPr>
          <p:cNvSpPr>
            <a:spLocks noGrp="1"/>
          </p:cNvSpPr>
          <p:nvPr>
            <p:ph type="title"/>
          </p:nvPr>
        </p:nvSpPr>
        <p:spPr>
          <a:xfrm>
            <a:off x="677335" y="418012"/>
            <a:ext cx="8596668" cy="1188720"/>
          </a:xfrm>
        </p:spPr>
        <p:txBody>
          <a:bodyPr>
            <a:normAutofit fontScale="90000"/>
          </a:bodyPr>
          <a:lstStyle/>
          <a:p>
            <a:r>
              <a:rPr lang="en-US" dirty="0"/>
              <a:t>Social Media Privacy &amp; </a:t>
            </a:r>
            <a:br>
              <a:rPr lang="en-US" dirty="0"/>
            </a:br>
            <a:r>
              <a:rPr lang="en-US" dirty="0"/>
              <a:t>			Confidentiality Concerns</a:t>
            </a:r>
          </a:p>
        </p:txBody>
      </p:sp>
      <p:sp>
        <p:nvSpPr>
          <p:cNvPr id="3" name="Text Placeholder 2">
            <a:extLst>
              <a:ext uri="{FF2B5EF4-FFF2-40B4-BE49-F238E27FC236}">
                <a16:creationId xmlns:a16="http://schemas.microsoft.com/office/drawing/2014/main" id="{223F1A35-BBBE-4B42-9F2D-32D6E9D2E3F9}"/>
              </a:ext>
            </a:extLst>
          </p:cNvPr>
          <p:cNvSpPr>
            <a:spLocks noGrp="1"/>
          </p:cNvSpPr>
          <p:nvPr>
            <p:ph type="body" idx="1"/>
          </p:nvPr>
        </p:nvSpPr>
        <p:spPr>
          <a:xfrm>
            <a:off x="677335" y="1750423"/>
            <a:ext cx="9211248" cy="4376057"/>
          </a:xfrm>
        </p:spPr>
        <p:txBody>
          <a:bodyPr/>
          <a:lstStyle/>
          <a:p>
            <a:pPr marL="457200" indent="-457200">
              <a:buFont typeface="+mj-lt"/>
              <a:buAutoNum type="arabicPeriod"/>
            </a:pPr>
            <a:r>
              <a:rPr lang="en-US" dirty="0"/>
              <a:t>Is the social media page advertising your research study public, but some users think it’s private and post private information (e.g., Can I still sign up if my BMI is over 30?)?  </a:t>
            </a:r>
          </a:p>
          <a:p>
            <a:pPr marL="457200" indent="-457200">
              <a:buFont typeface="+mj-lt"/>
              <a:buAutoNum type="arabicPeriod"/>
            </a:pPr>
            <a:r>
              <a:rPr lang="en-US" dirty="0"/>
              <a:t>Are there instructions for potential subjects to not post any private information on the page?</a:t>
            </a:r>
          </a:p>
          <a:p>
            <a:pPr marL="457200" indent="-457200">
              <a:buFont typeface="+mj-lt"/>
              <a:buAutoNum type="arabicPeriod"/>
            </a:pPr>
            <a:r>
              <a:rPr lang="en-US" dirty="0"/>
              <a:t>Do you have settings turned on where you must approve all posts on the page?</a:t>
            </a:r>
          </a:p>
          <a:p>
            <a:pPr marL="457200" indent="-457200">
              <a:buFont typeface="+mj-lt"/>
              <a:buAutoNum type="arabicPeriod"/>
            </a:pPr>
            <a:r>
              <a:rPr lang="en-US" dirty="0"/>
              <a:t>Are you answering questions from potential subjects on the main page vs. a phone call?</a:t>
            </a:r>
          </a:p>
          <a:p>
            <a:pPr marL="457200" indent="-457200">
              <a:buFont typeface="+mj-lt"/>
              <a:buAutoNum type="arabicPeriod"/>
            </a:pPr>
            <a:r>
              <a:rPr lang="en-US" dirty="0"/>
              <a:t>Are you collecting data on social media for research purposes without subject consent (do you have an IRB waiver of consent &amp; IRB approval to do so)?</a:t>
            </a:r>
          </a:p>
          <a:p>
            <a:pPr marL="457200" indent="-457200">
              <a:buFont typeface="+mj-lt"/>
              <a:buAutoNum type="arabicPeriod"/>
            </a:pPr>
            <a:endParaRPr lang="en-US" dirty="0"/>
          </a:p>
        </p:txBody>
      </p:sp>
    </p:spTree>
    <p:extLst>
      <p:ext uri="{BB962C8B-B14F-4D97-AF65-F5344CB8AC3E}">
        <p14:creationId xmlns:p14="http://schemas.microsoft.com/office/powerpoint/2010/main" val="208448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9F8A-9DEF-4A36-B180-E5B4E2DFA891}"/>
              </a:ext>
            </a:extLst>
          </p:cNvPr>
          <p:cNvSpPr>
            <a:spLocks noGrp="1"/>
          </p:cNvSpPr>
          <p:nvPr>
            <p:ph type="title"/>
          </p:nvPr>
        </p:nvSpPr>
        <p:spPr>
          <a:xfrm>
            <a:off x="677335" y="248195"/>
            <a:ext cx="8596668" cy="1221957"/>
          </a:xfrm>
        </p:spPr>
        <p:txBody>
          <a:bodyPr>
            <a:normAutofit fontScale="90000"/>
          </a:bodyPr>
          <a:lstStyle/>
          <a:p>
            <a:r>
              <a:rPr lang="en-US" dirty="0"/>
              <a:t>Work-from-home Privacy &amp;                  				Confidentiality Considerations</a:t>
            </a:r>
          </a:p>
        </p:txBody>
      </p:sp>
      <p:sp>
        <p:nvSpPr>
          <p:cNvPr id="3" name="Text Placeholder 2">
            <a:extLst>
              <a:ext uri="{FF2B5EF4-FFF2-40B4-BE49-F238E27FC236}">
                <a16:creationId xmlns:a16="http://schemas.microsoft.com/office/drawing/2014/main" id="{2341536D-3BB9-4EF8-B8F3-4CA84DE36683}"/>
              </a:ext>
            </a:extLst>
          </p:cNvPr>
          <p:cNvSpPr>
            <a:spLocks noGrp="1"/>
          </p:cNvSpPr>
          <p:nvPr>
            <p:ph type="body" idx="1"/>
          </p:nvPr>
        </p:nvSpPr>
        <p:spPr>
          <a:xfrm>
            <a:off x="418012" y="1580606"/>
            <a:ext cx="9640388" cy="4519748"/>
          </a:xfrm>
        </p:spPr>
        <p:txBody>
          <a:bodyPr>
            <a:normAutofit lnSpcReduction="10000"/>
          </a:bodyPr>
          <a:lstStyle/>
          <a:p>
            <a:pPr marL="457200" indent="-457200">
              <a:buFont typeface="+mj-lt"/>
              <a:buAutoNum type="arabicPeriod"/>
            </a:pPr>
            <a:r>
              <a:rPr lang="en-US" dirty="0"/>
              <a:t>Are you working on your back porch or in a public space (e.g., Starbucks)?</a:t>
            </a:r>
          </a:p>
          <a:p>
            <a:pPr marL="457200" indent="-457200">
              <a:buFont typeface="+mj-lt"/>
              <a:buAutoNum type="arabicPeriod"/>
            </a:pPr>
            <a:r>
              <a:rPr lang="en-US" dirty="0"/>
              <a:t>Are there unauthorized people at your house listening to private, sensitive information or PHI?</a:t>
            </a:r>
          </a:p>
          <a:p>
            <a:pPr marL="457200" indent="-457200">
              <a:buFont typeface="+mj-lt"/>
              <a:buAutoNum type="arabicPeriod"/>
            </a:pPr>
            <a:r>
              <a:rPr lang="en-US" dirty="0"/>
              <a:t>Are you talking on a headset or via speakers?</a:t>
            </a:r>
          </a:p>
          <a:p>
            <a:pPr marL="457200" indent="-457200">
              <a:buFont typeface="+mj-lt"/>
              <a:buAutoNum type="arabicPeriod"/>
            </a:pPr>
            <a:r>
              <a:rPr lang="en-US" dirty="0"/>
              <a:t>Are you using subject names or other PHI when code numbers could be used?</a:t>
            </a:r>
          </a:p>
          <a:p>
            <a:pPr marL="457200" indent="-457200">
              <a:buFont typeface="+mj-lt"/>
              <a:buAutoNum type="arabicPeriod"/>
            </a:pPr>
            <a:r>
              <a:rPr lang="en-US" dirty="0"/>
              <a:t>Is your unencrypted laptop with subject PHI lying on the backseat of your car?</a:t>
            </a:r>
          </a:p>
          <a:p>
            <a:pPr marL="457200" indent="-457200">
              <a:buFont typeface="+mj-lt"/>
              <a:buAutoNum type="arabicPeriod"/>
            </a:pPr>
            <a:r>
              <a:rPr lang="en-US" dirty="0"/>
              <a:t>Does your home computer have the same protections as your work computer?</a:t>
            </a:r>
          </a:p>
          <a:p>
            <a:pPr marL="457200" indent="-457200">
              <a:buFont typeface="+mj-lt"/>
              <a:buAutoNum type="arabicPeriod"/>
            </a:pPr>
            <a:r>
              <a:rPr lang="en-US" dirty="0"/>
              <a:t>Are you locking up paper files containing PHI at home, just as you do at work?  </a:t>
            </a:r>
          </a:p>
          <a:p>
            <a:pPr marL="457200" indent="-457200">
              <a:buFont typeface="+mj-lt"/>
              <a:buAutoNum type="arabicPeriod"/>
            </a:pPr>
            <a:r>
              <a:rPr lang="en-US" dirty="0"/>
              <a:t>Are you completing subject video-visits virtually with people walking around behind you at your house?</a:t>
            </a:r>
          </a:p>
          <a:p>
            <a:pPr marL="457200" indent="-457200">
              <a:buFont typeface="+mj-lt"/>
              <a:buAutoNum type="arabicPeriod"/>
            </a:pPr>
            <a:r>
              <a:rPr lang="en-US" dirty="0"/>
              <a:t>Do subjects have a private room to have a visit over phone/video-call at their house?</a:t>
            </a:r>
          </a:p>
          <a:p>
            <a:pPr marL="457200" indent="-457200">
              <a:buFont typeface="+mj-lt"/>
              <a:buAutoNum type="arabicPeriod"/>
            </a:pPr>
            <a:endParaRPr lang="en-US" dirty="0"/>
          </a:p>
        </p:txBody>
      </p:sp>
    </p:spTree>
    <p:extLst>
      <p:ext uri="{BB962C8B-B14F-4D97-AF65-F5344CB8AC3E}">
        <p14:creationId xmlns:p14="http://schemas.microsoft.com/office/powerpoint/2010/main" val="2758782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404950"/>
            <a:ext cx="8596668" cy="1071154"/>
          </a:xfrm>
        </p:spPr>
        <p:txBody>
          <a:bodyPr>
            <a:noAutofit/>
          </a:bodyPr>
          <a:lstStyle/>
          <a:p>
            <a:r>
              <a:rPr lang="en-US" sz="3600" dirty="0"/>
              <a:t>Health Insurance Portability and Accountability Act (HIPAA) of 1996</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476105"/>
            <a:ext cx="9341876" cy="4990010"/>
          </a:xfrm>
        </p:spPr>
        <p:txBody>
          <a:bodyPr>
            <a:normAutofit fontScale="25000" lnSpcReduction="20000"/>
          </a:bodyPr>
          <a:lstStyle/>
          <a:p>
            <a:pPr algn="l">
              <a:spcBef>
                <a:spcPts val="0"/>
              </a:spcBef>
            </a:pPr>
            <a:endParaRPr lang="en-US" sz="7200" dirty="0">
              <a:solidFill>
                <a:schemeClr val="tx1"/>
              </a:solidFill>
              <a:latin typeface="Trebuchet MS" panose="020B0603020202020204" pitchFamily="34" charset="0"/>
            </a:endParaRPr>
          </a:p>
          <a:p>
            <a:pPr>
              <a:spcBef>
                <a:spcPts val="0"/>
              </a:spcBef>
            </a:pPr>
            <a:r>
              <a:rPr lang="en-US" sz="9600" dirty="0">
                <a:solidFill>
                  <a:schemeClr val="tx1"/>
                </a:solidFill>
                <a:latin typeface="Trebuchet MS" panose="020B0603020202020204" pitchFamily="34" charset="0"/>
              </a:rPr>
              <a:t>This law required the HHS Secretary to “publicize standards for the electronic exchange, privacy and security of health information.” </a:t>
            </a:r>
          </a:p>
          <a:p>
            <a:pPr algn="l">
              <a:spcBef>
                <a:spcPts val="0"/>
              </a:spcBef>
            </a:pPr>
            <a:endParaRPr lang="en-US" sz="9600" dirty="0">
              <a:solidFill>
                <a:schemeClr val="tx1"/>
              </a:solidFill>
              <a:latin typeface="Trebuchet MS" panose="020B0603020202020204" pitchFamily="34" charset="0"/>
            </a:endParaRPr>
          </a:p>
          <a:p>
            <a:pPr algn="l">
              <a:spcBef>
                <a:spcPts val="0"/>
              </a:spcBef>
            </a:pPr>
            <a:r>
              <a:rPr lang="en-US" sz="9600" dirty="0">
                <a:solidFill>
                  <a:schemeClr val="tx1"/>
                </a:solidFill>
                <a:latin typeface="Trebuchet MS" panose="020B0603020202020204" pitchFamily="34" charset="0"/>
              </a:rPr>
              <a:t>Individually identifiable health information was defined as “information, including demographic data, that relates to:</a:t>
            </a:r>
          </a:p>
          <a:p>
            <a:pPr marL="234950" algn="l">
              <a:spcBef>
                <a:spcPts val="0"/>
              </a:spcBef>
            </a:pPr>
            <a:r>
              <a:rPr lang="en-US" sz="9600" dirty="0">
                <a:solidFill>
                  <a:schemeClr val="tx1"/>
                </a:solidFill>
                <a:latin typeface="Trebuchet MS" panose="020B0603020202020204" pitchFamily="34" charset="0"/>
              </a:rPr>
              <a:t>•the individual’s past, present or future physical or mental health or condition,</a:t>
            </a:r>
          </a:p>
          <a:p>
            <a:pPr marL="234950" algn="l">
              <a:spcBef>
                <a:spcPts val="0"/>
              </a:spcBef>
            </a:pPr>
            <a:r>
              <a:rPr lang="en-US" sz="9600" dirty="0">
                <a:solidFill>
                  <a:schemeClr val="tx1"/>
                </a:solidFill>
                <a:latin typeface="Trebuchet MS" panose="020B0603020202020204" pitchFamily="34" charset="0"/>
              </a:rPr>
              <a:t>•the provision of health care to the individual, or</a:t>
            </a:r>
          </a:p>
          <a:p>
            <a:pPr marL="234950" algn="l">
              <a:spcBef>
                <a:spcPts val="0"/>
              </a:spcBef>
            </a:pPr>
            <a:r>
              <a:rPr lang="en-US" sz="9600" dirty="0">
                <a:solidFill>
                  <a:schemeClr val="tx1"/>
                </a:solidFill>
                <a:latin typeface="Trebuchet MS" panose="020B0603020202020204" pitchFamily="34" charset="0"/>
              </a:rPr>
              <a:t>•the past, present, or future payment for the provision of health care to the individual,</a:t>
            </a:r>
          </a:p>
          <a:p>
            <a:pPr algn="l">
              <a:spcBef>
                <a:spcPts val="0"/>
              </a:spcBef>
            </a:pPr>
            <a:r>
              <a:rPr lang="en-US" sz="9600" dirty="0">
                <a:solidFill>
                  <a:schemeClr val="tx1"/>
                </a:solidFill>
                <a:latin typeface="Trebuchet MS" panose="020B0603020202020204" pitchFamily="34" charset="0"/>
              </a:rPr>
              <a:t>and that identifies the individual or for which there is a reasonable basis to believe it can be used to identify the individual.”</a:t>
            </a:r>
          </a:p>
          <a:p>
            <a:pPr algn="l">
              <a:spcBef>
                <a:spcPts val="0"/>
              </a:spcBef>
            </a:pPr>
            <a:r>
              <a:rPr lang="en-US" sz="9600" dirty="0">
                <a:solidFill>
                  <a:schemeClr val="tx1"/>
                </a:solidFill>
                <a:latin typeface="Trebuchet MS" panose="020B0603020202020204" pitchFamily="34" charset="0"/>
              </a:rPr>
              <a:t>			</a:t>
            </a:r>
            <a:r>
              <a:rPr lang="en-US" sz="6400" dirty="0">
                <a:solidFill>
                  <a:schemeClr val="tx1"/>
                </a:solidFill>
                <a:latin typeface="Trebuchet MS" panose="020B0603020202020204" pitchFamily="34" charset="0"/>
              </a:rPr>
              <a:t>https://www.hhs.gov/hipaa/for-professionals/privacy/laws-regulations/index.html</a:t>
            </a:r>
          </a:p>
          <a:p>
            <a:pPr algn="l">
              <a:spcBef>
                <a:spcPts val="0"/>
              </a:spcBef>
            </a:pPr>
            <a:endParaRPr lang="en-US" sz="3200" dirty="0">
              <a:solidFill>
                <a:schemeClr val="tx1"/>
              </a:solidFill>
              <a:latin typeface="Trebuchet MS" panose="020B0603020202020204" pitchFamily="34" charset="0"/>
            </a:endParaRPr>
          </a:p>
          <a:p>
            <a:pPr algn="l">
              <a:spcBef>
                <a:spcPts val="0"/>
              </a:spcBef>
            </a:pPr>
            <a:endParaRPr lang="en-US" sz="3200" dirty="0">
              <a:solidFill>
                <a:schemeClr val="tx1"/>
              </a:solidFill>
              <a:latin typeface="Trebuchet MS" panose="020B0603020202020204" pitchFamily="34" charset="0"/>
            </a:endParaRPr>
          </a:p>
          <a:p>
            <a:pPr algn="l">
              <a:spcBef>
                <a:spcPts val="0"/>
              </a:spcBef>
            </a:pPr>
            <a:r>
              <a:rPr lang="en-US" sz="3200"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1722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51AC-8AA8-44C6-B05F-DB5C6A52300F}"/>
              </a:ext>
            </a:extLst>
          </p:cNvPr>
          <p:cNvSpPr>
            <a:spLocks noGrp="1"/>
          </p:cNvSpPr>
          <p:nvPr>
            <p:ph type="title"/>
          </p:nvPr>
        </p:nvSpPr>
        <p:spPr>
          <a:xfrm>
            <a:off x="559770" y="480181"/>
            <a:ext cx="8596668" cy="728133"/>
          </a:xfrm>
        </p:spPr>
        <p:txBody>
          <a:bodyPr/>
          <a:lstStyle/>
          <a:p>
            <a:r>
              <a:rPr lang="en-US" dirty="0"/>
              <a:t>HIPAA Privacy vs. Security Rule</a:t>
            </a:r>
          </a:p>
        </p:txBody>
      </p:sp>
      <p:sp>
        <p:nvSpPr>
          <p:cNvPr id="3" name="Text Placeholder 2">
            <a:extLst>
              <a:ext uri="{FF2B5EF4-FFF2-40B4-BE49-F238E27FC236}">
                <a16:creationId xmlns:a16="http://schemas.microsoft.com/office/drawing/2014/main" id="{C8781521-846C-4BE3-97B7-C9C292BCB2AB}"/>
              </a:ext>
            </a:extLst>
          </p:cNvPr>
          <p:cNvSpPr>
            <a:spLocks noGrp="1"/>
          </p:cNvSpPr>
          <p:nvPr>
            <p:ph type="body" idx="1"/>
          </p:nvPr>
        </p:nvSpPr>
        <p:spPr>
          <a:xfrm>
            <a:off x="559770" y="1397726"/>
            <a:ext cx="8596668" cy="4650377"/>
          </a:xfrm>
        </p:spPr>
        <p:txBody>
          <a:bodyPr>
            <a:normAutofit/>
          </a:bodyPr>
          <a:lstStyle/>
          <a:p>
            <a:pPr>
              <a:spcBef>
                <a:spcPts val="0"/>
              </a:spcBef>
            </a:pPr>
            <a:r>
              <a:rPr lang="en-US" sz="2400" dirty="0"/>
              <a:t>December 2000, HHS published </a:t>
            </a:r>
            <a:r>
              <a:rPr lang="en-US" sz="2400" b="1" dirty="0"/>
              <a:t>Privacy Rule</a:t>
            </a:r>
            <a:r>
              <a:rPr lang="en-US" sz="2400" dirty="0"/>
              <a:t>:  “Set national standards for the protection of individually identifiable health information by [these] covered entities: health plans, health care clearinghouses, &amp; health care providers who conduct the standard health care transactions electronically.” </a:t>
            </a:r>
          </a:p>
          <a:p>
            <a:pPr>
              <a:spcBef>
                <a:spcPts val="0"/>
              </a:spcBef>
            </a:pPr>
            <a:endParaRPr lang="en-US" sz="2400" dirty="0"/>
          </a:p>
          <a:p>
            <a:pPr>
              <a:spcBef>
                <a:spcPts val="0"/>
              </a:spcBef>
            </a:pPr>
            <a:r>
              <a:rPr lang="en-US" sz="2400" dirty="0"/>
              <a:t>February 2003, HHS published </a:t>
            </a:r>
            <a:r>
              <a:rPr lang="en-US" sz="2400" b="1" dirty="0"/>
              <a:t>Security Rule</a:t>
            </a:r>
            <a:r>
              <a:rPr lang="en-US" sz="2400" dirty="0"/>
              <a:t>:  Set “national standards for protecting the confidentiality, integrity, &amp; availability of electronic protected health information.” </a:t>
            </a:r>
          </a:p>
          <a:p>
            <a:r>
              <a:rPr lang="en-US" dirty="0"/>
              <a:t>				</a:t>
            </a:r>
          </a:p>
          <a:p>
            <a:r>
              <a:rPr lang="en-US" sz="1800" dirty="0"/>
              <a:t>					https://www.hhs.gov/hipaa/for-professionals/index.html</a:t>
            </a:r>
          </a:p>
        </p:txBody>
      </p:sp>
    </p:spTree>
    <p:extLst>
      <p:ext uri="{BB962C8B-B14F-4D97-AF65-F5344CB8AC3E}">
        <p14:creationId xmlns:p14="http://schemas.microsoft.com/office/powerpoint/2010/main" val="4174567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807963" y="437441"/>
            <a:ext cx="8596668" cy="542273"/>
          </a:xfrm>
        </p:spPr>
        <p:txBody>
          <a:bodyPr>
            <a:normAutofit fontScale="90000"/>
          </a:bodyPr>
          <a:lstStyle/>
          <a:p>
            <a:br>
              <a:rPr lang="en-US" dirty="0"/>
            </a:br>
            <a:r>
              <a:rPr lang="en-US" dirty="0"/>
              <a:t>HIPAA Privacy Rule</a:t>
            </a:r>
          </a:p>
        </p:txBody>
      </p:sp>
      <p:sp>
        <p:nvSpPr>
          <p:cNvPr id="4" name="TextBox 3">
            <a:extLst>
              <a:ext uri="{FF2B5EF4-FFF2-40B4-BE49-F238E27FC236}">
                <a16:creationId xmlns:a16="http://schemas.microsoft.com/office/drawing/2014/main" id="{9E510146-BD7F-4B35-B49F-E5688587EFD3}"/>
              </a:ext>
            </a:extLst>
          </p:cNvPr>
          <p:cNvSpPr txBox="1"/>
          <p:nvPr/>
        </p:nvSpPr>
        <p:spPr>
          <a:xfrm>
            <a:off x="807963" y="1188720"/>
            <a:ext cx="9054494" cy="8956298"/>
          </a:xfrm>
          <a:prstGeom prst="rect">
            <a:avLst/>
          </a:prstGeom>
          <a:noFill/>
        </p:spPr>
        <p:txBody>
          <a:bodyPr wrap="square" rtlCol="0">
            <a:spAutoFit/>
          </a:bodyPr>
          <a:lstStyle/>
          <a:p>
            <a:pPr algn="l">
              <a:spcBef>
                <a:spcPts val="0"/>
              </a:spcBef>
            </a:pPr>
            <a:r>
              <a:rPr lang="en-US" sz="2400" dirty="0">
                <a:solidFill>
                  <a:schemeClr val="tx1">
                    <a:lumMod val="50000"/>
                    <a:lumOff val="50000"/>
                  </a:schemeClr>
                </a:solidFill>
                <a:latin typeface="Trebuchet MS" panose="020B0603020202020204" pitchFamily="34" charset="0"/>
              </a:rPr>
              <a:t>Protected Health Information (PHI) </a:t>
            </a:r>
            <a:r>
              <a:rPr lang="en-US" sz="1800" dirty="0">
                <a:solidFill>
                  <a:schemeClr val="tx1">
                    <a:lumMod val="50000"/>
                    <a:lumOff val="50000"/>
                  </a:schemeClr>
                </a:solidFill>
                <a:latin typeface="Trebuchet MS" panose="020B0603020202020204" pitchFamily="34" charset="0"/>
              </a:rPr>
              <a:t>is “all ‘individually identifiable health information’ held or transmitted by a covered entity or its business associate, in any form or media, whether electronic, paper, or oral.”</a:t>
            </a:r>
          </a:p>
          <a:p>
            <a:pPr algn="l">
              <a:spcBef>
                <a:spcPts val="0"/>
              </a:spcBef>
            </a:pPr>
            <a:r>
              <a:rPr lang="en-US" dirty="0">
                <a:solidFill>
                  <a:schemeClr val="tx1">
                    <a:lumMod val="50000"/>
                    <a:lumOff val="50000"/>
                  </a:schemeClr>
                </a:solidFill>
                <a:latin typeface="Trebuchet MS" panose="020B0603020202020204" pitchFamily="34" charset="0"/>
              </a:rPr>
              <a:t>		</a:t>
            </a:r>
            <a:r>
              <a:rPr lang="en-US" sz="1600" dirty="0">
                <a:solidFill>
                  <a:schemeClr val="tx1">
                    <a:lumMod val="50000"/>
                    <a:lumOff val="50000"/>
                  </a:schemeClr>
                </a:solidFill>
                <a:latin typeface="Trebuchet MS" panose="020B0603020202020204" pitchFamily="34" charset="0"/>
              </a:rPr>
              <a:t>https://www.hhs.gov/hipaa/for-professionals/privacy/laws-regulations/index.html</a:t>
            </a: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r>
              <a:rPr lang="en-US" sz="2400" dirty="0">
                <a:solidFill>
                  <a:schemeClr val="tx1">
                    <a:lumMod val="50000"/>
                    <a:lumOff val="50000"/>
                  </a:schemeClr>
                </a:solidFill>
                <a:latin typeface="Trebuchet MS" panose="020B0603020202020204" pitchFamily="34" charset="0"/>
              </a:rPr>
              <a:t>18 Individual Identifiers:</a:t>
            </a:r>
          </a:p>
          <a:p>
            <a:pPr algn="l">
              <a:spcBef>
                <a:spcPts val="0"/>
              </a:spcBef>
            </a:pPr>
            <a:endParaRPr lang="en-US" sz="900" dirty="0">
              <a:solidFill>
                <a:schemeClr val="tx1">
                  <a:lumMod val="50000"/>
                  <a:lumOff val="50000"/>
                </a:schemeClr>
              </a:solidFill>
              <a:latin typeface="Trebuchet MS" panose="020B0603020202020204" pitchFamily="34" charset="0"/>
            </a:endParaRPr>
          </a:p>
          <a:p>
            <a:pPr algn="l">
              <a:spcBef>
                <a:spcPts val="0"/>
              </a:spcBef>
            </a:pPr>
            <a:r>
              <a:rPr lang="en-US" sz="1800" dirty="0">
                <a:solidFill>
                  <a:schemeClr val="tx1">
                    <a:lumMod val="50000"/>
                    <a:lumOff val="50000"/>
                  </a:schemeClr>
                </a:solidFill>
                <a:latin typeface="Trebuchet MS" panose="020B0603020202020204" pitchFamily="34" charset="0"/>
              </a:rPr>
              <a:t>(1) names;</a:t>
            </a:r>
          </a:p>
          <a:p>
            <a:pPr algn="l">
              <a:spcBef>
                <a:spcPts val="0"/>
              </a:spcBef>
            </a:pPr>
            <a:r>
              <a:rPr lang="en-US" sz="1800" dirty="0">
                <a:solidFill>
                  <a:schemeClr val="tx1">
                    <a:lumMod val="50000"/>
                    <a:lumOff val="50000"/>
                  </a:schemeClr>
                </a:solidFill>
                <a:latin typeface="Trebuchet MS" panose="020B0603020202020204" pitchFamily="34" charset="0"/>
              </a:rPr>
              <a:t>(2) all geographic subdivisions </a:t>
            </a:r>
            <a:r>
              <a:rPr lang="en-US" sz="1800" u="sng" dirty="0">
                <a:solidFill>
                  <a:schemeClr val="tx1">
                    <a:lumMod val="50000"/>
                    <a:lumOff val="50000"/>
                  </a:schemeClr>
                </a:solidFill>
                <a:latin typeface="Trebuchet MS" panose="020B0603020202020204" pitchFamily="34" charset="0"/>
              </a:rPr>
              <a:t>smaller than a state, </a:t>
            </a:r>
            <a:r>
              <a:rPr lang="en-US" sz="1800" dirty="0">
                <a:solidFill>
                  <a:schemeClr val="tx1">
                    <a:lumMod val="50000"/>
                    <a:lumOff val="50000"/>
                  </a:schemeClr>
                </a:solidFill>
                <a:latin typeface="Trebuchet MS" panose="020B0603020202020204" pitchFamily="34" charset="0"/>
              </a:rPr>
              <a:t>including street address,</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city, county, precinct, &amp; their equivalent geocodes, except for the initial</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three digits of a zip code if the geographic unit represented by these three</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initial digits contains more than 20,000 people</a:t>
            </a:r>
            <a:r>
              <a:rPr lang="en-US" sz="1800" dirty="0">
                <a:solidFill>
                  <a:schemeClr val="tx1">
                    <a:lumMod val="50000"/>
                    <a:lumOff val="50000"/>
                  </a:schemeClr>
                </a:solidFill>
                <a:latin typeface="Trebuchet MS" panose="020B0603020202020204" pitchFamily="34" charset="0"/>
              </a:rPr>
              <a:t>;</a:t>
            </a:r>
          </a:p>
          <a:p>
            <a:pPr algn="l">
              <a:spcBef>
                <a:spcPts val="0"/>
              </a:spcBef>
            </a:pPr>
            <a:r>
              <a:rPr lang="en-US" sz="1800" dirty="0">
                <a:solidFill>
                  <a:schemeClr val="tx1">
                    <a:lumMod val="50000"/>
                    <a:lumOff val="50000"/>
                  </a:schemeClr>
                </a:solidFill>
                <a:latin typeface="Trebuchet MS" panose="020B0603020202020204" pitchFamily="34" charset="0"/>
              </a:rPr>
              <a:t>(3) </a:t>
            </a:r>
            <a:r>
              <a:rPr lang="en-US" sz="1800" u="sng" dirty="0">
                <a:solidFill>
                  <a:schemeClr val="tx1">
                    <a:lumMod val="50000"/>
                    <a:lumOff val="50000"/>
                  </a:schemeClr>
                </a:solidFill>
                <a:latin typeface="Trebuchet MS" panose="020B0603020202020204" pitchFamily="34" charset="0"/>
              </a:rPr>
              <a:t>all elements of dates (except year) for dates directly related to an</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individual, including birth date, admission date, discharge date, date of</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death, &amp; all ages over 89, &amp; all elements of dates indicative of age over</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89, except that such ages &amp; elements may be aggregated into a single</a:t>
            </a:r>
          </a:p>
          <a:p>
            <a:pPr algn="l">
              <a:spcBef>
                <a:spcPts val="0"/>
              </a:spcBef>
            </a:pPr>
            <a:r>
              <a:rPr lang="en-US" sz="1800" dirty="0">
                <a:solidFill>
                  <a:schemeClr val="tx1">
                    <a:lumMod val="50000"/>
                    <a:lumOff val="50000"/>
                  </a:schemeClr>
                </a:solidFill>
                <a:latin typeface="Trebuchet MS" panose="020B0603020202020204" pitchFamily="34" charset="0"/>
              </a:rPr>
              <a:t>	</a:t>
            </a:r>
            <a:r>
              <a:rPr lang="en-US" sz="1800" u="sng" dirty="0">
                <a:solidFill>
                  <a:schemeClr val="tx1">
                    <a:lumMod val="50000"/>
                    <a:lumOff val="50000"/>
                  </a:schemeClr>
                </a:solidFill>
                <a:latin typeface="Trebuchet MS" panose="020B0603020202020204" pitchFamily="34" charset="0"/>
              </a:rPr>
              <a:t>category of age 90 or older;</a:t>
            </a:r>
          </a:p>
          <a:p>
            <a:pPr algn="l">
              <a:spcBef>
                <a:spcPts val="0"/>
              </a:spcBef>
            </a:pPr>
            <a:r>
              <a:rPr lang="en-US" sz="1800" dirty="0">
                <a:solidFill>
                  <a:schemeClr val="tx1">
                    <a:lumMod val="50000"/>
                    <a:lumOff val="50000"/>
                  </a:schemeClr>
                </a:solidFill>
                <a:latin typeface="Trebuchet MS" panose="020B0603020202020204" pitchFamily="34" charset="0"/>
              </a:rPr>
              <a:t>(4) telephone numbers;</a:t>
            </a:r>
          </a:p>
          <a:p>
            <a:pPr algn="l">
              <a:spcBef>
                <a:spcPts val="0"/>
              </a:spcBef>
            </a:pPr>
            <a:r>
              <a:rPr lang="en-US" sz="1800" dirty="0">
                <a:solidFill>
                  <a:schemeClr val="tx1">
                    <a:lumMod val="50000"/>
                    <a:lumOff val="50000"/>
                  </a:schemeClr>
                </a:solidFill>
                <a:latin typeface="Trebuchet MS" panose="020B0603020202020204" pitchFamily="34" charset="0"/>
              </a:rPr>
              <a:t>(5) fax numbers;</a:t>
            </a: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p:txBody>
      </p:sp>
    </p:spTree>
    <p:extLst>
      <p:ext uri="{BB962C8B-B14F-4D97-AF65-F5344CB8AC3E}">
        <p14:creationId xmlns:p14="http://schemas.microsoft.com/office/powerpoint/2010/main" val="2157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730797" y="892502"/>
            <a:ext cx="8596668" cy="972132"/>
          </a:xfrm>
        </p:spPr>
        <p:txBody>
          <a:bodyPr/>
          <a:lstStyle/>
          <a:p>
            <a:r>
              <a:rPr lang="en-US" dirty="0"/>
              <a:t>   Privacy      vs.      Confidentiality</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1552477" y="4326020"/>
            <a:ext cx="3476654" cy="757647"/>
          </a:xfrm>
        </p:spPr>
        <p:txBody>
          <a:bodyPr>
            <a:normAutofit/>
          </a:bodyPr>
          <a:lstStyle/>
          <a:p>
            <a:pPr algn="l"/>
            <a:r>
              <a:rPr lang="en-US" dirty="0">
                <a:solidFill>
                  <a:schemeClr val="tx1"/>
                </a:solidFill>
              </a:rPr>
              <a:t>  People </a:t>
            </a:r>
          </a:p>
        </p:txBody>
      </p:sp>
      <p:sp>
        <p:nvSpPr>
          <p:cNvPr id="4" name="TextBox 3">
            <a:extLst>
              <a:ext uri="{FF2B5EF4-FFF2-40B4-BE49-F238E27FC236}">
                <a16:creationId xmlns:a16="http://schemas.microsoft.com/office/drawing/2014/main" id="{9093181C-4A77-44B6-B9F1-1E06214B0A64}"/>
              </a:ext>
            </a:extLst>
          </p:cNvPr>
          <p:cNvSpPr txBox="1"/>
          <p:nvPr/>
        </p:nvSpPr>
        <p:spPr>
          <a:xfrm>
            <a:off x="5312565" y="4335512"/>
            <a:ext cx="4167051" cy="369332"/>
          </a:xfrm>
          <a:prstGeom prst="rect">
            <a:avLst/>
          </a:prstGeom>
          <a:noFill/>
        </p:spPr>
        <p:txBody>
          <a:bodyPr wrap="square" rtlCol="0">
            <a:spAutoFit/>
          </a:bodyPr>
          <a:lstStyle/>
          <a:p>
            <a:r>
              <a:rPr lang="en-US" dirty="0"/>
              <a:t>        Data &amp; Specimens</a:t>
            </a:r>
          </a:p>
        </p:txBody>
      </p:sp>
      <p:pic>
        <p:nvPicPr>
          <p:cNvPr id="6" name="Graphic 5" descr="Head with gears">
            <a:extLst>
              <a:ext uri="{FF2B5EF4-FFF2-40B4-BE49-F238E27FC236}">
                <a16:creationId xmlns:a16="http://schemas.microsoft.com/office/drawing/2014/main" id="{24D5AC44-86BA-4453-846F-2D06A46A2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3939" y="2385328"/>
            <a:ext cx="1755648" cy="1755648"/>
          </a:xfrm>
          <a:prstGeom prst="rect">
            <a:avLst/>
          </a:prstGeom>
        </p:spPr>
      </p:pic>
      <p:pic>
        <p:nvPicPr>
          <p:cNvPr id="8" name="Graphic 7" descr="Document">
            <a:extLst>
              <a:ext uri="{FF2B5EF4-FFF2-40B4-BE49-F238E27FC236}">
                <a16:creationId xmlns:a16="http://schemas.microsoft.com/office/drawing/2014/main" id="{E2386737-C19E-4155-B0E2-76E19ABF7C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3192" y="2522488"/>
            <a:ext cx="1481328" cy="1481328"/>
          </a:xfrm>
          <a:prstGeom prst="rect">
            <a:avLst/>
          </a:prstGeom>
        </p:spPr>
      </p:pic>
      <p:pic>
        <p:nvPicPr>
          <p:cNvPr id="12" name="Graphic 11" descr="Beaker">
            <a:extLst>
              <a:ext uri="{FF2B5EF4-FFF2-40B4-BE49-F238E27FC236}">
                <a16:creationId xmlns:a16="http://schemas.microsoft.com/office/drawing/2014/main" id="{7C7E2123-7EF9-458F-B654-31AC9454AB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4520" y="2547184"/>
            <a:ext cx="1444752" cy="1444752"/>
          </a:xfrm>
          <a:prstGeom prst="rect">
            <a:avLst/>
          </a:prstGeom>
        </p:spPr>
      </p:pic>
    </p:spTree>
    <p:extLst>
      <p:ext uri="{BB962C8B-B14F-4D97-AF65-F5344CB8AC3E}">
        <p14:creationId xmlns:p14="http://schemas.microsoft.com/office/powerpoint/2010/main" val="1393700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807963" y="437441"/>
            <a:ext cx="8596668" cy="542273"/>
          </a:xfrm>
        </p:spPr>
        <p:txBody>
          <a:bodyPr>
            <a:normAutofit fontScale="90000"/>
          </a:bodyPr>
          <a:lstStyle/>
          <a:p>
            <a:br>
              <a:rPr lang="en-US" dirty="0"/>
            </a:br>
            <a:r>
              <a:rPr lang="en-US" dirty="0"/>
              <a:t>HIPAA Privacy Rule, </a:t>
            </a:r>
            <a:r>
              <a:rPr lang="en-US" dirty="0" err="1"/>
              <a:t>cont.’d</a:t>
            </a:r>
            <a:endParaRPr lang="en-US" dirty="0"/>
          </a:p>
        </p:txBody>
      </p:sp>
      <p:sp>
        <p:nvSpPr>
          <p:cNvPr id="4" name="TextBox 3">
            <a:extLst>
              <a:ext uri="{FF2B5EF4-FFF2-40B4-BE49-F238E27FC236}">
                <a16:creationId xmlns:a16="http://schemas.microsoft.com/office/drawing/2014/main" id="{9E510146-BD7F-4B35-B49F-E5688587EFD3}"/>
              </a:ext>
            </a:extLst>
          </p:cNvPr>
          <p:cNvSpPr txBox="1"/>
          <p:nvPr/>
        </p:nvSpPr>
        <p:spPr>
          <a:xfrm>
            <a:off x="807963" y="1188720"/>
            <a:ext cx="9535886" cy="7802136"/>
          </a:xfrm>
          <a:prstGeom prst="rect">
            <a:avLst/>
          </a:prstGeom>
          <a:noFill/>
        </p:spPr>
        <p:txBody>
          <a:bodyPr wrap="square" rtlCol="0">
            <a:spAutoFit/>
          </a:bodyPr>
          <a:lstStyle/>
          <a:p>
            <a:pPr algn="l">
              <a:spcBef>
                <a:spcPts val="0"/>
              </a:spcBef>
            </a:pPr>
            <a:r>
              <a:rPr lang="en-US" sz="2400" dirty="0">
                <a:solidFill>
                  <a:schemeClr val="tx1">
                    <a:lumMod val="50000"/>
                    <a:lumOff val="50000"/>
                  </a:schemeClr>
                </a:solidFill>
                <a:latin typeface="Trebuchet MS" panose="020B0603020202020204" pitchFamily="34" charset="0"/>
              </a:rPr>
              <a:t>18 Individual Identifiers </a:t>
            </a:r>
            <a:r>
              <a:rPr lang="en-US" sz="2400" dirty="0" err="1">
                <a:solidFill>
                  <a:schemeClr val="tx1">
                    <a:lumMod val="50000"/>
                    <a:lumOff val="50000"/>
                  </a:schemeClr>
                </a:solidFill>
                <a:latin typeface="Trebuchet MS" panose="020B0603020202020204" pitchFamily="34" charset="0"/>
              </a:rPr>
              <a:t>cont.’d</a:t>
            </a:r>
            <a:r>
              <a:rPr lang="en-US" sz="2400" dirty="0">
                <a:solidFill>
                  <a:schemeClr val="tx1">
                    <a:lumMod val="50000"/>
                    <a:lumOff val="50000"/>
                  </a:schemeClr>
                </a:solidFill>
                <a:latin typeface="Trebuchet MS" panose="020B0603020202020204" pitchFamily="34" charset="0"/>
              </a:rPr>
              <a:t>:</a:t>
            </a:r>
          </a:p>
          <a:p>
            <a:pPr algn="l">
              <a:spcBef>
                <a:spcPts val="0"/>
              </a:spcBef>
            </a:pPr>
            <a:endParaRPr lang="en-US" sz="900" dirty="0">
              <a:solidFill>
                <a:schemeClr val="tx1">
                  <a:lumMod val="50000"/>
                  <a:lumOff val="50000"/>
                </a:schemeClr>
              </a:solidFill>
              <a:latin typeface="Trebuchet MS" panose="020B0603020202020204" pitchFamily="34" charset="0"/>
            </a:endParaRPr>
          </a:p>
          <a:p>
            <a:pPr algn="l">
              <a:spcBef>
                <a:spcPts val="0"/>
              </a:spcBef>
            </a:pPr>
            <a:r>
              <a:rPr lang="en-US" sz="1800" dirty="0">
                <a:solidFill>
                  <a:schemeClr val="tx1">
                    <a:lumMod val="50000"/>
                    <a:lumOff val="50000"/>
                  </a:schemeClr>
                </a:solidFill>
                <a:latin typeface="Trebuchet MS" panose="020B0603020202020204" pitchFamily="34" charset="0"/>
              </a:rPr>
              <a:t>(6) electronic mail addresses;</a:t>
            </a:r>
          </a:p>
          <a:p>
            <a:pPr algn="l">
              <a:spcBef>
                <a:spcPts val="0"/>
              </a:spcBef>
            </a:pPr>
            <a:r>
              <a:rPr lang="en-US" sz="1800" dirty="0">
                <a:solidFill>
                  <a:schemeClr val="tx1">
                    <a:lumMod val="50000"/>
                    <a:lumOff val="50000"/>
                  </a:schemeClr>
                </a:solidFill>
                <a:latin typeface="Trebuchet MS" panose="020B0603020202020204" pitchFamily="34" charset="0"/>
              </a:rPr>
              <a:t>(7) social security numbers;</a:t>
            </a:r>
          </a:p>
          <a:p>
            <a:pPr algn="l">
              <a:spcBef>
                <a:spcPts val="0"/>
              </a:spcBef>
            </a:pPr>
            <a:r>
              <a:rPr lang="en-US" sz="1800" dirty="0">
                <a:solidFill>
                  <a:schemeClr val="tx1">
                    <a:lumMod val="50000"/>
                    <a:lumOff val="50000"/>
                  </a:schemeClr>
                </a:solidFill>
                <a:latin typeface="Trebuchet MS" panose="020B0603020202020204" pitchFamily="34" charset="0"/>
              </a:rPr>
              <a:t>(8) medical record numbers;</a:t>
            </a:r>
          </a:p>
          <a:p>
            <a:pPr algn="l">
              <a:spcBef>
                <a:spcPts val="0"/>
              </a:spcBef>
            </a:pPr>
            <a:r>
              <a:rPr lang="en-US" sz="1800" dirty="0">
                <a:solidFill>
                  <a:schemeClr val="tx1">
                    <a:lumMod val="50000"/>
                    <a:lumOff val="50000"/>
                  </a:schemeClr>
                </a:solidFill>
                <a:latin typeface="Trebuchet MS" panose="020B0603020202020204" pitchFamily="34" charset="0"/>
              </a:rPr>
              <a:t>(9) health plan beneficiary numbers;</a:t>
            </a:r>
          </a:p>
          <a:p>
            <a:pPr algn="l">
              <a:spcBef>
                <a:spcPts val="0"/>
              </a:spcBef>
            </a:pPr>
            <a:r>
              <a:rPr lang="en-US" sz="1800" dirty="0">
                <a:solidFill>
                  <a:schemeClr val="tx1">
                    <a:lumMod val="50000"/>
                    <a:lumOff val="50000"/>
                  </a:schemeClr>
                </a:solidFill>
                <a:latin typeface="Trebuchet MS" panose="020B0603020202020204" pitchFamily="34" charset="0"/>
              </a:rPr>
              <a:t>(10) account numbers;</a:t>
            </a:r>
          </a:p>
          <a:p>
            <a:pPr algn="l">
              <a:spcBef>
                <a:spcPts val="0"/>
              </a:spcBef>
            </a:pPr>
            <a:r>
              <a:rPr lang="en-US" sz="1800" dirty="0">
                <a:solidFill>
                  <a:schemeClr val="tx1">
                    <a:lumMod val="50000"/>
                    <a:lumOff val="50000"/>
                  </a:schemeClr>
                </a:solidFill>
                <a:latin typeface="Trebuchet MS" panose="020B0603020202020204" pitchFamily="34" charset="0"/>
              </a:rPr>
              <a:t>(11) certificate/license numbers;</a:t>
            </a:r>
          </a:p>
          <a:p>
            <a:pPr algn="l">
              <a:spcBef>
                <a:spcPts val="0"/>
              </a:spcBef>
            </a:pPr>
            <a:r>
              <a:rPr lang="en-US" sz="1800" dirty="0">
                <a:solidFill>
                  <a:schemeClr val="tx1">
                    <a:lumMod val="50000"/>
                    <a:lumOff val="50000"/>
                  </a:schemeClr>
                </a:solidFill>
                <a:latin typeface="Trebuchet MS" panose="020B0603020202020204" pitchFamily="34" charset="0"/>
              </a:rPr>
              <a:t>(12) vehicle identifiers &amp; serial numbers, including license plate numbers;</a:t>
            </a:r>
          </a:p>
          <a:p>
            <a:pPr algn="l">
              <a:spcBef>
                <a:spcPts val="0"/>
              </a:spcBef>
            </a:pPr>
            <a:r>
              <a:rPr lang="en-US" sz="1800" dirty="0">
                <a:solidFill>
                  <a:schemeClr val="tx1">
                    <a:lumMod val="50000"/>
                    <a:lumOff val="50000"/>
                  </a:schemeClr>
                </a:solidFill>
                <a:latin typeface="Trebuchet MS" panose="020B0603020202020204" pitchFamily="34" charset="0"/>
              </a:rPr>
              <a:t>(13) device identifiers &amp; serial numbers;</a:t>
            </a:r>
          </a:p>
          <a:p>
            <a:pPr algn="l">
              <a:spcBef>
                <a:spcPts val="0"/>
              </a:spcBef>
            </a:pPr>
            <a:r>
              <a:rPr lang="en-US" sz="1800" dirty="0">
                <a:solidFill>
                  <a:schemeClr val="tx1">
                    <a:lumMod val="50000"/>
                    <a:lumOff val="50000"/>
                  </a:schemeClr>
                </a:solidFill>
                <a:latin typeface="Trebuchet MS" panose="020B0603020202020204" pitchFamily="34" charset="0"/>
              </a:rPr>
              <a:t>(14) web universal resource locators (URLs);</a:t>
            </a:r>
          </a:p>
          <a:p>
            <a:pPr algn="l">
              <a:spcBef>
                <a:spcPts val="0"/>
              </a:spcBef>
            </a:pPr>
            <a:r>
              <a:rPr lang="en-US" sz="1800" dirty="0">
                <a:solidFill>
                  <a:schemeClr val="tx1">
                    <a:lumMod val="50000"/>
                    <a:lumOff val="50000"/>
                  </a:schemeClr>
                </a:solidFill>
                <a:latin typeface="Trebuchet MS" panose="020B0603020202020204" pitchFamily="34" charset="0"/>
              </a:rPr>
              <a:t>(15) internet protocol (IP) address numbers;</a:t>
            </a:r>
          </a:p>
          <a:p>
            <a:pPr algn="l">
              <a:spcBef>
                <a:spcPts val="0"/>
              </a:spcBef>
            </a:pPr>
            <a:r>
              <a:rPr lang="en-US" sz="1800" dirty="0">
                <a:solidFill>
                  <a:schemeClr val="tx1">
                    <a:lumMod val="50000"/>
                    <a:lumOff val="50000"/>
                  </a:schemeClr>
                </a:solidFill>
                <a:latin typeface="Trebuchet MS" panose="020B0603020202020204" pitchFamily="34" charset="0"/>
              </a:rPr>
              <a:t>(16) biometric identifiers, including finger &amp; voice prints;</a:t>
            </a:r>
          </a:p>
          <a:p>
            <a:pPr algn="l">
              <a:spcBef>
                <a:spcPts val="0"/>
              </a:spcBef>
            </a:pPr>
            <a:r>
              <a:rPr lang="en-US" sz="1800" dirty="0">
                <a:solidFill>
                  <a:schemeClr val="tx1">
                    <a:lumMod val="50000"/>
                    <a:lumOff val="50000"/>
                  </a:schemeClr>
                </a:solidFill>
                <a:latin typeface="Trebuchet MS" panose="020B0603020202020204" pitchFamily="34" charset="0"/>
              </a:rPr>
              <a:t>(17) full face photographic images &amp; any comparable images; &amp;</a:t>
            </a:r>
          </a:p>
          <a:p>
            <a:pPr algn="l">
              <a:spcBef>
                <a:spcPts val="0"/>
              </a:spcBef>
            </a:pPr>
            <a:r>
              <a:rPr lang="en-US" sz="1800" dirty="0">
                <a:solidFill>
                  <a:schemeClr val="tx1">
                    <a:lumMod val="50000"/>
                    <a:lumOff val="50000"/>
                  </a:schemeClr>
                </a:solidFill>
                <a:latin typeface="Trebuchet MS" panose="020B0603020202020204" pitchFamily="34" charset="0"/>
              </a:rPr>
              <a:t>(18) </a:t>
            </a:r>
            <a:r>
              <a:rPr lang="en-US" sz="1800" u="sng" dirty="0">
                <a:solidFill>
                  <a:schemeClr val="tx1">
                    <a:lumMod val="50000"/>
                    <a:lumOff val="50000"/>
                  </a:schemeClr>
                </a:solidFill>
                <a:latin typeface="Trebuchet MS" panose="020B0603020202020204" pitchFamily="34" charset="0"/>
              </a:rPr>
              <a:t>any other unique identifying number, characteristic, or code</a:t>
            </a: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r>
              <a:rPr lang="en-US" sz="1800" dirty="0">
                <a:solidFill>
                  <a:schemeClr val="tx1">
                    <a:lumMod val="50000"/>
                    <a:lumOff val="50000"/>
                  </a:schemeClr>
                </a:solidFill>
                <a:latin typeface="Trebuchet MS" panose="020B0603020202020204" pitchFamily="34" charset="0"/>
              </a:rPr>
              <a:t>	 				UTHSC IRB </a:t>
            </a:r>
            <a:r>
              <a:rPr lang="en-US" sz="1800" i="1" dirty="0">
                <a:solidFill>
                  <a:schemeClr val="tx1">
                    <a:lumMod val="50000"/>
                    <a:lumOff val="50000"/>
                  </a:schemeClr>
                </a:solidFill>
                <a:latin typeface="Trebuchet MS" panose="020B0603020202020204" pitchFamily="34" charset="0"/>
              </a:rPr>
              <a:t>Use of PHI without Subject Authorization </a:t>
            </a:r>
            <a:r>
              <a:rPr lang="en-US" sz="1800" dirty="0">
                <a:solidFill>
                  <a:schemeClr val="tx1">
                    <a:lumMod val="50000"/>
                    <a:lumOff val="50000"/>
                  </a:schemeClr>
                </a:solidFill>
                <a:latin typeface="Trebuchet MS" panose="020B0603020202020204" pitchFamily="34" charset="0"/>
              </a:rPr>
              <a:t>policy </a:t>
            </a: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a:p>
            <a:pPr algn="l">
              <a:spcBef>
                <a:spcPts val="0"/>
              </a:spcBef>
            </a:pPr>
            <a:endParaRPr lang="en-US" dirty="0">
              <a:solidFill>
                <a:schemeClr val="tx1">
                  <a:lumMod val="50000"/>
                  <a:lumOff val="50000"/>
                </a:schemeClr>
              </a:solidFill>
              <a:latin typeface="Trebuchet MS" panose="020B0603020202020204" pitchFamily="34" charset="0"/>
            </a:endParaRPr>
          </a:p>
          <a:p>
            <a:pPr algn="l">
              <a:spcBef>
                <a:spcPts val="0"/>
              </a:spcBef>
            </a:pPr>
            <a:endParaRPr lang="en-US" sz="1800" dirty="0">
              <a:solidFill>
                <a:schemeClr val="tx1">
                  <a:lumMod val="50000"/>
                  <a:lumOff val="50000"/>
                </a:schemeClr>
              </a:solidFill>
              <a:latin typeface="Trebuchet MS" panose="020B0603020202020204" pitchFamily="34" charset="0"/>
            </a:endParaRPr>
          </a:p>
        </p:txBody>
      </p:sp>
    </p:spTree>
    <p:extLst>
      <p:ext uri="{BB962C8B-B14F-4D97-AF65-F5344CB8AC3E}">
        <p14:creationId xmlns:p14="http://schemas.microsoft.com/office/powerpoint/2010/main" val="377976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90397" y="450504"/>
            <a:ext cx="8596668" cy="555336"/>
          </a:xfrm>
        </p:spPr>
        <p:txBody>
          <a:bodyPr>
            <a:normAutofit fontScale="90000"/>
          </a:bodyPr>
          <a:lstStyle/>
          <a:p>
            <a:br>
              <a:rPr lang="en-US" dirty="0"/>
            </a:br>
            <a:r>
              <a:rPr lang="en-US" dirty="0"/>
              <a:t>16 Direct HIPAA Identifiers</a:t>
            </a:r>
          </a:p>
        </p:txBody>
      </p:sp>
      <p:sp>
        <p:nvSpPr>
          <p:cNvPr id="4" name="TextBox 3">
            <a:extLst>
              <a:ext uri="{FF2B5EF4-FFF2-40B4-BE49-F238E27FC236}">
                <a16:creationId xmlns:a16="http://schemas.microsoft.com/office/drawing/2014/main" id="{FE8BEB7D-3D34-464D-8D19-DB4142750364}"/>
              </a:ext>
            </a:extLst>
          </p:cNvPr>
          <p:cNvSpPr txBox="1"/>
          <p:nvPr/>
        </p:nvSpPr>
        <p:spPr>
          <a:xfrm>
            <a:off x="690397" y="1175657"/>
            <a:ext cx="8725989" cy="8402300"/>
          </a:xfrm>
          <a:prstGeom prst="rect">
            <a:avLst/>
          </a:prstGeom>
          <a:noFill/>
        </p:spPr>
        <p:txBody>
          <a:bodyPr wrap="square" rtlCol="0">
            <a:spAutoFit/>
          </a:bodyPr>
          <a:lstStyle/>
          <a:p>
            <a:r>
              <a:rPr lang="en-US" dirty="0">
                <a:solidFill>
                  <a:schemeClr val="tx1">
                    <a:lumMod val="50000"/>
                    <a:lumOff val="50000"/>
                  </a:schemeClr>
                </a:solidFill>
              </a:rPr>
              <a:t>(1) names;</a:t>
            </a:r>
          </a:p>
          <a:p>
            <a:r>
              <a:rPr lang="en-US" dirty="0">
                <a:solidFill>
                  <a:schemeClr val="tx1">
                    <a:lumMod val="50000"/>
                    <a:lumOff val="50000"/>
                  </a:schemeClr>
                </a:solidFill>
              </a:rPr>
              <a:t>(2) postal address information, other than town or city, state and zip code;</a:t>
            </a:r>
          </a:p>
          <a:p>
            <a:r>
              <a:rPr lang="en-US" dirty="0">
                <a:solidFill>
                  <a:schemeClr val="tx1">
                    <a:lumMod val="50000"/>
                    <a:lumOff val="50000"/>
                  </a:schemeClr>
                </a:solidFill>
              </a:rPr>
              <a:t>(3) telephone numbers;</a:t>
            </a:r>
          </a:p>
          <a:p>
            <a:r>
              <a:rPr lang="en-US" dirty="0">
                <a:solidFill>
                  <a:schemeClr val="tx1">
                    <a:lumMod val="50000"/>
                    <a:lumOff val="50000"/>
                  </a:schemeClr>
                </a:solidFill>
              </a:rPr>
              <a:t>(4) fax numbers;</a:t>
            </a:r>
          </a:p>
          <a:p>
            <a:r>
              <a:rPr lang="en-US" dirty="0">
                <a:solidFill>
                  <a:schemeClr val="tx1">
                    <a:lumMod val="50000"/>
                    <a:lumOff val="50000"/>
                  </a:schemeClr>
                </a:solidFill>
              </a:rPr>
              <a:t>(5) electronic mail addresses;</a:t>
            </a:r>
          </a:p>
          <a:p>
            <a:r>
              <a:rPr lang="en-US" dirty="0">
                <a:solidFill>
                  <a:schemeClr val="tx1">
                    <a:lumMod val="50000"/>
                    <a:lumOff val="50000"/>
                  </a:schemeClr>
                </a:solidFill>
              </a:rPr>
              <a:t>(6) social security numbers;</a:t>
            </a:r>
          </a:p>
          <a:p>
            <a:r>
              <a:rPr lang="en-US" dirty="0">
                <a:solidFill>
                  <a:schemeClr val="tx1">
                    <a:lumMod val="50000"/>
                    <a:lumOff val="50000"/>
                  </a:schemeClr>
                </a:solidFill>
              </a:rPr>
              <a:t>(7) medical record numbers;</a:t>
            </a:r>
          </a:p>
          <a:p>
            <a:r>
              <a:rPr lang="en-US" dirty="0">
                <a:solidFill>
                  <a:schemeClr val="tx1">
                    <a:lumMod val="50000"/>
                    <a:lumOff val="50000"/>
                  </a:schemeClr>
                </a:solidFill>
              </a:rPr>
              <a:t>(8) health plan beneficiary numbers;</a:t>
            </a:r>
          </a:p>
          <a:p>
            <a:r>
              <a:rPr lang="en-US" dirty="0">
                <a:solidFill>
                  <a:schemeClr val="tx1">
                    <a:lumMod val="50000"/>
                    <a:lumOff val="50000"/>
                  </a:schemeClr>
                </a:solidFill>
              </a:rPr>
              <a:t>(9) account numbers;</a:t>
            </a:r>
          </a:p>
          <a:p>
            <a:r>
              <a:rPr lang="en-US" dirty="0">
                <a:solidFill>
                  <a:schemeClr val="tx1">
                    <a:lumMod val="50000"/>
                    <a:lumOff val="50000"/>
                  </a:schemeClr>
                </a:solidFill>
              </a:rPr>
              <a:t>(10) certificate/license numbers;</a:t>
            </a:r>
          </a:p>
          <a:p>
            <a:r>
              <a:rPr lang="en-US" dirty="0">
                <a:solidFill>
                  <a:schemeClr val="tx1">
                    <a:lumMod val="50000"/>
                    <a:lumOff val="50000"/>
                  </a:schemeClr>
                </a:solidFill>
              </a:rPr>
              <a:t>(11) vehicle identifiers and serial numbers, including license plate numbers;</a:t>
            </a:r>
          </a:p>
          <a:p>
            <a:r>
              <a:rPr lang="en-US" dirty="0">
                <a:solidFill>
                  <a:schemeClr val="tx1">
                    <a:lumMod val="50000"/>
                    <a:lumOff val="50000"/>
                  </a:schemeClr>
                </a:solidFill>
              </a:rPr>
              <a:t>(12) device identifiers and serial numbers;</a:t>
            </a:r>
          </a:p>
          <a:p>
            <a:r>
              <a:rPr lang="en-US" dirty="0">
                <a:solidFill>
                  <a:schemeClr val="tx1">
                    <a:lumMod val="50000"/>
                    <a:lumOff val="50000"/>
                  </a:schemeClr>
                </a:solidFill>
              </a:rPr>
              <a:t>(13) web universal resource locaters (URLs);</a:t>
            </a:r>
          </a:p>
          <a:p>
            <a:r>
              <a:rPr lang="en-US" dirty="0">
                <a:solidFill>
                  <a:schemeClr val="tx1">
                    <a:lumMod val="50000"/>
                    <a:lumOff val="50000"/>
                  </a:schemeClr>
                </a:solidFill>
              </a:rPr>
              <a:t>(14) internet protocol (IP) address numbers;</a:t>
            </a:r>
          </a:p>
          <a:p>
            <a:r>
              <a:rPr lang="en-US" dirty="0">
                <a:solidFill>
                  <a:schemeClr val="tx1">
                    <a:lumMod val="50000"/>
                    <a:lumOff val="50000"/>
                  </a:schemeClr>
                </a:solidFill>
              </a:rPr>
              <a:t>(15) biometric identifiers, including finger and voice prints; &amp;</a:t>
            </a:r>
          </a:p>
          <a:p>
            <a:r>
              <a:rPr lang="en-US" dirty="0">
                <a:solidFill>
                  <a:schemeClr val="tx1">
                    <a:lumMod val="50000"/>
                    <a:lumOff val="50000"/>
                  </a:schemeClr>
                </a:solidFill>
              </a:rPr>
              <a:t>(16) full face photographic images and any comparable images</a:t>
            </a:r>
          </a:p>
          <a:p>
            <a:r>
              <a:rPr lang="en-US" dirty="0"/>
              <a:t>					</a:t>
            </a:r>
          </a:p>
          <a:p>
            <a:r>
              <a:rPr lang="en-US" sz="1800" dirty="0">
                <a:solidFill>
                  <a:schemeClr val="tx1">
                    <a:lumMod val="50000"/>
                    <a:lumOff val="50000"/>
                  </a:schemeClr>
                </a:solidFill>
                <a:latin typeface="Trebuchet MS" panose="020B0603020202020204" pitchFamily="34" charset="0"/>
              </a:rPr>
              <a:t>				UTHSC IRB </a:t>
            </a:r>
            <a:r>
              <a:rPr lang="en-US" sz="1800" i="1" dirty="0">
                <a:solidFill>
                  <a:schemeClr val="tx1">
                    <a:lumMod val="50000"/>
                    <a:lumOff val="50000"/>
                  </a:schemeClr>
                </a:solidFill>
                <a:latin typeface="Trebuchet MS" panose="020B0603020202020204" pitchFamily="34" charset="0"/>
              </a:rPr>
              <a:t>Use of PHI without Subject Authorization </a:t>
            </a:r>
            <a:r>
              <a:rPr lang="en-US" sz="1800" dirty="0">
                <a:solidFill>
                  <a:schemeClr val="tx1">
                    <a:lumMod val="50000"/>
                    <a:lumOff val="50000"/>
                  </a:schemeClr>
                </a:solidFill>
                <a:latin typeface="Trebuchet MS" panose="020B0603020202020204" pitchFamily="34" charset="0"/>
              </a:rPr>
              <a:t>policy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1499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807963" y="437441"/>
            <a:ext cx="8596668" cy="699028"/>
          </a:xfrm>
        </p:spPr>
        <p:txBody>
          <a:bodyPr>
            <a:normAutofit fontScale="90000"/>
          </a:bodyPr>
          <a:lstStyle/>
          <a:p>
            <a:br>
              <a:rPr lang="en-US" dirty="0"/>
            </a:br>
            <a:r>
              <a:rPr lang="en-US" dirty="0"/>
              <a:t>HIPAA Privacy Rule- Authorization</a:t>
            </a:r>
          </a:p>
        </p:txBody>
      </p:sp>
      <p:sp>
        <p:nvSpPr>
          <p:cNvPr id="3" name="TextBox 2">
            <a:extLst>
              <a:ext uri="{FF2B5EF4-FFF2-40B4-BE49-F238E27FC236}">
                <a16:creationId xmlns:a16="http://schemas.microsoft.com/office/drawing/2014/main" id="{65717EAC-6ABC-40DA-A851-E04FFF180AFD}"/>
              </a:ext>
            </a:extLst>
          </p:cNvPr>
          <p:cNvSpPr txBox="1"/>
          <p:nvPr/>
        </p:nvSpPr>
        <p:spPr>
          <a:xfrm>
            <a:off x="807963" y="1300481"/>
            <a:ext cx="9041431" cy="4708981"/>
          </a:xfrm>
          <a:prstGeom prst="rect">
            <a:avLst/>
          </a:prstGeom>
          <a:noFill/>
        </p:spPr>
        <p:txBody>
          <a:bodyPr wrap="square" rtlCol="0">
            <a:spAutoFit/>
          </a:bodyPr>
          <a:lstStyle/>
          <a:p>
            <a:pPr algn="l">
              <a:spcBef>
                <a:spcPts val="0"/>
              </a:spcBef>
            </a:pPr>
            <a:r>
              <a:rPr lang="en-US" sz="2400" dirty="0">
                <a:solidFill>
                  <a:schemeClr val="tx1">
                    <a:lumMod val="50000"/>
                    <a:lumOff val="50000"/>
                  </a:schemeClr>
                </a:solidFill>
                <a:latin typeface="Trebuchet MS" panose="020B0603020202020204" pitchFamily="34" charset="0"/>
              </a:rPr>
              <a:t>“[HIPAA] requires that persons provide authorization for the use of [Protected Health Information] for specific purposes other than treatment, payment or health care operations.”</a:t>
            </a:r>
          </a:p>
          <a:p>
            <a:pPr>
              <a:spcBef>
                <a:spcPts val="0"/>
              </a:spcBef>
            </a:pPr>
            <a:r>
              <a:rPr lang="en-US" sz="2400" dirty="0">
                <a:solidFill>
                  <a:schemeClr val="tx1">
                    <a:lumMod val="50000"/>
                    <a:lumOff val="50000"/>
                  </a:schemeClr>
                </a:solidFill>
                <a:latin typeface="Trebuchet MS" panose="020B0603020202020204" pitchFamily="34" charset="0"/>
              </a:rPr>
              <a:t>				</a:t>
            </a:r>
          </a:p>
          <a:p>
            <a:pPr marL="342900" indent="-342900" algn="l">
              <a:spcBef>
                <a:spcPts val="0"/>
              </a:spcBef>
              <a:buAutoNum type="arabicPeriod"/>
            </a:pPr>
            <a:r>
              <a:rPr lang="en-US" sz="2400" dirty="0">
                <a:solidFill>
                  <a:schemeClr val="tx1">
                    <a:lumMod val="50000"/>
                    <a:lumOff val="50000"/>
                  </a:schemeClr>
                </a:solidFill>
                <a:latin typeface="Trebuchet MS" panose="020B0603020202020204" pitchFamily="34" charset="0"/>
              </a:rPr>
              <a:t>Must be signed by signed &amp; dated by the subject or the subject’s legally authorized representative (LAR);</a:t>
            </a:r>
          </a:p>
          <a:p>
            <a:pPr marL="342900" indent="-342900" algn="l">
              <a:spcBef>
                <a:spcPts val="0"/>
              </a:spcBef>
              <a:buAutoNum type="arabicPeriod"/>
            </a:pPr>
            <a:r>
              <a:rPr lang="en-US" sz="2400" dirty="0">
                <a:solidFill>
                  <a:schemeClr val="tx1">
                    <a:lumMod val="50000"/>
                    <a:lumOff val="50000"/>
                  </a:schemeClr>
                </a:solidFill>
                <a:latin typeface="Trebuchet MS" panose="020B0603020202020204" pitchFamily="34" charset="0"/>
              </a:rPr>
              <a:t>If LAR signs, the relationship of the LAR must be provided;</a:t>
            </a:r>
          </a:p>
          <a:p>
            <a:pPr marL="342900" indent="-342900" algn="l">
              <a:spcBef>
                <a:spcPts val="0"/>
              </a:spcBef>
              <a:buAutoNum type="arabicPeriod"/>
            </a:pPr>
            <a:r>
              <a:rPr lang="en-US" sz="2400" dirty="0">
                <a:solidFill>
                  <a:schemeClr val="tx1">
                    <a:lumMod val="50000"/>
                    <a:lumOff val="50000"/>
                  </a:schemeClr>
                </a:solidFill>
                <a:latin typeface="Trebuchet MS" panose="020B0603020202020204" pitchFamily="34" charset="0"/>
              </a:rPr>
              <a:t>Because the authorization is in the consent form, a copy of the consent form must be provided to the subject/LAR; &amp;</a:t>
            </a:r>
          </a:p>
          <a:p>
            <a:pPr marL="342900" indent="-342900" algn="l">
              <a:spcBef>
                <a:spcPts val="0"/>
              </a:spcBef>
              <a:buAutoNum type="arabicPeriod"/>
            </a:pPr>
            <a:r>
              <a:rPr lang="en-US" sz="2400" dirty="0">
                <a:solidFill>
                  <a:schemeClr val="tx1">
                    <a:lumMod val="50000"/>
                    <a:lumOff val="50000"/>
                  </a:schemeClr>
                </a:solidFill>
                <a:latin typeface="Trebuchet MS" panose="020B0603020202020204" pitchFamily="34" charset="0"/>
              </a:rPr>
              <a:t>Signed authorizations (i.e., consent forms) must be kept for 6 years.</a:t>
            </a:r>
          </a:p>
          <a:p>
            <a:pPr marL="342900" indent="-342900" algn="l">
              <a:spcBef>
                <a:spcPts val="0"/>
              </a:spcBef>
              <a:buAutoNum type="arabicPeriod"/>
            </a:pPr>
            <a:endParaRPr lang="en-US" sz="1800" dirty="0">
              <a:solidFill>
                <a:schemeClr val="tx1">
                  <a:lumMod val="50000"/>
                  <a:lumOff val="50000"/>
                </a:schemeClr>
              </a:solidFill>
              <a:latin typeface="Trebuchet MS" panose="020B0603020202020204" pitchFamily="34" charset="0"/>
            </a:endParaRPr>
          </a:p>
          <a:p>
            <a:r>
              <a:rPr lang="en-US" dirty="0">
                <a:solidFill>
                  <a:schemeClr val="tx1">
                    <a:lumMod val="50000"/>
                    <a:lumOff val="50000"/>
                  </a:schemeClr>
                </a:solidFill>
                <a:latin typeface="Trebuchet MS" panose="020B0603020202020204" pitchFamily="34" charset="0"/>
              </a:rPr>
              <a:t>				UTHSC IRB </a:t>
            </a:r>
            <a:r>
              <a:rPr lang="en-US" i="1" dirty="0">
                <a:solidFill>
                  <a:schemeClr val="tx1">
                    <a:lumMod val="50000"/>
                    <a:lumOff val="50000"/>
                  </a:schemeClr>
                </a:solidFill>
                <a:latin typeface="Trebuchet MS" panose="020B0603020202020204" pitchFamily="34" charset="0"/>
              </a:rPr>
              <a:t>HIPAA Authorization for the Use of PHI in Research </a:t>
            </a:r>
            <a:r>
              <a:rPr lang="en-US" dirty="0">
                <a:solidFill>
                  <a:schemeClr val="tx1">
                    <a:lumMod val="50000"/>
                    <a:lumOff val="50000"/>
                  </a:schemeClr>
                </a:solidFill>
                <a:latin typeface="Trebuchet MS" panose="020B0603020202020204" pitchFamily="34" charset="0"/>
              </a:rPr>
              <a:t>policy </a:t>
            </a:r>
            <a:endParaRPr lang="en-US" dirty="0"/>
          </a:p>
        </p:txBody>
      </p:sp>
    </p:spTree>
    <p:extLst>
      <p:ext uri="{BB962C8B-B14F-4D97-AF65-F5344CB8AC3E}">
        <p14:creationId xmlns:p14="http://schemas.microsoft.com/office/powerpoint/2010/main" val="433470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807963" y="437441"/>
            <a:ext cx="8596668" cy="712090"/>
          </a:xfrm>
        </p:spPr>
        <p:txBody>
          <a:bodyPr>
            <a:normAutofit fontScale="90000"/>
          </a:bodyPr>
          <a:lstStyle/>
          <a:p>
            <a:br>
              <a:rPr lang="en-US" dirty="0"/>
            </a:br>
            <a:r>
              <a:rPr lang="en-US" dirty="0"/>
              <a:t>HIPAA Authorization Elements</a:t>
            </a:r>
          </a:p>
        </p:txBody>
      </p:sp>
      <p:sp>
        <p:nvSpPr>
          <p:cNvPr id="3" name="TextBox 2">
            <a:extLst>
              <a:ext uri="{FF2B5EF4-FFF2-40B4-BE49-F238E27FC236}">
                <a16:creationId xmlns:a16="http://schemas.microsoft.com/office/drawing/2014/main" id="{6F972B56-4D7E-43AC-A73C-F057F4728F69}"/>
              </a:ext>
            </a:extLst>
          </p:cNvPr>
          <p:cNvSpPr txBox="1"/>
          <p:nvPr/>
        </p:nvSpPr>
        <p:spPr>
          <a:xfrm>
            <a:off x="807963" y="1371600"/>
            <a:ext cx="9172060" cy="6217087"/>
          </a:xfrm>
          <a:prstGeom prst="rect">
            <a:avLst/>
          </a:prstGeom>
          <a:noFill/>
        </p:spPr>
        <p:txBody>
          <a:bodyPr wrap="square" rtlCol="0">
            <a:spAutoFit/>
          </a:bodyPr>
          <a:lstStyle/>
          <a:p>
            <a:r>
              <a:rPr lang="en-US" sz="2200" dirty="0">
                <a:solidFill>
                  <a:schemeClr val="tx1">
                    <a:lumMod val="50000"/>
                    <a:lumOff val="50000"/>
                  </a:schemeClr>
                </a:solidFill>
              </a:rPr>
              <a:t>1. the information to be used/disclosed;</a:t>
            </a:r>
          </a:p>
          <a:p>
            <a:pPr marL="339725" indent="-339725"/>
            <a:r>
              <a:rPr lang="en-US" sz="2200" dirty="0">
                <a:solidFill>
                  <a:schemeClr val="tx1">
                    <a:lumMod val="50000"/>
                    <a:lumOff val="50000"/>
                  </a:schemeClr>
                </a:solidFill>
              </a:rPr>
              <a:t>2. the name or class of persons authorized to make the requested use/disclosure;</a:t>
            </a:r>
          </a:p>
          <a:p>
            <a:pPr marL="339725" indent="-339725"/>
            <a:r>
              <a:rPr lang="en-US" sz="2200" dirty="0">
                <a:solidFill>
                  <a:schemeClr val="tx1">
                    <a:lumMod val="50000"/>
                    <a:lumOff val="50000"/>
                  </a:schemeClr>
                </a:solidFill>
              </a:rPr>
              <a:t>3. the name or class of persons to whom the covered entity is permitted to make the requested use/disclosure;</a:t>
            </a:r>
          </a:p>
          <a:p>
            <a:r>
              <a:rPr lang="en-US" sz="2200" dirty="0">
                <a:solidFill>
                  <a:schemeClr val="tx1">
                    <a:lumMod val="50000"/>
                    <a:lumOff val="50000"/>
                  </a:schemeClr>
                </a:solidFill>
              </a:rPr>
              <a:t>4. each purpose for the requested use/disclosure;</a:t>
            </a:r>
          </a:p>
          <a:p>
            <a:pPr marL="339725" indent="-339725"/>
            <a:r>
              <a:rPr lang="en-US" sz="2200" dirty="0">
                <a:solidFill>
                  <a:schemeClr val="tx1">
                    <a:lumMod val="50000"/>
                    <a:lumOff val="50000"/>
                  </a:schemeClr>
                </a:solidFill>
              </a:rPr>
              <a:t>5. an expiration date/event relating to the purpose of the use or disclosure; it can be “end of the research study”, or “none” if PHI will be used indefinitely for a research database/repository;</a:t>
            </a:r>
          </a:p>
          <a:p>
            <a:pPr marL="339725" indent="-339725"/>
            <a:r>
              <a:rPr lang="en-US" sz="2200" dirty="0">
                <a:solidFill>
                  <a:schemeClr val="tx1">
                    <a:lumMod val="50000"/>
                    <a:lumOff val="50000"/>
                  </a:schemeClr>
                </a:solidFill>
              </a:rPr>
              <a:t>6. the individual’s right to revoke the authorization in writing, including limitations &amp; how it can be revoked; must indicate that the Privacy Rule permits the continued research use/disclosure of PHI obtained from the subject </a:t>
            </a:r>
            <a:r>
              <a:rPr lang="en-US" sz="2200" u="sng" dirty="0">
                <a:solidFill>
                  <a:schemeClr val="tx1">
                    <a:lumMod val="50000"/>
                    <a:lumOff val="50000"/>
                  </a:schemeClr>
                </a:solidFill>
              </a:rPr>
              <a:t>prior to</a:t>
            </a:r>
            <a:r>
              <a:rPr lang="en-US" sz="2200" dirty="0">
                <a:solidFill>
                  <a:schemeClr val="tx1">
                    <a:lumMod val="50000"/>
                    <a:lumOff val="50000"/>
                  </a:schemeClr>
                </a:solidFill>
              </a:rPr>
              <a:t> the time when the authorization is revoked;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2074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807963" y="437441"/>
            <a:ext cx="8596668" cy="712090"/>
          </a:xfrm>
        </p:spPr>
        <p:txBody>
          <a:bodyPr>
            <a:normAutofit fontScale="90000"/>
          </a:bodyPr>
          <a:lstStyle/>
          <a:p>
            <a:br>
              <a:rPr lang="en-US" dirty="0"/>
            </a:br>
            <a:r>
              <a:rPr lang="en-US" dirty="0"/>
              <a:t>HIPAA Authorization Elements, </a:t>
            </a:r>
            <a:r>
              <a:rPr lang="en-US" dirty="0" err="1"/>
              <a:t>cont.’d</a:t>
            </a:r>
            <a:endParaRPr lang="en-US" dirty="0"/>
          </a:p>
        </p:txBody>
      </p:sp>
      <p:sp>
        <p:nvSpPr>
          <p:cNvPr id="3" name="TextBox 2">
            <a:extLst>
              <a:ext uri="{FF2B5EF4-FFF2-40B4-BE49-F238E27FC236}">
                <a16:creationId xmlns:a16="http://schemas.microsoft.com/office/drawing/2014/main" id="{6F972B56-4D7E-43AC-A73C-F057F4728F69}"/>
              </a:ext>
            </a:extLst>
          </p:cNvPr>
          <p:cNvSpPr txBox="1"/>
          <p:nvPr/>
        </p:nvSpPr>
        <p:spPr>
          <a:xfrm>
            <a:off x="807963" y="1371600"/>
            <a:ext cx="9172060" cy="5139869"/>
          </a:xfrm>
          <a:prstGeom prst="rect">
            <a:avLst/>
          </a:prstGeom>
          <a:noFill/>
        </p:spPr>
        <p:txBody>
          <a:bodyPr wrap="square" rtlCol="0">
            <a:spAutoFit/>
          </a:bodyPr>
          <a:lstStyle/>
          <a:p>
            <a:pPr marL="339725" indent="-339725"/>
            <a:r>
              <a:rPr lang="en-US" sz="2200" dirty="0">
                <a:solidFill>
                  <a:schemeClr val="tx1">
                    <a:lumMod val="50000"/>
                    <a:lumOff val="50000"/>
                  </a:schemeClr>
                </a:solidFill>
              </a:rPr>
              <a:t>7. the investigator may require the authorization for participation in the study &amp; subjects who revoke the authorization may be withdrawn from the study;</a:t>
            </a:r>
          </a:p>
          <a:p>
            <a:pPr marL="339725" indent="-339725"/>
            <a:r>
              <a:rPr lang="en-US" sz="2200" dirty="0">
                <a:solidFill>
                  <a:schemeClr val="tx1">
                    <a:lumMod val="50000"/>
                    <a:lumOff val="50000"/>
                  </a:schemeClr>
                </a:solidFill>
              </a:rPr>
              <a:t>8. the potential that information disclosed to those parties specified in the authorization could be re-disclosed by the recipient &amp; no longer protected by the Privacy Rule; &amp;</a:t>
            </a:r>
          </a:p>
          <a:p>
            <a:pPr marL="339725" indent="-339725"/>
            <a:r>
              <a:rPr lang="en-US" sz="2200" dirty="0">
                <a:solidFill>
                  <a:schemeClr val="tx1">
                    <a:lumMod val="50000"/>
                    <a:lumOff val="50000"/>
                  </a:schemeClr>
                </a:solidFill>
              </a:rPr>
              <a:t>9. when the research includes evaluation of a treatment, state that the subject’s access to PHI will be temporarily suspended as long as the research is in progress, but will be reinstated upon completion of the research.</a:t>
            </a:r>
          </a:p>
          <a:p>
            <a:endParaRPr lang="en-US" dirty="0">
              <a:solidFill>
                <a:schemeClr val="tx1">
                  <a:lumMod val="50000"/>
                  <a:lumOff val="50000"/>
                </a:schemeClr>
              </a:solidFill>
            </a:endParaRPr>
          </a:p>
          <a:p>
            <a:r>
              <a:rPr lang="en-US" dirty="0"/>
              <a:t>			</a:t>
            </a:r>
            <a:r>
              <a:rPr lang="en-US" dirty="0">
                <a:solidFill>
                  <a:schemeClr val="tx1">
                    <a:lumMod val="50000"/>
                    <a:lumOff val="50000"/>
                  </a:schemeClr>
                </a:solidFill>
                <a:latin typeface="Trebuchet MS" panose="020B0603020202020204" pitchFamily="34" charset="0"/>
              </a:rPr>
              <a:t> UTHSC IRB </a:t>
            </a:r>
            <a:r>
              <a:rPr lang="en-US" i="1" dirty="0">
                <a:solidFill>
                  <a:schemeClr val="tx1">
                    <a:lumMod val="50000"/>
                    <a:lumOff val="50000"/>
                  </a:schemeClr>
                </a:solidFill>
                <a:latin typeface="Trebuchet MS" panose="020B0603020202020204" pitchFamily="34" charset="0"/>
              </a:rPr>
              <a:t>HIPAA Authorization for the Use of PHI in Research </a:t>
            </a:r>
            <a:r>
              <a:rPr lang="en-US" dirty="0">
                <a:solidFill>
                  <a:schemeClr val="tx1">
                    <a:lumMod val="50000"/>
                    <a:lumOff val="50000"/>
                  </a:schemeClr>
                </a:solidFill>
                <a:latin typeface="Trebuchet MS" panose="020B0603020202020204" pitchFamily="34" charset="0"/>
              </a:rPr>
              <a:t>policy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88022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1246452"/>
          </a:xfrm>
        </p:spPr>
        <p:txBody>
          <a:bodyPr>
            <a:normAutofit fontScale="90000"/>
          </a:bodyPr>
          <a:lstStyle/>
          <a:p>
            <a:r>
              <a:rPr lang="en-US" dirty="0"/>
              <a:t>IRB Application – </a:t>
            </a:r>
            <a:br>
              <a:rPr lang="en-US" dirty="0"/>
            </a:br>
            <a:r>
              <a:rPr lang="en-US" dirty="0"/>
              <a:t>           HIPAA Question </a:t>
            </a:r>
          </a:p>
        </p:txBody>
      </p:sp>
      <p:sp>
        <p:nvSpPr>
          <p:cNvPr id="3" name="TextBox 2">
            <a:extLst>
              <a:ext uri="{FF2B5EF4-FFF2-40B4-BE49-F238E27FC236}">
                <a16:creationId xmlns:a16="http://schemas.microsoft.com/office/drawing/2014/main" id="{E4CD7B90-0783-406E-BFA2-EFB6AA055D6B}"/>
              </a:ext>
            </a:extLst>
          </p:cNvPr>
          <p:cNvSpPr txBox="1"/>
          <p:nvPr/>
        </p:nvSpPr>
        <p:spPr>
          <a:xfrm>
            <a:off x="677335" y="2011681"/>
            <a:ext cx="8596668" cy="3785652"/>
          </a:xfrm>
          <a:prstGeom prst="rect">
            <a:avLst/>
          </a:prstGeom>
          <a:noFill/>
        </p:spPr>
        <p:txBody>
          <a:bodyPr wrap="square" rtlCol="0">
            <a:spAutoFit/>
          </a:bodyPr>
          <a:lstStyle/>
          <a:p>
            <a:r>
              <a:rPr lang="en-US" sz="2000" dirty="0">
                <a:solidFill>
                  <a:schemeClr val="tx1">
                    <a:lumMod val="50000"/>
                    <a:lumOff val="50000"/>
                  </a:schemeClr>
                </a:solidFill>
              </a:rPr>
              <a:t>Please identify the regulatory category under which the request is being made to view, record, and/or retain Protected Health Information (PHI) without subject authorization. </a:t>
            </a:r>
          </a:p>
          <a:p>
            <a:pPr marL="339725" indent="-339725">
              <a:buFont typeface="Courier New" panose="02070309020205020404" pitchFamily="49" charset="0"/>
              <a:buChar char="o"/>
            </a:pPr>
            <a:r>
              <a:rPr lang="en-US" sz="2000" dirty="0">
                <a:solidFill>
                  <a:schemeClr val="tx1">
                    <a:lumMod val="50000"/>
                    <a:lumOff val="50000"/>
                  </a:schemeClr>
                </a:solidFill>
              </a:rPr>
              <a:t>Waiver of subject authorization is being requested because some or all of the PHI is being viewed, recorded, and/or retained without the subject (or potential subject) signing a HIPAA authorization.</a:t>
            </a:r>
          </a:p>
          <a:p>
            <a:pPr marL="342900" indent="-342900">
              <a:buFont typeface="Courier New" panose="02070309020205020404" pitchFamily="49" charset="0"/>
              <a:buChar char="o"/>
            </a:pPr>
            <a:r>
              <a:rPr lang="en-US" sz="2000" dirty="0">
                <a:solidFill>
                  <a:schemeClr val="tx1">
                    <a:lumMod val="50000"/>
                    <a:lumOff val="50000"/>
                  </a:schemeClr>
                </a:solidFill>
              </a:rPr>
              <a:t>Some or all PHI is from individuals who were deceased prior to the date this research proposal was submitted.</a:t>
            </a:r>
          </a:p>
          <a:p>
            <a:pPr marL="342900" indent="-342900">
              <a:buFont typeface="Courier New" panose="02070309020205020404" pitchFamily="49" charset="0"/>
              <a:buChar char="o"/>
            </a:pPr>
            <a:r>
              <a:rPr lang="en-US" sz="2000" dirty="0">
                <a:solidFill>
                  <a:schemeClr val="tx1">
                    <a:lumMod val="50000"/>
                    <a:lumOff val="50000"/>
                  </a:schemeClr>
                </a:solidFill>
              </a:rPr>
              <a:t>Some or all PHI is a limited data set (does NOT contain 16 of the 18 HIPAA-specified identifiers)</a:t>
            </a:r>
          </a:p>
          <a:p>
            <a:pPr marL="342900" indent="-342900">
              <a:buFont typeface="Courier New" panose="02070309020205020404" pitchFamily="49" charset="0"/>
              <a:buChar char="o"/>
            </a:pPr>
            <a:r>
              <a:rPr lang="en-US" sz="2000" dirty="0">
                <a:solidFill>
                  <a:schemeClr val="tx1">
                    <a:lumMod val="50000"/>
                    <a:lumOff val="50000"/>
                  </a:schemeClr>
                </a:solidFill>
              </a:rPr>
              <a:t>Some or all PHI is de-identified data (does NOT contain ANY of the 18 HIPAA-specified identifiers) </a:t>
            </a:r>
          </a:p>
        </p:txBody>
      </p:sp>
    </p:spTree>
    <p:extLst>
      <p:ext uri="{BB962C8B-B14F-4D97-AF65-F5344CB8AC3E}">
        <p14:creationId xmlns:p14="http://schemas.microsoft.com/office/powerpoint/2010/main" val="1263056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554120"/>
          </a:xfrm>
        </p:spPr>
        <p:txBody>
          <a:bodyPr>
            <a:normAutofit fontScale="90000"/>
          </a:bodyPr>
          <a:lstStyle/>
          <a:p>
            <a:r>
              <a:rPr lang="en-US" dirty="0"/>
              <a:t>HIPAA Waiver Requirements</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4" y="1058092"/>
            <a:ext cx="9407191" cy="5551714"/>
          </a:xfrm>
        </p:spPr>
        <p:txBody>
          <a:bodyPr>
            <a:normAutofit fontScale="92500" lnSpcReduction="10000"/>
          </a:bodyPr>
          <a:lstStyle/>
          <a:p>
            <a:pPr marL="234950" indent="-234950"/>
            <a:r>
              <a:rPr lang="en-US" sz="2400" dirty="0"/>
              <a:t>1.The use/disclosure of PHI involves no more than a minimal risk to the privacy of individuals based on: </a:t>
            </a:r>
          </a:p>
          <a:p>
            <a:pPr marL="574675" indent="-342900">
              <a:buFont typeface="Wingdings" panose="05000000000000000000" pitchFamily="2" charset="2"/>
              <a:buChar char="ü"/>
            </a:pPr>
            <a:r>
              <a:rPr lang="en-US" sz="2400" dirty="0"/>
              <a:t>adequate plan to protect the identifiers from improper use/disclosure; </a:t>
            </a:r>
          </a:p>
          <a:p>
            <a:pPr marL="574675" indent="-342900">
              <a:buFont typeface="Wingdings" panose="05000000000000000000" pitchFamily="2" charset="2"/>
              <a:buChar char="ü"/>
            </a:pPr>
            <a:r>
              <a:rPr lang="en-US" sz="2400" dirty="0"/>
              <a:t>adequate plan to destroy the identifiers at the earliest opportunity consistent with conduct of the research, unless there is a health/research justification for retaining the identifiers or it’s otherwise required by law; &amp; </a:t>
            </a:r>
          </a:p>
          <a:p>
            <a:pPr marL="574675" indent="-342900">
              <a:buFont typeface="Wingdings" panose="05000000000000000000" pitchFamily="2" charset="2"/>
              <a:buChar char="ü"/>
            </a:pPr>
            <a:r>
              <a:rPr lang="en-US" sz="2400" dirty="0"/>
              <a:t>adequate written assurances that the PHI will not be reused/disclosed to any other person/entity (</a:t>
            </a:r>
            <a:r>
              <a:rPr lang="en-US" sz="1900" dirty="0"/>
              <a:t>except as required by law, for authorized oversight of the research project, or for other research for which the use/disclosure of PHI would be permitted by this subpart</a:t>
            </a:r>
            <a:r>
              <a:rPr lang="en-US" sz="2400" dirty="0"/>
              <a:t>); AND</a:t>
            </a:r>
          </a:p>
          <a:p>
            <a:pPr marL="234950" indent="-234950"/>
            <a:r>
              <a:rPr lang="en-US" sz="2400" dirty="0"/>
              <a:t>2.The research could not practicably be conducted without the waiver, &amp; without access to/use of the PHI.</a:t>
            </a:r>
          </a:p>
          <a:p>
            <a:pPr marL="234950" indent="-234950"/>
            <a:r>
              <a:rPr lang="en-US" sz="1700" dirty="0"/>
              <a:t>				</a:t>
            </a:r>
          </a:p>
          <a:p>
            <a:pPr marL="234950" indent="-234950"/>
            <a:r>
              <a:rPr lang="en-US" sz="1700" dirty="0"/>
              <a:t>			https://www.hhs.gov/hipaa/for-professionals/privacy/guidance/research/index.html</a:t>
            </a:r>
          </a:p>
          <a:p>
            <a:pPr marL="234950" indent="-234950"/>
            <a:endParaRPr lang="en-US" sz="2400" dirty="0"/>
          </a:p>
          <a:p>
            <a:endParaRPr lang="en-US" sz="2400" dirty="0"/>
          </a:p>
        </p:txBody>
      </p:sp>
    </p:spTree>
    <p:extLst>
      <p:ext uri="{BB962C8B-B14F-4D97-AF65-F5344CB8AC3E}">
        <p14:creationId xmlns:p14="http://schemas.microsoft.com/office/powerpoint/2010/main" val="144078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985195"/>
          </a:xfrm>
        </p:spPr>
        <p:txBody>
          <a:bodyPr/>
          <a:lstStyle/>
          <a:p>
            <a:r>
              <a:rPr lang="en-US" dirty="0"/>
              <a:t>Consent Form – HIPAA Text </a:t>
            </a:r>
          </a:p>
        </p:txBody>
      </p:sp>
      <p:sp>
        <p:nvSpPr>
          <p:cNvPr id="5" name="TextBox 4">
            <a:extLst>
              <a:ext uri="{FF2B5EF4-FFF2-40B4-BE49-F238E27FC236}">
                <a16:creationId xmlns:a16="http://schemas.microsoft.com/office/drawing/2014/main" id="{9D463912-FE87-4F37-A7D6-3121DA311AD1}"/>
              </a:ext>
            </a:extLst>
          </p:cNvPr>
          <p:cNvSpPr txBox="1"/>
          <p:nvPr/>
        </p:nvSpPr>
        <p:spPr>
          <a:xfrm>
            <a:off x="796833" y="1750423"/>
            <a:ext cx="8309285" cy="4154984"/>
          </a:xfrm>
          <a:prstGeom prst="rect">
            <a:avLst/>
          </a:prstGeom>
          <a:noFill/>
        </p:spPr>
        <p:txBody>
          <a:bodyPr wrap="square" rtlCol="0">
            <a:spAutoFit/>
          </a:bodyPr>
          <a:lstStyle/>
          <a:p>
            <a:r>
              <a:rPr lang="en-US" sz="3600" dirty="0">
                <a:solidFill>
                  <a:schemeClr val="tx1">
                    <a:lumMod val="50000"/>
                    <a:lumOff val="50000"/>
                  </a:schemeClr>
                </a:solidFill>
              </a:rPr>
              <a:t>Main Consent Form Template  </a:t>
            </a:r>
          </a:p>
          <a:p>
            <a:r>
              <a:rPr lang="en-US" sz="3600" dirty="0">
                <a:solidFill>
                  <a:schemeClr val="tx1">
                    <a:lumMod val="50000"/>
                    <a:lumOff val="50000"/>
                  </a:schemeClr>
                </a:solidFill>
              </a:rPr>
              <a:t>Section 4, pages 20-22</a:t>
            </a:r>
          </a:p>
          <a:p>
            <a:endParaRPr lang="en-US" sz="3600" dirty="0">
              <a:solidFill>
                <a:schemeClr val="tx1">
                  <a:lumMod val="50000"/>
                  <a:lumOff val="50000"/>
                </a:schemeClr>
              </a:solidFill>
            </a:endParaRPr>
          </a:p>
          <a:p>
            <a:r>
              <a:rPr lang="en-US" sz="3600" dirty="0">
                <a:solidFill>
                  <a:schemeClr val="tx1">
                    <a:lumMod val="50000"/>
                    <a:lumOff val="50000"/>
                  </a:schemeClr>
                </a:solidFill>
              </a:rPr>
              <a:t>Repository Consent Form Template </a:t>
            </a:r>
          </a:p>
          <a:p>
            <a:r>
              <a:rPr lang="en-US" sz="3600" dirty="0">
                <a:solidFill>
                  <a:schemeClr val="tx1">
                    <a:lumMod val="50000"/>
                    <a:lumOff val="50000"/>
                  </a:schemeClr>
                </a:solidFill>
              </a:rPr>
              <a:t>Section 4, pages 13-15</a:t>
            </a:r>
          </a:p>
          <a:p>
            <a:endParaRPr lang="en-US" sz="2800" dirty="0">
              <a:solidFill>
                <a:schemeClr val="tx1">
                  <a:lumMod val="50000"/>
                  <a:lumOff val="50000"/>
                </a:schemeClr>
              </a:solidFill>
            </a:endParaRPr>
          </a:p>
          <a:p>
            <a:r>
              <a:rPr lang="en-US" sz="2800" dirty="0">
                <a:solidFill>
                  <a:schemeClr val="tx1">
                    <a:lumMod val="50000"/>
                    <a:lumOff val="50000"/>
                  </a:schemeClr>
                </a:solidFill>
              </a:rPr>
              <a:t>https://www.uthsc.edu/research/compliance/irb/researchers/consent-forms.php </a:t>
            </a:r>
          </a:p>
        </p:txBody>
      </p:sp>
    </p:spTree>
    <p:extLst>
      <p:ext uri="{BB962C8B-B14F-4D97-AF65-F5344CB8AC3E}">
        <p14:creationId xmlns:p14="http://schemas.microsoft.com/office/powerpoint/2010/main" val="3909841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880692"/>
          </a:xfrm>
        </p:spPr>
        <p:txBody>
          <a:bodyPr/>
          <a:lstStyle/>
          <a:p>
            <a:r>
              <a:rPr lang="en-US" dirty="0"/>
              <a:t>HIPAA Security</a:t>
            </a:r>
          </a:p>
        </p:txBody>
      </p:sp>
      <p:sp>
        <p:nvSpPr>
          <p:cNvPr id="4" name="TextBox 3">
            <a:extLst>
              <a:ext uri="{FF2B5EF4-FFF2-40B4-BE49-F238E27FC236}">
                <a16:creationId xmlns:a16="http://schemas.microsoft.com/office/drawing/2014/main" id="{9DEFFA8B-A2B5-4451-AB08-3942368BD87B}"/>
              </a:ext>
            </a:extLst>
          </p:cNvPr>
          <p:cNvSpPr txBox="1"/>
          <p:nvPr/>
        </p:nvSpPr>
        <p:spPr>
          <a:xfrm>
            <a:off x="677335" y="1423854"/>
            <a:ext cx="9119808" cy="5109091"/>
          </a:xfrm>
          <a:prstGeom prst="rect">
            <a:avLst/>
          </a:prstGeom>
          <a:noFill/>
        </p:spPr>
        <p:txBody>
          <a:bodyPr wrap="square" rtlCol="0">
            <a:spAutoFit/>
          </a:bodyPr>
          <a:lstStyle/>
          <a:p>
            <a:pPr marL="285750" indent="-285750">
              <a:buFont typeface="Wingdings" panose="05000000000000000000" pitchFamily="2" charset="2"/>
              <a:buChar char="v"/>
            </a:pPr>
            <a:r>
              <a:rPr lang="en-US" sz="2200" dirty="0" err="1">
                <a:solidFill>
                  <a:schemeClr val="tx1">
                    <a:lumMod val="50000"/>
                    <a:lumOff val="50000"/>
                  </a:schemeClr>
                </a:solidFill>
              </a:rPr>
              <a:t>iMedRIS</a:t>
            </a:r>
            <a:r>
              <a:rPr lang="en-US" sz="2200" dirty="0">
                <a:solidFill>
                  <a:schemeClr val="tx1">
                    <a:lumMod val="50000"/>
                    <a:lumOff val="50000"/>
                  </a:schemeClr>
                </a:solidFill>
              </a:rPr>
              <a:t> is not HIPAA-compliant because UTHSC’s network is not.</a:t>
            </a:r>
          </a:p>
          <a:p>
            <a:pPr marL="574675" indent="-285750">
              <a:buFont typeface="Arial" panose="020B0604020202020204" pitchFamily="34" charset="0"/>
              <a:buChar char="•"/>
            </a:pPr>
            <a:r>
              <a:rPr lang="en-US" sz="2200" dirty="0">
                <a:solidFill>
                  <a:schemeClr val="tx1">
                    <a:lumMod val="50000"/>
                    <a:lumOff val="50000"/>
                  </a:schemeClr>
                </a:solidFill>
              </a:rPr>
              <a:t>Do not upload screening/consent/subject logs that have subject PHI in them.</a:t>
            </a:r>
          </a:p>
          <a:p>
            <a:pPr marL="574675" indent="-285750">
              <a:buFont typeface="Arial" panose="020B0604020202020204" pitchFamily="34" charset="0"/>
              <a:buChar char="•"/>
            </a:pPr>
            <a:r>
              <a:rPr lang="en-US" sz="2200" dirty="0">
                <a:solidFill>
                  <a:schemeClr val="tx1">
                    <a:lumMod val="50000"/>
                    <a:lumOff val="50000"/>
                  </a:schemeClr>
                </a:solidFill>
              </a:rPr>
              <a:t>Do not include any subject PHI when submitting a local adverse event report, unanticipated problem report, emergency use request, etc.</a:t>
            </a:r>
          </a:p>
          <a:p>
            <a:pPr marL="285750" indent="-285750">
              <a:buFont typeface="Wingdings" panose="05000000000000000000" pitchFamily="2" charset="2"/>
              <a:buChar char="v"/>
            </a:pPr>
            <a:r>
              <a:rPr lang="en-US" sz="2200" dirty="0">
                <a:solidFill>
                  <a:schemeClr val="tx1">
                    <a:lumMod val="50000"/>
                    <a:lumOff val="50000"/>
                  </a:schemeClr>
                </a:solidFill>
              </a:rPr>
              <a:t>Do not email PHI unless the email is properly encrypted.</a:t>
            </a:r>
          </a:p>
          <a:p>
            <a:pPr marL="285750" indent="-285750">
              <a:buFont typeface="Wingdings" panose="05000000000000000000" pitchFamily="2" charset="2"/>
              <a:buChar char="v"/>
            </a:pPr>
            <a:r>
              <a:rPr lang="en-US" sz="2200" dirty="0">
                <a:solidFill>
                  <a:schemeClr val="tx1">
                    <a:lumMod val="50000"/>
                    <a:lumOff val="50000"/>
                  </a:schemeClr>
                </a:solidFill>
              </a:rPr>
              <a:t>Do not forward or reply to any email containing PHI that was not encrypted; report this violation.</a:t>
            </a:r>
          </a:p>
          <a:p>
            <a:pPr marL="285750" indent="-285750">
              <a:buFont typeface="Wingdings" panose="05000000000000000000" pitchFamily="2" charset="2"/>
              <a:buChar char="v"/>
            </a:pPr>
            <a:r>
              <a:rPr lang="en-US" sz="2200" dirty="0">
                <a:solidFill>
                  <a:schemeClr val="tx1">
                    <a:lumMod val="50000"/>
                    <a:lumOff val="50000"/>
                  </a:schemeClr>
                </a:solidFill>
              </a:rPr>
              <a:t>If your study is sponsored, the study sponsor will likely let you know what storage/transmission system is safe to use. </a:t>
            </a:r>
          </a:p>
          <a:p>
            <a:pPr marL="285750" indent="-285750">
              <a:buFont typeface="Wingdings" panose="05000000000000000000" pitchFamily="2" charset="2"/>
              <a:buChar char="v"/>
            </a:pPr>
            <a:r>
              <a:rPr lang="en-US" sz="2200" dirty="0">
                <a:solidFill>
                  <a:schemeClr val="tx1">
                    <a:lumMod val="50000"/>
                    <a:lumOff val="50000"/>
                  </a:schemeClr>
                </a:solidFill>
              </a:rPr>
              <a:t>If you have any questions about secure storage/transmission, contact the IRB or the UTHSC HIPAA Security Officer.</a:t>
            </a:r>
          </a:p>
          <a:p>
            <a:endParaRPr lang="en-US" sz="2200" dirty="0">
              <a:solidFill>
                <a:schemeClr val="tx1">
                  <a:lumMod val="50000"/>
                  <a:lumOff val="50000"/>
                </a:schemeClr>
              </a:solidFill>
            </a:endParaRPr>
          </a:p>
          <a:p>
            <a:pPr marL="285750" indent="-285750">
              <a:buFont typeface="Wingdings" panose="05000000000000000000" pitchFamily="2" charset="2"/>
              <a:buChar char="v"/>
            </a:pPr>
            <a:endParaRPr lang="en-US" dirty="0">
              <a:solidFill>
                <a:schemeClr val="tx1">
                  <a:lumMod val="50000"/>
                  <a:lumOff val="50000"/>
                </a:schemeClr>
              </a:solidFill>
            </a:endParaRPr>
          </a:p>
        </p:txBody>
      </p:sp>
    </p:spTree>
    <p:extLst>
      <p:ext uri="{BB962C8B-B14F-4D97-AF65-F5344CB8AC3E}">
        <p14:creationId xmlns:p14="http://schemas.microsoft.com/office/powerpoint/2010/main" val="1880230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2"/>
            <a:ext cx="8596668" cy="593308"/>
          </a:xfrm>
        </p:spPr>
        <p:txBody>
          <a:bodyPr>
            <a:normAutofit fontScale="90000"/>
          </a:bodyPr>
          <a:lstStyle/>
          <a:p>
            <a:r>
              <a:rPr lang="en-US" dirty="0"/>
              <a:t>HIPAA Violation?</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332412"/>
            <a:ext cx="8596668" cy="4519748"/>
          </a:xfrm>
        </p:spPr>
        <p:txBody>
          <a:bodyPr>
            <a:normAutofit fontScale="92500" lnSpcReduction="10000"/>
          </a:bodyPr>
          <a:lstStyle/>
          <a:p>
            <a:pPr marL="457200" indent="-457200">
              <a:buAutoNum type="arabicPeriod"/>
            </a:pPr>
            <a:r>
              <a:rPr lang="en-US" dirty="0"/>
              <a:t>Contact the IRB right away; you will be instructed to submit an unanticipated problem form (Form 4) in </a:t>
            </a:r>
            <a:r>
              <a:rPr lang="en-US" dirty="0" err="1"/>
              <a:t>iMedRIS</a:t>
            </a:r>
            <a:r>
              <a:rPr lang="en-US" dirty="0"/>
              <a:t>.</a:t>
            </a:r>
          </a:p>
          <a:p>
            <a:pPr marL="457200" indent="-457200">
              <a:buAutoNum type="arabicPeriod"/>
            </a:pPr>
            <a:r>
              <a:rPr lang="en-US" dirty="0"/>
              <a:t>Contact the </a:t>
            </a:r>
            <a:r>
              <a:rPr lang="en-US" b="1" dirty="0">
                <a:solidFill>
                  <a:srgbClr val="92D050"/>
                </a:solidFill>
              </a:rPr>
              <a:t>UTHSC HIPAA Privacy Officer</a:t>
            </a:r>
          </a:p>
          <a:p>
            <a:pPr marL="692150"/>
            <a:r>
              <a:rPr lang="en-US" dirty="0"/>
              <a:t>	Melanie Burlison</a:t>
            </a:r>
          </a:p>
          <a:p>
            <a:pPr marL="692150"/>
            <a:r>
              <a:rPr lang="en-US" dirty="0"/>
              <a:t>	Assistant Vice Chancellor</a:t>
            </a:r>
          </a:p>
          <a:p>
            <a:pPr marL="692150"/>
            <a:r>
              <a:rPr lang="en-US" dirty="0"/>
              <a:t>	</a:t>
            </a:r>
            <a:r>
              <a:rPr lang="en-US" dirty="0">
                <a:hlinkClick r:id="rId3"/>
              </a:rPr>
              <a:t>mburlison@uthsc.edu</a:t>
            </a:r>
            <a:r>
              <a:rPr lang="en-US" dirty="0"/>
              <a:t>  ~ 901.448.8030</a:t>
            </a:r>
          </a:p>
          <a:p>
            <a:r>
              <a:rPr lang="en-US" dirty="0"/>
              <a:t>	OR 	the </a:t>
            </a:r>
            <a:r>
              <a:rPr lang="en-US" b="1" dirty="0">
                <a:solidFill>
                  <a:srgbClr val="92D050"/>
                </a:solidFill>
              </a:rPr>
              <a:t>UTHSC HIPAA Security Officer </a:t>
            </a:r>
          </a:p>
          <a:p>
            <a:r>
              <a:rPr lang="en-US" b="1" dirty="0">
                <a:solidFill>
                  <a:srgbClr val="92D050"/>
                </a:solidFill>
              </a:rPr>
              <a:t>		</a:t>
            </a:r>
            <a:r>
              <a:rPr lang="en-US" dirty="0"/>
              <a:t>Dennis Leber</a:t>
            </a:r>
            <a:endParaRPr lang="en-US" dirty="0">
              <a:solidFill>
                <a:srgbClr val="92D050"/>
              </a:solidFill>
            </a:endParaRPr>
          </a:p>
          <a:p>
            <a:r>
              <a:rPr kumimoji="0" lang="en-US" sz="2200" b="0"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r>
              <a:rPr kumimoji="0" lang="en-US" sz="2100" b="0"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Chief Information Security Officer</a:t>
            </a:r>
            <a:endParaRPr lang="en-US" sz="2100" b="1" dirty="0">
              <a:solidFill>
                <a:srgbClr val="92D050"/>
              </a:solidFill>
            </a:endParaRPr>
          </a:p>
          <a:p>
            <a:r>
              <a:rPr lang="en-US" dirty="0"/>
              <a:t>		</a:t>
            </a:r>
            <a:r>
              <a:rPr lang="en-US" dirty="0">
                <a:hlinkClick r:id="rId4"/>
              </a:rPr>
              <a:t>itsecurity@uthsc.edu</a:t>
            </a:r>
            <a:endParaRPr lang="en-US" dirty="0"/>
          </a:p>
          <a:p>
            <a:pPr marL="457200" indent="-457200">
              <a:buFont typeface="+mj-lt"/>
              <a:buAutoNum type="arabicPeriod" startAt="3"/>
            </a:pPr>
            <a:r>
              <a:rPr lang="en-US" dirty="0"/>
              <a:t>Contact the HIPAA Privacy or Security Officer at the clinic/hospital.</a:t>
            </a:r>
          </a:p>
          <a:p>
            <a:pPr marL="457200" indent="-457200">
              <a:buFont typeface="+mj-lt"/>
              <a:buAutoNum type="arabicPeriod" startAt="3"/>
            </a:pPr>
            <a:r>
              <a:rPr lang="en-US" dirty="0"/>
              <a:t>May need to contact the study sponsor; consult contracting office.</a:t>
            </a:r>
          </a:p>
          <a:p>
            <a:endParaRPr lang="en-US" dirty="0"/>
          </a:p>
        </p:txBody>
      </p:sp>
    </p:spTree>
    <p:extLst>
      <p:ext uri="{BB962C8B-B14F-4D97-AF65-F5344CB8AC3E}">
        <p14:creationId xmlns:p14="http://schemas.microsoft.com/office/powerpoint/2010/main" val="105817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1105373"/>
          </a:xfrm>
        </p:spPr>
        <p:txBody>
          <a:bodyPr>
            <a:normAutofit/>
          </a:bodyPr>
          <a:lstStyle/>
          <a:p>
            <a:r>
              <a:rPr lang="en-US" sz="6600" dirty="0"/>
              <a:t>PRIVACY</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609344"/>
            <a:ext cx="8596668" cy="4242816"/>
          </a:xfrm>
        </p:spPr>
        <p:txBody>
          <a:bodyPr>
            <a:normAutofit/>
          </a:bodyPr>
          <a:lstStyle/>
          <a:p>
            <a:pPr algn="l"/>
            <a:r>
              <a:rPr lang="en-US" sz="3200" b="0" i="0" u="none" strike="noStrike" baseline="0" dirty="0">
                <a:solidFill>
                  <a:schemeClr val="tx1"/>
                </a:solidFill>
                <a:latin typeface="Trebuchet MS" panose="020B0603020202020204" pitchFamily="34" charset="0"/>
              </a:rPr>
              <a:t>“the interest of individuals in controlling the access of others to a personal domain that includes our bodies and physical space, our thoughts and feelings, characteristics of our intimate relationships, sexual orientation, religious preferences and reproductive choices…”</a:t>
            </a:r>
          </a:p>
          <a:p>
            <a:pPr algn="r"/>
            <a:r>
              <a:rPr lang="en-US" sz="3200"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UTHSC IRB </a:t>
            </a:r>
            <a:r>
              <a:rPr lang="en-US" i="1" dirty="0">
                <a:solidFill>
                  <a:schemeClr val="tx1"/>
                </a:solidFill>
                <a:latin typeface="Trebuchet MS" panose="020B0603020202020204" pitchFamily="34" charset="0"/>
              </a:rPr>
              <a:t>Privacy &amp; Confidentiality </a:t>
            </a:r>
            <a:r>
              <a:rPr lang="en-US" dirty="0">
                <a:solidFill>
                  <a:schemeClr val="tx1"/>
                </a:solidFill>
                <a:latin typeface="Trebuchet MS" panose="020B0603020202020204" pitchFamily="34" charset="0"/>
              </a:rPr>
              <a:t>policy </a:t>
            </a:r>
          </a:p>
        </p:txBody>
      </p:sp>
    </p:spTree>
    <p:extLst>
      <p:ext uri="{BB962C8B-B14F-4D97-AF65-F5344CB8AC3E}">
        <p14:creationId xmlns:p14="http://schemas.microsoft.com/office/powerpoint/2010/main" val="1587657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365759"/>
            <a:ext cx="8596668" cy="1397726"/>
          </a:xfrm>
        </p:spPr>
        <p:txBody>
          <a:bodyPr>
            <a:normAutofit fontScale="90000"/>
          </a:bodyPr>
          <a:lstStyle/>
          <a:p>
            <a:r>
              <a:rPr lang="en-US" dirty="0"/>
              <a:t>HIPAA &amp; Revised </a:t>
            </a:r>
            <a:br>
              <a:rPr lang="en-US" dirty="0"/>
            </a:br>
            <a:r>
              <a:rPr lang="en-US" dirty="0"/>
              <a:t>					Common Rule Exemption</a:t>
            </a:r>
            <a:br>
              <a:rPr lang="en-US" dirty="0"/>
            </a:br>
            <a:r>
              <a:rPr lang="en-US" sz="2700" dirty="0"/>
              <a:t>(not for FDA-regulated or DOJ-supported studies)</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972491"/>
            <a:ext cx="9289625" cy="4323806"/>
          </a:xfrm>
        </p:spPr>
        <p:txBody>
          <a:bodyPr>
            <a:noAutofit/>
          </a:bodyPr>
          <a:lstStyle/>
          <a:p>
            <a:r>
              <a:rPr lang="en-US" dirty="0"/>
              <a:t>Secondary research uses of identifiable private information, for which consent is NOT required, if the following criterion is met:</a:t>
            </a:r>
          </a:p>
          <a:p>
            <a:pPr marL="339725" indent="-339725"/>
            <a:r>
              <a:rPr lang="en-US" dirty="0"/>
              <a:t>iii. The research involves only information collection &amp; analysis involving the investigator's use of identifiable health information when that use is regulated under 45 CFR parts 160 and 164, subparts A &amp; E, for the purposes of “health care operations” or “research” as those terms are defined at 45 CFR 164.501…</a:t>
            </a:r>
          </a:p>
          <a:p>
            <a:pPr marL="339725" indent="-339725"/>
            <a:r>
              <a:rPr lang="en-US" dirty="0"/>
              <a:t>														</a:t>
            </a:r>
            <a:r>
              <a:rPr lang="en-US" sz="1600" dirty="0"/>
              <a:t>45 CFR 46.104(d)(4)(iii.)</a:t>
            </a:r>
          </a:p>
          <a:p>
            <a:pPr marL="339725" indent="-339725">
              <a:buFont typeface="Wingdings" panose="05000000000000000000" pitchFamily="2" charset="2"/>
              <a:buChar char="Ø"/>
            </a:pPr>
            <a:r>
              <a:rPr lang="en-US" dirty="0"/>
              <a:t>UTHSC IRB new study application (Form 1): </a:t>
            </a:r>
          </a:p>
          <a:p>
            <a:r>
              <a:rPr lang="en-US" dirty="0"/>
              <a:t>	Section (485) </a:t>
            </a:r>
            <a:r>
              <a:rPr lang="en-US" dirty="0">
                <a:sym typeface="Wingdings" panose="05000000000000000000" pitchFamily="2" charset="2"/>
              </a:rPr>
              <a:t></a:t>
            </a:r>
            <a:r>
              <a:rPr lang="en-US" dirty="0"/>
              <a:t> Exempt, &amp; then in Section (790) </a:t>
            </a:r>
            <a:r>
              <a:rPr lang="en-US" dirty="0">
                <a:sym typeface="Wingdings" panose="05000000000000000000" pitchFamily="2" charset="2"/>
              </a:rPr>
              <a:t></a:t>
            </a:r>
            <a:r>
              <a:rPr lang="en-US" dirty="0"/>
              <a:t> Option #6</a:t>
            </a:r>
          </a:p>
        </p:txBody>
      </p:sp>
    </p:spTree>
    <p:extLst>
      <p:ext uri="{BB962C8B-B14F-4D97-AF65-F5344CB8AC3E}">
        <p14:creationId xmlns:p14="http://schemas.microsoft.com/office/powerpoint/2010/main" val="36355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Quizzical burrowing owl looking forward">
            <a:extLst>
              <a:ext uri="{FF2B5EF4-FFF2-40B4-BE49-F238E27FC236}">
                <a16:creationId xmlns:a16="http://schemas.microsoft.com/office/drawing/2014/main" id="{42BF712A-7287-4BD9-9852-63CF81599FFE}"/>
              </a:ext>
            </a:extLst>
          </p:cNvPr>
          <p:cNvPicPr>
            <a:picLocks noChangeAspect="1"/>
          </p:cNvPicPr>
          <p:nvPr/>
        </p:nvPicPr>
        <p:blipFill rotWithShape="1">
          <a:blip r:embed="rId2"/>
          <a:srcRect r="27014"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E9C7E34-F587-4044-8CAB-D1FE19EB4C15}"/>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Questions?</a:t>
            </a:r>
          </a:p>
        </p:txBody>
      </p:sp>
      <p:sp>
        <p:nvSpPr>
          <p:cNvPr id="3" name="Text Placeholder 2">
            <a:extLst>
              <a:ext uri="{FF2B5EF4-FFF2-40B4-BE49-F238E27FC236}">
                <a16:creationId xmlns:a16="http://schemas.microsoft.com/office/drawing/2014/main" id="{959488AA-04F0-4771-90E1-21BF48A48527}"/>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r>
              <a:rPr lang="en-US" sz="1600" dirty="0"/>
              <a:t>kprachni@uthsc.edu</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617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1397981"/>
          </a:xfrm>
        </p:spPr>
        <p:txBody>
          <a:bodyPr/>
          <a:lstStyle/>
          <a:p>
            <a:r>
              <a:rPr lang="en-US" dirty="0"/>
              <a:t>Right of Privacy</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2101755"/>
            <a:ext cx="8596668" cy="3750405"/>
          </a:xfrm>
        </p:spPr>
        <p:txBody>
          <a:bodyPr>
            <a:normAutofit/>
          </a:bodyPr>
          <a:lstStyle/>
          <a:p>
            <a:pPr algn="l"/>
            <a:r>
              <a:rPr lang="en-US" sz="3200" b="1" i="0" u="none" strike="noStrike" baseline="0" dirty="0">
                <a:solidFill>
                  <a:schemeClr val="tx1"/>
                </a:solidFill>
              </a:rPr>
              <a:t>“</a:t>
            </a:r>
            <a:r>
              <a:rPr lang="en-US" sz="3200" b="0" i="0" u="none" strike="noStrike" baseline="0" dirty="0">
                <a:solidFill>
                  <a:schemeClr val="tx1"/>
                </a:solidFill>
              </a:rPr>
              <a:t>reflects the obligation of others to not intrude on this domain without our consent and the freedom of each individual to choose the time, place, and manner in which others will have access to it</a:t>
            </a:r>
            <a:r>
              <a:rPr lang="en-US" sz="3200" dirty="0">
                <a:solidFill>
                  <a:schemeClr val="tx1"/>
                </a:solidFill>
              </a:rPr>
              <a:t>”</a:t>
            </a:r>
          </a:p>
          <a:p>
            <a:pPr algn="r"/>
            <a:endParaRPr lang="en-US" dirty="0">
              <a:solidFill>
                <a:schemeClr val="tx1"/>
              </a:solidFill>
              <a:latin typeface="Trebuchet MS" panose="020B0603020202020204" pitchFamily="34" charset="0"/>
            </a:endParaRPr>
          </a:p>
          <a:p>
            <a:pPr algn="r"/>
            <a:r>
              <a:rPr lang="en-US" dirty="0">
                <a:solidFill>
                  <a:schemeClr val="tx1"/>
                </a:solidFill>
                <a:latin typeface="Trebuchet MS" panose="020B0603020202020204" pitchFamily="34" charset="0"/>
              </a:rPr>
              <a:t>UTHSC IRB </a:t>
            </a:r>
            <a:r>
              <a:rPr lang="en-US" i="1" dirty="0">
                <a:solidFill>
                  <a:schemeClr val="tx1"/>
                </a:solidFill>
                <a:latin typeface="Trebuchet MS" panose="020B0603020202020204" pitchFamily="34" charset="0"/>
              </a:rPr>
              <a:t>Privacy &amp; Confidentiality </a:t>
            </a:r>
            <a:r>
              <a:rPr lang="en-US" dirty="0">
                <a:solidFill>
                  <a:schemeClr val="tx1"/>
                </a:solidFill>
                <a:latin typeface="Trebuchet MS" panose="020B0603020202020204" pitchFamily="34" charset="0"/>
              </a:rPr>
              <a:t>policy</a:t>
            </a:r>
            <a:endParaRPr lang="en-US" dirty="0">
              <a:solidFill>
                <a:schemeClr val="tx1"/>
              </a:solidFill>
            </a:endParaRPr>
          </a:p>
        </p:txBody>
      </p:sp>
    </p:spTree>
    <p:extLst>
      <p:ext uri="{BB962C8B-B14F-4D97-AF65-F5344CB8AC3E}">
        <p14:creationId xmlns:p14="http://schemas.microsoft.com/office/powerpoint/2010/main" val="41004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B5D8C2-5003-47DE-A331-F8C5D99CFE5E}"/>
              </a:ext>
            </a:extLst>
          </p:cNvPr>
          <p:cNvSpPr>
            <a:spLocks noGrp="1"/>
          </p:cNvSpPr>
          <p:nvPr>
            <p:ph type="title"/>
          </p:nvPr>
        </p:nvSpPr>
        <p:spPr>
          <a:xfrm>
            <a:off x="622743" y="1006475"/>
            <a:ext cx="8596668" cy="1320800"/>
          </a:xfrm>
        </p:spPr>
        <p:txBody>
          <a:bodyPr>
            <a:normAutofit fontScale="90000"/>
          </a:bodyPr>
          <a:lstStyle/>
          <a:p>
            <a:r>
              <a:rPr lang="en-US" sz="2800" dirty="0">
                <a:solidFill>
                  <a:schemeClr val="tx1"/>
                </a:solidFill>
              </a:rPr>
              <a:t>  </a:t>
            </a:r>
            <a:r>
              <a:rPr lang="en-US" sz="2800" dirty="0">
                <a:solidFill>
                  <a:schemeClr val="tx1">
                    <a:lumMod val="50000"/>
                    <a:lumOff val="50000"/>
                  </a:schemeClr>
                </a:solidFill>
              </a:rPr>
              <a:t>The </a:t>
            </a:r>
            <a:r>
              <a:rPr lang="en-US" sz="2800" dirty="0" err="1">
                <a:solidFill>
                  <a:schemeClr val="tx1">
                    <a:lumMod val="50000"/>
                    <a:lumOff val="50000"/>
                  </a:schemeClr>
                </a:solidFill>
              </a:rPr>
              <a:t>PreTeen</a:t>
            </a:r>
            <a:r>
              <a:rPr lang="en-US" sz="2800" dirty="0">
                <a:solidFill>
                  <a:schemeClr val="tx1">
                    <a:lumMod val="50000"/>
                    <a:lumOff val="50000"/>
                  </a:schemeClr>
                </a:solidFill>
              </a:rPr>
              <a:t> Study</a:t>
            </a:r>
            <a:br>
              <a:rPr lang="en-US" sz="2800" dirty="0">
                <a:solidFill>
                  <a:schemeClr val="tx1">
                    <a:lumMod val="50000"/>
                    <a:lumOff val="50000"/>
                  </a:schemeClr>
                </a:solidFill>
              </a:rPr>
            </a:br>
            <a:r>
              <a:rPr lang="en-US" sz="2800" dirty="0">
                <a:solidFill>
                  <a:schemeClr val="tx1">
                    <a:lumMod val="50000"/>
                    <a:lumOff val="50000"/>
                  </a:schemeClr>
                </a:solidFill>
              </a:rPr>
              <a:t>  910 Madison Ave.</a:t>
            </a:r>
            <a:br>
              <a:rPr lang="en-US" sz="2800" dirty="0">
                <a:solidFill>
                  <a:schemeClr val="tx1">
                    <a:lumMod val="50000"/>
                    <a:lumOff val="50000"/>
                  </a:schemeClr>
                </a:solidFill>
              </a:rPr>
            </a:br>
            <a:r>
              <a:rPr lang="en-US" sz="2800" dirty="0">
                <a:solidFill>
                  <a:schemeClr val="tx1">
                    <a:lumMod val="50000"/>
                    <a:lumOff val="50000"/>
                  </a:schemeClr>
                </a:solidFill>
              </a:rPr>
              <a:t>  Memphis, TN 38163</a:t>
            </a:r>
            <a:br>
              <a:rPr lang="en-US" sz="1200" dirty="0">
                <a:solidFill>
                  <a:schemeClr val="tx1">
                    <a:lumMod val="50000"/>
                    <a:lumOff val="50000"/>
                  </a:schemeClr>
                </a:solidFill>
              </a:rPr>
            </a:br>
            <a:endParaRPr lang="en-US" sz="2000" dirty="0">
              <a:solidFill>
                <a:schemeClr val="tx1">
                  <a:lumMod val="50000"/>
                  <a:lumOff val="50000"/>
                </a:schemeClr>
              </a:solidFill>
            </a:endParaRP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4294967295"/>
          </p:nvPr>
        </p:nvSpPr>
        <p:spPr>
          <a:xfrm>
            <a:off x="2470245" y="3795262"/>
            <a:ext cx="6646459" cy="2193925"/>
          </a:xfrm>
        </p:spPr>
        <p:txBody>
          <a:bodyPr/>
          <a:lstStyle/>
          <a:p>
            <a:pPr marL="0" indent="0">
              <a:spcBef>
                <a:spcPts val="0"/>
              </a:spcBef>
              <a:buNone/>
            </a:pPr>
            <a:r>
              <a:rPr lang="en-US" dirty="0"/>
              <a:t>								</a:t>
            </a:r>
            <a:r>
              <a:rPr lang="en-US" sz="2400" dirty="0">
                <a:solidFill>
                  <a:schemeClr val="tx1">
                    <a:lumMod val="50000"/>
                    <a:lumOff val="50000"/>
                  </a:schemeClr>
                </a:solidFill>
              </a:rPr>
              <a:t>Lena Smith</a:t>
            </a:r>
          </a:p>
          <a:p>
            <a:pPr marL="0" indent="0">
              <a:spcBef>
                <a:spcPts val="0"/>
              </a:spcBef>
              <a:buNone/>
            </a:pPr>
            <a:r>
              <a:rPr lang="en-US" sz="2400" dirty="0">
                <a:solidFill>
                  <a:schemeClr val="tx1">
                    <a:lumMod val="50000"/>
                    <a:lumOff val="50000"/>
                  </a:schemeClr>
                </a:solidFill>
              </a:rPr>
              <a:t>								818 Ranger Ave.</a:t>
            </a:r>
          </a:p>
          <a:p>
            <a:pPr marL="0" indent="0">
              <a:spcBef>
                <a:spcPts val="0"/>
              </a:spcBef>
              <a:buNone/>
            </a:pPr>
            <a:r>
              <a:rPr lang="en-US" sz="2400" dirty="0">
                <a:solidFill>
                  <a:schemeClr val="tx1">
                    <a:lumMod val="50000"/>
                    <a:lumOff val="50000"/>
                  </a:schemeClr>
                </a:solidFill>
              </a:rPr>
              <a:t>								Memphis, TN 38163</a:t>
            </a:r>
          </a:p>
          <a:p>
            <a:endParaRPr lang="en-US" dirty="0"/>
          </a:p>
        </p:txBody>
      </p:sp>
      <p:pic>
        <p:nvPicPr>
          <p:cNvPr id="9" name="Picture 8" descr="A close up of a piece of paper&#10;&#10;Description automatically generated">
            <a:extLst>
              <a:ext uri="{FF2B5EF4-FFF2-40B4-BE49-F238E27FC236}">
                <a16:creationId xmlns:a16="http://schemas.microsoft.com/office/drawing/2014/main" id="{F563C269-B29A-4B4D-AE01-7A69F25687B7}"/>
              </a:ext>
            </a:extLst>
          </p:cNvPr>
          <p:cNvPicPr>
            <a:picLocks noChangeAspect="1"/>
          </p:cNvPicPr>
          <p:nvPr/>
        </p:nvPicPr>
        <p:blipFill>
          <a:blip r:embed="rId2"/>
          <a:stretch>
            <a:fillRect/>
          </a:stretch>
        </p:blipFill>
        <p:spPr>
          <a:xfrm>
            <a:off x="6599659" y="596853"/>
            <a:ext cx="1866900" cy="1866900"/>
          </a:xfrm>
          <a:prstGeom prst="rect">
            <a:avLst/>
          </a:prstGeom>
        </p:spPr>
      </p:pic>
    </p:spTree>
    <p:extLst>
      <p:ext uri="{BB962C8B-B14F-4D97-AF65-F5344CB8AC3E}">
        <p14:creationId xmlns:p14="http://schemas.microsoft.com/office/powerpoint/2010/main" val="104300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847157"/>
          </a:xfrm>
        </p:spPr>
        <p:txBody>
          <a:bodyPr/>
          <a:lstStyle/>
          <a:p>
            <a:r>
              <a:rPr lang="en-US" dirty="0"/>
              <a:t>Ways to Protect Privacy in Research </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5" y="1651379"/>
            <a:ext cx="9340122" cy="4913194"/>
          </a:xfrm>
        </p:spPr>
        <p:txBody>
          <a:bodyPr>
            <a:normAutofit fontScale="92500"/>
          </a:bodyPr>
          <a:lstStyle/>
          <a:p>
            <a:pPr marL="342900" indent="-342900">
              <a:buFont typeface="Arial" panose="020B0604020202020204" pitchFamily="34" charset="0"/>
              <a:buChar char="•"/>
            </a:pPr>
            <a:r>
              <a:rPr lang="en-US" sz="2600" dirty="0"/>
              <a:t>Screening and recruitment; conditions under which persons are invited to participate; &amp; interventions or interactions -- not witnessed, overheard, etc.</a:t>
            </a:r>
          </a:p>
          <a:p>
            <a:pPr marL="342900" indent="-342900">
              <a:buFont typeface="Arial" panose="020B0604020202020204" pitchFamily="34" charset="0"/>
              <a:buChar char="•"/>
            </a:pPr>
            <a:r>
              <a:rPr lang="en-US" sz="2600" dirty="0"/>
              <a:t>Disposing of screening records in the absence of consent to retain the information</a:t>
            </a:r>
          </a:p>
          <a:p>
            <a:pPr marL="342900" indent="-342900">
              <a:buFont typeface="Arial" panose="020B0604020202020204" pitchFamily="34" charset="0"/>
              <a:buChar char="•"/>
            </a:pPr>
            <a:r>
              <a:rPr lang="en-US" sz="2600" dirty="0"/>
              <a:t>Collecting the minimum necessary of private information</a:t>
            </a:r>
          </a:p>
          <a:p>
            <a:pPr marL="342900" indent="-342900">
              <a:buFont typeface="Arial" panose="020B0604020202020204" pitchFamily="34" charset="0"/>
              <a:buChar char="•"/>
            </a:pPr>
            <a:r>
              <a:rPr lang="en-US" sz="2600" dirty="0"/>
              <a:t>Restricting # of KSP who have access to private information</a:t>
            </a:r>
          </a:p>
          <a:p>
            <a:pPr marL="342900" indent="-342900">
              <a:buFont typeface="Arial" panose="020B0604020202020204" pitchFamily="34" charset="0"/>
              <a:buChar char="•"/>
            </a:pPr>
            <a:r>
              <a:rPr lang="en-US" sz="2600" dirty="0"/>
              <a:t>Keeping research records separate from other records when possible</a:t>
            </a:r>
          </a:p>
          <a:p>
            <a:r>
              <a:rPr lang="en-US" sz="2600" dirty="0"/>
              <a:t>		</a:t>
            </a:r>
          </a:p>
          <a:p>
            <a:pPr lvl="8"/>
            <a:r>
              <a:rPr lang="en-US" sz="1700" dirty="0">
                <a:solidFill>
                  <a:schemeClr val="tx1"/>
                </a:solidFill>
                <a:latin typeface="Trebuchet MS" panose="020B0603020202020204" pitchFamily="34" charset="0"/>
              </a:rPr>
              <a:t>		</a:t>
            </a:r>
            <a:r>
              <a:rPr lang="en-US" sz="1700" dirty="0">
                <a:solidFill>
                  <a:schemeClr val="tx1">
                    <a:lumMod val="50000"/>
                    <a:lumOff val="50000"/>
                  </a:schemeClr>
                </a:solidFill>
                <a:latin typeface="Trebuchet MS" panose="020B0603020202020204" pitchFamily="34" charset="0"/>
              </a:rPr>
              <a:t>UTHSC IRB </a:t>
            </a:r>
            <a:r>
              <a:rPr lang="en-US" sz="1700" i="1" dirty="0">
                <a:solidFill>
                  <a:schemeClr val="tx1">
                    <a:lumMod val="50000"/>
                    <a:lumOff val="50000"/>
                  </a:schemeClr>
                </a:solidFill>
                <a:latin typeface="Trebuchet MS" panose="020B0603020202020204" pitchFamily="34" charset="0"/>
              </a:rPr>
              <a:t>Privacy &amp; Confidentiality </a:t>
            </a:r>
            <a:r>
              <a:rPr lang="en-US" sz="1700" dirty="0">
                <a:solidFill>
                  <a:schemeClr val="tx1">
                    <a:lumMod val="50000"/>
                    <a:lumOff val="50000"/>
                  </a:schemeClr>
                </a:solidFill>
                <a:latin typeface="Trebuchet MS" panose="020B0603020202020204" pitchFamily="34" charset="0"/>
              </a:rPr>
              <a:t>policy</a:t>
            </a:r>
            <a:endParaRPr lang="en-US" sz="1700" dirty="0">
              <a:solidFill>
                <a:schemeClr val="tx1">
                  <a:lumMod val="50000"/>
                  <a:lumOff val="50000"/>
                </a:schemeClr>
              </a:solidFill>
            </a:endParaRPr>
          </a:p>
          <a:p>
            <a:pPr marL="4000500" lvl="8"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8261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8D2-6872-4CFF-A8F2-52C26A564A15}"/>
              </a:ext>
            </a:extLst>
          </p:cNvPr>
          <p:cNvSpPr>
            <a:spLocks noGrp="1"/>
          </p:cNvSpPr>
          <p:nvPr>
            <p:ph type="title"/>
          </p:nvPr>
        </p:nvSpPr>
        <p:spPr>
          <a:xfrm>
            <a:off x="677335" y="503971"/>
            <a:ext cx="8596668" cy="847157"/>
          </a:xfrm>
        </p:spPr>
        <p:txBody>
          <a:bodyPr>
            <a:normAutofit/>
          </a:bodyPr>
          <a:lstStyle/>
          <a:p>
            <a:r>
              <a:rPr lang="en-US" dirty="0"/>
              <a:t>Ways to Protect Privacy</a:t>
            </a:r>
            <a:r>
              <a:rPr lang="en-US" sz="3600" dirty="0"/>
              <a:t>, </a:t>
            </a:r>
            <a:r>
              <a:rPr lang="en-US" sz="3600" dirty="0" err="1"/>
              <a:t>cont.’d</a:t>
            </a:r>
            <a:r>
              <a:rPr lang="en-US" sz="3600" dirty="0"/>
              <a:t> </a:t>
            </a:r>
          </a:p>
        </p:txBody>
      </p:sp>
      <p:sp>
        <p:nvSpPr>
          <p:cNvPr id="3" name="Text Placeholder 2">
            <a:extLst>
              <a:ext uri="{FF2B5EF4-FFF2-40B4-BE49-F238E27FC236}">
                <a16:creationId xmlns:a16="http://schemas.microsoft.com/office/drawing/2014/main" id="{58BE41E0-B0B0-443C-9AAE-D90ABDFA8567}"/>
              </a:ext>
            </a:extLst>
          </p:cNvPr>
          <p:cNvSpPr>
            <a:spLocks noGrp="1"/>
          </p:cNvSpPr>
          <p:nvPr>
            <p:ph type="body" idx="1"/>
          </p:nvPr>
        </p:nvSpPr>
        <p:spPr>
          <a:xfrm>
            <a:off x="677334" y="1651379"/>
            <a:ext cx="9244587" cy="4872251"/>
          </a:xfrm>
        </p:spPr>
        <p:txBody>
          <a:bodyPr>
            <a:normAutofit lnSpcReduction="10000"/>
          </a:bodyPr>
          <a:lstStyle/>
          <a:p>
            <a:pPr marL="342900" indent="-342900">
              <a:buFont typeface="Arial" panose="020B0604020202020204" pitchFamily="34" charset="0"/>
              <a:buChar char="•"/>
            </a:pPr>
            <a:r>
              <a:rPr lang="en-US" sz="2400" dirty="0"/>
              <a:t>Limiting methods of tracking non-compliant subjects or subjects lost-to-follow-up to assure that their medical condition &amp;/or participation in the research is not disclosed to persons outside the research setting</a:t>
            </a:r>
          </a:p>
          <a:p>
            <a:pPr marL="342900" indent="-342900">
              <a:buFont typeface="Arial" panose="020B0604020202020204" pitchFamily="34" charset="0"/>
              <a:buChar char="•"/>
            </a:pPr>
            <a:r>
              <a:rPr lang="en-US" sz="2400" dirty="0"/>
              <a:t>Prohibiting: </a:t>
            </a:r>
          </a:p>
          <a:p>
            <a:pPr marL="682625" indent="-342900">
              <a:buFont typeface="Wingdings" panose="05000000000000000000" pitchFamily="2" charset="2"/>
              <a:buChar char="Ø"/>
            </a:pPr>
            <a:r>
              <a:rPr lang="en-US" sz="2400" dirty="0"/>
              <a:t>non-consensual research use of existing private information/biospecimens</a:t>
            </a:r>
          </a:p>
          <a:p>
            <a:pPr marL="682625" indent="-342900">
              <a:buFont typeface="Wingdings" panose="05000000000000000000" pitchFamily="2" charset="2"/>
              <a:buChar char="Ø"/>
            </a:pPr>
            <a:r>
              <a:rPr lang="en-US" sz="2400" dirty="0"/>
              <a:t>secondary research use of private information/biospecimens previously collected for research purposes, without additional consent-- except where conditions are met for exemption &amp;/or waiver of consent</a:t>
            </a:r>
          </a:p>
          <a:p>
            <a:pPr lvl="8"/>
            <a:endParaRPr lang="en-US" sz="1600" dirty="0">
              <a:solidFill>
                <a:schemeClr val="tx1">
                  <a:lumMod val="50000"/>
                  <a:lumOff val="50000"/>
                </a:schemeClr>
              </a:solidFill>
              <a:latin typeface="Trebuchet MS" panose="020B0603020202020204" pitchFamily="34" charset="0"/>
            </a:endParaRPr>
          </a:p>
          <a:p>
            <a:pPr lvl="8"/>
            <a:r>
              <a:rPr lang="en-US" sz="1600" dirty="0">
                <a:solidFill>
                  <a:schemeClr val="tx1">
                    <a:lumMod val="50000"/>
                    <a:lumOff val="50000"/>
                  </a:schemeClr>
                </a:solidFill>
                <a:latin typeface="Trebuchet MS" panose="020B0603020202020204" pitchFamily="34" charset="0"/>
              </a:rPr>
              <a:t>		UTHSC IRB </a:t>
            </a:r>
            <a:r>
              <a:rPr lang="en-US" sz="1600" i="1" dirty="0">
                <a:solidFill>
                  <a:schemeClr val="tx1">
                    <a:lumMod val="50000"/>
                    <a:lumOff val="50000"/>
                  </a:schemeClr>
                </a:solidFill>
                <a:latin typeface="Trebuchet MS" panose="020B0603020202020204" pitchFamily="34" charset="0"/>
              </a:rPr>
              <a:t>Privacy &amp; Confidentiality </a:t>
            </a:r>
            <a:r>
              <a:rPr lang="en-US" sz="1600" dirty="0">
                <a:solidFill>
                  <a:schemeClr val="tx1">
                    <a:lumMod val="50000"/>
                    <a:lumOff val="50000"/>
                  </a:schemeClr>
                </a:solidFill>
                <a:latin typeface="Trebuchet MS" panose="020B0603020202020204" pitchFamily="34" charset="0"/>
              </a:rPr>
              <a:t>policy</a:t>
            </a:r>
            <a:endParaRPr lang="en-US" sz="1600" dirty="0"/>
          </a:p>
        </p:txBody>
      </p:sp>
    </p:spTree>
    <p:extLst>
      <p:ext uri="{BB962C8B-B14F-4D97-AF65-F5344CB8AC3E}">
        <p14:creationId xmlns:p14="http://schemas.microsoft.com/office/powerpoint/2010/main" val="824554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5167</Words>
  <Application>Microsoft Macintosh PowerPoint</Application>
  <PresentationFormat>Widescreen</PresentationFormat>
  <Paragraphs>428</Paragraphs>
  <Slides>51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Courier New</vt:lpstr>
      <vt:lpstr>Times New Roman</vt:lpstr>
      <vt:lpstr>Trebuchet MS</vt:lpstr>
      <vt:lpstr>Wingdings</vt:lpstr>
      <vt:lpstr>Wingdings 3</vt:lpstr>
      <vt:lpstr>Facet</vt:lpstr>
      <vt:lpstr>Research 102 sponsored by</vt:lpstr>
      <vt:lpstr>Conflict of Interest Disclosure</vt:lpstr>
      <vt:lpstr>Privacy, Confidentiality,         &amp; HIPAA</vt:lpstr>
      <vt:lpstr>   Privacy      vs.      Confidentiality</vt:lpstr>
      <vt:lpstr>PRIVACY</vt:lpstr>
      <vt:lpstr>Right of Privacy</vt:lpstr>
      <vt:lpstr>  The PreTeen Study   910 Madison Ave.   Memphis, TN 38163 </vt:lpstr>
      <vt:lpstr>Ways to Protect Privacy in Research </vt:lpstr>
      <vt:lpstr>Ways to Protect Privacy, cont.’d </vt:lpstr>
      <vt:lpstr>IRB Application – Privacy Question 1</vt:lpstr>
      <vt:lpstr>IRB Application – Privacy Question 2</vt:lpstr>
      <vt:lpstr>IRB Application – Privacy Question 3</vt:lpstr>
      <vt:lpstr>IRB Application – Privacy Question 4</vt:lpstr>
      <vt:lpstr>Consent Form – Privacy Text 1</vt:lpstr>
      <vt:lpstr>Consent Form – Privacy Text 2</vt:lpstr>
      <vt:lpstr>Consent Form – Privacy Text 3</vt:lpstr>
      <vt:lpstr>CONFIDENTIALITY</vt:lpstr>
      <vt:lpstr>Ways to Protect              Confidentiality in Research </vt:lpstr>
      <vt:lpstr>Ways to Protect Confidentiality, cont.’d  </vt:lpstr>
      <vt:lpstr>Ways to Protect Confidentiality, cont.’d</vt:lpstr>
      <vt:lpstr>Ways to Protect Confidentiality, cont.’d</vt:lpstr>
      <vt:lpstr>IRB Application –              Confidentiality Question 1</vt:lpstr>
      <vt:lpstr>IRB Application –              Confidentiality Question 2</vt:lpstr>
      <vt:lpstr>IRB Application –              Confidentiality Question 3</vt:lpstr>
      <vt:lpstr>IRB Application –              Confidentiality Question 4</vt:lpstr>
      <vt:lpstr>IRB Application –              Confidentiality Question 5</vt:lpstr>
      <vt:lpstr>Electronic Storage/Transmission Methods</vt:lpstr>
      <vt:lpstr>UT Vault  &amp; Microsoft OneDrive</vt:lpstr>
      <vt:lpstr>Encrypt button in Outlook email</vt:lpstr>
      <vt:lpstr>IRB Application –             Confidentiality Question 6</vt:lpstr>
      <vt:lpstr>IRB Application –             Confidentiality Question 7</vt:lpstr>
      <vt:lpstr>IRB Application –             Confidentiality Question 8</vt:lpstr>
      <vt:lpstr>IRB Application –             Confidentiality Question 9</vt:lpstr>
      <vt:lpstr>Consent Form – Confidentiality Text </vt:lpstr>
      <vt:lpstr>Social Media Privacy &amp;     Confidentiality Concerns</vt:lpstr>
      <vt:lpstr>Work-from-home Privacy &amp;                      Confidentiality Considerations</vt:lpstr>
      <vt:lpstr>Health Insurance Portability and Accountability Act (HIPAA) of 1996</vt:lpstr>
      <vt:lpstr>HIPAA Privacy vs. Security Rule</vt:lpstr>
      <vt:lpstr> HIPAA Privacy Rule</vt:lpstr>
      <vt:lpstr> HIPAA Privacy Rule, cont.’d</vt:lpstr>
      <vt:lpstr> 16 Direct HIPAA Identifiers</vt:lpstr>
      <vt:lpstr> HIPAA Privacy Rule- Authorization</vt:lpstr>
      <vt:lpstr> HIPAA Authorization Elements</vt:lpstr>
      <vt:lpstr> HIPAA Authorization Elements, cont.’d</vt:lpstr>
      <vt:lpstr>IRB Application –             HIPAA Question </vt:lpstr>
      <vt:lpstr>HIPAA Waiver Requirements</vt:lpstr>
      <vt:lpstr>Consent Form – HIPAA Text </vt:lpstr>
      <vt:lpstr>HIPAA Security</vt:lpstr>
      <vt:lpstr>HIPAA Violation?</vt:lpstr>
      <vt:lpstr>HIPAA &amp; Revised       Common Rule Exemption (not for FDA-regulated or DOJ-supported studies)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102 sponsored by</dc:title>
  <dc:creator>Prachniak, Kim</dc:creator>
  <cp:lastModifiedBy>Ferguson, Lee</cp:lastModifiedBy>
  <cp:revision>40</cp:revision>
  <cp:lastPrinted>2020-09-24T14:58:35Z</cp:lastPrinted>
  <dcterms:created xsi:type="dcterms:W3CDTF">2020-09-23T21:28:29Z</dcterms:created>
  <dcterms:modified xsi:type="dcterms:W3CDTF">2020-10-07T16:43:06Z</dcterms:modified>
</cp:coreProperties>
</file>