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da.gov/ICECI/EnforcementActions/WarningLetters/defaul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2C2B-8ECD-4228-B0C2-E7DAB91AC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684" y="209861"/>
            <a:ext cx="8288032" cy="1349115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Research 102</a:t>
            </a:r>
            <a:br>
              <a:rPr lang="en-US" sz="4800" dirty="0"/>
            </a:br>
            <a:r>
              <a:rPr lang="en-US" sz="2400" dirty="0"/>
              <a:t>sponsored by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15D31A-F326-42CF-B07E-4E71A8046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683" y="2187196"/>
            <a:ext cx="7903199" cy="382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2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Audit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 days post audit will receive written audit report (FDA Form 483)</a:t>
            </a:r>
          </a:p>
          <a:p>
            <a:pPr lvl="1"/>
            <a:r>
              <a:rPr lang="en-US" dirty="0"/>
              <a:t>NAI – No Action Indicated</a:t>
            </a:r>
          </a:p>
          <a:p>
            <a:pPr lvl="1"/>
            <a:r>
              <a:rPr lang="en-US" dirty="0"/>
              <a:t>VAI – Voluntary Action Indicated</a:t>
            </a:r>
          </a:p>
          <a:p>
            <a:pPr lvl="1"/>
            <a:r>
              <a:rPr lang="en-US" dirty="0"/>
              <a:t>OAI – Official Action Indicated</a:t>
            </a:r>
          </a:p>
          <a:p>
            <a:r>
              <a:rPr lang="en-US" dirty="0"/>
              <a:t>Respond in writing to each item, with accepting responsibility and articulating the CAPA to address the issue</a:t>
            </a:r>
          </a:p>
          <a:p>
            <a:r>
              <a:rPr lang="en-US" dirty="0"/>
              <a:t>Letter of response must come from the PI, not research staff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8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/>
              <a:t>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275260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E254-0485-40AD-A2F5-9EA1DF36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81263"/>
            <a:ext cx="8596668" cy="737937"/>
          </a:xfrm>
        </p:spPr>
        <p:txBody>
          <a:bodyPr/>
          <a:lstStyle/>
          <a:p>
            <a:r>
              <a:rPr lang="en-US" dirty="0"/>
              <a:t>Conflict of Interest Disclosure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BBB9E-9F21-44CA-A776-5573CC625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604211"/>
            <a:ext cx="8596668" cy="4772526"/>
          </a:xfrm>
        </p:spPr>
        <p:txBody>
          <a:bodyPr>
            <a:noAutofit/>
          </a:bodyPr>
          <a:lstStyle/>
          <a:p>
            <a:r>
              <a:rPr lang="en-US" b="1" u="sng" dirty="0"/>
              <a:t>Conflicts of Interest</a:t>
            </a:r>
            <a:endParaRPr lang="en-US" dirty="0"/>
          </a:p>
          <a:p>
            <a:r>
              <a:rPr lang="en-US" dirty="0"/>
              <a:t>A Conflict of Interest occurs when an individual has an opportunity to affect educational content about healthcare products or services of a commercial interest with which she/he has a financial relationship.</a:t>
            </a:r>
          </a:p>
          <a:p>
            <a:r>
              <a:rPr lang="en-US" dirty="0"/>
              <a:t>There is no conflict of interest for this presentation.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Commercial Support</a:t>
            </a:r>
            <a:endParaRPr lang="en-US" dirty="0"/>
          </a:p>
          <a:p>
            <a:r>
              <a:rPr lang="en-US" dirty="0"/>
              <a:t>No commercial support for this seminar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Non-Endorsement of Products</a:t>
            </a:r>
            <a:endParaRPr lang="en-US" dirty="0"/>
          </a:p>
          <a:p>
            <a:r>
              <a:rPr lang="en-US" dirty="0"/>
              <a:t>Non-applicable</a:t>
            </a:r>
          </a:p>
        </p:txBody>
      </p:sp>
    </p:spTree>
    <p:extLst>
      <p:ext uri="{BB962C8B-B14F-4D97-AF65-F5344CB8AC3E}">
        <p14:creationId xmlns:p14="http://schemas.microsoft.com/office/powerpoint/2010/main" val="105833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FDA Audits &amp; Common Findings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/>
              <a:t>Presented by Jennifer Burgess, MS</a:t>
            </a:r>
          </a:p>
        </p:txBody>
      </p:sp>
    </p:spTree>
    <p:extLst>
      <p:ext uri="{BB962C8B-B14F-4D97-AF65-F5344CB8AC3E}">
        <p14:creationId xmlns:p14="http://schemas.microsoft.com/office/powerpoint/2010/main" val="41345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4089"/>
          </a:xfrm>
        </p:spPr>
        <p:txBody>
          <a:bodyPr/>
          <a:lstStyle/>
          <a:p>
            <a:r>
              <a:rPr lang="en-US" dirty="0"/>
              <a:t>Topics and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33689"/>
            <a:ext cx="8596668" cy="46076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TOPICS</a:t>
            </a:r>
          </a:p>
          <a:p>
            <a:r>
              <a:rPr lang="en-US" dirty="0"/>
              <a:t>What to expect with the unexpected</a:t>
            </a:r>
          </a:p>
          <a:p>
            <a:r>
              <a:rPr lang="en-US" dirty="0"/>
              <a:t>Who, what, when, why and where</a:t>
            </a:r>
          </a:p>
          <a:p>
            <a:r>
              <a:rPr lang="en-US" dirty="0"/>
              <a:t>How to execute an efficient audit</a:t>
            </a:r>
          </a:p>
          <a:p>
            <a:r>
              <a:rPr lang="en-US" dirty="0"/>
              <a:t>Common Findings </a:t>
            </a:r>
          </a:p>
          <a:p>
            <a:r>
              <a:rPr lang="en-US" dirty="0"/>
              <a:t>Response to an audit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OBJECTIVES</a:t>
            </a:r>
          </a:p>
          <a:p>
            <a:r>
              <a:rPr lang="en-US" dirty="0"/>
              <a:t>Understanding the purpose and process of a FDA audit at an institution</a:t>
            </a:r>
          </a:p>
          <a:p>
            <a:r>
              <a:rPr lang="en-US" dirty="0"/>
              <a:t>Learn common findings during audits to help create proactive corrections/training to address items before an audit identifies them</a:t>
            </a:r>
          </a:p>
        </p:txBody>
      </p:sp>
    </p:spTree>
    <p:extLst>
      <p:ext uri="{BB962C8B-B14F-4D97-AF65-F5344CB8AC3E}">
        <p14:creationId xmlns:p14="http://schemas.microsoft.com/office/powerpoint/2010/main" val="267698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356"/>
          </a:xfrm>
        </p:spPr>
        <p:txBody>
          <a:bodyPr/>
          <a:lstStyle/>
          <a:p>
            <a:r>
              <a:rPr lang="en-US" dirty="0"/>
              <a:t>What to expect with the unexpected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133"/>
            <a:ext cx="8596668" cy="4551229"/>
          </a:xfrm>
        </p:spPr>
        <p:txBody>
          <a:bodyPr/>
          <a:lstStyle/>
          <a:p>
            <a:r>
              <a:rPr lang="en-US" dirty="0"/>
              <a:t>The purpose of an audit is to establish a check and balance system in clinical research.  </a:t>
            </a:r>
          </a:p>
          <a:p>
            <a:pPr lvl="1"/>
            <a:r>
              <a:rPr lang="en-US" dirty="0"/>
              <a:t>Audits can be:</a:t>
            </a:r>
          </a:p>
          <a:p>
            <a:pPr lvl="2"/>
            <a:r>
              <a:rPr lang="en-US" dirty="0"/>
              <a:t>For-cause</a:t>
            </a:r>
          </a:p>
          <a:p>
            <a:pPr lvl="2"/>
            <a:r>
              <a:rPr lang="en-US" dirty="0"/>
              <a:t>Random</a:t>
            </a:r>
          </a:p>
          <a:p>
            <a:pPr lvl="2"/>
            <a:r>
              <a:rPr lang="en-US" dirty="0"/>
              <a:t>Complaint</a:t>
            </a:r>
          </a:p>
          <a:p>
            <a:pPr lvl="2"/>
            <a:endParaRPr lang="en-US" dirty="0"/>
          </a:p>
          <a:p>
            <a:r>
              <a:rPr lang="en-US" dirty="0"/>
              <a:t>Being prepared is the key to any audit…lets discuss what you can expect when an auditor presents and how we can plan accordingly. </a:t>
            </a:r>
          </a:p>
        </p:txBody>
      </p:sp>
    </p:spTree>
    <p:extLst>
      <p:ext uri="{BB962C8B-B14F-4D97-AF65-F5344CB8AC3E}">
        <p14:creationId xmlns:p14="http://schemas.microsoft.com/office/powerpoint/2010/main" val="191384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3778"/>
          </a:xfrm>
        </p:spPr>
        <p:txBody>
          <a:bodyPr/>
          <a:lstStyle/>
          <a:p>
            <a:r>
              <a:rPr lang="en-US" dirty="0"/>
              <a:t>What to expect with the unexpected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4311"/>
            <a:ext cx="8596668" cy="4427051"/>
          </a:xfrm>
        </p:spPr>
        <p:txBody>
          <a:bodyPr>
            <a:normAutofit/>
          </a:bodyPr>
          <a:lstStyle/>
          <a:p>
            <a:r>
              <a:rPr lang="en-US" dirty="0"/>
              <a:t>Present with FDA Form 482 (Notice of Inspection) [announced or unannounced]</a:t>
            </a:r>
          </a:p>
          <a:p>
            <a:r>
              <a:rPr lang="en-US" dirty="0"/>
              <a:t>Institution representative should greet auditor and bring them to a secure location/conference room [notice of inspection presented to institution representative]</a:t>
            </a:r>
          </a:p>
          <a:p>
            <a:pPr lvl="1"/>
            <a:r>
              <a:rPr lang="en-US" dirty="0"/>
              <a:t>Institution Representative is usually a very high-appointed official:  CEO, COO, Deputy Director of Research, etc.</a:t>
            </a:r>
          </a:p>
          <a:p>
            <a:r>
              <a:rPr lang="en-US" dirty="0"/>
              <a:t>Appropriate research leads will join in the conference room for briefing of why the auditors are there and what they intend to review</a:t>
            </a:r>
          </a:p>
          <a:p>
            <a:r>
              <a:rPr lang="en-US" dirty="0"/>
              <a:t>Auditors will conduct chart review and interviews.  Planning for these is critical (charts prepared, scheduled time for interviews, etc.)</a:t>
            </a:r>
          </a:p>
        </p:txBody>
      </p:sp>
    </p:spTree>
    <p:extLst>
      <p:ext uri="{BB962C8B-B14F-4D97-AF65-F5344CB8AC3E}">
        <p14:creationId xmlns:p14="http://schemas.microsoft.com/office/powerpoint/2010/main" val="250458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511"/>
          </a:xfrm>
        </p:spPr>
        <p:txBody>
          <a:bodyPr/>
          <a:lstStyle/>
          <a:p>
            <a:r>
              <a:rPr lang="en-US" dirty="0"/>
              <a:t>Who, what, when, why &amp; 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9467"/>
            <a:ext cx="8596668" cy="4381895"/>
          </a:xfrm>
        </p:spPr>
        <p:txBody>
          <a:bodyPr/>
          <a:lstStyle/>
          <a:p>
            <a:r>
              <a:rPr lang="en-US" dirty="0"/>
              <a:t>Understanding the purpose of the audit</a:t>
            </a:r>
          </a:p>
          <a:p>
            <a:pPr lvl="1"/>
            <a:r>
              <a:rPr lang="en-US" dirty="0"/>
              <a:t>Who, what, when, why, where</a:t>
            </a:r>
          </a:p>
          <a:p>
            <a:pPr lvl="1"/>
            <a:r>
              <a:rPr lang="en-US" dirty="0"/>
              <a:t>i.e. [PI Name, what study, time period they are reviewing, reason for the audit and what locations]</a:t>
            </a:r>
          </a:p>
          <a:p>
            <a:endParaRPr lang="en-US" dirty="0"/>
          </a:p>
          <a:p>
            <a:r>
              <a:rPr lang="en-US" dirty="0"/>
              <a:t>Personnel that need to be present for the audit</a:t>
            </a:r>
          </a:p>
          <a:p>
            <a:pPr lvl="1"/>
            <a:r>
              <a:rPr lang="en-US" dirty="0"/>
              <a:t>Who, what, when, why, where</a:t>
            </a:r>
          </a:p>
          <a:p>
            <a:endParaRPr lang="en-US" dirty="0"/>
          </a:p>
          <a:p>
            <a:r>
              <a:rPr lang="en-US" dirty="0"/>
              <a:t>Audit Wrap-up and Response</a:t>
            </a:r>
          </a:p>
          <a:p>
            <a:pPr lvl="1"/>
            <a:r>
              <a:rPr lang="en-US" dirty="0"/>
              <a:t>Who, what, when, why, where</a:t>
            </a:r>
          </a:p>
        </p:txBody>
      </p:sp>
    </p:spTree>
    <p:extLst>
      <p:ext uri="{BB962C8B-B14F-4D97-AF65-F5344CB8AC3E}">
        <p14:creationId xmlns:p14="http://schemas.microsoft.com/office/powerpoint/2010/main" val="67664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9911"/>
          </a:xfrm>
        </p:spPr>
        <p:txBody>
          <a:bodyPr/>
          <a:lstStyle/>
          <a:p>
            <a:r>
              <a:rPr lang="en-US" dirty="0"/>
              <a:t>How to execute an efficient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133"/>
            <a:ext cx="8596668" cy="4551229"/>
          </a:xfrm>
        </p:spPr>
        <p:txBody>
          <a:bodyPr/>
          <a:lstStyle/>
          <a:p>
            <a:r>
              <a:rPr lang="en-US" dirty="0"/>
              <a:t>Create an agenda based on time available from key personnel &amp; objectives the auditors need to review/assess</a:t>
            </a:r>
          </a:p>
          <a:p>
            <a:r>
              <a:rPr lang="en-US" dirty="0"/>
              <a:t>Never leave the auditors unattended!  The often attempt to wonder to see how deep within the institution they can go without being stopped (safeguards)</a:t>
            </a:r>
          </a:p>
          <a:p>
            <a:r>
              <a:rPr lang="en-US" dirty="0"/>
              <a:t>Prep your staff.  Interviewers are trained to ask open questions with long pauses (don’t fill the pause with more words that needed)</a:t>
            </a:r>
          </a:p>
          <a:p>
            <a:r>
              <a:rPr lang="en-US" dirty="0"/>
              <a:t>Provide access to the data requested timely.  This may be paper charts, EMR access, etc. </a:t>
            </a:r>
          </a:p>
          <a:p>
            <a:r>
              <a:rPr lang="en-US" dirty="0"/>
              <a:t>Take notes, you will refer back to them many times when completing your response</a:t>
            </a:r>
          </a:p>
          <a:p>
            <a:r>
              <a:rPr lang="en-US" dirty="0"/>
              <a:t>Know when to escalate  </a:t>
            </a:r>
          </a:p>
        </p:txBody>
      </p:sp>
    </p:spTree>
    <p:extLst>
      <p:ext uri="{BB962C8B-B14F-4D97-AF65-F5344CB8AC3E}">
        <p14:creationId xmlns:p14="http://schemas.microsoft.com/office/powerpoint/2010/main" val="198484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Golden Rule:  If its not documented, it didn’t happen!</a:t>
            </a:r>
          </a:p>
          <a:p>
            <a:r>
              <a:rPr lang="en-US" dirty="0"/>
              <a:t>Delegation of duties is accurate and tasks completed match</a:t>
            </a:r>
          </a:p>
          <a:p>
            <a:r>
              <a:rPr lang="en-US" dirty="0"/>
              <a:t>Over-delegation of duties</a:t>
            </a:r>
          </a:p>
          <a:p>
            <a:r>
              <a:rPr lang="en-US" dirty="0"/>
              <a:t>Documentation and reporting of adverse events</a:t>
            </a:r>
          </a:p>
          <a:p>
            <a:r>
              <a:rPr lang="en-US" dirty="0"/>
              <a:t>Drug administration details (volume, start/stop times, etc.)</a:t>
            </a:r>
          </a:p>
          <a:p>
            <a:r>
              <a:rPr lang="en-US" dirty="0"/>
              <a:t>Failure to address minor deviations over an extended period of time</a:t>
            </a:r>
          </a:p>
          <a:p>
            <a:r>
              <a:rPr lang="en-US" dirty="0"/>
              <a:t>Informed consent documentation</a:t>
            </a:r>
          </a:p>
          <a:p>
            <a:r>
              <a:rPr lang="en-US" dirty="0"/>
              <a:t>Lapse of </a:t>
            </a:r>
            <a:r>
              <a:rPr lang="en-US"/>
              <a:t>IRB Approval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http://www.fda.gov/ICECI/EnforcementActions/WarningLetters/default.htm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21127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654</Words>
  <Application>Microsoft Macintosh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Research 102 sponsored by</vt:lpstr>
      <vt:lpstr>Conflict of Interest Disclosure</vt:lpstr>
      <vt:lpstr>FDA Audits &amp; Common Findings</vt:lpstr>
      <vt:lpstr>Topics and Objectives</vt:lpstr>
      <vt:lpstr>What to expect with the unexpected </vt:lpstr>
      <vt:lpstr>What to expect with the unexpected </vt:lpstr>
      <vt:lpstr>Who, what, when, why &amp; where</vt:lpstr>
      <vt:lpstr>How to execute an efficient audit</vt:lpstr>
      <vt:lpstr>Common Findings</vt:lpstr>
      <vt:lpstr>Response to Audit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101</dc:title>
  <dc:creator>Lynn, Margaret M</dc:creator>
  <cp:lastModifiedBy>Ferguson, Lee</cp:lastModifiedBy>
  <cp:revision>14</cp:revision>
  <dcterms:created xsi:type="dcterms:W3CDTF">2020-05-13T14:27:30Z</dcterms:created>
  <dcterms:modified xsi:type="dcterms:W3CDTF">2020-10-07T16:42:38Z</dcterms:modified>
</cp:coreProperties>
</file>