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1" r:id="rId1"/>
  </p:sldMasterIdLst>
  <p:sldIdLst>
    <p:sldId id="343" r:id="rId2"/>
    <p:sldId id="344" r:id="rId3"/>
    <p:sldId id="284" r:id="rId4"/>
    <p:sldId id="352" r:id="rId5"/>
    <p:sldId id="351" r:id="rId6"/>
    <p:sldId id="353" r:id="rId7"/>
    <p:sldId id="354" r:id="rId8"/>
    <p:sldId id="355" r:id="rId9"/>
    <p:sldId id="304" r:id="rId10"/>
    <p:sldId id="256" r:id="rId11"/>
    <p:sldId id="360" r:id="rId12"/>
    <p:sldId id="285" r:id="rId13"/>
    <p:sldId id="313" r:id="rId14"/>
    <p:sldId id="259" r:id="rId15"/>
    <p:sldId id="361" r:id="rId16"/>
    <p:sldId id="315" r:id="rId17"/>
    <p:sldId id="257" r:id="rId18"/>
    <p:sldId id="359" r:id="rId19"/>
    <p:sldId id="333" r:id="rId20"/>
    <p:sldId id="316" r:id="rId21"/>
    <p:sldId id="358" r:id="rId22"/>
    <p:sldId id="338" r:id="rId23"/>
    <p:sldId id="339" r:id="rId24"/>
    <p:sldId id="274" r:id="rId25"/>
    <p:sldId id="287" r:id="rId26"/>
    <p:sldId id="288" r:id="rId27"/>
    <p:sldId id="319" r:id="rId28"/>
    <p:sldId id="335" r:id="rId29"/>
    <p:sldId id="336" r:id="rId30"/>
    <p:sldId id="337" r:id="rId31"/>
    <p:sldId id="340" r:id="rId32"/>
    <p:sldId id="345" r:id="rId33"/>
    <p:sldId id="356" r:id="rId34"/>
    <p:sldId id="272" r:id="rId35"/>
    <p:sldId id="296" r:id="rId36"/>
    <p:sldId id="322" r:id="rId37"/>
    <p:sldId id="271" r:id="rId38"/>
    <p:sldId id="341" r:id="rId39"/>
    <p:sldId id="325" r:id="rId40"/>
    <p:sldId id="307" r:id="rId41"/>
    <p:sldId id="327" r:id="rId42"/>
    <p:sldId id="276" r:id="rId43"/>
    <p:sldId id="292" r:id="rId44"/>
    <p:sldId id="328" r:id="rId45"/>
    <p:sldId id="329" r:id="rId46"/>
    <p:sldId id="326" r:id="rId47"/>
    <p:sldId id="346" r:id="rId48"/>
    <p:sldId id="311" r:id="rId49"/>
    <p:sldId id="347" r:id="rId50"/>
    <p:sldId id="348" r:id="rId51"/>
    <p:sldId id="349" r:id="rId52"/>
    <p:sldId id="280" r:id="rId53"/>
    <p:sldId id="330" r:id="rId54"/>
    <p:sldId id="291" r:id="rId55"/>
    <p:sldId id="281" r:id="rId56"/>
    <p:sldId id="298" r:id="rId57"/>
    <p:sldId id="282" r:id="rId58"/>
    <p:sldId id="283" r:id="rId59"/>
    <p:sldId id="350" r:id="rId60"/>
    <p:sldId id="299" r:id="rId61"/>
    <p:sldId id="301" r:id="rId62"/>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an, Derita" initials="BD" lastIdx="1" clrIdx="0">
    <p:extLst>
      <p:ext uri="{19B8F6BF-5375-455C-9EA6-DF929625EA0E}">
        <p15:presenceInfo xmlns:p15="http://schemas.microsoft.com/office/powerpoint/2012/main" userId="S::dbran@uthsc.edu::c7044eda-e54e-4422-85d0-3c40c55ecb35" providerId="AD"/>
      </p:ext>
    </p:extLst>
  </p:cmAuthor>
  <p:cmAuthor id="2" name="Hendrix, Carol S" initials="HCS" lastIdx="26" clrIdx="1">
    <p:extLst>
      <p:ext uri="{19B8F6BF-5375-455C-9EA6-DF929625EA0E}">
        <p15:presenceInfo xmlns:p15="http://schemas.microsoft.com/office/powerpoint/2012/main" userId="S::chendri6@uthsc.edu::8092c8b4-bf05-4640-be0a-df8b4ea6eab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1" autoAdjust="0"/>
    <p:restoredTop sz="94660"/>
  </p:normalViewPr>
  <p:slideViewPr>
    <p:cSldViewPr snapToGrid="0">
      <p:cViewPr varScale="1">
        <p:scale>
          <a:sx n="128" d="100"/>
          <a:sy n="128" d="100"/>
        </p:scale>
        <p:origin x="19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_rels/data5.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44.svg"/><Relationship Id="rId5" Type="http://schemas.openxmlformats.org/officeDocument/2006/relationships/image" Target="../media/image43.png"/><Relationship Id="rId10" Type="http://schemas.openxmlformats.org/officeDocument/2006/relationships/image" Target="../media/image48.svg"/><Relationship Id="rId4" Type="http://schemas.openxmlformats.org/officeDocument/2006/relationships/image" Target="../media/image42.svg"/><Relationship Id="rId9" Type="http://schemas.openxmlformats.org/officeDocument/2006/relationships/image" Target="../media/image47.png"/></Relationships>
</file>

<file path=ppt/diagrams/_rels/drawing5.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44.svg"/><Relationship Id="rId5" Type="http://schemas.openxmlformats.org/officeDocument/2006/relationships/image" Target="../media/image43.png"/><Relationship Id="rId10" Type="http://schemas.openxmlformats.org/officeDocument/2006/relationships/image" Target="../media/image48.svg"/><Relationship Id="rId4" Type="http://schemas.openxmlformats.org/officeDocument/2006/relationships/image" Target="../media/image42.svg"/><Relationship Id="rId9" Type="http://schemas.openxmlformats.org/officeDocument/2006/relationships/image" Target="../media/image47.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320882-1DFA-436F-924D-0B7FE2431DFC}"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1607CB57-1799-4E88-AD50-68E22AD9E160}">
      <dgm:prSet/>
      <dgm:spPr/>
      <dgm:t>
        <a:bodyPr/>
        <a:lstStyle/>
        <a:p>
          <a:r>
            <a:rPr lang="en-US" b="1" dirty="0">
              <a:solidFill>
                <a:schemeClr val="tx1"/>
              </a:solidFill>
            </a:rPr>
            <a:t>What Essential Documents must be maintained?</a:t>
          </a:r>
          <a:endParaRPr lang="en-US" dirty="0">
            <a:solidFill>
              <a:schemeClr val="tx1"/>
            </a:solidFill>
          </a:endParaRPr>
        </a:p>
      </dgm:t>
    </dgm:pt>
    <dgm:pt modelId="{07A49846-4B70-4C56-ADF8-8089FC237101}" type="parTrans" cxnId="{CC92BE7D-8F17-479D-839A-319BADB1E54C}">
      <dgm:prSet/>
      <dgm:spPr/>
      <dgm:t>
        <a:bodyPr/>
        <a:lstStyle/>
        <a:p>
          <a:endParaRPr lang="en-US"/>
        </a:p>
      </dgm:t>
    </dgm:pt>
    <dgm:pt modelId="{BD1A2B74-FFAE-4139-A9F0-4E14F1AC6D36}" type="sibTrans" cxnId="{CC92BE7D-8F17-479D-839A-319BADB1E54C}">
      <dgm:prSet/>
      <dgm:spPr/>
      <dgm:t>
        <a:bodyPr/>
        <a:lstStyle/>
        <a:p>
          <a:endParaRPr lang="en-US"/>
        </a:p>
      </dgm:t>
    </dgm:pt>
    <dgm:pt modelId="{A4EB2D65-3C60-48D4-9A50-D7FA8EC538F6}">
      <dgm:prSet/>
      <dgm:spPr/>
      <dgm:t>
        <a:bodyPr/>
        <a:lstStyle/>
        <a:p>
          <a:r>
            <a:rPr lang="en-US" b="1" dirty="0">
              <a:solidFill>
                <a:schemeClr val="tx1"/>
              </a:solidFill>
            </a:rPr>
            <a:t>How are Essential Documents maintained?</a:t>
          </a:r>
          <a:endParaRPr lang="en-US" dirty="0">
            <a:solidFill>
              <a:schemeClr val="tx1"/>
            </a:solidFill>
          </a:endParaRPr>
        </a:p>
      </dgm:t>
    </dgm:pt>
    <dgm:pt modelId="{C4162AE2-E8D4-41A5-92CE-A2404FAAA56C}" type="parTrans" cxnId="{0D48284A-522D-45E3-AD6F-F466A7D68131}">
      <dgm:prSet/>
      <dgm:spPr/>
      <dgm:t>
        <a:bodyPr/>
        <a:lstStyle/>
        <a:p>
          <a:endParaRPr lang="en-US"/>
        </a:p>
      </dgm:t>
    </dgm:pt>
    <dgm:pt modelId="{0DEFBF10-65F7-45F0-AE21-4DD6665BB64F}" type="sibTrans" cxnId="{0D48284A-522D-45E3-AD6F-F466A7D68131}">
      <dgm:prSet/>
      <dgm:spPr/>
      <dgm:t>
        <a:bodyPr/>
        <a:lstStyle/>
        <a:p>
          <a:endParaRPr lang="en-US"/>
        </a:p>
      </dgm:t>
    </dgm:pt>
    <dgm:pt modelId="{DEE3D80F-2EE6-4AB0-B577-D750296DC3A0}">
      <dgm:prSet/>
      <dgm:spPr/>
      <dgm:t>
        <a:bodyPr/>
        <a:lstStyle/>
        <a:p>
          <a:r>
            <a:rPr lang="en-US" b="1" dirty="0">
              <a:solidFill>
                <a:schemeClr val="tx1"/>
              </a:solidFill>
            </a:rPr>
            <a:t>Most Essential Documents are maintained in a Regulatory Binder/File</a:t>
          </a:r>
          <a:endParaRPr lang="en-US" dirty="0">
            <a:solidFill>
              <a:schemeClr val="tx1"/>
            </a:solidFill>
          </a:endParaRPr>
        </a:p>
      </dgm:t>
    </dgm:pt>
    <dgm:pt modelId="{1251C12A-A0AB-47C1-901B-C8299F9D73D4}" type="parTrans" cxnId="{74683B0B-6BF3-469F-9737-278EAD10D7EC}">
      <dgm:prSet/>
      <dgm:spPr/>
      <dgm:t>
        <a:bodyPr/>
        <a:lstStyle/>
        <a:p>
          <a:endParaRPr lang="en-US"/>
        </a:p>
      </dgm:t>
    </dgm:pt>
    <dgm:pt modelId="{D47C8846-6FAF-4EEA-AC3B-3F1C0EEF8DCE}" type="sibTrans" cxnId="{74683B0B-6BF3-469F-9737-278EAD10D7EC}">
      <dgm:prSet/>
      <dgm:spPr/>
      <dgm:t>
        <a:bodyPr/>
        <a:lstStyle/>
        <a:p>
          <a:endParaRPr lang="en-US"/>
        </a:p>
      </dgm:t>
    </dgm:pt>
    <dgm:pt modelId="{395FCECF-B2BE-4F27-8B83-F18D7F781BA1}">
      <dgm:prSet/>
      <dgm:spPr/>
      <dgm:t>
        <a:bodyPr/>
        <a:lstStyle/>
        <a:p>
          <a:r>
            <a:rPr lang="en-US" b="1" dirty="0">
              <a:solidFill>
                <a:schemeClr val="tx1"/>
              </a:solidFill>
            </a:rPr>
            <a:t>What is a Regulatory Binder?</a:t>
          </a:r>
          <a:endParaRPr lang="en-US" dirty="0">
            <a:solidFill>
              <a:schemeClr val="tx1"/>
            </a:solidFill>
          </a:endParaRPr>
        </a:p>
      </dgm:t>
    </dgm:pt>
    <dgm:pt modelId="{C56B972E-18CE-4DBE-9131-EF9AB5C2B6E5}" type="parTrans" cxnId="{C4089243-FFEC-48F0-ACC9-498FEED5CB5D}">
      <dgm:prSet/>
      <dgm:spPr/>
      <dgm:t>
        <a:bodyPr/>
        <a:lstStyle/>
        <a:p>
          <a:endParaRPr lang="en-US"/>
        </a:p>
      </dgm:t>
    </dgm:pt>
    <dgm:pt modelId="{F01268F7-FCB8-4339-B9E6-0057BC64ED70}" type="sibTrans" cxnId="{C4089243-FFEC-48F0-ACC9-498FEED5CB5D}">
      <dgm:prSet/>
      <dgm:spPr/>
      <dgm:t>
        <a:bodyPr/>
        <a:lstStyle/>
        <a:p>
          <a:endParaRPr lang="en-US"/>
        </a:p>
      </dgm:t>
    </dgm:pt>
    <dgm:pt modelId="{25F49D33-B77B-4AC2-BDA7-F67C40900EC8}" type="pres">
      <dgm:prSet presAssocID="{C5320882-1DFA-436F-924D-0B7FE2431DFC}" presName="linear" presStyleCnt="0">
        <dgm:presLayoutVars>
          <dgm:animLvl val="lvl"/>
          <dgm:resizeHandles val="exact"/>
        </dgm:presLayoutVars>
      </dgm:prSet>
      <dgm:spPr/>
    </dgm:pt>
    <dgm:pt modelId="{E189C97D-C7D2-43AC-8CC5-28A3646B5965}" type="pres">
      <dgm:prSet presAssocID="{1607CB57-1799-4E88-AD50-68E22AD9E160}" presName="parentText" presStyleLbl="node1" presStyleIdx="0" presStyleCnt="4">
        <dgm:presLayoutVars>
          <dgm:chMax val="0"/>
          <dgm:bulletEnabled val="1"/>
        </dgm:presLayoutVars>
      </dgm:prSet>
      <dgm:spPr/>
    </dgm:pt>
    <dgm:pt modelId="{963F4309-59A0-485A-BDDC-B930DCC50366}" type="pres">
      <dgm:prSet presAssocID="{BD1A2B74-FFAE-4139-A9F0-4E14F1AC6D36}" presName="spacer" presStyleCnt="0"/>
      <dgm:spPr/>
    </dgm:pt>
    <dgm:pt modelId="{35C0F439-EA54-41FE-B6AB-48E2B4F0668F}" type="pres">
      <dgm:prSet presAssocID="{A4EB2D65-3C60-48D4-9A50-D7FA8EC538F6}" presName="parentText" presStyleLbl="node1" presStyleIdx="1" presStyleCnt="4">
        <dgm:presLayoutVars>
          <dgm:chMax val="0"/>
          <dgm:bulletEnabled val="1"/>
        </dgm:presLayoutVars>
      </dgm:prSet>
      <dgm:spPr/>
    </dgm:pt>
    <dgm:pt modelId="{4AEFA8CF-C09E-447E-BFE7-7003F876590C}" type="pres">
      <dgm:prSet presAssocID="{0DEFBF10-65F7-45F0-AE21-4DD6665BB64F}" presName="spacer" presStyleCnt="0"/>
      <dgm:spPr/>
    </dgm:pt>
    <dgm:pt modelId="{71370AD0-D991-46AA-8AFB-6B8B3756C793}" type="pres">
      <dgm:prSet presAssocID="{DEE3D80F-2EE6-4AB0-B577-D750296DC3A0}" presName="parentText" presStyleLbl="node1" presStyleIdx="2" presStyleCnt="4">
        <dgm:presLayoutVars>
          <dgm:chMax val="0"/>
          <dgm:bulletEnabled val="1"/>
        </dgm:presLayoutVars>
      </dgm:prSet>
      <dgm:spPr/>
    </dgm:pt>
    <dgm:pt modelId="{CCC21587-4004-4BA2-897D-C9F98C68ED70}" type="pres">
      <dgm:prSet presAssocID="{D47C8846-6FAF-4EEA-AC3B-3F1C0EEF8DCE}" presName="spacer" presStyleCnt="0"/>
      <dgm:spPr/>
    </dgm:pt>
    <dgm:pt modelId="{5E6BAC7E-E3D1-4C49-BBF6-4760D4C75127}" type="pres">
      <dgm:prSet presAssocID="{395FCECF-B2BE-4F27-8B83-F18D7F781BA1}" presName="parentText" presStyleLbl="node1" presStyleIdx="3" presStyleCnt="4">
        <dgm:presLayoutVars>
          <dgm:chMax val="0"/>
          <dgm:bulletEnabled val="1"/>
        </dgm:presLayoutVars>
      </dgm:prSet>
      <dgm:spPr/>
    </dgm:pt>
  </dgm:ptLst>
  <dgm:cxnLst>
    <dgm:cxn modelId="{74683B0B-6BF3-469F-9737-278EAD10D7EC}" srcId="{C5320882-1DFA-436F-924D-0B7FE2431DFC}" destId="{DEE3D80F-2EE6-4AB0-B577-D750296DC3A0}" srcOrd="2" destOrd="0" parTransId="{1251C12A-A0AB-47C1-901B-C8299F9D73D4}" sibTransId="{D47C8846-6FAF-4EEA-AC3B-3F1C0EEF8DCE}"/>
    <dgm:cxn modelId="{C4089243-FFEC-48F0-ACC9-498FEED5CB5D}" srcId="{C5320882-1DFA-436F-924D-0B7FE2431DFC}" destId="{395FCECF-B2BE-4F27-8B83-F18D7F781BA1}" srcOrd="3" destOrd="0" parTransId="{C56B972E-18CE-4DBE-9131-EF9AB5C2B6E5}" sibTransId="{F01268F7-FCB8-4339-B9E6-0057BC64ED70}"/>
    <dgm:cxn modelId="{0D48284A-522D-45E3-AD6F-F466A7D68131}" srcId="{C5320882-1DFA-436F-924D-0B7FE2431DFC}" destId="{A4EB2D65-3C60-48D4-9A50-D7FA8EC538F6}" srcOrd="1" destOrd="0" parTransId="{C4162AE2-E8D4-41A5-92CE-A2404FAAA56C}" sibTransId="{0DEFBF10-65F7-45F0-AE21-4DD6665BB64F}"/>
    <dgm:cxn modelId="{78BADE50-E6F9-465B-A3E7-46C3A81631A7}" type="presOf" srcId="{C5320882-1DFA-436F-924D-0B7FE2431DFC}" destId="{25F49D33-B77B-4AC2-BDA7-F67C40900EC8}" srcOrd="0" destOrd="0" presId="urn:microsoft.com/office/officeart/2005/8/layout/vList2"/>
    <dgm:cxn modelId="{CC92BE7D-8F17-479D-839A-319BADB1E54C}" srcId="{C5320882-1DFA-436F-924D-0B7FE2431DFC}" destId="{1607CB57-1799-4E88-AD50-68E22AD9E160}" srcOrd="0" destOrd="0" parTransId="{07A49846-4B70-4C56-ADF8-8089FC237101}" sibTransId="{BD1A2B74-FFAE-4139-A9F0-4E14F1AC6D36}"/>
    <dgm:cxn modelId="{528F9797-A326-4ED2-9831-1BB56A0C9AAE}" type="presOf" srcId="{395FCECF-B2BE-4F27-8B83-F18D7F781BA1}" destId="{5E6BAC7E-E3D1-4C49-BBF6-4760D4C75127}" srcOrd="0" destOrd="0" presId="urn:microsoft.com/office/officeart/2005/8/layout/vList2"/>
    <dgm:cxn modelId="{F7E2C1B1-67E4-410B-A901-F9A0FE0102EE}" type="presOf" srcId="{1607CB57-1799-4E88-AD50-68E22AD9E160}" destId="{E189C97D-C7D2-43AC-8CC5-28A3646B5965}" srcOrd="0" destOrd="0" presId="urn:microsoft.com/office/officeart/2005/8/layout/vList2"/>
    <dgm:cxn modelId="{6B1EA4BD-62C6-4870-BCBA-3CC8DA51A686}" type="presOf" srcId="{A4EB2D65-3C60-48D4-9A50-D7FA8EC538F6}" destId="{35C0F439-EA54-41FE-B6AB-48E2B4F0668F}" srcOrd="0" destOrd="0" presId="urn:microsoft.com/office/officeart/2005/8/layout/vList2"/>
    <dgm:cxn modelId="{12540ECF-6975-493C-8043-0C9627E9DD7D}" type="presOf" srcId="{DEE3D80F-2EE6-4AB0-B577-D750296DC3A0}" destId="{71370AD0-D991-46AA-8AFB-6B8B3756C793}" srcOrd="0" destOrd="0" presId="urn:microsoft.com/office/officeart/2005/8/layout/vList2"/>
    <dgm:cxn modelId="{3F43C838-9F88-4518-A605-E3B654BC8265}" type="presParOf" srcId="{25F49D33-B77B-4AC2-BDA7-F67C40900EC8}" destId="{E189C97D-C7D2-43AC-8CC5-28A3646B5965}" srcOrd="0" destOrd="0" presId="urn:microsoft.com/office/officeart/2005/8/layout/vList2"/>
    <dgm:cxn modelId="{991D6506-9EFC-468C-9AF7-51C134546D88}" type="presParOf" srcId="{25F49D33-B77B-4AC2-BDA7-F67C40900EC8}" destId="{963F4309-59A0-485A-BDDC-B930DCC50366}" srcOrd="1" destOrd="0" presId="urn:microsoft.com/office/officeart/2005/8/layout/vList2"/>
    <dgm:cxn modelId="{AFEC162D-8E85-411A-B729-D8D142645760}" type="presParOf" srcId="{25F49D33-B77B-4AC2-BDA7-F67C40900EC8}" destId="{35C0F439-EA54-41FE-B6AB-48E2B4F0668F}" srcOrd="2" destOrd="0" presId="urn:microsoft.com/office/officeart/2005/8/layout/vList2"/>
    <dgm:cxn modelId="{932EE402-FE50-41B7-A142-09D9386F1D82}" type="presParOf" srcId="{25F49D33-B77B-4AC2-BDA7-F67C40900EC8}" destId="{4AEFA8CF-C09E-447E-BFE7-7003F876590C}" srcOrd="3" destOrd="0" presId="urn:microsoft.com/office/officeart/2005/8/layout/vList2"/>
    <dgm:cxn modelId="{80D91730-C92E-4CD3-BEC9-BDFF1F699E82}" type="presParOf" srcId="{25F49D33-B77B-4AC2-BDA7-F67C40900EC8}" destId="{71370AD0-D991-46AA-8AFB-6B8B3756C793}" srcOrd="4" destOrd="0" presId="urn:microsoft.com/office/officeart/2005/8/layout/vList2"/>
    <dgm:cxn modelId="{C82DF56F-8EB9-475B-AC43-C9505C0AF1BA}" type="presParOf" srcId="{25F49D33-B77B-4AC2-BDA7-F67C40900EC8}" destId="{CCC21587-4004-4BA2-897D-C9F98C68ED70}" srcOrd="5" destOrd="0" presId="urn:microsoft.com/office/officeart/2005/8/layout/vList2"/>
    <dgm:cxn modelId="{50EDCAF8-591C-46BE-AF5D-E13DE9C1C4AB}" type="presParOf" srcId="{25F49D33-B77B-4AC2-BDA7-F67C40900EC8}" destId="{5E6BAC7E-E3D1-4C49-BBF6-4760D4C75127}"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A1CC8B-3FA9-4B4C-AED1-D61773DC93A8}"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F2EC2AF6-DD7C-465C-91D2-BDF30EB904D5}">
      <dgm:prSet/>
      <dgm:spPr/>
      <dgm:t>
        <a:bodyPr/>
        <a:lstStyle/>
        <a:p>
          <a:r>
            <a:rPr lang="en-US" b="1" dirty="0"/>
            <a:t>Current Protocol</a:t>
          </a:r>
        </a:p>
      </dgm:t>
    </dgm:pt>
    <dgm:pt modelId="{9BAA76C4-A6E4-463D-AAEE-7D0A46FE5400}" type="parTrans" cxnId="{BB575573-2FD4-48DB-869F-AD01EA06EE6F}">
      <dgm:prSet/>
      <dgm:spPr/>
      <dgm:t>
        <a:bodyPr/>
        <a:lstStyle/>
        <a:p>
          <a:endParaRPr lang="en-US"/>
        </a:p>
      </dgm:t>
    </dgm:pt>
    <dgm:pt modelId="{56165069-54F2-4889-AE87-E29234470239}" type="sibTrans" cxnId="{BB575573-2FD4-48DB-869F-AD01EA06EE6F}">
      <dgm:prSet/>
      <dgm:spPr/>
      <dgm:t>
        <a:bodyPr/>
        <a:lstStyle/>
        <a:p>
          <a:endParaRPr lang="en-US"/>
        </a:p>
      </dgm:t>
    </dgm:pt>
    <dgm:pt modelId="{BC041F5D-524B-4565-A1D2-332D3267527F}">
      <dgm:prSet/>
      <dgm:spPr/>
      <dgm:t>
        <a:bodyPr/>
        <a:lstStyle/>
        <a:p>
          <a:r>
            <a:rPr lang="en-US" b="1" dirty="0"/>
            <a:t>Current Consent Form</a:t>
          </a:r>
        </a:p>
      </dgm:t>
    </dgm:pt>
    <dgm:pt modelId="{445EA646-15E9-4A1A-9678-585055DD931C}" type="parTrans" cxnId="{9FDFFCE4-F2AD-45E6-BBC3-97056A80F859}">
      <dgm:prSet/>
      <dgm:spPr/>
      <dgm:t>
        <a:bodyPr/>
        <a:lstStyle/>
        <a:p>
          <a:endParaRPr lang="en-US"/>
        </a:p>
      </dgm:t>
    </dgm:pt>
    <dgm:pt modelId="{B13A6079-4C0E-406D-933E-34FC367EF004}" type="sibTrans" cxnId="{9FDFFCE4-F2AD-45E6-BBC3-97056A80F859}">
      <dgm:prSet/>
      <dgm:spPr/>
      <dgm:t>
        <a:bodyPr/>
        <a:lstStyle/>
        <a:p>
          <a:endParaRPr lang="en-US"/>
        </a:p>
      </dgm:t>
    </dgm:pt>
    <dgm:pt modelId="{4E409FD2-FA50-4FF9-9FD4-45426F6FCA8F}">
      <dgm:prSet/>
      <dgm:spPr/>
      <dgm:t>
        <a:bodyPr/>
        <a:lstStyle/>
        <a:p>
          <a:r>
            <a:rPr lang="en-US" b="1"/>
            <a:t>IRB Documents</a:t>
          </a:r>
        </a:p>
      </dgm:t>
    </dgm:pt>
    <dgm:pt modelId="{FA8D8830-B19C-4395-8E0D-2B2236442DB0}" type="parTrans" cxnId="{BA5DC3B3-171D-4511-B98F-4B74D746F120}">
      <dgm:prSet/>
      <dgm:spPr/>
      <dgm:t>
        <a:bodyPr/>
        <a:lstStyle/>
        <a:p>
          <a:endParaRPr lang="en-US"/>
        </a:p>
      </dgm:t>
    </dgm:pt>
    <dgm:pt modelId="{9B3FE00A-5C15-49C1-A11D-00275E529D5B}" type="sibTrans" cxnId="{BA5DC3B3-171D-4511-B98F-4B74D746F120}">
      <dgm:prSet/>
      <dgm:spPr/>
      <dgm:t>
        <a:bodyPr/>
        <a:lstStyle/>
        <a:p>
          <a:endParaRPr lang="en-US"/>
        </a:p>
      </dgm:t>
    </dgm:pt>
    <dgm:pt modelId="{260C5A01-521B-47A6-B167-F135658D8315}">
      <dgm:prSet/>
      <dgm:spPr/>
      <dgm:t>
        <a:bodyPr/>
        <a:lstStyle/>
        <a:p>
          <a:r>
            <a:rPr lang="en-US" b="1"/>
            <a:t>Study Team Credentials</a:t>
          </a:r>
        </a:p>
      </dgm:t>
    </dgm:pt>
    <dgm:pt modelId="{052DA40C-B37D-47BC-92BA-601F5C1CF1CD}" type="parTrans" cxnId="{13D084BD-2C60-4615-8684-4EA7144C6021}">
      <dgm:prSet/>
      <dgm:spPr/>
      <dgm:t>
        <a:bodyPr/>
        <a:lstStyle/>
        <a:p>
          <a:endParaRPr lang="en-US"/>
        </a:p>
      </dgm:t>
    </dgm:pt>
    <dgm:pt modelId="{6AE8F5F5-2AEC-49A9-BAFD-E1D5620AC440}" type="sibTrans" cxnId="{13D084BD-2C60-4615-8684-4EA7144C6021}">
      <dgm:prSet/>
      <dgm:spPr/>
      <dgm:t>
        <a:bodyPr/>
        <a:lstStyle/>
        <a:p>
          <a:endParaRPr lang="en-US"/>
        </a:p>
      </dgm:t>
    </dgm:pt>
    <dgm:pt modelId="{8C29BF52-1AAD-4528-B6B8-984B20588FA3}">
      <dgm:prSet/>
      <dgm:spPr/>
      <dgm:t>
        <a:bodyPr/>
        <a:lstStyle/>
        <a:p>
          <a:r>
            <a:rPr lang="en-US" b="1"/>
            <a:t>IP Brochure/Manual</a:t>
          </a:r>
        </a:p>
      </dgm:t>
    </dgm:pt>
    <dgm:pt modelId="{703A3E60-8710-4C26-BF87-8DB759F7D262}" type="parTrans" cxnId="{C1B235FD-F8B5-4506-B7DB-632F324BB7B9}">
      <dgm:prSet/>
      <dgm:spPr/>
      <dgm:t>
        <a:bodyPr/>
        <a:lstStyle/>
        <a:p>
          <a:endParaRPr lang="en-US"/>
        </a:p>
      </dgm:t>
    </dgm:pt>
    <dgm:pt modelId="{2548FCEA-0BD4-4F92-A3EA-98A0933B5C89}" type="sibTrans" cxnId="{C1B235FD-F8B5-4506-B7DB-632F324BB7B9}">
      <dgm:prSet/>
      <dgm:spPr/>
      <dgm:t>
        <a:bodyPr/>
        <a:lstStyle/>
        <a:p>
          <a:endParaRPr lang="en-US"/>
        </a:p>
      </dgm:t>
    </dgm:pt>
    <dgm:pt modelId="{CC9F891E-FB86-415A-B64F-8CD92A0330F9}">
      <dgm:prSet/>
      <dgm:spPr/>
      <dgm:t>
        <a:bodyPr/>
        <a:lstStyle/>
        <a:p>
          <a:r>
            <a:rPr lang="en-US" b="1"/>
            <a:t>DOA/DOR</a:t>
          </a:r>
        </a:p>
      </dgm:t>
    </dgm:pt>
    <dgm:pt modelId="{DF24F6E1-894C-4245-A538-548B8168710C}" type="parTrans" cxnId="{29A1A741-A97B-4715-8E22-94D61D660DA5}">
      <dgm:prSet/>
      <dgm:spPr/>
      <dgm:t>
        <a:bodyPr/>
        <a:lstStyle/>
        <a:p>
          <a:endParaRPr lang="en-US"/>
        </a:p>
      </dgm:t>
    </dgm:pt>
    <dgm:pt modelId="{21704701-F79A-4572-80EF-F00601D1C678}" type="sibTrans" cxnId="{29A1A741-A97B-4715-8E22-94D61D660DA5}">
      <dgm:prSet/>
      <dgm:spPr/>
      <dgm:t>
        <a:bodyPr/>
        <a:lstStyle/>
        <a:p>
          <a:endParaRPr lang="en-US"/>
        </a:p>
      </dgm:t>
    </dgm:pt>
    <dgm:pt modelId="{D4F74D1B-4E6F-446A-9F09-AFF382FD904E}">
      <dgm:prSet/>
      <dgm:spPr/>
      <dgm:t>
        <a:bodyPr/>
        <a:lstStyle/>
        <a:p>
          <a:r>
            <a:rPr lang="en-US" b="1"/>
            <a:t>Case Report Forms</a:t>
          </a:r>
        </a:p>
      </dgm:t>
    </dgm:pt>
    <dgm:pt modelId="{3AF0D145-DA3A-409B-B6DF-B8DB9324AC1C}" type="parTrans" cxnId="{22C35586-F3D2-4A62-B0D7-EF03A6664EE7}">
      <dgm:prSet/>
      <dgm:spPr/>
      <dgm:t>
        <a:bodyPr/>
        <a:lstStyle/>
        <a:p>
          <a:endParaRPr lang="en-US"/>
        </a:p>
      </dgm:t>
    </dgm:pt>
    <dgm:pt modelId="{1EE3A3A2-AB88-4089-89CE-79809FE6ADF1}" type="sibTrans" cxnId="{22C35586-F3D2-4A62-B0D7-EF03A6664EE7}">
      <dgm:prSet/>
      <dgm:spPr/>
      <dgm:t>
        <a:bodyPr/>
        <a:lstStyle/>
        <a:p>
          <a:endParaRPr lang="en-US"/>
        </a:p>
      </dgm:t>
    </dgm:pt>
    <dgm:pt modelId="{9720C9FB-AC63-4077-8D2A-770618AE881C}">
      <dgm:prSet/>
      <dgm:spPr/>
      <dgm:t>
        <a:bodyPr/>
        <a:lstStyle/>
        <a:p>
          <a:r>
            <a:rPr lang="en-US" b="1" dirty="0"/>
            <a:t>Training</a:t>
          </a:r>
        </a:p>
        <a:p>
          <a:r>
            <a:rPr lang="en-US" b="1" baseline="0" dirty="0"/>
            <a:t>Documents</a:t>
          </a:r>
          <a:endParaRPr lang="en-US" b="1" dirty="0"/>
        </a:p>
      </dgm:t>
    </dgm:pt>
    <dgm:pt modelId="{1AA66096-D64B-42C5-A02A-7A5965274E59}" type="parTrans" cxnId="{D922808F-136E-4C9F-9657-9B4C9B7A0F95}">
      <dgm:prSet/>
      <dgm:spPr/>
      <dgm:t>
        <a:bodyPr/>
        <a:lstStyle/>
        <a:p>
          <a:endParaRPr lang="en-US"/>
        </a:p>
      </dgm:t>
    </dgm:pt>
    <dgm:pt modelId="{C3CF24B2-7FA5-416A-B00C-0035D7D9CA55}" type="sibTrans" cxnId="{D922808F-136E-4C9F-9657-9B4C9B7A0F95}">
      <dgm:prSet/>
      <dgm:spPr/>
      <dgm:t>
        <a:bodyPr/>
        <a:lstStyle/>
        <a:p>
          <a:endParaRPr lang="en-US"/>
        </a:p>
      </dgm:t>
    </dgm:pt>
    <dgm:pt modelId="{A77D555B-5C16-425D-B760-B78F64D45184}">
      <dgm:prSet/>
      <dgm:spPr/>
      <dgm:t>
        <a:bodyPr/>
        <a:lstStyle/>
        <a:p>
          <a:r>
            <a:rPr lang="en-US" b="1"/>
            <a:t>IP Information and  Accountability</a:t>
          </a:r>
        </a:p>
      </dgm:t>
    </dgm:pt>
    <dgm:pt modelId="{F3AFAA23-666F-4A60-A33E-E232EDDB07A2}" type="parTrans" cxnId="{D3DFD141-FF93-4347-B239-27498E014997}">
      <dgm:prSet/>
      <dgm:spPr/>
      <dgm:t>
        <a:bodyPr/>
        <a:lstStyle/>
        <a:p>
          <a:endParaRPr lang="en-US"/>
        </a:p>
      </dgm:t>
    </dgm:pt>
    <dgm:pt modelId="{C6AB062E-2D4C-4F47-BCA6-C2614CCA11A5}" type="sibTrans" cxnId="{D3DFD141-FF93-4347-B239-27498E014997}">
      <dgm:prSet/>
      <dgm:spPr/>
      <dgm:t>
        <a:bodyPr/>
        <a:lstStyle/>
        <a:p>
          <a:endParaRPr lang="en-US"/>
        </a:p>
      </dgm:t>
    </dgm:pt>
    <dgm:pt modelId="{75B49974-30C6-4DE4-894C-FC0DD33141F0}">
      <dgm:prSet/>
      <dgm:spPr/>
      <dgm:t>
        <a:bodyPr/>
        <a:lstStyle/>
        <a:p>
          <a:r>
            <a:rPr lang="en-US" b="1"/>
            <a:t>Correspondence</a:t>
          </a:r>
        </a:p>
      </dgm:t>
    </dgm:pt>
    <dgm:pt modelId="{56C2C5B3-DF6B-4B0D-982A-0C3931F0F97A}" type="parTrans" cxnId="{40CF435A-4BBD-456B-A755-608E5C0C7E85}">
      <dgm:prSet/>
      <dgm:spPr/>
      <dgm:t>
        <a:bodyPr/>
        <a:lstStyle/>
        <a:p>
          <a:endParaRPr lang="en-US"/>
        </a:p>
      </dgm:t>
    </dgm:pt>
    <dgm:pt modelId="{FD2C7E28-B357-453C-B33D-C3A2C1EB227B}" type="sibTrans" cxnId="{40CF435A-4BBD-456B-A755-608E5C0C7E85}">
      <dgm:prSet/>
      <dgm:spPr/>
      <dgm:t>
        <a:bodyPr/>
        <a:lstStyle/>
        <a:p>
          <a:endParaRPr lang="en-US"/>
        </a:p>
      </dgm:t>
    </dgm:pt>
    <dgm:pt modelId="{28D14238-20A7-4D08-83B5-2A74A002C20E}">
      <dgm:prSet/>
      <dgm:spPr/>
      <dgm:t>
        <a:bodyPr/>
        <a:lstStyle/>
        <a:p>
          <a:r>
            <a:rPr lang="en-US" b="1"/>
            <a:t>Screening/</a:t>
          </a:r>
        </a:p>
        <a:p>
          <a:r>
            <a:rPr lang="en-US" b="1"/>
            <a:t>Enrollment log</a:t>
          </a:r>
        </a:p>
      </dgm:t>
    </dgm:pt>
    <dgm:pt modelId="{2ED58E5B-8021-4E63-A8B8-39E3A708C982}" type="parTrans" cxnId="{E5112751-2D52-4C75-9311-5195C5B07E88}">
      <dgm:prSet/>
      <dgm:spPr/>
      <dgm:t>
        <a:bodyPr/>
        <a:lstStyle/>
        <a:p>
          <a:endParaRPr lang="en-US"/>
        </a:p>
      </dgm:t>
    </dgm:pt>
    <dgm:pt modelId="{960CF7CE-E4CE-458B-A243-E8ABF757D7F0}" type="sibTrans" cxnId="{E5112751-2D52-4C75-9311-5195C5B07E88}">
      <dgm:prSet/>
      <dgm:spPr/>
      <dgm:t>
        <a:bodyPr/>
        <a:lstStyle/>
        <a:p>
          <a:endParaRPr lang="en-US"/>
        </a:p>
      </dgm:t>
    </dgm:pt>
    <dgm:pt modelId="{D30C2538-8B11-4456-BBDD-EEBF7BD353BF}">
      <dgm:prSet/>
      <dgm:spPr/>
      <dgm:t>
        <a:bodyPr/>
        <a:lstStyle/>
        <a:p>
          <a:r>
            <a:rPr lang="en-US" b="1"/>
            <a:t>Master Log</a:t>
          </a:r>
        </a:p>
      </dgm:t>
    </dgm:pt>
    <dgm:pt modelId="{19134E64-1971-4D3E-89B8-4D2B364F9717}" type="parTrans" cxnId="{547932AD-682D-4CB6-92D5-8E137FACD2C4}">
      <dgm:prSet/>
      <dgm:spPr/>
      <dgm:t>
        <a:bodyPr/>
        <a:lstStyle/>
        <a:p>
          <a:endParaRPr lang="en-US"/>
        </a:p>
      </dgm:t>
    </dgm:pt>
    <dgm:pt modelId="{CAF16F6B-A7F8-43D0-B8ED-27DB034A4B4C}" type="sibTrans" cxnId="{547932AD-682D-4CB6-92D5-8E137FACD2C4}">
      <dgm:prSet/>
      <dgm:spPr/>
      <dgm:t>
        <a:bodyPr/>
        <a:lstStyle/>
        <a:p>
          <a:endParaRPr lang="en-US"/>
        </a:p>
      </dgm:t>
    </dgm:pt>
    <dgm:pt modelId="{0356EA66-4D6D-4640-982C-3628F05BCDEF}">
      <dgm:prSet/>
      <dgm:spPr/>
      <dgm:t>
        <a:bodyPr/>
        <a:lstStyle/>
        <a:p>
          <a:r>
            <a:rPr lang="en-US" b="1"/>
            <a:t>Laboratory Documents</a:t>
          </a:r>
        </a:p>
      </dgm:t>
    </dgm:pt>
    <dgm:pt modelId="{B1A1C0DE-4488-4160-9E53-8190733AD9A5}" type="parTrans" cxnId="{AC74972B-63DC-4DFE-9890-07D823F3E79E}">
      <dgm:prSet/>
      <dgm:spPr/>
      <dgm:t>
        <a:bodyPr/>
        <a:lstStyle/>
        <a:p>
          <a:endParaRPr lang="en-US"/>
        </a:p>
      </dgm:t>
    </dgm:pt>
    <dgm:pt modelId="{CF3081F7-7F82-4CCE-AF3D-90AA78B47E7F}" type="sibTrans" cxnId="{AC74972B-63DC-4DFE-9890-07D823F3E79E}">
      <dgm:prSet/>
      <dgm:spPr/>
      <dgm:t>
        <a:bodyPr/>
        <a:lstStyle/>
        <a:p>
          <a:endParaRPr lang="en-US"/>
        </a:p>
      </dgm:t>
    </dgm:pt>
    <dgm:pt modelId="{042B0862-E7E3-438C-8BCB-BFBAC1E1F055}">
      <dgm:prSet/>
      <dgm:spPr/>
      <dgm:t>
        <a:bodyPr/>
        <a:lstStyle/>
        <a:p>
          <a:r>
            <a:rPr lang="en-US" b="1"/>
            <a:t>Specimen Tracking Log</a:t>
          </a:r>
        </a:p>
      </dgm:t>
    </dgm:pt>
    <dgm:pt modelId="{C49B6670-3F42-48CF-AD1D-8ADABF41EC48}" type="parTrans" cxnId="{454BA336-49B5-4E68-B417-F15D160EC21B}">
      <dgm:prSet/>
      <dgm:spPr/>
      <dgm:t>
        <a:bodyPr/>
        <a:lstStyle/>
        <a:p>
          <a:endParaRPr lang="en-US"/>
        </a:p>
      </dgm:t>
    </dgm:pt>
    <dgm:pt modelId="{FF0C518C-FE9D-4410-990D-AF69491E3C09}" type="sibTrans" cxnId="{454BA336-49B5-4E68-B417-F15D160EC21B}">
      <dgm:prSet/>
      <dgm:spPr/>
      <dgm:t>
        <a:bodyPr/>
        <a:lstStyle/>
        <a:p>
          <a:endParaRPr lang="en-US"/>
        </a:p>
      </dgm:t>
    </dgm:pt>
    <dgm:pt modelId="{70CE092B-2C18-434F-A6CB-CEA25AE0A622}">
      <dgm:prSet/>
      <dgm:spPr/>
      <dgm:t>
        <a:bodyPr/>
        <a:lstStyle/>
        <a:p>
          <a:r>
            <a:rPr lang="en-US" b="1"/>
            <a:t>Protocol Deviation log</a:t>
          </a:r>
        </a:p>
      </dgm:t>
    </dgm:pt>
    <dgm:pt modelId="{44826EEF-7E73-4A65-92FA-1C206C91D03C}" type="parTrans" cxnId="{A1F4964B-A9B9-4AB3-B047-586FC88D8CC5}">
      <dgm:prSet/>
      <dgm:spPr/>
      <dgm:t>
        <a:bodyPr/>
        <a:lstStyle/>
        <a:p>
          <a:endParaRPr lang="en-US"/>
        </a:p>
      </dgm:t>
    </dgm:pt>
    <dgm:pt modelId="{87514C00-55B4-47AE-AADC-5189D5796807}" type="sibTrans" cxnId="{A1F4964B-A9B9-4AB3-B047-586FC88D8CC5}">
      <dgm:prSet/>
      <dgm:spPr/>
      <dgm:t>
        <a:bodyPr/>
        <a:lstStyle/>
        <a:p>
          <a:endParaRPr lang="en-US"/>
        </a:p>
      </dgm:t>
    </dgm:pt>
    <dgm:pt modelId="{233C26B9-AFC8-46DC-A4D9-2AF69D1A6AFD}">
      <dgm:prSet/>
      <dgm:spPr/>
      <dgm:t>
        <a:bodyPr/>
        <a:lstStyle/>
        <a:p>
          <a:r>
            <a:rPr lang="en-US" b="1"/>
            <a:t>Note to Files</a:t>
          </a:r>
        </a:p>
      </dgm:t>
    </dgm:pt>
    <dgm:pt modelId="{7AD51CAE-59F1-4720-9957-20A9DC74982E}" type="parTrans" cxnId="{D0BB1EE9-E1DB-4426-B8D6-1ABE954675C9}">
      <dgm:prSet/>
      <dgm:spPr/>
      <dgm:t>
        <a:bodyPr/>
        <a:lstStyle/>
        <a:p>
          <a:endParaRPr lang="en-US"/>
        </a:p>
      </dgm:t>
    </dgm:pt>
    <dgm:pt modelId="{884142FC-B966-4D29-AFAB-3AAB6AF5A9CB}" type="sibTrans" cxnId="{D0BB1EE9-E1DB-4426-B8D6-1ABE954675C9}">
      <dgm:prSet/>
      <dgm:spPr/>
      <dgm:t>
        <a:bodyPr/>
        <a:lstStyle/>
        <a:p>
          <a:endParaRPr lang="en-US"/>
        </a:p>
      </dgm:t>
    </dgm:pt>
    <dgm:pt modelId="{F38D2A90-C1BE-48FE-9769-2F29BE9B489E}">
      <dgm:prSet/>
      <dgm:spPr/>
      <dgm:t>
        <a:bodyPr/>
        <a:lstStyle/>
        <a:p>
          <a:r>
            <a:rPr lang="en-US" b="1"/>
            <a:t>Monitoring Visits and Reports</a:t>
          </a:r>
        </a:p>
      </dgm:t>
    </dgm:pt>
    <dgm:pt modelId="{9B4C1755-002A-4CDF-B8EB-A9F1D8A7329A}" type="parTrans" cxnId="{616DEBA4-0966-41F1-9703-C68AB1F24C0B}">
      <dgm:prSet/>
      <dgm:spPr/>
      <dgm:t>
        <a:bodyPr/>
        <a:lstStyle/>
        <a:p>
          <a:endParaRPr lang="en-US"/>
        </a:p>
      </dgm:t>
    </dgm:pt>
    <dgm:pt modelId="{9ADF813A-9821-4C95-8108-7A6D004F18F5}" type="sibTrans" cxnId="{616DEBA4-0966-41F1-9703-C68AB1F24C0B}">
      <dgm:prSet/>
      <dgm:spPr/>
      <dgm:t>
        <a:bodyPr/>
        <a:lstStyle/>
        <a:p>
          <a:endParaRPr lang="en-US"/>
        </a:p>
      </dgm:t>
    </dgm:pt>
    <dgm:pt modelId="{34B27A5E-76A0-4A7A-8EB4-6F74E41DA836}">
      <dgm:prSet/>
      <dgm:spPr/>
      <dgm:t>
        <a:bodyPr/>
        <a:lstStyle/>
        <a:p>
          <a:r>
            <a:rPr lang="en-US" b="1"/>
            <a:t>AE/SAE Logs/Documents</a:t>
          </a:r>
        </a:p>
      </dgm:t>
    </dgm:pt>
    <dgm:pt modelId="{05309C1E-D59F-4DB3-9362-9395D436847E}" type="parTrans" cxnId="{CF40B85C-BAFF-4D79-9005-33E910808E06}">
      <dgm:prSet/>
      <dgm:spPr/>
      <dgm:t>
        <a:bodyPr/>
        <a:lstStyle/>
        <a:p>
          <a:endParaRPr lang="en-US"/>
        </a:p>
      </dgm:t>
    </dgm:pt>
    <dgm:pt modelId="{A6A55912-A79A-4503-8964-75A271D352C9}" type="sibTrans" cxnId="{CF40B85C-BAFF-4D79-9005-33E910808E06}">
      <dgm:prSet/>
      <dgm:spPr/>
      <dgm:t>
        <a:bodyPr/>
        <a:lstStyle/>
        <a:p>
          <a:endParaRPr lang="en-US"/>
        </a:p>
      </dgm:t>
    </dgm:pt>
    <dgm:pt modelId="{C7114FB3-537B-4C68-BD05-C65EBFEFB901}">
      <dgm:prSet/>
      <dgm:spPr/>
      <dgm:t>
        <a:bodyPr/>
        <a:lstStyle/>
        <a:p>
          <a:r>
            <a:rPr lang="en-US" b="1" dirty="0"/>
            <a:t>Source Documents</a:t>
          </a:r>
        </a:p>
      </dgm:t>
    </dgm:pt>
    <dgm:pt modelId="{B537E255-4D37-4360-A564-D3777D19526E}" type="parTrans" cxnId="{9159C1B6-6AC4-4B01-9F21-AA2715B3F720}">
      <dgm:prSet/>
      <dgm:spPr/>
      <dgm:t>
        <a:bodyPr/>
        <a:lstStyle/>
        <a:p>
          <a:endParaRPr lang="en-US"/>
        </a:p>
      </dgm:t>
    </dgm:pt>
    <dgm:pt modelId="{7CEFB8CE-0ECC-40D0-A4CF-64780383D0F5}" type="sibTrans" cxnId="{9159C1B6-6AC4-4B01-9F21-AA2715B3F720}">
      <dgm:prSet/>
      <dgm:spPr/>
      <dgm:t>
        <a:bodyPr/>
        <a:lstStyle/>
        <a:p>
          <a:endParaRPr lang="en-US"/>
        </a:p>
      </dgm:t>
    </dgm:pt>
    <dgm:pt modelId="{F3463085-E3DA-413F-99F7-8A001683E9CA}">
      <dgm:prSet/>
      <dgm:spPr/>
      <dgm:t>
        <a:bodyPr/>
        <a:lstStyle/>
        <a:p>
          <a:r>
            <a:rPr lang="en-US" b="1" dirty="0"/>
            <a:t>Legal/Financial Documents</a:t>
          </a:r>
        </a:p>
      </dgm:t>
    </dgm:pt>
    <dgm:pt modelId="{55A11AE5-E9A8-40A7-B20E-5EE4F3F991C8}" type="parTrans" cxnId="{96E789D5-D59D-4296-9780-D5EC642EB61B}">
      <dgm:prSet/>
      <dgm:spPr/>
      <dgm:t>
        <a:bodyPr/>
        <a:lstStyle/>
        <a:p>
          <a:endParaRPr lang="en-US"/>
        </a:p>
      </dgm:t>
    </dgm:pt>
    <dgm:pt modelId="{9D1F07E9-D2F3-4C1A-980A-6E4CDD391021}" type="sibTrans" cxnId="{96E789D5-D59D-4296-9780-D5EC642EB61B}">
      <dgm:prSet/>
      <dgm:spPr/>
      <dgm:t>
        <a:bodyPr/>
        <a:lstStyle/>
        <a:p>
          <a:endParaRPr lang="en-US"/>
        </a:p>
      </dgm:t>
    </dgm:pt>
    <dgm:pt modelId="{DB248850-EE8B-40F0-A7F5-7154BA797A0E}" type="pres">
      <dgm:prSet presAssocID="{33A1CC8B-3FA9-4B4C-AED1-D61773DC93A8}" presName="diagram" presStyleCnt="0">
        <dgm:presLayoutVars>
          <dgm:dir/>
          <dgm:resizeHandles val="exact"/>
        </dgm:presLayoutVars>
      </dgm:prSet>
      <dgm:spPr/>
    </dgm:pt>
    <dgm:pt modelId="{673F8F54-ACE5-4CBF-9F79-8969934157ED}" type="pres">
      <dgm:prSet presAssocID="{F2EC2AF6-DD7C-465C-91D2-BDF30EB904D5}" presName="node" presStyleLbl="node1" presStyleIdx="0" presStyleCnt="20" custLinFactNeighborX="8402" custLinFactNeighborY="-4394">
        <dgm:presLayoutVars>
          <dgm:bulletEnabled val="1"/>
        </dgm:presLayoutVars>
      </dgm:prSet>
      <dgm:spPr/>
    </dgm:pt>
    <dgm:pt modelId="{98E15149-9496-44A8-8B9E-8B4D55E0300C}" type="pres">
      <dgm:prSet presAssocID="{56165069-54F2-4889-AE87-E29234470239}" presName="sibTrans" presStyleCnt="0"/>
      <dgm:spPr/>
    </dgm:pt>
    <dgm:pt modelId="{304624FB-544E-4B4F-AB32-DB96334DFBBD}" type="pres">
      <dgm:prSet presAssocID="{BC041F5D-524B-4565-A1D2-332D3267527F}" presName="node" presStyleLbl="node1" presStyleIdx="1" presStyleCnt="20">
        <dgm:presLayoutVars>
          <dgm:bulletEnabled val="1"/>
        </dgm:presLayoutVars>
      </dgm:prSet>
      <dgm:spPr/>
    </dgm:pt>
    <dgm:pt modelId="{F60EBCEC-D2EE-4F59-AE6A-65380D528A61}" type="pres">
      <dgm:prSet presAssocID="{B13A6079-4C0E-406D-933E-34FC367EF004}" presName="sibTrans" presStyleCnt="0"/>
      <dgm:spPr/>
    </dgm:pt>
    <dgm:pt modelId="{D3185665-F4DA-48BF-A180-F757DCA2A544}" type="pres">
      <dgm:prSet presAssocID="{4E409FD2-FA50-4FF9-9FD4-45426F6FCA8F}" presName="node" presStyleLbl="node1" presStyleIdx="2" presStyleCnt="20">
        <dgm:presLayoutVars>
          <dgm:bulletEnabled val="1"/>
        </dgm:presLayoutVars>
      </dgm:prSet>
      <dgm:spPr/>
    </dgm:pt>
    <dgm:pt modelId="{3820C65D-8CD1-43E5-9BD5-D646E4B14E9F}" type="pres">
      <dgm:prSet presAssocID="{9B3FE00A-5C15-49C1-A11D-00275E529D5B}" presName="sibTrans" presStyleCnt="0"/>
      <dgm:spPr/>
    </dgm:pt>
    <dgm:pt modelId="{F57E89C0-2AB9-42E7-B309-CB8CFF163084}" type="pres">
      <dgm:prSet presAssocID="{260C5A01-521B-47A6-B167-F135658D8315}" presName="node" presStyleLbl="node1" presStyleIdx="3" presStyleCnt="20">
        <dgm:presLayoutVars>
          <dgm:bulletEnabled val="1"/>
        </dgm:presLayoutVars>
      </dgm:prSet>
      <dgm:spPr/>
    </dgm:pt>
    <dgm:pt modelId="{09B1F5BD-D531-4494-8896-D5A5325558DF}" type="pres">
      <dgm:prSet presAssocID="{6AE8F5F5-2AEC-49A9-BAFD-E1D5620AC440}" presName="sibTrans" presStyleCnt="0"/>
      <dgm:spPr/>
    </dgm:pt>
    <dgm:pt modelId="{4161F191-C3B4-49DF-831B-4B40C5DE8E96}" type="pres">
      <dgm:prSet presAssocID="{8C29BF52-1AAD-4528-B6B8-984B20588FA3}" presName="node" presStyleLbl="node1" presStyleIdx="4" presStyleCnt="20">
        <dgm:presLayoutVars>
          <dgm:bulletEnabled val="1"/>
        </dgm:presLayoutVars>
      </dgm:prSet>
      <dgm:spPr/>
    </dgm:pt>
    <dgm:pt modelId="{ED43B8E5-9154-4086-A0D8-30C58ACA0855}" type="pres">
      <dgm:prSet presAssocID="{2548FCEA-0BD4-4F92-A3EA-98A0933B5C89}" presName="sibTrans" presStyleCnt="0"/>
      <dgm:spPr/>
    </dgm:pt>
    <dgm:pt modelId="{096EF6BD-EF08-4C4B-993C-249765B41DD3}" type="pres">
      <dgm:prSet presAssocID="{CC9F891E-FB86-415A-B64F-8CD92A0330F9}" presName="node" presStyleLbl="node1" presStyleIdx="5" presStyleCnt="20">
        <dgm:presLayoutVars>
          <dgm:bulletEnabled val="1"/>
        </dgm:presLayoutVars>
      </dgm:prSet>
      <dgm:spPr/>
    </dgm:pt>
    <dgm:pt modelId="{E6AE14D4-9E6A-4C1E-A91D-5385865391BE}" type="pres">
      <dgm:prSet presAssocID="{21704701-F79A-4572-80EF-F00601D1C678}" presName="sibTrans" presStyleCnt="0"/>
      <dgm:spPr/>
    </dgm:pt>
    <dgm:pt modelId="{E92992D7-DB4B-40B1-B2F2-D6B3E84389E6}" type="pres">
      <dgm:prSet presAssocID="{D4F74D1B-4E6F-446A-9F09-AFF382FD904E}" presName="node" presStyleLbl="node1" presStyleIdx="6" presStyleCnt="20">
        <dgm:presLayoutVars>
          <dgm:bulletEnabled val="1"/>
        </dgm:presLayoutVars>
      </dgm:prSet>
      <dgm:spPr/>
    </dgm:pt>
    <dgm:pt modelId="{9856CAC1-2539-44A3-9CEF-58C4D6EDEB0D}" type="pres">
      <dgm:prSet presAssocID="{1EE3A3A2-AB88-4089-89CE-79809FE6ADF1}" presName="sibTrans" presStyleCnt="0"/>
      <dgm:spPr/>
    </dgm:pt>
    <dgm:pt modelId="{64654F38-79D4-4BDB-A975-A7C3A8EE15D7}" type="pres">
      <dgm:prSet presAssocID="{9720C9FB-AC63-4077-8D2A-770618AE881C}" presName="node" presStyleLbl="node1" presStyleIdx="7" presStyleCnt="20">
        <dgm:presLayoutVars>
          <dgm:bulletEnabled val="1"/>
        </dgm:presLayoutVars>
      </dgm:prSet>
      <dgm:spPr/>
    </dgm:pt>
    <dgm:pt modelId="{E034309F-4A37-4035-B0F1-5FA24288ED9D}" type="pres">
      <dgm:prSet presAssocID="{C3CF24B2-7FA5-416A-B00C-0035D7D9CA55}" presName="sibTrans" presStyleCnt="0"/>
      <dgm:spPr/>
    </dgm:pt>
    <dgm:pt modelId="{261052E0-4E2B-4310-80A6-105736F4DC1F}" type="pres">
      <dgm:prSet presAssocID="{A77D555B-5C16-425D-B760-B78F64D45184}" presName="node" presStyleLbl="node1" presStyleIdx="8" presStyleCnt="20">
        <dgm:presLayoutVars>
          <dgm:bulletEnabled val="1"/>
        </dgm:presLayoutVars>
      </dgm:prSet>
      <dgm:spPr/>
    </dgm:pt>
    <dgm:pt modelId="{67BEFDAE-DFF6-45D9-A956-EF1B4862DC07}" type="pres">
      <dgm:prSet presAssocID="{C6AB062E-2D4C-4F47-BCA6-C2614CCA11A5}" presName="sibTrans" presStyleCnt="0"/>
      <dgm:spPr/>
    </dgm:pt>
    <dgm:pt modelId="{041AE10C-2A25-4A1A-8924-155B2E79EEF3}" type="pres">
      <dgm:prSet presAssocID="{75B49974-30C6-4DE4-894C-FC0DD33141F0}" presName="node" presStyleLbl="node1" presStyleIdx="9" presStyleCnt="20">
        <dgm:presLayoutVars>
          <dgm:bulletEnabled val="1"/>
        </dgm:presLayoutVars>
      </dgm:prSet>
      <dgm:spPr/>
    </dgm:pt>
    <dgm:pt modelId="{A3276F6D-E4EA-42AD-A607-86BBA33E55B0}" type="pres">
      <dgm:prSet presAssocID="{FD2C7E28-B357-453C-B33D-C3A2C1EB227B}" presName="sibTrans" presStyleCnt="0"/>
      <dgm:spPr/>
    </dgm:pt>
    <dgm:pt modelId="{E5869A56-48AB-46C5-B8A7-67077BB0BB27}" type="pres">
      <dgm:prSet presAssocID="{28D14238-20A7-4D08-83B5-2A74A002C20E}" presName="node" presStyleLbl="node1" presStyleIdx="10" presStyleCnt="20">
        <dgm:presLayoutVars>
          <dgm:bulletEnabled val="1"/>
        </dgm:presLayoutVars>
      </dgm:prSet>
      <dgm:spPr/>
    </dgm:pt>
    <dgm:pt modelId="{F3ECB51C-352D-49EB-85DD-801B2970BBF8}" type="pres">
      <dgm:prSet presAssocID="{960CF7CE-E4CE-458B-A243-E8ABF757D7F0}" presName="sibTrans" presStyleCnt="0"/>
      <dgm:spPr/>
    </dgm:pt>
    <dgm:pt modelId="{BDD64FC3-E314-4EC3-A164-E98835ED8D88}" type="pres">
      <dgm:prSet presAssocID="{D30C2538-8B11-4456-BBDD-EEBF7BD353BF}" presName="node" presStyleLbl="node1" presStyleIdx="11" presStyleCnt="20">
        <dgm:presLayoutVars>
          <dgm:bulletEnabled val="1"/>
        </dgm:presLayoutVars>
      </dgm:prSet>
      <dgm:spPr/>
    </dgm:pt>
    <dgm:pt modelId="{A414EF74-07A4-42A5-A21C-BB9CEDC67CE1}" type="pres">
      <dgm:prSet presAssocID="{CAF16F6B-A7F8-43D0-B8ED-27DB034A4B4C}" presName="sibTrans" presStyleCnt="0"/>
      <dgm:spPr/>
    </dgm:pt>
    <dgm:pt modelId="{B9E08776-A83C-401C-A37C-2BAAD63A85CC}" type="pres">
      <dgm:prSet presAssocID="{0356EA66-4D6D-4640-982C-3628F05BCDEF}" presName="node" presStyleLbl="node1" presStyleIdx="12" presStyleCnt="20">
        <dgm:presLayoutVars>
          <dgm:bulletEnabled val="1"/>
        </dgm:presLayoutVars>
      </dgm:prSet>
      <dgm:spPr/>
    </dgm:pt>
    <dgm:pt modelId="{13C90B96-444F-4F7D-B043-4D1AD4F5D328}" type="pres">
      <dgm:prSet presAssocID="{CF3081F7-7F82-4CCE-AF3D-90AA78B47E7F}" presName="sibTrans" presStyleCnt="0"/>
      <dgm:spPr/>
    </dgm:pt>
    <dgm:pt modelId="{C4D3D447-3EF6-434E-8B8C-5DC1405FA18B}" type="pres">
      <dgm:prSet presAssocID="{042B0862-E7E3-438C-8BCB-BFBAC1E1F055}" presName="node" presStyleLbl="node1" presStyleIdx="13" presStyleCnt="20">
        <dgm:presLayoutVars>
          <dgm:bulletEnabled val="1"/>
        </dgm:presLayoutVars>
      </dgm:prSet>
      <dgm:spPr/>
    </dgm:pt>
    <dgm:pt modelId="{086AB6E3-F741-4E48-A509-FA9AD9DA92CC}" type="pres">
      <dgm:prSet presAssocID="{FF0C518C-FE9D-4410-990D-AF69491E3C09}" presName="sibTrans" presStyleCnt="0"/>
      <dgm:spPr/>
    </dgm:pt>
    <dgm:pt modelId="{16F709AE-21DB-4128-8A4B-244AB8B892C4}" type="pres">
      <dgm:prSet presAssocID="{70CE092B-2C18-434F-A6CB-CEA25AE0A622}" presName="node" presStyleLbl="node1" presStyleIdx="14" presStyleCnt="20">
        <dgm:presLayoutVars>
          <dgm:bulletEnabled val="1"/>
        </dgm:presLayoutVars>
      </dgm:prSet>
      <dgm:spPr/>
    </dgm:pt>
    <dgm:pt modelId="{51BD0C5E-46C7-4832-871D-743A4D27AEED}" type="pres">
      <dgm:prSet presAssocID="{87514C00-55B4-47AE-AADC-5189D5796807}" presName="sibTrans" presStyleCnt="0"/>
      <dgm:spPr/>
    </dgm:pt>
    <dgm:pt modelId="{AA99CA9E-EDC5-4F4B-8660-D5D4A1543048}" type="pres">
      <dgm:prSet presAssocID="{233C26B9-AFC8-46DC-A4D9-2AF69D1A6AFD}" presName="node" presStyleLbl="node1" presStyleIdx="15" presStyleCnt="20">
        <dgm:presLayoutVars>
          <dgm:bulletEnabled val="1"/>
        </dgm:presLayoutVars>
      </dgm:prSet>
      <dgm:spPr/>
    </dgm:pt>
    <dgm:pt modelId="{3262C716-61B4-4C1F-A6DE-D54F5B6F5579}" type="pres">
      <dgm:prSet presAssocID="{884142FC-B966-4D29-AFAB-3AAB6AF5A9CB}" presName="sibTrans" presStyleCnt="0"/>
      <dgm:spPr/>
    </dgm:pt>
    <dgm:pt modelId="{76D9EAD7-3A18-4A02-91DB-E6F073F0D141}" type="pres">
      <dgm:prSet presAssocID="{F38D2A90-C1BE-48FE-9769-2F29BE9B489E}" presName="node" presStyleLbl="node1" presStyleIdx="16" presStyleCnt="20">
        <dgm:presLayoutVars>
          <dgm:bulletEnabled val="1"/>
        </dgm:presLayoutVars>
      </dgm:prSet>
      <dgm:spPr/>
    </dgm:pt>
    <dgm:pt modelId="{E40841EB-C4E9-44DA-A65A-49F15D884B90}" type="pres">
      <dgm:prSet presAssocID="{9ADF813A-9821-4C95-8108-7A6D004F18F5}" presName="sibTrans" presStyleCnt="0"/>
      <dgm:spPr/>
    </dgm:pt>
    <dgm:pt modelId="{7DC95131-38F6-4A7B-AF37-2FB9B2861D49}" type="pres">
      <dgm:prSet presAssocID="{34B27A5E-76A0-4A7A-8EB4-6F74E41DA836}" presName="node" presStyleLbl="node1" presStyleIdx="17" presStyleCnt="20">
        <dgm:presLayoutVars>
          <dgm:bulletEnabled val="1"/>
        </dgm:presLayoutVars>
      </dgm:prSet>
      <dgm:spPr/>
    </dgm:pt>
    <dgm:pt modelId="{F30A2A5E-1E64-46D9-B921-28AF17DFC6FC}" type="pres">
      <dgm:prSet presAssocID="{A6A55912-A79A-4503-8964-75A271D352C9}" presName="sibTrans" presStyleCnt="0"/>
      <dgm:spPr/>
    </dgm:pt>
    <dgm:pt modelId="{5CF85858-95DA-4331-A0C9-2464260F3F35}" type="pres">
      <dgm:prSet presAssocID="{C7114FB3-537B-4C68-BD05-C65EBFEFB901}" presName="node" presStyleLbl="node1" presStyleIdx="18" presStyleCnt="20">
        <dgm:presLayoutVars>
          <dgm:bulletEnabled val="1"/>
        </dgm:presLayoutVars>
      </dgm:prSet>
      <dgm:spPr/>
    </dgm:pt>
    <dgm:pt modelId="{81DCB00E-C5AD-4B7E-91DA-B6DE6D7E3493}" type="pres">
      <dgm:prSet presAssocID="{7CEFB8CE-0ECC-40D0-A4CF-64780383D0F5}" presName="sibTrans" presStyleCnt="0"/>
      <dgm:spPr/>
    </dgm:pt>
    <dgm:pt modelId="{D34A5BD8-8B56-408D-8AF9-16D553EACC1B}" type="pres">
      <dgm:prSet presAssocID="{F3463085-E3DA-413F-99F7-8A001683E9CA}" presName="node" presStyleLbl="node1" presStyleIdx="19" presStyleCnt="20">
        <dgm:presLayoutVars>
          <dgm:bulletEnabled val="1"/>
        </dgm:presLayoutVars>
      </dgm:prSet>
      <dgm:spPr/>
    </dgm:pt>
  </dgm:ptLst>
  <dgm:cxnLst>
    <dgm:cxn modelId="{FCB85200-1382-44A2-A9DB-F98641C91CE3}" type="presOf" srcId="{A77D555B-5C16-425D-B760-B78F64D45184}" destId="{261052E0-4E2B-4310-80A6-105736F4DC1F}" srcOrd="0" destOrd="0" presId="urn:microsoft.com/office/officeart/2005/8/layout/default"/>
    <dgm:cxn modelId="{871C6F03-FF1D-403F-A3C7-6CF229884894}" type="presOf" srcId="{042B0862-E7E3-438C-8BCB-BFBAC1E1F055}" destId="{C4D3D447-3EF6-434E-8B8C-5DC1405FA18B}" srcOrd="0" destOrd="0" presId="urn:microsoft.com/office/officeart/2005/8/layout/default"/>
    <dgm:cxn modelId="{CEBE2309-53EF-4ECC-8B20-F38AD4E456F0}" type="presOf" srcId="{8C29BF52-1AAD-4528-B6B8-984B20588FA3}" destId="{4161F191-C3B4-49DF-831B-4B40C5DE8E96}" srcOrd="0" destOrd="0" presId="urn:microsoft.com/office/officeart/2005/8/layout/default"/>
    <dgm:cxn modelId="{B70BB809-B7D8-4A2C-ABF7-D31606ED48E2}" type="presOf" srcId="{CC9F891E-FB86-415A-B64F-8CD92A0330F9}" destId="{096EF6BD-EF08-4C4B-993C-249765B41DD3}" srcOrd="0" destOrd="0" presId="urn:microsoft.com/office/officeart/2005/8/layout/default"/>
    <dgm:cxn modelId="{95E93F0C-DBE1-4915-8B36-3511510FA3D7}" type="presOf" srcId="{33A1CC8B-3FA9-4B4C-AED1-D61773DC93A8}" destId="{DB248850-EE8B-40F0-A7F5-7154BA797A0E}" srcOrd="0" destOrd="0" presId="urn:microsoft.com/office/officeart/2005/8/layout/default"/>
    <dgm:cxn modelId="{C527A519-C207-4DC4-8400-932A9D9CBAD2}" type="presOf" srcId="{BC041F5D-524B-4565-A1D2-332D3267527F}" destId="{304624FB-544E-4B4F-AB32-DB96334DFBBD}" srcOrd="0" destOrd="0" presId="urn:microsoft.com/office/officeart/2005/8/layout/default"/>
    <dgm:cxn modelId="{89A95D1B-CDD7-4C6D-A785-298A8B9CA318}" type="presOf" srcId="{0356EA66-4D6D-4640-982C-3628F05BCDEF}" destId="{B9E08776-A83C-401C-A37C-2BAAD63A85CC}" srcOrd="0" destOrd="0" presId="urn:microsoft.com/office/officeart/2005/8/layout/default"/>
    <dgm:cxn modelId="{AC74972B-63DC-4DFE-9890-07D823F3E79E}" srcId="{33A1CC8B-3FA9-4B4C-AED1-D61773DC93A8}" destId="{0356EA66-4D6D-4640-982C-3628F05BCDEF}" srcOrd="12" destOrd="0" parTransId="{B1A1C0DE-4488-4160-9E53-8190733AD9A5}" sibTransId="{CF3081F7-7F82-4CCE-AF3D-90AA78B47E7F}"/>
    <dgm:cxn modelId="{5A6E1730-1CEB-4761-AE15-A6DC4C6A43E0}" type="presOf" srcId="{70CE092B-2C18-434F-A6CB-CEA25AE0A622}" destId="{16F709AE-21DB-4128-8A4B-244AB8B892C4}" srcOrd="0" destOrd="0" presId="urn:microsoft.com/office/officeart/2005/8/layout/default"/>
    <dgm:cxn modelId="{454BA336-49B5-4E68-B417-F15D160EC21B}" srcId="{33A1CC8B-3FA9-4B4C-AED1-D61773DC93A8}" destId="{042B0862-E7E3-438C-8BCB-BFBAC1E1F055}" srcOrd="13" destOrd="0" parTransId="{C49B6670-3F42-48CF-AD1D-8ADABF41EC48}" sibTransId="{FF0C518C-FE9D-4410-990D-AF69491E3C09}"/>
    <dgm:cxn modelId="{46620B3D-BF9D-4B45-89F9-6C7D7203284E}" type="presOf" srcId="{C7114FB3-537B-4C68-BD05-C65EBFEFB901}" destId="{5CF85858-95DA-4331-A0C9-2464260F3F35}" srcOrd="0" destOrd="0" presId="urn:microsoft.com/office/officeart/2005/8/layout/default"/>
    <dgm:cxn modelId="{29A1A741-A97B-4715-8E22-94D61D660DA5}" srcId="{33A1CC8B-3FA9-4B4C-AED1-D61773DC93A8}" destId="{CC9F891E-FB86-415A-B64F-8CD92A0330F9}" srcOrd="5" destOrd="0" parTransId="{DF24F6E1-894C-4245-A538-548B8168710C}" sibTransId="{21704701-F79A-4572-80EF-F00601D1C678}"/>
    <dgm:cxn modelId="{D3DFD141-FF93-4347-B239-27498E014997}" srcId="{33A1CC8B-3FA9-4B4C-AED1-D61773DC93A8}" destId="{A77D555B-5C16-425D-B760-B78F64D45184}" srcOrd="8" destOrd="0" parTransId="{F3AFAA23-666F-4A60-A33E-E232EDDB07A2}" sibTransId="{C6AB062E-2D4C-4F47-BCA6-C2614CCA11A5}"/>
    <dgm:cxn modelId="{A1F4964B-A9B9-4AB3-B047-586FC88D8CC5}" srcId="{33A1CC8B-3FA9-4B4C-AED1-D61773DC93A8}" destId="{70CE092B-2C18-434F-A6CB-CEA25AE0A622}" srcOrd="14" destOrd="0" parTransId="{44826EEF-7E73-4A65-92FA-1C206C91D03C}" sibTransId="{87514C00-55B4-47AE-AADC-5189D5796807}"/>
    <dgm:cxn modelId="{E5112751-2D52-4C75-9311-5195C5B07E88}" srcId="{33A1CC8B-3FA9-4B4C-AED1-D61773DC93A8}" destId="{28D14238-20A7-4D08-83B5-2A74A002C20E}" srcOrd="10" destOrd="0" parTransId="{2ED58E5B-8021-4E63-A8B8-39E3A708C982}" sibTransId="{960CF7CE-E4CE-458B-A243-E8ABF757D7F0}"/>
    <dgm:cxn modelId="{5C197652-8911-4877-9D71-6FC8B0A6B7BF}" type="presOf" srcId="{9720C9FB-AC63-4077-8D2A-770618AE881C}" destId="{64654F38-79D4-4BDB-A975-A7C3A8EE15D7}" srcOrd="0" destOrd="0" presId="urn:microsoft.com/office/officeart/2005/8/layout/default"/>
    <dgm:cxn modelId="{40CF435A-4BBD-456B-A755-608E5C0C7E85}" srcId="{33A1CC8B-3FA9-4B4C-AED1-D61773DC93A8}" destId="{75B49974-30C6-4DE4-894C-FC0DD33141F0}" srcOrd="9" destOrd="0" parTransId="{56C2C5B3-DF6B-4B0D-982A-0C3931F0F97A}" sibTransId="{FD2C7E28-B357-453C-B33D-C3A2C1EB227B}"/>
    <dgm:cxn modelId="{CF40B85C-BAFF-4D79-9005-33E910808E06}" srcId="{33A1CC8B-3FA9-4B4C-AED1-D61773DC93A8}" destId="{34B27A5E-76A0-4A7A-8EB4-6F74E41DA836}" srcOrd="17" destOrd="0" parTransId="{05309C1E-D59F-4DB3-9362-9395D436847E}" sibTransId="{A6A55912-A79A-4503-8964-75A271D352C9}"/>
    <dgm:cxn modelId="{40344263-70EE-4D77-97D5-EA5AF9A81FB9}" type="presOf" srcId="{D4F74D1B-4E6F-446A-9F09-AFF382FD904E}" destId="{E92992D7-DB4B-40B1-B2F2-D6B3E84389E6}" srcOrd="0" destOrd="0" presId="urn:microsoft.com/office/officeart/2005/8/layout/default"/>
    <dgm:cxn modelId="{BB575573-2FD4-48DB-869F-AD01EA06EE6F}" srcId="{33A1CC8B-3FA9-4B4C-AED1-D61773DC93A8}" destId="{F2EC2AF6-DD7C-465C-91D2-BDF30EB904D5}" srcOrd="0" destOrd="0" parTransId="{9BAA76C4-A6E4-463D-AAEE-7D0A46FE5400}" sibTransId="{56165069-54F2-4889-AE87-E29234470239}"/>
    <dgm:cxn modelId="{99F0AD73-ED51-4B12-AD98-99C25C278026}" type="presOf" srcId="{F38D2A90-C1BE-48FE-9769-2F29BE9B489E}" destId="{76D9EAD7-3A18-4A02-91DB-E6F073F0D141}" srcOrd="0" destOrd="0" presId="urn:microsoft.com/office/officeart/2005/8/layout/default"/>
    <dgm:cxn modelId="{0074777F-098F-4A58-96E7-B54D75AF4B06}" type="presOf" srcId="{4E409FD2-FA50-4FF9-9FD4-45426F6FCA8F}" destId="{D3185665-F4DA-48BF-A180-F757DCA2A544}" srcOrd="0" destOrd="0" presId="urn:microsoft.com/office/officeart/2005/8/layout/default"/>
    <dgm:cxn modelId="{22C35586-F3D2-4A62-B0D7-EF03A6664EE7}" srcId="{33A1CC8B-3FA9-4B4C-AED1-D61773DC93A8}" destId="{D4F74D1B-4E6F-446A-9F09-AFF382FD904E}" srcOrd="6" destOrd="0" parTransId="{3AF0D145-DA3A-409B-B6DF-B8DB9324AC1C}" sibTransId="{1EE3A3A2-AB88-4089-89CE-79809FE6ADF1}"/>
    <dgm:cxn modelId="{D922808F-136E-4C9F-9657-9B4C9B7A0F95}" srcId="{33A1CC8B-3FA9-4B4C-AED1-D61773DC93A8}" destId="{9720C9FB-AC63-4077-8D2A-770618AE881C}" srcOrd="7" destOrd="0" parTransId="{1AA66096-D64B-42C5-A02A-7A5965274E59}" sibTransId="{C3CF24B2-7FA5-416A-B00C-0035D7D9CA55}"/>
    <dgm:cxn modelId="{D12CAC9C-3193-4690-924F-27F3C94845CC}" type="presOf" srcId="{F2EC2AF6-DD7C-465C-91D2-BDF30EB904D5}" destId="{673F8F54-ACE5-4CBF-9F79-8969934157ED}" srcOrd="0" destOrd="0" presId="urn:microsoft.com/office/officeart/2005/8/layout/default"/>
    <dgm:cxn modelId="{616DEBA4-0966-41F1-9703-C68AB1F24C0B}" srcId="{33A1CC8B-3FA9-4B4C-AED1-D61773DC93A8}" destId="{F38D2A90-C1BE-48FE-9769-2F29BE9B489E}" srcOrd="16" destOrd="0" parTransId="{9B4C1755-002A-4CDF-B8EB-A9F1D8A7329A}" sibTransId="{9ADF813A-9821-4C95-8108-7A6D004F18F5}"/>
    <dgm:cxn modelId="{94D111AC-7C03-440A-8617-82C539E4FF06}" type="presOf" srcId="{28D14238-20A7-4D08-83B5-2A74A002C20E}" destId="{E5869A56-48AB-46C5-B8A7-67077BB0BB27}" srcOrd="0" destOrd="0" presId="urn:microsoft.com/office/officeart/2005/8/layout/default"/>
    <dgm:cxn modelId="{547932AD-682D-4CB6-92D5-8E137FACD2C4}" srcId="{33A1CC8B-3FA9-4B4C-AED1-D61773DC93A8}" destId="{D30C2538-8B11-4456-BBDD-EEBF7BD353BF}" srcOrd="11" destOrd="0" parTransId="{19134E64-1971-4D3E-89B8-4D2B364F9717}" sibTransId="{CAF16F6B-A7F8-43D0-B8ED-27DB034A4B4C}"/>
    <dgm:cxn modelId="{D49A96B0-C4CB-4981-B4AC-A8093CCA8BE1}" type="presOf" srcId="{F3463085-E3DA-413F-99F7-8A001683E9CA}" destId="{D34A5BD8-8B56-408D-8AF9-16D553EACC1B}" srcOrd="0" destOrd="0" presId="urn:microsoft.com/office/officeart/2005/8/layout/default"/>
    <dgm:cxn modelId="{7EC912B3-5654-4FB9-A0F7-DBDFC80BA504}" type="presOf" srcId="{260C5A01-521B-47A6-B167-F135658D8315}" destId="{F57E89C0-2AB9-42E7-B309-CB8CFF163084}" srcOrd="0" destOrd="0" presId="urn:microsoft.com/office/officeart/2005/8/layout/default"/>
    <dgm:cxn modelId="{BA5DC3B3-171D-4511-B98F-4B74D746F120}" srcId="{33A1CC8B-3FA9-4B4C-AED1-D61773DC93A8}" destId="{4E409FD2-FA50-4FF9-9FD4-45426F6FCA8F}" srcOrd="2" destOrd="0" parTransId="{FA8D8830-B19C-4395-8E0D-2B2236442DB0}" sibTransId="{9B3FE00A-5C15-49C1-A11D-00275E529D5B}"/>
    <dgm:cxn modelId="{9159C1B6-6AC4-4B01-9F21-AA2715B3F720}" srcId="{33A1CC8B-3FA9-4B4C-AED1-D61773DC93A8}" destId="{C7114FB3-537B-4C68-BD05-C65EBFEFB901}" srcOrd="18" destOrd="0" parTransId="{B537E255-4D37-4360-A564-D3777D19526E}" sibTransId="{7CEFB8CE-0ECC-40D0-A4CF-64780383D0F5}"/>
    <dgm:cxn modelId="{867D90BB-7EF1-4173-80BB-4C06C259B116}" type="presOf" srcId="{75B49974-30C6-4DE4-894C-FC0DD33141F0}" destId="{041AE10C-2A25-4A1A-8924-155B2E79EEF3}" srcOrd="0" destOrd="0" presId="urn:microsoft.com/office/officeart/2005/8/layout/default"/>
    <dgm:cxn modelId="{13D084BD-2C60-4615-8684-4EA7144C6021}" srcId="{33A1CC8B-3FA9-4B4C-AED1-D61773DC93A8}" destId="{260C5A01-521B-47A6-B167-F135658D8315}" srcOrd="3" destOrd="0" parTransId="{052DA40C-B37D-47BC-92BA-601F5C1CF1CD}" sibTransId="{6AE8F5F5-2AEC-49A9-BAFD-E1D5620AC440}"/>
    <dgm:cxn modelId="{A42585BF-E80F-476B-9BA9-E7F18D5CE50A}" type="presOf" srcId="{233C26B9-AFC8-46DC-A4D9-2AF69D1A6AFD}" destId="{AA99CA9E-EDC5-4F4B-8660-D5D4A1543048}" srcOrd="0" destOrd="0" presId="urn:microsoft.com/office/officeart/2005/8/layout/default"/>
    <dgm:cxn modelId="{96E789D5-D59D-4296-9780-D5EC642EB61B}" srcId="{33A1CC8B-3FA9-4B4C-AED1-D61773DC93A8}" destId="{F3463085-E3DA-413F-99F7-8A001683E9CA}" srcOrd="19" destOrd="0" parTransId="{55A11AE5-E9A8-40A7-B20E-5EE4F3F991C8}" sibTransId="{9D1F07E9-D2F3-4C1A-980A-6E4CDD391021}"/>
    <dgm:cxn modelId="{0C8938DC-5333-4B32-9314-C5C3D525F7D2}" type="presOf" srcId="{34B27A5E-76A0-4A7A-8EB4-6F74E41DA836}" destId="{7DC95131-38F6-4A7B-AF37-2FB9B2861D49}" srcOrd="0" destOrd="0" presId="urn:microsoft.com/office/officeart/2005/8/layout/default"/>
    <dgm:cxn modelId="{9FDFFCE4-F2AD-45E6-BBC3-97056A80F859}" srcId="{33A1CC8B-3FA9-4B4C-AED1-D61773DC93A8}" destId="{BC041F5D-524B-4565-A1D2-332D3267527F}" srcOrd="1" destOrd="0" parTransId="{445EA646-15E9-4A1A-9678-585055DD931C}" sibTransId="{B13A6079-4C0E-406D-933E-34FC367EF004}"/>
    <dgm:cxn modelId="{6B0BBCE6-DFD2-4C96-BB86-E10B5C6301CF}" type="presOf" srcId="{D30C2538-8B11-4456-BBDD-EEBF7BD353BF}" destId="{BDD64FC3-E314-4EC3-A164-E98835ED8D88}" srcOrd="0" destOrd="0" presId="urn:microsoft.com/office/officeart/2005/8/layout/default"/>
    <dgm:cxn modelId="{D0BB1EE9-E1DB-4426-B8D6-1ABE954675C9}" srcId="{33A1CC8B-3FA9-4B4C-AED1-D61773DC93A8}" destId="{233C26B9-AFC8-46DC-A4D9-2AF69D1A6AFD}" srcOrd="15" destOrd="0" parTransId="{7AD51CAE-59F1-4720-9957-20A9DC74982E}" sibTransId="{884142FC-B966-4D29-AFAB-3AAB6AF5A9CB}"/>
    <dgm:cxn modelId="{C1B235FD-F8B5-4506-B7DB-632F324BB7B9}" srcId="{33A1CC8B-3FA9-4B4C-AED1-D61773DC93A8}" destId="{8C29BF52-1AAD-4528-B6B8-984B20588FA3}" srcOrd="4" destOrd="0" parTransId="{703A3E60-8710-4C26-BF87-8DB759F7D262}" sibTransId="{2548FCEA-0BD4-4F92-A3EA-98A0933B5C89}"/>
    <dgm:cxn modelId="{9A4087A8-69E5-4B07-8B8D-E2A44886BA31}" type="presParOf" srcId="{DB248850-EE8B-40F0-A7F5-7154BA797A0E}" destId="{673F8F54-ACE5-4CBF-9F79-8969934157ED}" srcOrd="0" destOrd="0" presId="urn:microsoft.com/office/officeart/2005/8/layout/default"/>
    <dgm:cxn modelId="{B8D45FF5-4CD5-4811-B87B-4FC0CF562ACB}" type="presParOf" srcId="{DB248850-EE8B-40F0-A7F5-7154BA797A0E}" destId="{98E15149-9496-44A8-8B9E-8B4D55E0300C}" srcOrd="1" destOrd="0" presId="urn:microsoft.com/office/officeart/2005/8/layout/default"/>
    <dgm:cxn modelId="{A247DDBD-4CA3-44E1-A144-2610BD866525}" type="presParOf" srcId="{DB248850-EE8B-40F0-A7F5-7154BA797A0E}" destId="{304624FB-544E-4B4F-AB32-DB96334DFBBD}" srcOrd="2" destOrd="0" presId="urn:microsoft.com/office/officeart/2005/8/layout/default"/>
    <dgm:cxn modelId="{4CDA26BA-F7D3-4FFC-9101-C453A9182727}" type="presParOf" srcId="{DB248850-EE8B-40F0-A7F5-7154BA797A0E}" destId="{F60EBCEC-D2EE-4F59-AE6A-65380D528A61}" srcOrd="3" destOrd="0" presId="urn:microsoft.com/office/officeart/2005/8/layout/default"/>
    <dgm:cxn modelId="{114A6B4B-2247-43EF-B0D9-33BB806430C3}" type="presParOf" srcId="{DB248850-EE8B-40F0-A7F5-7154BA797A0E}" destId="{D3185665-F4DA-48BF-A180-F757DCA2A544}" srcOrd="4" destOrd="0" presId="urn:microsoft.com/office/officeart/2005/8/layout/default"/>
    <dgm:cxn modelId="{990CDDBD-DD6A-4A0C-A6A1-2C303C20D537}" type="presParOf" srcId="{DB248850-EE8B-40F0-A7F5-7154BA797A0E}" destId="{3820C65D-8CD1-43E5-9BD5-D646E4B14E9F}" srcOrd="5" destOrd="0" presId="urn:microsoft.com/office/officeart/2005/8/layout/default"/>
    <dgm:cxn modelId="{9E9E9DDF-CB1C-4F7F-95D9-03BBF3F40F18}" type="presParOf" srcId="{DB248850-EE8B-40F0-A7F5-7154BA797A0E}" destId="{F57E89C0-2AB9-42E7-B309-CB8CFF163084}" srcOrd="6" destOrd="0" presId="urn:microsoft.com/office/officeart/2005/8/layout/default"/>
    <dgm:cxn modelId="{E70DFA45-D2F5-4639-A9ED-BBFC434B360F}" type="presParOf" srcId="{DB248850-EE8B-40F0-A7F5-7154BA797A0E}" destId="{09B1F5BD-D531-4494-8896-D5A5325558DF}" srcOrd="7" destOrd="0" presId="urn:microsoft.com/office/officeart/2005/8/layout/default"/>
    <dgm:cxn modelId="{03BFE61C-398E-4775-8CA4-EA0C71EE5FE5}" type="presParOf" srcId="{DB248850-EE8B-40F0-A7F5-7154BA797A0E}" destId="{4161F191-C3B4-49DF-831B-4B40C5DE8E96}" srcOrd="8" destOrd="0" presId="urn:microsoft.com/office/officeart/2005/8/layout/default"/>
    <dgm:cxn modelId="{29FC8F59-0134-40F2-BE69-97FC7C541778}" type="presParOf" srcId="{DB248850-EE8B-40F0-A7F5-7154BA797A0E}" destId="{ED43B8E5-9154-4086-A0D8-30C58ACA0855}" srcOrd="9" destOrd="0" presId="urn:microsoft.com/office/officeart/2005/8/layout/default"/>
    <dgm:cxn modelId="{E305DBBF-C46B-413D-A1D8-6C9DA8D22204}" type="presParOf" srcId="{DB248850-EE8B-40F0-A7F5-7154BA797A0E}" destId="{096EF6BD-EF08-4C4B-993C-249765B41DD3}" srcOrd="10" destOrd="0" presId="urn:microsoft.com/office/officeart/2005/8/layout/default"/>
    <dgm:cxn modelId="{5D196593-3F3D-4E19-894E-9FB0FC398A54}" type="presParOf" srcId="{DB248850-EE8B-40F0-A7F5-7154BA797A0E}" destId="{E6AE14D4-9E6A-4C1E-A91D-5385865391BE}" srcOrd="11" destOrd="0" presId="urn:microsoft.com/office/officeart/2005/8/layout/default"/>
    <dgm:cxn modelId="{F612FC90-8B1D-4048-9AC7-AB452488FBDF}" type="presParOf" srcId="{DB248850-EE8B-40F0-A7F5-7154BA797A0E}" destId="{E92992D7-DB4B-40B1-B2F2-D6B3E84389E6}" srcOrd="12" destOrd="0" presId="urn:microsoft.com/office/officeart/2005/8/layout/default"/>
    <dgm:cxn modelId="{51AFC807-0EEB-4A38-802E-202FE1B30EE2}" type="presParOf" srcId="{DB248850-EE8B-40F0-A7F5-7154BA797A0E}" destId="{9856CAC1-2539-44A3-9CEF-58C4D6EDEB0D}" srcOrd="13" destOrd="0" presId="urn:microsoft.com/office/officeart/2005/8/layout/default"/>
    <dgm:cxn modelId="{22D8AE10-2645-43AB-BA26-02E21ACC2415}" type="presParOf" srcId="{DB248850-EE8B-40F0-A7F5-7154BA797A0E}" destId="{64654F38-79D4-4BDB-A975-A7C3A8EE15D7}" srcOrd="14" destOrd="0" presId="urn:microsoft.com/office/officeart/2005/8/layout/default"/>
    <dgm:cxn modelId="{303F426A-E902-4723-A74A-5ACD52BBD810}" type="presParOf" srcId="{DB248850-EE8B-40F0-A7F5-7154BA797A0E}" destId="{E034309F-4A37-4035-B0F1-5FA24288ED9D}" srcOrd="15" destOrd="0" presId="urn:microsoft.com/office/officeart/2005/8/layout/default"/>
    <dgm:cxn modelId="{1D6D7F8B-C5D1-4CE4-814D-BB94E5B30209}" type="presParOf" srcId="{DB248850-EE8B-40F0-A7F5-7154BA797A0E}" destId="{261052E0-4E2B-4310-80A6-105736F4DC1F}" srcOrd="16" destOrd="0" presId="urn:microsoft.com/office/officeart/2005/8/layout/default"/>
    <dgm:cxn modelId="{013FE6AB-31EA-4CE9-BF0F-C820F4FD9502}" type="presParOf" srcId="{DB248850-EE8B-40F0-A7F5-7154BA797A0E}" destId="{67BEFDAE-DFF6-45D9-A956-EF1B4862DC07}" srcOrd="17" destOrd="0" presId="urn:microsoft.com/office/officeart/2005/8/layout/default"/>
    <dgm:cxn modelId="{7A2E994B-31DF-4563-A778-F322D3E33463}" type="presParOf" srcId="{DB248850-EE8B-40F0-A7F5-7154BA797A0E}" destId="{041AE10C-2A25-4A1A-8924-155B2E79EEF3}" srcOrd="18" destOrd="0" presId="urn:microsoft.com/office/officeart/2005/8/layout/default"/>
    <dgm:cxn modelId="{0F4F7B44-3840-4E40-AC93-C7F2DEEDA98E}" type="presParOf" srcId="{DB248850-EE8B-40F0-A7F5-7154BA797A0E}" destId="{A3276F6D-E4EA-42AD-A607-86BBA33E55B0}" srcOrd="19" destOrd="0" presId="urn:microsoft.com/office/officeart/2005/8/layout/default"/>
    <dgm:cxn modelId="{9A071A0A-B50A-44BA-A73F-2686AABEBA2D}" type="presParOf" srcId="{DB248850-EE8B-40F0-A7F5-7154BA797A0E}" destId="{E5869A56-48AB-46C5-B8A7-67077BB0BB27}" srcOrd="20" destOrd="0" presId="urn:microsoft.com/office/officeart/2005/8/layout/default"/>
    <dgm:cxn modelId="{E67FB208-85CB-4397-AC6C-439F80E29EAD}" type="presParOf" srcId="{DB248850-EE8B-40F0-A7F5-7154BA797A0E}" destId="{F3ECB51C-352D-49EB-85DD-801B2970BBF8}" srcOrd="21" destOrd="0" presId="urn:microsoft.com/office/officeart/2005/8/layout/default"/>
    <dgm:cxn modelId="{C19A7609-FBCF-4A5D-9BBF-65E47A180DCA}" type="presParOf" srcId="{DB248850-EE8B-40F0-A7F5-7154BA797A0E}" destId="{BDD64FC3-E314-4EC3-A164-E98835ED8D88}" srcOrd="22" destOrd="0" presId="urn:microsoft.com/office/officeart/2005/8/layout/default"/>
    <dgm:cxn modelId="{A1DCD26E-575D-4362-AD7A-EF8DEC3C295A}" type="presParOf" srcId="{DB248850-EE8B-40F0-A7F5-7154BA797A0E}" destId="{A414EF74-07A4-42A5-A21C-BB9CEDC67CE1}" srcOrd="23" destOrd="0" presId="urn:microsoft.com/office/officeart/2005/8/layout/default"/>
    <dgm:cxn modelId="{3963233C-6EB5-4198-8373-DC94ED0CC35A}" type="presParOf" srcId="{DB248850-EE8B-40F0-A7F5-7154BA797A0E}" destId="{B9E08776-A83C-401C-A37C-2BAAD63A85CC}" srcOrd="24" destOrd="0" presId="urn:microsoft.com/office/officeart/2005/8/layout/default"/>
    <dgm:cxn modelId="{364E4A55-D593-43F6-8889-9E72BE8E973C}" type="presParOf" srcId="{DB248850-EE8B-40F0-A7F5-7154BA797A0E}" destId="{13C90B96-444F-4F7D-B043-4D1AD4F5D328}" srcOrd="25" destOrd="0" presId="urn:microsoft.com/office/officeart/2005/8/layout/default"/>
    <dgm:cxn modelId="{9D792F2A-CD61-4B12-83BD-800DF0990087}" type="presParOf" srcId="{DB248850-EE8B-40F0-A7F5-7154BA797A0E}" destId="{C4D3D447-3EF6-434E-8B8C-5DC1405FA18B}" srcOrd="26" destOrd="0" presId="urn:microsoft.com/office/officeart/2005/8/layout/default"/>
    <dgm:cxn modelId="{A98517A4-885A-4027-93D4-5BDA8BDF4C79}" type="presParOf" srcId="{DB248850-EE8B-40F0-A7F5-7154BA797A0E}" destId="{086AB6E3-F741-4E48-A509-FA9AD9DA92CC}" srcOrd="27" destOrd="0" presId="urn:microsoft.com/office/officeart/2005/8/layout/default"/>
    <dgm:cxn modelId="{A65A179E-CBD7-481A-B30F-418065414AE9}" type="presParOf" srcId="{DB248850-EE8B-40F0-A7F5-7154BA797A0E}" destId="{16F709AE-21DB-4128-8A4B-244AB8B892C4}" srcOrd="28" destOrd="0" presId="urn:microsoft.com/office/officeart/2005/8/layout/default"/>
    <dgm:cxn modelId="{64DC4F92-EB8E-4848-96FD-D3DA66A80FB0}" type="presParOf" srcId="{DB248850-EE8B-40F0-A7F5-7154BA797A0E}" destId="{51BD0C5E-46C7-4832-871D-743A4D27AEED}" srcOrd="29" destOrd="0" presId="urn:microsoft.com/office/officeart/2005/8/layout/default"/>
    <dgm:cxn modelId="{63604978-6CE4-4282-B785-0B7DD7BEDB04}" type="presParOf" srcId="{DB248850-EE8B-40F0-A7F5-7154BA797A0E}" destId="{AA99CA9E-EDC5-4F4B-8660-D5D4A1543048}" srcOrd="30" destOrd="0" presId="urn:microsoft.com/office/officeart/2005/8/layout/default"/>
    <dgm:cxn modelId="{653DC328-0FE3-4E33-83DE-B6A4A9F47D87}" type="presParOf" srcId="{DB248850-EE8B-40F0-A7F5-7154BA797A0E}" destId="{3262C716-61B4-4C1F-A6DE-D54F5B6F5579}" srcOrd="31" destOrd="0" presId="urn:microsoft.com/office/officeart/2005/8/layout/default"/>
    <dgm:cxn modelId="{EE8B8BC5-3744-4307-9A1B-60652F1D559B}" type="presParOf" srcId="{DB248850-EE8B-40F0-A7F5-7154BA797A0E}" destId="{76D9EAD7-3A18-4A02-91DB-E6F073F0D141}" srcOrd="32" destOrd="0" presId="urn:microsoft.com/office/officeart/2005/8/layout/default"/>
    <dgm:cxn modelId="{A4FB5C64-ADCA-470E-A106-572B6E8F2AFD}" type="presParOf" srcId="{DB248850-EE8B-40F0-A7F5-7154BA797A0E}" destId="{E40841EB-C4E9-44DA-A65A-49F15D884B90}" srcOrd="33" destOrd="0" presId="urn:microsoft.com/office/officeart/2005/8/layout/default"/>
    <dgm:cxn modelId="{A4FAB87B-43BB-432A-B8EA-02096D5528B0}" type="presParOf" srcId="{DB248850-EE8B-40F0-A7F5-7154BA797A0E}" destId="{7DC95131-38F6-4A7B-AF37-2FB9B2861D49}" srcOrd="34" destOrd="0" presId="urn:microsoft.com/office/officeart/2005/8/layout/default"/>
    <dgm:cxn modelId="{3206F851-754F-4173-9BCF-C7BAAD73E1EC}" type="presParOf" srcId="{DB248850-EE8B-40F0-A7F5-7154BA797A0E}" destId="{F30A2A5E-1E64-46D9-B921-28AF17DFC6FC}" srcOrd="35" destOrd="0" presId="urn:microsoft.com/office/officeart/2005/8/layout/default"/>
    <dgm:cxn modelId="{E1D71D50-D2BB-4455-AFD7-7517FFB62945}" type="presParOf" srcId="{DB248850-EE8B-40F0-A7F5-7154BA797A0E}" destId="{5CF85858-95DA-4331-A0C9-2464260F3F35}" srcOrd="36" destOrd="0" presId="urn:microsoft.com/office/officeart/2005/8/layout/default"/>
    <dgm:cxn modelId="{4D20CC3A-0A13-4864-9B0B-4034368F2FA5}" type="presParOf" srcId="{DB248850-EE8B-40F0-A7F5-7154BA797A0E}" destId="{81DCB00E-C5AD-4B7E-91DA-B6DE6D7E3493}" srcOrd="37" destOrd="0" presId="urn:microsoft.com/office/officeart/2005/8/layout/default"/>
    <dgm:cxn modelId="{FFCB3E92-6A6F-48DC-804D-FBA2785A2F3F}" type="presParOf" srcId="{DB248850-EE8B-40F0-A7F5-7154BA797A0E}" destId="{D34A5BD8-8B56-408D-8AF9-16D553EACC1B}" srcOrd="3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62887F-F75F-4E41-B26F-80502A03BE6E}" type="doc">
      <dgm:prSet loTypeId="urn:microsoft.com/office/officeart/2005/8/layout/vList2" loCatId="list" qsTypeId="urn:microsoft.com/office/officeart/2005/8/quickstyle/simple4" qsCatId="simple" csTypeId="urn:microsoft.com/office/officeart/2005/8/colors/accent6_2" csCatId="accent6" phldr="1"/>
      <dgm:spPr/>
      <dgm:t>
        <a:bodyPr/>
        <a:lstStyle/>
        <a:p>
          <a:endParaRPr lang="en-US"/>
        </a:p>
      </dgm:t>
    </dgm:pt>
    <dgm:pt modelId="{D978EE5C-27BA-4A38-ACC6-7A6791E95416}">
      <dgm:prSet custT="1"/>
      <dgm:spPr>
        <a:solidFill>
          <a:schemeClr val="tx2">
            <a:lumMod val="20000"/>
            <a:lumOff val="80000"/>
          </a:schemeClr>
        </a:solidFill>
        <a:ln w="28575">
          <a:solidFill>
            <a:schemeClr val="accent1">
              <a:lumMod val="75000"/>
            </a:schemeClr>
          </a:solidFill>
        </a:ln>
      </dgm:spPr>
      <dgm:t>
        <a:bodyPr/>
        <a:lstStyle/>
        <a:p>
          <a:pPr algn="l"/>
          <a:r>
            <a:rPr lang="en-US" sz="2000" b="1" dirty="0">
              <a:solidFill>
                <a:schemeClr val="tx1">
                  <a:lumMod val="50000"/>
                  <a:lumOff val="50000"/>
                </a:schemeClr>
              </a:solidFill>
            </a:rPr>
            <a:t>Curriculum vitae (CVs) / resume / bio sketch for the Principal Investigator, other  investigator(s) and key study personnel (KSP) for the study</a:t>
          </a:r>
        </a:p>
      </dgm:t>
    </dgm:pt>
    <dgm:pt modelId="{816A0505-8359-418E-A336-33CCC1BAC6A5}" type="parTrans" cxnId="{B5EDBFC6-45F9-4B82-A195-D45304B5191A}">
      <dgm:prSet/>
      <dgm:spPr/>
      <dgm:t>
        <a:bodyPr/>
        <a:lstStyle/>
        <a:p>
          <a:endParaRPr lang="en-US"/>
        </a:p>
      </dgm:t>
    </dgm:pt>
    <dgm:pt modelId="{707F1939-1ED4-4EB0-89E8-D5E326B22E4A}" type="sibTrans" cxnId="{B5EDBFC6-45F9-4B82-A195-D45304B5191A}">
      <dgm:prSet/>
      <dgm:spPr/>
      <dgm:t>
        <a:bodyPr/>
        <a:lstStyle/>
        <a:p>
          <a:endParaRPr lang="en-US"/>
        </a:p>
      </dgm:t>
    </dgm:pt>
    <dgm:pt modelId="{005C55F3-756E-44B0-8A76-7DD1E3401105}">
      <dgm:prSet custT="1"/>
      <dgm:spPr>
        <a:solidFill>
          <a:schemeClr val="tx2">
            <a:lumMod val="40000"/>
            <a:lumOff val="60000"/>
          </a:schemeClr>
        </a:solidFill>
        <a:ln w="28575">
          <a:solidFill>
            <a:schemeClr val="accent1">
              <a:lumMod val="75000"/>
            </a:schemeClr>
          </a:solidFill>
        </a:ln>
      </dgm:spPr>
      <dgm:t>
        <a:bodyPr/>
        <a:lstStyle/>
        <a:p>
          <a:r>
            <a:rPr lang="en-US" sz="2000" b="1" dirty="0">
              <a:solidFill>
                <a:schemeClr val="tx1">
                  <a:lumMod val="65000"/>
                  <a:lumOff val="35000"/>
                </a:schemeClr>
              </a:solidFill>
            </a:rPr>
            <a:t>Financial Disclosure Forms and Conflict of interest forms</a:t>
          </a:r>
        </a:p>
      </dgm:t>
    </dgm:pt>
    <dgm:pt modelId="{78E8ADF9-20AF-46E3-8FFB-E0289EF7A5CC}" type="parTrans" cxnId="{4AA59C57-2BD1-4C00-8DAF-4B3637B780CA}">
      <dgm:prSet/>
      <dgm:spPr/>
      <dgm:t>
        <a:bodyPr/>
        <a:lstStyle/>
        <a:p>
          <a:endParaRPr lang="en-US"/>
        </a:p>
      </dgm:t>
    </dgm:pt>
    <dgm:pt modelId="{663216E9-CE09-4F28-8A72-C7C5A9980B48}" type="sibTrans" cxnId="{4AA59C57-2BD1-4C00-8DAF-4B3637B780CA}">
      <dgm:prSet/>
      <dgm:spPr/>
      <dgm:t>
        <a:bodyPr/>
        <a:lstStyle/>
        <a:p>
          <a:endParaRPr lang="en-US"/>
        </a:p>
      </dgm:t>
    </dgm:pt>
    <dgm:pt modelId="{FCE5DA67-6A5C-4514-9936-DA4A9E80A3B8}">
      <dgm:prSet custT="1"/>
      <dgm:spPr>
        <a:solidFill>
          <a:schemeClr val="tx2">
            <a:lumMod val="60000"/>
            <a:lumOff val="40000"/>
          </a:schemeClr>
        </a:solidFill>
        <a:ln w="28575">
          <a:solidFill>
            <a:schemeClr val="accent1"/>
          </a:solidFill>
        </a:ln>
      </dgm:spPr>
      <dgm:t>
        <a:bodyPr/>
        <a:lstStyle/>
        <a:p>
          <a:r>
            <a:rPr lang="en-US" sz="2000" b="1" dirty="0">
              <a:solidFill>
                <a:schemeClr val="bg2"/>
              </a:solidFill>
            </a:rPr>
            <a:t>Clinical professional licensure/certification (dental, medical, nursing, pharmacy, etc.) for all KSP; Specialty training needed for study procedures</a:t>
          </a:r>
        </a:p>
      </dgm:t>
    </dgm:pt>
    <dgm:pt modelId="{7620111E-0F72-4257-8C6A-775A7AEB942E}" type="parTrans" cxnId="{0FEC6066-A952-42EE-BD9B-815148C471D1}">
      <dgm:prSet/>
      <dgm:spPr/>
      <dgm:t>
        <a:bodyPr/>
        <a:lstStyle/>
        <a:p>
          <a:endParaRPr lang="en-US"/>
        </a:p>
      </dgm:t>
    </dgm:pt>
    <dgm:pt modelId="{A7E16B84-1F2D-4EF6-9329-35B81F183885}" type="sibTrans" cxnId="{0FEC6066-A952-42EE-BD9B-815148C471D1}">
      <dgm:prSet/>
      <dgm:spPr/>
      <dgm:t>
        <a:bodyPr/>
        <a:lstStyle/>
        <a:p>
          <a:endParaRPr lang="en-US"/>
        </a:p>
      </dgm:t>
    </dgm:pt>
    <dgm:pt modelId="{C2BFECAF-0C9F-4F30-97FC-2CD1ED26E9C3}">
      <dgm:prSet custT="1"/>
      <dgm:spPr>
        <a:solidFill>
          <a:schemeClr val="tx2">
            <a:lumMod val="75000"/>
          </a:schemeClr>
        </a:solidFill>
        <a:ln w="28575">
          <a:solidFill>
            <a:schemeClr val="accent1">
              <a:lumMod val="75000"/>
            </a:schemeClr>
          </a:solidFill>
        </a:ln>
      </dgm:spPr>
      <dgm:t>
        <a:bodyPr/>
        <a:lstStyle/>
        <a:p>
          <a:r>
            <a:rPr lang="en-US" sz="2000" b="1" dirty="0"/>
            <a:t>Training </a:t>
          </a:r>
          <a:r>
            <a:rPr lang="en-US" sz="2000" b="1" dirty="0">
              <a:solidFill>
                <a:schemeClr val="bg1"/>
              </a:solidFill>
            </a:rPr>
            <a:t>documents (Human Subject Protection, CITI, Good Clinical Practice, </a:t>
          </a:r>
          <a:r>
            <a:rPr lang="en-US" sz="2000" b="1" dirty="0"/>
            <a:t>protocol, etc.)</a:t>
          </a:r>
        </a:p>
      </dgm:t>
    </dgm:pt>
    <dgm:pt modelId="{B8877085-D102-430D-95CB-0612035C7501}" type="parTrans" cxnId="{47997947-1D71-4955-9670-F801942B8736}">
      <dgm:prSet/>
      <dgm:spPr/>
      <dgm:t>
        <a:bodyPr/>
        <a:lstStyle/>
        <a:p>
          <a:endParaRPr lang="en-US"/>
        </a:p>
      </dgm:t>
    </dgm:pt>
    <dgm:pt modelId="{DC77DD83-A2FE-4B09-BEF4-A902C6CDED80}" type="sibTrans" cxnId="{47997947-1D71-4955-9670-F801942B8736}">
      <dgm:prSet/>
      <dgm:spPr/>
      <dgm:t>
        <a:bodyPr/>
        <a:lstStyle/>
        <a:p>
          <a:endParaRPr lang="en-US"/>
        </a:p>
      </dgm:t>
    </dgm:pt>
    <dgm:pt modelId="{A4094997-6A6D-4B14-9BAF-A09E6B720766}" type="pres">
      <dgm:prSet presAssocID="{CE62887F-F75F-4E41-B26F-80502A03BE6E}" presName="linear" presStyleCnt="0">
        <dgm:presLayoutVars>
          <dgm:animLvl val="lvl"/>
          <dgm:resizeHandles val="exact"/>
        </dgm:presLayoutVars>
      </dgm:prSet>
      <dgm:spPr/>
    </dgm:pt>
    <dgm:pt modelId="{475D1E68-19AA-442C-A17E-0E14BB315551}" type="pres">
      <dgm:prSet presAssocID="{D978EE5C-27BA-4A38-ACC6-7A6791E95416}" presName="parentText" presStyleLbl="node1" presStyleIdx="0" presStyleCnt="4" custScaleX="91512" custScaleY="89370" custLinFactNeighborY="74113">
        <dgm:presLayoutVars>
          <dgm:chMax val="0"/>
          <dgm:bulletEnabled val="1"/>
        </dgm:presLayoutVars>
      </dgm:prSet>
      <dgm:spPr/>
    </dgm:pt>
    <dgm:pt modelId="{9AE5742A-20E1-45BD-B4F8-E476FD7FC4DB}" type="pres">
      <dgm:prSet presAssocID="{707F1939-1ED4-4EB0-89E8-D5E326B22E4A}" presName="spacer" presStyleCnt="0"/>
      <dgm:spPr/>
    </dgm:pt>
    <dgm:pt modelId="{E1A44DD7-16C7-4ED1-B8A5-2B5150940750}" type="pres">
      <dgm:prSet presAssocID="{005C55F3-756E-44B0-8A76-7DD1E3401105}" presName="parentText" presStyleLbl="node1" presStyleIdx="1" presStyleCnt="4" custScaleX="91958" custScaleY="84066" custLinFactNeighborY="47437">
        <dgm:presLayoutVars>
          <dgm:chMax val="0"/>
          <dgm:bulletEnabled val="1"/>
        </dgm:presLayoutVars>
      </dgm:prSet>
      <dgm:spPr/>
    </dgm:pt>
    <dgm:pt modelId="{0D267EEE-2B7F-4643-814E-E4B5D5354315}" type="pres">
      <dgm:prSet presAssocID="{663216E9-CE09-4F28-8A72-C7C5A9980B48}" presName="spacer" presStyleCnt="0"/>
      <dgm:spPr/>
    </dgm:pt>
    <dgm:pt modelId="{37E1B792-8B75-46A8-B07E-2920CE5E46F9}" type="pres">
      <dgm:prSet presAssocID="{FCE5DA67-6A5C-4514-9936-DA4A9E80A3B8}" presName="parentText" presStyleLbl="node1" presStyleIdx="2" presStyleCnt="4" custScaleX="91735" custScaleY="83084" custLinFactNeighborY="35333">
        <dgm:presLayoutVars>
          <dgm:chMax val="0"/>
          <dgm:bulletEnabled val="1"/>
        </dgm:presLayoutVars>
      </dgm:prSet>
      <dgm:spPr/>
    </dgm:pt>
    <dgm:pt modelId="{766CE61D-8210-4AF6-8ABA-D6C0DA0D54CC}" type="pres">
      <dgm:prSet presAssocID="{A7E16B84-1F2D-4EF6-9329-35B81F183885}" presName="spacer" presStyleCnt="0"/>
      <dgm:spPr/>
    </dgm:pt>
    <dgm:pt modelId="{1671AEC2-B2BD-451C-B831-D3887C3F2142}" type="pres">
      <dgm:prSet presAssocID="{C2BFECAF-0C9F-4F30-97FC-2CD1ED26E9C3}" presName="parentText" presStyleLbl="node1" presStyleIdx="3" presStyleCnt="4" custScaleX="92107" custScaleY="82072" custLinFactNeighborY="-963">
        <dgm:presLayoutVars>
          <dgm:chMax val="0"/>
          <dgm:bulletEnabled val="1"/>
        </dgm:presLayoutVars>
      </dgm:prSet>
      <dgm:spPr/>
    </dgm:pt>
  </dgm:ptLst>
  <dgm:cxnLst>
    <dgm:cxn modelId="{47997947-1D71-4955-9670-F801942B8736}" srcId="{CE62887F-F75F-4E41-B26F-80502A03BE6E}" destId="{C2BFECAF-0C9F-4F30-97FC-2CD1ED26E9C3}" srcOrd="3" destOrd="0" parTransId="{B8877085-D102-430D-95CB-0612035C7501}" sibTransId="{DC77DD83-A2FE-4B09-BEF4-A902C6CDED80}"/>
    <dgm:cxn modelId="{22D71F4C-F641-459D-B80F-9EE2D0F6C075}" type="presOf" srcId="{C2BFECAF-0C9F-4F30-97FC-2CD1ED26E9C3}" destId="{1671AEC2-B2BD-451C-B831-D3887C3F2142}" srcOrd="0" destOrd="0" presId="urn:microsoft.com/office/officeart/2005/8/layout/vList2"/>
    <dgm:cxn modelId="{4AA59C57-2BD1-4C00-8DAF-4B3637B780CA}" srcId="{CE62887F-F75F-4E41-B26F-80502A03BE6E}" destId="{005C55F3-756E-44B0-8A76-7DD1E3401105}" srcOrd="1" destOrd="0" parTransId="{78E8ADF9-20AF-46E3-8FFB-E0289EF7A5CC}" sibTransId="{663216E9-CE09-4F28-8A72-C7C5A9980B48}"/>
    <dgm:cxn modelId="{0FEC6066-A952-42EE-BD9B-815148C471D1}" srcId="{CE62887F-F75F-4E41-B26F-80502A03BE6E}" destId="{FCE5DA67-6A5C-4514-9936-DA4A9E80A3B8}" srcOrd="2" destOrd="0" parTransId="{7620111E-0F72-4257-8C6A-775A7AEB942E}" sibTransId="{A7E16B84-1F2D-4EF6-9329-35B81F183885}"/>
    <dgm:cxn modelId="{CA669B6A-5AF6-44E8-9877-D0212ECF227D}" type="presOf" srcId="{CE62887F-F75F-4E41-B26F-80502A03BE6E}" destId="{A4094997-6A6D-4B14-9BAF-A09E6B720766}" srcOrd="0" destOrd="0" presId="urn:microsoft.com/office/officeart/2005/8/layout/vList2"/>
    <dgm:cxn modelId="{0A78239C-6D04-4FF5-8E15-440BED981545}" type="presOf" srcId="{005C55F3-756E-44B0-8A76-7DD1E3401105}" destId="{E1A44DD7-16C7-4ED1-B8A5-2B5150940750}" srcOrd="0" destOrd="0" presId="urn:microsoft.com/office/officeart/2005/8/layout/vList2"/>
    <dgm:cxn modelId="{0E9D759C-AAF1-49AF-BA58-EDF88969471D}" type="presOf" srcId="{D978EE5C-27BA-4A38-ACC6-7A6791E95416}" destId="{475D1E68-19AA-442C-A17E-0E14BB315551}" srcOrd="0" destOrd="0" presId="urn:microsoft.com/office/officeart/2005/8/layout/vList2"/>
    <dgm:cxn modelId="{710C45AE-CC61-474D-9497-2DD8FAE71F9E}" type="presOf" srcId="{FCE5DA67-6A5C-4514-9936-DA4A9E80A3B8}" destId="{37E1B792-8B75-46A8-B07E-2920CE5E46F9}" srcOrd="0" destOrd="0" presId="urn:microsoft.com/office/officeart/2005/8/layout/vList2"/>
    <dgm:cxn modelId="{B5EDBFC6-45F9-4B82-A195-D45304B5191A}" srcId="{CE62887F-F75F-4E41-B26F-80502A03BE6E}" destId="{D978EE5C-27BA-4A38-ACC6-7A6791E95416}" srcOrd="0" destOrd="0" parTransId="{816A0505-8359-418E-A336-33CCC1BAC6A5}" sibTransId="{707F1939-1ED4-4EB0-89E8-D5E326B22E4A}"/>
    <dgm:cxn modelId="{8F63159C-EC5A-43CB-929E-26AB638D5AF9}" type="presParOf" srcId="{A4094997-6A6D-4B14-9BAF-A09E6B720766}" destId="{475D1E68-19AA-442C-A17E-0E14BB315551}" srcOrd="0" destOrd="0" presId="urn:microsoft.com/office/officeart/2005/8/layout/vList2"/>
    <dgm:cxn modelId="{302FA55F-4543-49F3-A586-B3A6172C8A47}" type="presParOf" srcId="{A4094997-6A6D-4B14-9BAF-A09E6B720766}" destId="{9AE5742A-20E1-45BD-B4F8-E476FD7FC4DB}" srcOrd="1" destOrd="0" presId="urn:microsoft.com/office/officeart/2005/8/layout/vList2"/>
    <dgm:cxn modelId="{159BB557-5F36-477E-A58C-3FC7EAE6273B}" type="presParOf" srcId="{A4094997-6A6D-4B14-9BAF-A09E6B720766}" destId="{E1A44DD7-16C7-4ED1-B8A5-2B5150940750}" srcOrd="2" destOrd="0" presId="urn:microsoft.com/office/officeart/2005/8/layout/vList2"/>
    <dgm:cxn modelId="{51C558B1-CD59-445F-94E7-73ECE9FEA3A7}" type="presParOf" srcId="{A4094997-6A6D-4B14-9BAF-A09E6B720766}" destId="{0D267EEE-2B7F-4643-814E-E4B5D5354315}" srcOrd="3" destOrd="0" presId="urn:microsoft.com/office/officeart/2005/8/layout/vList2"/>
    <dgm:cxn modelId="{74CD1D62-29C6-4805-B0BD-E37C61FFB6DA}" type="presParOf" srcId="{A4094997-6A6D-4B14-9BAF-A09E6B720766}" destId="{37E1B792-8B75-46A8-B07E-2920CE5E46F9}" srcOrd="4" destOrd="0" presId="urn:microsoft.com/office/officeart/2005/8/layout/vList2"/>
    <dgm:cxn modelId="{0FC48685-0925-4BC6-B379-0EC7DB020D52}" type="presParOf" srcId="{A4094997-6A6D-4B14-9BAF-A09E6B720766}" destId="{766CE61D-8210-4AF6-8ABA-D6C0DA0D54CC}" srcOrd="5" destOrd="0" presId="urn:microsoft.com/office/officeart/2005/8/layout/vList2"/>
    <dgm:cxn modelId="{194D54FE-27E0-4BF4-84E9-7C7591C23644}" type="presParOf" srcId="{A4094997-6A6D-4B14-9BAF-A09E6B720766}" destId="{1671AEC2-B2BD-451C-B831-D3887C3F2142}"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C8D88C3-C4DA-4BF5-8EB3-BABF7983579A}"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704B2832-04F7-408A-8E53-497A98A3D03B}">
      <dgm:prSet/>
      <dgm:spPr/>
      <dgm:t>
        <a:bodyPr/>
        <a:lstStyle/>
        <a:p>
          <a:r>
            <a:rPr lang="en-US" b="1" dirty="0"/>
            <a:t>Screening/Enrollment</a:t>
          </a:r>
          <a:endParaRPr lang="en-US" dirty="0"/>
        </a:p>
      </dgm:t>
    </dgm:pt>
    <dgm:pt modelId="{9516EBBB-1B28-4EA8-A153-963CF30B08B1}" type="parTrans" cxnId="{280A8AA1-CDE4-4C0A-B8F4-5C6372E3099E}">
      <dgm:prSet/>
      <dgm:spPr/>
      <dgm:t>
        <a:bodyPr/>
        <a:lstStyle/>
        <a:p>
          <a:endParaRPr lang="en-US"/>
        </a:p>
      </dgm:t>
    </dgm:pt>
    <dgm:pt modelId="{D06556D8-D79F-46C3-A104-40477581F184}" type="sibTrans" cxnId="{280A8AA1-CDE4-4C0A-B8F4-5C6372E3099E}">
      <dgm:prSet/>
      <dgm:spPr/>
      <dgm:t>
        <a:bodyPr/>
        <a:lstStyle/>
        <a:p>
          <a:endParaRPr lang="en-US"/>
        </a:p>
      </dgm:t>
    </dgm:pt>
    <dgm:pt modelId="{E18ED7EE-549C-4561-83B0-CA873BA36BF0}">
      <dgm:prSet/>
      <dgm:spPr/>
      <dgm:t>
        <a:bodyPr/>
        <a:lstStyle/>
        <a:p>
          <a:r>
            <a:rPr lang="en-US" b="1" dirty="0"/>
            <a:t>Master log</a:t>
          </a:r>
        </a:p>
      </dgm:t>
    </dgm:pt>
    <dgm:pt modelId="{5C632299-DD34-49A8-95A6-FDFA33D0CB8B}" type="parTrans" cxnId="{AE6348D1-B4D8-452E-A46F-D9D487D0E91A}">
      <dgm:prSet/>
      <dgm:spPr/>
      <dgm:t>
        <a:bodyPr/>
        <a:lstStyle/>
        <a:p>
          <a:endParaRPr lang="en-US"/>
        </a:p>
      </dgm:t>
    </dgm:pt>
    <dgm:pt modelId="{19F872E7-3DD7-49EA-AE09-0CC57639EBD3}" type="sibTrans" cxnId="{AE6348D1-B4D8-452E-A46F-D9D487D0E91A}">
      <dgm:prSet/>
      <dgm:spPr/>
      <dgm:t>
        <a:bodyPr/>
        <a:lstStyle/>
        <a:p>
          <a:endParaRPr lang="en-US"/>
        </a:p>
      </dgm:t>
    </dgm:pt>
    <dgm:pt modelId="{C0999498-75EB-47BB-AAA0-CC7CBD600DF5}" type="pres">
      <dgm:prSet presAssocID="{9C8D88C3-C4DA-4BF5-8EB3-BABF7983579A}" presName="linear" presStyleCnt="0">
        <dgm:presLayoutVars>
          <dgm:animLvl val="lvl"/>
          <dgm:resizeHandles val="exact"/>
        </dgm:presLayoutVars>
      </dgm:prSet>
      <dgm:spPr/>
    </dgm:pt>
    <dgm:pt modelId="{A715F90D-D657-4567-B40D-69E6019C88C5}" type="pres">
      <dgm:prSet presAssocID="{704B2832-04F7-408A-8E53-497A98A3D03B}" presName="parentText" presStyleLbl="node1" presStyleIdx="0" presStyleCnt="2" custScaleX="98829" custScaleY="101990" custLinFactY="-15086" custLinFactNeighborX="-66819" custLinFactNeighborY="-100000">
        <dgm:presLayoutVars>
          <dgm:chMax val="0"/>
          <dgm:bulletEnabled val="1"/>
        </dgm:presLayoutVars>
      </dgm:prSet>
      <dgm:spPr/>
    </dgm:pt>
    <dgm:pt modelId="{C2F5CDC6-41DB-4546-9FC4-1D7A425855EC}" type="pres">
      <dgm:prSet presAssocID="{D06556D8-D79F-46C3-A104-40477581F184}" presName="spacer" presStyleCnt="0"/>
      <dgm:spPr/>
    </dgm:pt>
    <dgm:pt modelId="{B2C188BC-3559-4AF8-9023-2CA5EDF39B8B}" type="pres">
      <dgm:prSet presAssocID="{E18ED7EE-549C-4561-83B0-CA873BA36BF0}" presName="parentText" presStyleLbl="node1" presStyleIdx="1" presStyleCnt="2" custScaleY="98002" custLinFactNeighborX="904" custLinFactNeighborY="-13169">
        <dgm:presLayoutVars>
          <dgm:chMax val="0"/>
          <dgm:bulletEnabled val="1"/>
        </dgm:presLayoutVars>
      </dgm:prSet>
      <dgm:spPr/>
    </dgm:pt>
  </dgm:ptLst>
  <dgm:cxnLst>
    <dgm:cxn modelId="{5CD39802-5D59-458D-9CD0-F13D2CF75C09}" type="presOf" srcId="{704B2832-04F7-408A-8E53-497A98A3D03B}" destId="{A715F90D-D657-4567-B40D-69E6019C88C5}" srcOrd="0" destOrd="0" presId="urn:microsoft.com/office/officeart/2005/8/layout/vList2"/>
    <dgm:cxn modelId="{B273A03D-A629-4A7B-9E8B-60ABBE7C7488}" type="presOf" srcId="{9C8D88C3-C4DA-4BF5-8EB3-BABF7983579A}" destId="{C0999498-75EB-47BB-AAA0-CC7CBD600DF5}" srcOrd="0" destOrd="0" presId="urn:microsoft.com/office/officeart/2005/8/layout/vList2"/>
    <dgm:cxn modelId="{5C2C197A-9DEB-4D52-8D65-25413F2EE1DD}" type="presOf" srcId="{E18ED7EE-549C-4561-83B0-CA873BA36BF0}" destId="{B2C188BC-3559-4AF8-9023-2CA5EDF39B8B}" srcOrd="0" destOrd="0" presId="urn:microsoft.com/office/officeart/2005/8/layout/vList2"/>
    <dgm:cxn modelId="{280A8AA1-CDE4-4C0A-B8F4-5C6372E3099E}" srcId="{9C8D88C3-C4DA-4BF5-8EB3-BABF7983579A}" destId="{704B2832-04F7-408A-8E53-497A98A3D03B}" srcOrd="0" destOrd="0" parTransId="{9516EBBB-1B28-4EA8-A153-963CF30B08B1}" sibTransId="{D06556D8-D79F-46C3-A104-40477581F184}"/>
    <dgm:cxn modelId="{AE6348D1-B4D8-452E-A46F-D9D487D0E91A}" srcId="{9C8D88C3-C4DA-4BF5-8EB3-BABF7983579A}" destId="{E18ED7EE-549C-4561-83B0-CA873BA36BF0}" srcOrd="1" destOrd="0" parTransId="{5C632299-DD34-49A8-95A6-FDFA33D0CB8B}" sibTransId="{19F872E7-3DD7-49EA-AE09-0CC57639EBD3}"/>
    <dgm:cxn modelId="{969A3C77-28F6-4FF6-826C-1EC0B142EB18}" type="presParOf" srcId="{C0999498-75EB-47BB-AAA0-CC7CBD600DF5}" destId="{A715F90D-D657-4567-B40D-69E6019C88C5}" srcOrd="0" destOrd="0" presId="urn:microsoft.com/office/officeart/2005/8/layout/vList2"/>
    <dgm:cxn modelId="{8915C5AC-5EED-4F4B-BAD0-184B2E1881F6}" type="presParOf" srcId="{C0999498-75EB-47BB-AAA0-CC7CBD600DF5}" destId="{C2F5CDC6-41DB-4546-9FC4-1D7A425855EC}" srcOrd="1" destOrd="0" presId="urn:microsoft.com/office/officeart/2005/8/layout/vList2"/>
    <dgm:cxn modelId="{9E58F0BC-FC96-4BFD-92A7-92F565468E61}" type="presParOf" srcId="{C0999498-75EB-47BB-AAA0-CC7CBD600DF5}" destId="{B2C188BC-3559-4AF8-9023-2CA5EDF39B8B}"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AE85739-A256-42DA-A7EE-46D60CF368D4}" type="doc">
      <dgm:prSet loTypeId="urn:microsoft.com/office/officeart/2018/2/layout/IconCircle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F0F63E8-B813-4EE3-B50E-B368F7C81A78}">
      <dgm:prSet custT="1"/>
      <dgm:spPr/>
      <dgm:t>
        <a:bodyPr/>
        <a:lstStyle/>
        <a:p>
          <a:r>
            <a:rPr lang="en-US" sz="2000" b="1" dirty="0"/>
            <a:t>All completed CRFs should be maintained as essential documents</a:t>
          </a:r>
          <a:endParaRPr lang="en-US" sz="2000" dirty="0"/>
        </a:p>
      </dgm:t>
    </dgm:pt>
    <dgm:pt modelId="{CDFCB7E8-B1F5-4AC5-BE6A-A72EC4957AD4}" type="parTrans" cxnId="{1ED2E214-8E6C-415B-8803-1A7B31C4E676}">
      <dgm:prSet/>
      <dgm:spPr/>
      <dgm:t>
        <a:bodyPr/>
        <a:lstStyle/>
        <a:p>
          <a:endParaRPr lang="en-US"/>
        </a:p>
      </dgm:t>
    </dgm:pt>
    <dgm:pt modelId="{C69EFC0E-BF73-4603-BCFC-6F270909B3C6}" type="sibTrans" cxnId="{1ED2E214-8E6C-415B-8803-1A7B31C4E676}">
      <dgm:prSet/>
      <dgm:spPr/>
      <dgm:t>
        <a:bodyPr/>
        <a:lstStyle/>
        <a:p>
          <a:endParaRPr lang="en-US"/>
        </a:p>
      </dgm:t>
    </dgm:pt>
    <dgm:pt modelId="{3BF0A7CD-5232-45C1-BCBE-C2121B4D3F47}">
      <dgm:prSet custT="1"/>
      <dgm:spPr/>
      <dgm:t>
        <a:bodyPr/>
        <a:lstStyle/>
        <a:p>
          <a:r>
            <a:rPr lang="en-US" sz="2000" b="1" dirty="0"/>
            <a:t>CRFs should be dated/signed by the study team member completing the form (ALCOA-C)</a:t>
          </a:r>
          <a:endParaRPr lang="en-US" sz="2000" dirty="0"/>
        </a:p>
      </dgm:t>
    </dgm:pt>
    <dgm:pt modelId="{CB72FE68-80A7-4F60-BFF6-3AFBC3C882D8}" type="parTrans" cxnId="{A5B68D1D-0377-4A6B-AD51-2B918DFF76C8}">
      <dgm:prSet/>
      <dgm:spPr/>
      <dgm:t>
        <a:bodyPr/>
        <a:lstStyle/>
        <a:p>
          <a:endParaRPr lang="en-US"/>
        </a:p>
      </dgm:t>
    </dgm:pt>
    <dgm:pt modelId="{ADEBF133-B6E9-47C9-9105-78E9B6654A0A}" type="sibTrans" cxnId="{A5B68D1D-0377-4A6B-AD51-2B918DFF76C8}">
      <dgm:prSet/>
      <dgm:spPr/>
      <dgm:t>
        <a:bodyPr/>
        <a:lstStyle/>
        <a:p>
          <a:endParaRPr lang="en-US"/>
        </a:p>
      </dgm:t>
    </dgm:pt>
    <dgm:pt modelId="{F76F5F4B-EA82-4D74-930D-28C2157E3154}">
      <dgm:prSet custT="1"/>
      <dgm:spPr/>
      <dgm:t>
        <a:bodyPr/>
        <a:lstStyle/>
        <a:p>
          <a:r>
            <a:rPr lang="en-US" sz="2000" b="1" dirty="0"/>
            <a:t>Data reported on the CRF should be consistent with the source documents</a:t>
          </a:r>
          <a:endParaRPr lang="en-US" sz="2000" dirty="0"/>
        </a:p>
      </dgm:t>
    </dgm:pt>
    <dgm:pt modelId="{A315CB07-0B49-4EFC-9CBA-521BE24CF26F}" type="parTrans" cxnId="{1996D6E7-2C50-4FA4-9E36-44E91537BEDA}">
      <dgm:prSet/>
      <dgm:spPr/>
      <dgm:t>
        <a:bodyPr/>
        <a:lstStyle/>
        <a:p>
          <a:endParaRPr lang="en-US"/>
        </a:p>
      </dgm:t>
    </dgm:pt>
    <dgm:pt modelId="{C8F0D012-B960-4F8B-AEBE-0A841A8D8926}" type="sibTrans" cxnId="{1996D6E7-2C50-4FA4-9E36-44E91537BEDA}">
      <dgm:prSet/>
      <dgm:spPr/>
      <dgm:t>
        <a:bodyPr/>
        <a:lstStyle/>
        <a:p>
          <a:endParaRPr lang="en-US"/>
        </a:p>
      </dgm:t>
    </dgm:pt>
    <dgm:pt modelId="{6B4A7B3F-F18C-4445-A779-84F25EB698F5}">
      <dgm:prSet custT="1"/>
      <dgm:spPr/>
      <dgm:t>
        <a:bodyPr/>
        <a:lstStyle/>
        <a:p>
          <a:r>
            <a:rPr lang="en-US" sz="2000" b="1" dirty="0"/>
            <a:t>Any change or correction to a CRF should be dated, initialed, and explained (if necessary) and should not obscure the original entry</a:t>
          </a:r>
          <a:endParaRPr lang="en-US" sz="2000" dirty="0"/>
        </a:p>
      </dgm:t>
    </dgm:pt>
    <dgm:pt modelId="{9B506FBE-EAA1-47AE-862F-BC1B0D71AB1F}" type="parTrans" cxnId="{B2ADCBF8-AF02-407E-B595-70AE330CB9B8}">
      <dgm:prSet/>
      <dgm:spPr/>
      <dgm:t>
        <a:bodyPr/>
        <a:lstStyle/>
        <a:p>
          <a:endParaRPr lang="en-US"/>
        </a:p>
      </dgm:t>
    </dgm:pt>
    <dgm:pt modelId="{83D5074C-E8A1-4581-9288-D2036750CD76}" type="sibTrans" cxnId="{B2ADCBF8-AF02-407E-B595-70AE330CB9B8}">
      <dgm:prSet/>
      <dgm:spPr/>
      <dgm:t>
        <a:bodyPr/>
        <a:lstStyle/>
        <a:p>
          <a:endParaRPr lang="en-US"/>
        </a:p>
      </dgm:t>
    </dgm:pt>
    <dgm:pt modelId="{1EEAC11E-1E2C-4681-99EB-A2E62E5DEFEA}">
      <dgm:prSet/>
      <dgm:spPr/>
      <dgm:t>
        <a:bodyPr/>
        <a:lstStyle/>
        <a:p>
          <a:r>
            <a:rPr lang="en-US" b="1" dirty="0"/>
            <a:t>Usually the PI reviews/signs off on the completed CRFs or documents</a:t>
          </a:r>
          <a:endParaRPr lang="en-US" dirty="0"/>
        </a:p>
      </dgm:t>
    </dgm:pt>
    <dgm:pt modelId="{51926654-F46C-4414-9CD0-8B30A93E0AA7}" type="parTrans" cxnId="{54C36831-5B19-423B-98CE-777420EF8EA2}">
      <dgm:prSet/>
      <dgm:spPr/>
      <dgm:t>
        <a:bodyPr/>
        <a:lstStyle/>
        <a:p>
          <a:endParaRPr lang="en-US"/>
        </a:p>
      </dgm:t>
    </dgm:pt>
    <dgm:pt modelId="{E725D927-7F78-4A6A-9EA2-2598EF6B58A6}" type="sibTrans" cxnId="{54C36831-5B19-423B-98CE-777420EF8EA2}">
      <dgm:prSet/>
      <dgm:spPr/>
      <dgm:t>
        <a:bodyPr/>
        <a:lstStyle/>
        <a:p>
          <a:endParaRPr lang="en-US"/>
        </a:p>
      </dgm:t>
    </dgm:pt>
    <dgm:pt modelId="{59A779E3-BF2D-4C56-B2DA-41EAC8DC336C}" type="pres">
      <dgm:prSet presAssocID="{7AE85739-A256-42DA-A7EE-46D60CF368D4}" presName="root" presStyleCnt="0">
        <dgm:presLayoutVars>
          <dgm:dir/>
          <dgm:resizeHandles val="exact"/>
        </dgm:presLayoutVars>
      </dgm:prSet>
      <dgm:spPr/>
    </dgm:pt>
    <dgm:pt modelId="{BCAC2C7A-39AA-4CEC-8FC5-B7F970C672A1}" type="pres">
      <dgm:prSet presAssocID="{7AE85739-A256-42DA-A7EE-46D60CF368D4}" presName="container" presStyleCnt="0">
        <dgm:presLayoutVars>
          <dgm:dir/>
          <dgm:resizeHandles val="exact"/>
        </dgm:presLayoutVars>
      </dgm:prSet>
      <dgm:spPr/>
    </dgm:pt>
    <dgm:pt modelId="{01BEA04B-697D-4E65-A117-E7B97C8CD730}" type="pres">
      <dgm:prSet presAssocID="{2F0F63E8-B813-4EE3-B50E-B368F7C81A78}" presName="compNode" presStyleCnt="0"/>
      <dgm:spPr/>
    </dgm:pt>
    <dgm:pt modelId="{56F3353F-B0C0-4D3E-B5B6-F35B6FCE2516}" type="pres">
      <dgm:prSet presAssocID="{2F0F63E8-B813-4EE3-B50E-B368F7C81A78}" presName="iconBgRect" presStyleLbl="bgShp" presStyleIdx="0" presStyleCnt="5"/>
      <dgm:spPr/>
    </dgm:pt>
    <dgm:pt modelId="{C1314CCE-0054-490D-B187-2DEF2EC8E28D}" type="pres">
      <dgm:prSet presAssocID="{2F0F63E8-B813-4EE3-B50E-B368F7C81A78}"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 List"/>
        </a:ext>
      </dgm:extLst>
    </dgm:pt>
    <dgm:pt modelId="{19BCA1E9-7F07-494B-B608-656EF5861E0B}" type="pres">
      <dgm:prSet presAssocID="{2F0F63E8-B813-4EE3-B50E-B368F7C81A78}" presName="spaceRect" presStyleCnt="0"/>
      <dgm:spPr/>
    </dgm:pt>
    <dgm:pt modelId="{ED248A99-9F4E-4A9E-BBCA-CD94C46B4A94}" type="pres">
      <dgm:prSet presAssocID="{2F0F63E8-B813-4EE3-B50E-B368F7C81A78}" presName="textRect" presStyleLbl="revTx" presStyleIdx="0" presStyleCnt="5">
        <dgm:presLayoutVars>
          <dgm:chMax val="1"/>
          <dgm:chPref val="1"/>
        </dgm:presLayoutVars>
      </dgm:prSet>
      <dgm:spPr/>
    </dgm:pt>
    <dgm:pt modelId="{1E39A582-E7EE-427E-878F-9C84AE706B28}" type="pres">
      <dgm:prSet presAssocID="{C69EFC0E-BF73-4603-BCFC-6F270909B3C6}" presName="sibTrans" presStyleLbl="sibTrans2D1" presStyleIdx="0" presStyleCnt="0"/>
      <dgm:spPr/>
    </dgm:pt>
    <dgm:pt modelId="{31F93B5B-E07C-4812-8968-BD33B1DA3831}" type="pres">
      <dgm:prSet presAssocID="{3BF0A7CD-5232-45C1-BCBE-C2121B4D3F47}" presName="compNode" presStyleCnt="0"/>
      <dgm:spPr/>
    </dgm:pt>
    <dgm:pt modelId="{5339C071-BBDD-4642-8C06-A1BF64577023}" type="pres">
      <dgm:prSet presAssocID="{3BF0A7CD-5232-45C1-BCBE-C2121B4D3F47}" presName="iconBgRect" presStyleLbl="bgShp" presStyleIdx="1" presStyleCnt="5"/>
      <dgm:spPr/>
    </dgm:pt>
    <dgm:pt modelId="{45F61C50-3C44-4EEA-80F2-757CEEA75D3E}" type="pres">
      <dgm:prSet presAssocID="{3BF0A7CD-5232-45C1-BCBE-C2121B4D3F47}"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keleton"/>
        </a:ext>
      </dgm:extLst>
    </dgm:pt>
    <dgm:pt modelId="{10E0024D-23D9-4641-B4BA-9616910EC156}" type="pres">
      <dgm:prSet presAssocID="{3BF0A7CD-5232-45C1-BCBE-C2121B4D3F47}" presName="spaceRect" presStyleCnt="0"/>
      <dgm:spPr/>
    </dgm:pt>
    <dgm:pt modelId="{843C47E6-B0AF-4F6B-B318-B1440B694240}" type="pres">
      <dgm:prSet presAssocID="{3BF0A7CD-5232-45C1-BCBE-C2121B4D3F47}" presName="textRect" presStyleLbl="revTx" presStyleIdx="1" presStyleCnt="5">
        <dgm:presLayoutVars>
          <dgm:chMax val="1"/>
          <dgm:chPref val="1"/>
        </dgm:presLayoutVars>
      </dgm:prSet>
      <dgm:spPr/>
    </dgm:pt>
    <dgm:pt modelId="{626831A7-E8E6-42D7-BE73-505EFE380020}" type="pres">
      <dgm:prSet presAssocID="{ADEBF133-B6E9-47C9-9105-78E9B6654A0A}" presName="sibTrans" presStyleLbl="sibTrans2D1" presStyleIdx="0" presStyleCnt="0"/>
      <dgm:spPr/>
    </dgm:pt>
    <dgm:pt modelId="{4914AEBD-B143-4296-8E32-81657E807A53}" type="pres">
      <dgm:prSet presAssocID="{F76F5F4B-EA82-4D74-930D-28C2157E3154}" presName="compNode" presStyleCnt="0"/>
      <dgm:spPr/>
    </dgm:pt>
    <dgm:pt modelId="{FC57C518-7904-4FDD-93A9-00FFBFA55BCB}" type="pres">
      <dgm:prSet presAssocID="{F76F5F4B-EA82-4D74-930D-28C2157E3154}" presName="iconBgRect" presStyleLbl="bgShp" presStyleIdx="2" presStyleCnt="5"/>
      <dgm:spPr/>
    </dgm:pt>
    <dgm:pt modelId="{4C6740A0-792F-493E-8F43-398068038EFB}" type="pres">
      <dgm:prSet presAssocID="{F76F5F4B-EA82-4D74-930D-28C2157E3154}"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pen Folder"/>
        </a:ext>
      </dgm:extLst>
    </dgm:pt>
    <dgm:pt modelId="{4531427F-D85B-4ED5-BDD3-D431824BFEFC}" type="pres">
      <dgm:prSet presAssocID="{F76F5F4B-EA82-4D74-930D-28C2157E3154}" presName="spaceRect" presStyleCnt="0"/>
      <dgm:spPr/>
    </dgm:pt>
    <dgm:pt modelId="{BDE2677B-A932-4670-A823-E508DB50ADE3}" type="pres">
      <dgm:prSet presAssocID="{F76F5F4B-EA82-4D74-930D-28C2157E3154}" presName="textRect" presStyleLbl="revTx" presStyleIdx="2" presStyleCnt="5">
        <dgm:presLayoutVars>
          <dgm:chMax val="1"/>
          <dgm:chPref val="1"/>
        </dgm:presLayoutVars>
      </dgm:prSet>
      <dgm:spPr/>
    </dgm:pt>
    <dgm:pt modelId="{BB5DEEC4-078C-4AB1-8EFF-76406C46BD7A}" type="pres">
      <dgm:prSet presAssocID="{C8F0D012-B960-4F8B-AEBE-0A841A8D8926}" presName="sibTrans" presStyleLbl="sibTrans2D1" presStyleIdx="0" presStyleCnt="0"/>
      <dgm:spPr/>
    </dgm:pt>
    <dgm:pt modelId="{3FCA51DB-B7B7-48CA-A4F9-89919D74CA61}" type="pres">
      <dgm:prSet presAssocID="{6B4A7B3F-F18C-4445-A779-84F25EB698F5}" presName="compNode" presStyleCnt="0"/>
      <dgm:spPr/>
    </dgm:pt>
    <dgm:pt modelId="{75DE5792-E8DD-4AB7-AC5A-254B8639BD6E}" type="pres">
      <dgm:prSet presAssocID="{6B4A7B3F-F18C-4445-A779-84F25EB698F5}" presName="iconBgRect" presStyleLbl="bgShp" presStyleIdx="3" presStyleCnt="5"/>
      <dgm:spPr/>
    </dgm:pt>
    <dgm:pt modelId="{69AE5D61-EC25-4A15-BD64-E42D0E8E39C2}" type="pres">
      <dgm:prSet presAssocID="{6B4A7B3F-F18C-4445-A779-84F25EB698F5}"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Irritant"/>
        </a:ext>
      </dgm:extLst>
    </dgm:pt>
    <dgm:pt modelId="{F9491BC9-9933-446A-B27C-DF462E990CFE}" type="pres">
      <dgm:prSet presAssocID="{6B4A7B3F-F18C-4445-A779-84F25EB698F5}" presName="spaceRect" presStyleCnt="0"/>
      <dgm:spPr/>
    </dgm:pt>
    <dgm:pt modelId="{07FF442E-C9CB-4E66-96C0-8E11C888A000}" type="pres">
      <dgm:prSet presAssocID="{6B4A7B3F-F18C-4445-A779-84F25EB698F5}" presName="textRect" presStyleLbl="revTx" presStyleIdx="3" presStyleCnt="5">
        <dgm:presLayoutVars>
          <dgm:chMax val="1"/>
          <dgm:chPref val="1"/>
        </dgm:presLayoutVars>
      </dgm:prSet>
      <dgm:spPr/>
    </dgm:pt>
    <dgm:pt modelId="{5E0C8BB1-E708-49AE-A668-6810B758AF3C}" type="pres">
      <dgm:prSet presAssocID="{83D5074C-E8A1-4581-9288-D2036750CD76}" presName="sibTrans" presStyleLbl="sibTrans2D1" presStyleIdx="0" presStyleCnt="0"/>
      <dgm:spPr/>
    </dgm:pt>
    <dgm:pt modelId="{46C36B62-30CC-4FAC-8595-F059C343929E}" type="pres">
      <dgm:prSet presAssocID="{1EEAC11E-1E2C-4681-99EB-A2E62E5DEFEA}" presName="compNode" presStyleCnt="0"/>
      <dgm:spPr/>
    </dgm:pt>
    <dgm:pt modelId="{9D11C119-853F-40E4-BC68-BB4012EE3043}" type="pres">
      <dgm:prSet presAssocID="{1EEAC11E-1E2C-4681-99EB-A2E62E5DEFEA}" presName="iconBgRect" presStyleLbl="bgShp" presStyleIdx="4" presStyleCnt="5"/>
      <dgm:spPr/>
    </dgm:pt>
    <dgm:pt modelId="{B4EF4221-20CD-4FE1-A2F0-CB17CC47EC22}" type="pres">
      <dgm:prSet presAssocID="{1EEAC11E-1E2C-4681-99EB-A2E62E5DEFEA}"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ocument"/>
        </a:ext>
      </dgm:extLst>
    </dgm:pt>
    <dgm:pt modelId="{E05E5732-D14F-49BB-82FE-8F974F501CD0}" type="pres">
      <dgm:prSet presAssocID="{1EEAC11E-1E2C-4681-99EB-A2E62E5DEFEA}" presName="spaceRect" presStyleCnt="0"/>
      <dgm:spPr/>
    </dgm:pt>
    <dgm:pt modelId="{203F0EEE-923E-4A66-AC67-E5CB2D8C1293}" type="pres">
      <dgm:prSet presAssocID="{1EEAC11E-1E2C-4681-99EB-A2E62E5DEFEA}" presName="textRect" presStyleLbl="revTx" presStyleIdx="4" presStyleCnt="5">
        <dgm:presLayoutVars>
          <dgm:chMax val="1"/>
          <dgm:chPref val="1"/>
        </dgm:presLayoutVars>
      </dgm:prSet>
      <dgm:spPr/>
    </dgm:pt>
  </dgm:ptLst>
  <dgm:cxnLst>
    <dgm:cxn modelId="{1ED2E214-8E6C-415B-8803-1A7B31C4E676}" srcId="{7AE85739-A256-42DA-A7EE-46D60CF368D4}" destId="{2F0F63E8-B813-4EE3-B50E-B368F7C81A78}" srcOrd="0" destOrd="0" parTransId="{CDFCB7E8-B1F5-4AC5-BE6A-A72EC4957AD4}" sibTransId="{C69EFC0E-BF73-4603-BCFC-6F270909B3C6}"/>
    <dgm:cxn modelId="{A5B68D1D-0377-4A6B-AD51-2B918DFF76C8}" srcId="{7AE85739-A256-42DA-A7EE-46D60CF368D4}" destId="{3BF0A7CD-5232-45C1-BCBE-C2121B4D3F47}" srcOrd="1" destOrd="0" parTransId="{CB72FE68-80A7-4F60-BFF6-3AFBC3C882D8}" sibTransId="{ADEBF133-B6E9-47C9-9105-78E9B6654A0A}"/>
    <dgm:cxn modelId="{90A10329-75AE-4FA9-BA37-FA1214BC4968}" type="presOf" srcId="{6B4A7B3F-F18C-4445-A779-84F25EB698F5}" destId="{07FF442E-C9CB-4E66-96C0-8E11C888A000}" srcOrd="0" destOrd="0" presId="urn:microsoft.com/office/officeart/2018/2/layout/IconCircleList"/>
    <dgm:cxn modelId="{4E76E92C-A05E-4B53-994E-50757470330B}" type="presOf" srcId="{2F0F63E8-B813-4EE3-B50E-B368F7C81A78}" destId="{ED248A99-9F4E-4A9E-BBCA-CD94C46B4A94}" srcOrd="0" destOrd="0" presId="urn:microsoft.com/office/officeart/2018/2/layout/IconCircleList"/>
    <dgm:cxn modelId="{54C36831-5B19-423B-98CE-777420EF8EA2}" srcId="{7AE85739-A256-42DA-A7EE-46D60CF368D4}" destId="{1EEAC11E-1E2C-4681-99EB-A2E62E5DEFEA}" srcOrd="4" destOrd="0" parTransId="{51926654-F46C-4414-9CD0-8B30A93E0AA7}" sibTransId="{E725D927-7F78-4A6A-9EA2-2598EF6B58A6}"/>
    <dgm:cxn modelId="{49DF4F34-CDF3-470B-AC43-1FFF2E4EE6EB}" type="presOf" srcId="{F76F5F4B-EA82-4D74-930D-28C2157E3154}" destId="{BDE2677B-A932-4670-A823-E508DB50ADE3}" srcOrd="0" destOrd="0" presId="urn:microsoft.com/office/officeart/2018/2/layout/IconCircleList"/>
    <dgm:cxn modelId="{A83CCDAF-F7FE-43F8-B76D-EB0E816970FB}" type="presOf" srcId="{C69EFC0E-BF73-4603-BCFC-6F270909B3C6}" destId="{1E39A582-E7EE-427E-878F-9C84AE706B28}" srcOrd="0" destOrd="0" presId="urn:microsoft.com/office/officeart/2018/2/layout/IconCircleList"/>
    <dgm:cxn modelId="{B83F1BB0-1289-447F-A496-6A9F8C40519D}" type="presOf" srcId="{C8F0D012-B960-4F8B-AEBE-0A841A8D8926}" destId="{BB5DEEC4-078C-4AB1-8EFF-76406C46BD7A}" srcOrd="0" destOrd="0" presId="urn:microsoft.com/office/officeart/2018/2/layout/IconCircleList"/>
    <dgm:cxn modelId="{3494EEB9-238B-4DBC-8A31-1BA3DE2FD917}" type="presOf" srcId="{1EEAC11E-1E2C-4681-99EB-A2E62E5DEFEA}" destId="{203F0EEE-923E-4A66-AC67-E5CB2D8C1293}" srcOrd="0" destOrd="0" presId="urn:microsoft.com/office/officeart/2018/2/layout/IconCircleList"/>
    <dgm:cxn modelId="{37B463C0-B0BA-4F48-A041-695A3C4AE0A4}" type="presOf" srcId="{ADEBF133-B6E9-47C9-9105-78E9B6654A0A}" destId="{626831A7-E8E6-42D7-BE73-505EFE380020}" srcOrd="0" destOrd="0" presId="urn:microsoft.com/office/officeart/2018/2/layout/IconCircleList"/>
    <dgm:cxn modelId="{1996D6E7-2C50-4FA4-9E36-44E91537BEDA}" srcId="{7AE85739-A256-42DA-A7EE-46D60CF368D4}" destId="{F76F5F4B-EA82-4D74-930D-28C2157E3154}" srcOrd="2" destOrd="0" parTransId="{A315CB07-0B49-4EFC-9CBA-521BE24CF26F}" sibTransId="{C8F0D012-B960-4F8B-AEBE-0A841A8D8926}"/>
    <dgm:cxn modelId="{11B1E0EA-FC3D-4012-8FE1-8BB9355D4D96}" type="presOf" srcId="{83D5074C-E8A1-4581-9288-D2036750CD76}" destId="{5E0C8BB1-E708-49AE-A668-6810B758AF3C}" srcOrd="0" destOrd="0" presId="urn:microsoft.com/office/officeart/2018/2/layout/IconCircleList"/>
    <dgm:cxn modelId="{EC9ADDEF-8EA6-43D5-804C-4B2A7D0AC7D0}" type="presOf" srcId="{3BF0A7CD-5232-45C1-BCBE-C2121B4D3F47}" destId="{843C47E6-B0AF-4F6B-B318-B1440B694240}" srcOrd="0" destOrd="0" presId="urn:microsoft.com/office/officeart/2018/2/layout/IconCircleList"/>
    <dgm:cxn modelId="{11D741F6-EC3C-4710-97D7-2AF9BE5B7285}" type="presOf" srcId="{7AE85739-A256-42DA-A7EE-46D60CF368D4}" destId="{59A779E3-BF2D-4C56-B2DA-41EAC8DC336C}" srcOrd="0" destOrd="0" presId="urn:microsoft.com/office/officeart/2018/2/layout/IconCircleList"/>
    <dgm:cxn modelId="{B2ADCBF8-AF02-407E-B595-70AE330CB9B8}" srcId="{7AE85739-A256-42DA-A7EE-46D60CF368D4}" destId="{6B4A7B3F-F18C-4445-A779-84F25EB698F5}" srcOrd="3" destOrd="0" parTransId="{9B506FBE-EAA1-47AE-862F-BC1B0D71AB1F}" sibTransId="{83D5074C-E8A1-4581-9288-D2036750CD76}"/>
    <dgm:cxn modelId="{29183728-4F4F-4404-BC0C-1622F5382110}" type="presParOf" srcId="{59A779E3-BF2D-4C56-B2DA-41EAC8DC336C}" destId="{BCAC2C7A-39AA-4CEC-8FC5-B7F970C672A1}" srcOrd="0" destOrd="0" presId="urn:microsoft.com/office/officeart/2018/2/layout/IconCircleList"/>
    <dgm:cxn modelId="{F620BF21-8816-46F1-AE5E-E76E4D50E189}" type="presParOf" srcId="{BCAC2C7A-39AA-4CEC-8FC5-B7F970C672A1}" destId="{01BEA04B-697D-4E65-A117-E7B97C8CD730}" srcOrd="0" destOrd="0" presId="urn:microsoft.com/office/officeart/2018/2/layout/IconCircleList"/>
    <dgm:cxn modelId="{D05E4A4D-B000-4641-BD0C-6B2B4EEDD310}" type="presParOf" srcId="{01BEA04B-697D-4E65-A117-E7B97C8CD730}" destId="{56F3353F-B0C0-4D3E-B5B6-F35B6FCE2516}" srcOrd="0" destOrd="0" presId="urn:microsoft.com/office/officeart/2018/2/layout/IconCircleList"/>
    <dgm:cxn modelId="{4953C1B5-ED37-4825-A7C8-DEF419875059}" type="presParOf" srcId="{01BEA04B-697D-4E65-A117-E7B97C8CD730}" destId="{C1314CCE-0054-490D-B187-2DEF2EC8E28D}" srcOrd="1" destOrd="0" presId="urn:microsoft.com/office/officeart/2018/2/layout/IconCircleList"/>
    <dgm:cxn modelId="{C0F89D81-3396-4CB3-8DF2-8383012BFADB}" type="presParOf" srcId="{01BEA04B-697D-4E65-A117-E7B97C8CD730}" destId="{19BCA1E9-7F07-494B-B608-656EF5861E0B}" srcOrd="2" destOrd="0" presId="urn:microsoft.com/office/officeart/2018/2/layout/IconCircleList"/>
    <dgm:cxn modelId="{401F68F7-B441-4B21-8145-77EFC160C072}" type="presParOf" srcId="{01BEA04B-697D-4E65-A117-E7B97C8CD730}" destId="{ED248A99-9F4E-4A9E-BBCA-CD94C46B4A94}" srcOrd="3" destOrd="0" presId="urn:microsoft.com/office/officeart/2018/2/layout/IconCircleList"/>
    <dgm:cxn modelId="{A67C1588-2B34-4948-92EA-7B3FD1F7F094}" type="presParOf" srcId="{BCAC2C7A-39AA-4CEC-8FC5-B7F970C672A1}" destId="{1E39A582-E7EE-427E-878F-9C84AE706B28}" srcOrd="1" destOrd="0" presId="urn:microsoft.com/office/officeart/2018/2/layout/IconCircleList"/>
    <dgm:cxn modelId="{45D6B4B7-98F5-40EB-9540-7BD3D15A566A}" type="presParOf" srcId="{BCAC2C7A-39AA-4CEC-8FC5-B7F970C672A1}" destId="{31F93B5B-E07C-4812-8968-BD33B1DA3831}" srcOrd="2" destOrd="0" presId="urn:microsoft.com/office/officeart/2018/2/layout/IconCircleList"/>
    <dgm:cxn modelId="{1AC9EFB4-DE0A-4A80-AC93-8914CAF4EEBE}" type="presParOf" srcId="{31F93B5B-E07C-4812-8968-BD33B1DA3831}" destId="{5339C071-BBDD-4642-8C06-A1BF64577023}" srcOrd="0" destOrd="0" presId="urn:microsoft.com/office/officeart/2018/2/layout/IconCircleList"/>
    <dgm:cxn modelId="{E8361715-D950-4D7E-B39F-4B4B577CF280}" type="presParOf" srcId="{31F93B5B-E07C-4812-8968-BD33B1DA3831}" destId="{45F61C50-3C44-4EEA-80F2-757CEEA75D3E}" srcOrd="1" destOrd="0" presId="urn:microsoft.com/office/officeart/2018/2/layout/IconCircleList"/>
    <dgm:cxn modelId="{2CDAE367-9946-4673-8521-6F94F92F4169}" type="presParOf" srcId="{31F93B5B-E07C-4812-8968-BD33B1DA3831}" destId="{10E0024D-23D9-4641-B4BA-9616910EC156}" srcOrd="2" destOrd="0" presId="urn:microsoft.com/office/officeart/2018/2/layout/IconCircleList"/>
    <dgm:cxn modelId="{60A0C9C3-6D1A-44BA-9B6A-46CE774AFCAF}" type="presParOf" srcId="{31F93B5B-E07C-4812-8968-BD33B1DA3831}" destId="{843C47E6-B0AF-4F6B-B318-B1440B694240}" srcOrd="3" destOrd="0" presId="urn:microsoft.com/office/officeart/2018/2/layout/IconCircleList"/>
    <dgm:cxn modelId="{C7A3CCDD-35CA-4F60-B19E-CF9513F0961B}" type="presParOf" srcId="{BCAC2C7A-39AA-4CEC-8FC5-B7F970C672A1}" destId="{626831A7-E8E6-42D7-BE73-505EFE380020}" srcOrd="3" destOrd="0" presId="urn:microsoft.com/office/officeart/2018/2/layout/IconCircleList"/>
    <dgm:cxn modelId="{068CB914-AC7E-4B70-BADB-1B5A88911C2E}" type="presParOf" srcId="{BCAC2C7A-39AA-4CEC-8FC5-B7F970C672A1}" destId="{4914AEBD-B143-4296-8E32-81657E807A53}" srcOrd="4" destOrd="0" presId="urn:microsoft.com/office/officeart/2018/2/layout/IconCircleList"/>
    <dgm:cxn modelId="{EEDF71A7-45FE-4ACE-B156-C636D8977FC5}" type="presParOf" srcId="{4914AEBD-B143-4296-8E32-81657E807A53}" destId="{FC57C518-7904-4FDD-93A9-00FFBFA55BCB}" srcOrd="0" destOrd="0" presId="urn:microsoft.com/office/officeart/2018/2/layout/IconCircleList"/>
    <dgm:cxn modelId="{FD15181B-429F-4111-AA86-60C7C095FBCF}" type="presParOf" srcId="{4914AEBD-B143-4296-8E32-81657E807A53}" destId="{4C6740A0-792F-493E-8F43-398068038EFB}" srcOrd="1" destOrd="0" presId="urn:microsoft.com/office/officeart/2018/2/layout/IconCircleList"/>
    <dgm:cxn modelId="{20F5D1B8-B776-4EF6-8D5E-4E41D7EC5B79}" type="presParOf" srcId="{4914AEBD-B143-4296-8E32-81657E807A53}" destId="{4531427F-D85B-4ED5-BDD3-D431824BFEFC}" srcOrd="2" destOrd="0" presId="urn:microsoft.com/office/officeart/2018/2/layout/IconCircleList"/>
    <dgm:cxn modelId="{99EE9B65-BD5E-40D0-957F-DB09C61229B5}" type="presParOf" srcId="{4914AEBD-B143-4296-8E32-81657E807A53}" destId="{BDE2677B-A932-4670-A823-E508DB50ADE3}" srcOrd="3" destOrd="0" presId="urn:microsoft.com/office/officeart/2018/2/layout/IconCircleList"/>
    <dgm:cxn modelId="{1E44604C-652B-400D-835E-75A2F1B28340}" type="presParOf" srcId="{BCAC2C7A-39AA-4CEC-8FC5-B7F970C672A1}" destId="{BB5DEEC4-078C-4AB1-8EFF-76406C46BD7A}" srcOrd="5" destOrd="0" presId="urn:microsoft.com/office/officeart/2018/2/layout/IconCircleList"/>
    <dgm:cxn modelId="{0704181F-4606-4C5B-AA81-5112B606D723}" type="presParOf" srcId="{BCAC2C7A-39AA-4CEC-8FC5-B7F970C672A1}" destId="{3FCA51DB-B7B7-48CA-A4F9-89919D74CA61}" srcOrd="6" destOrd="0" presId="urn:microsoft.com/office/officeart/2018/2/layout/IconCircleList"/>
    <dgm:cxn modelId="{AA0F0210-FBC9-4DC2-B3E4-F34D790916F4}" type="presParOf" srcId="{3FCA51DB-B7B7-48CA-A4F9-89919D74CA61}" destId="{75DE5792-E8DD-4AB7-AC5A-254B8639BD6E}" srcOrd="0" destOrd="0" presId="urn:microsoft.com/office/officeart/2018/2/layout/IconCircleList"/>
    <dgm:cxn modelId="{D2BBD44C-CFE7-474A-99A7-9005017912CF}" type="presParOf" srcId="{3FCA51DB-B7B7-48CA-A4F9-89919D74CA61}" destId="{69AE5D61-EC25-4A15-BD64-E42D0E8E39C2}" srcOrd="1" destOrd="0" presId="urn:microsoft.com/office/officeart/2018/2/layout/IconCircleList"/>
    <dgm:cxn modelId="{BD9DC12E-21AD-468E-8289-C432DBCFB2C9}" type="presParOf" srcId="{3FCA51DB-B7B7-48CA-A4F9-89919D74CA61}" destId="{F9491BC9-9933-446A-B27C-DF462E990CFE}" srcOrd="2" destOrd="0" presId="urn:microsoft.com/office/officeart/2018/2/layout/IconCircleList"/>
    <dgm:cxn modelId="{2968A748-8674-44AC-A535-E8C6B7AA4D97}" type="presParOf" srcId="{3FCA51DB-B7B7-48CA-A4F9-89919D74CA61}" destId="{07FF442E-C9CB-4E66-96C0-8E11C888A000}" srcOrd="3" destOrd="0" presId="urn:microsoft.com/office/officeart/2018/2/layout/IconCircleList"/>
    <dgm:cxn modelId="{A1A50011-0765-4CCC-8359-4937B5D4451E}" type="presParOf" srcId="{BCAC2C7A-39AA-4CEC-8FC5-B7F970C672A1}" destId="{5E0C8BB1-E708-49AE-A668-6810B758AF3C}" srcOrd="7" destOrd="0" presId="urn:microsoft.com/office/officeart/2018/2/layout/IconCircleList"/>
    <dgm:cxn modelId="{9870D1FC-038A-4EFD-A315-74C8DE817E70}" type="presParOf" srcId="{BCAC2C7A-39AA-4CEC-8FC5-B7F970C672A1}" destId="{46C36B62-30CC-4FAC-8595-F059C343929E}" srcOrd="8" destOrd="0" presId="urn:microsoft.com/office/officeart/2018/2/layout/IconCircleList"/>
    <dgm:cxn modelId="{825DF92C-390C-4EA0-A6AD-963222679321}" type="presParOf" srcId="{46C36B62-30CC-4FAC-8595-F059C343929E}" destId="{9D11C119-853F-40E4-BC68-BB4012EE3043}" srcOrd="0" destOrd="0" presId="urn:microsoft.com/office/officeart/2018/2/layout/IconCircleList"/>
    <dgm:cxn modelId="{3731752A-74FA-4F0F-B7E2-4EC7E13507FB}" type="presParOf" srcId="{46C36B62-30CC-4FAC-8595-F059C343929E}" destId="{B4EF4221-20CD-4FE1-A2F0-CB17CC47EC22}" srcOrd="1" destOrd="0" presId="urn:microsoft.com/office/officeart/2018/2/layout/IconCircleList"/>
    <dgm:cxn modelId="{D76B2192-B96B-457F-ADF6-DDDC4F430CBF}" type="presParOf" srcId="{46C36B62-30CC-4FAC-8595-F059C343929E}" destId="{E05E5732-D14F-49BB-82FE-8F974F501CD0}" srcOrd="2" destOrd="0" presId="urn:microsoft.com/office/officeart/2018/2/layout/IconCircleList"/>
    <dgm:cxn modelId="{0E1C70BF-3566-423E-BE7A-26D76D42CE86}" type="presParOf" srcId="{46C36B62-30CC-4FAC-8595-F059C343929E}" destId="{203F0EEE-923E-4A66-AC67-E5CB2D8C1293}"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78FC200-016C-43CB-B445-49EA567361B5}" type="doc">
      <dgm:prSet loTypeId="urn:microsoft.com/office/officeart/2005/8/layout/vList5" loCatId="list" qsTypeId="urn:microsoft.com/office/officeart/2005/8/quickstyle/simple1" qsCatId="simple" csTypeId="urn:microsoft.com/office/officeart/2005/8/colors/colorful1" csCatId="colorful"/>
      <dgm:spPr/>
      <dgm:t>
        <a:bodyPr/>
        <a:lstStyle/>
        <a:p>
          <a:endParaRPr lang="en-US"/>
        </a:p>
      </dgm:t>
    </dgm:pt>
    <dgm:pt modelId="{64213139-1C30-4D4B-AD53-15B93B831EBF}">
      <dgm:prSet/>
      <dgm:spPr/>
      <dgm:t>
        <a:bodyPr/>
        <a:lstStyle/>
        <a:p>
          <a:r>
            <a:rPr lang="en-US" b="1"/>
            <a:t>Maintain the following:</a:t>
          </a:r>
          <a:endParaRPr lang="en-US"/>
        </a:p>
      </dgm:t>
    </dgm:pt>
    <dgm:pt modelId="{EBB7E475-88ED-4C9F-8474-F26241C3DB19}" type="parTrans" cxnId="{D611ED9A-2236-4767-A94D-8F96543898CC}">
      <dgm:prSet/>
      <dgm:spPr/>
      <dgm:t>
        <a:bodyPr/>
        <a:lstStyle/>
        <a:p>
          <a:endParaRPr lang="en-US"/>
        </a:p>
      </dgm:t>
    </dgm:pt>
    <dgm:pt modelId="{20C619F5-2BD6-460C-9163-E67D098AE138}" type="sibTrans" cxnId="{D611ED9A-2236-4767-A94D-8F96543898CC}">
      <dgm:prSet/>
      <dgm:spPr/>
      <dgm:t>
        <a:bodyPr/>
        <a:lstStyle/>
        <a:p>
          <a:endParaRPr lang="en-US"/>
        </a:p>
      </dgm:t>
    </dgm:pt>
    <dgm:pt modelId="{896758A0-3552-4A45-9650-9E725C0DE711}">
      <dgm:prSet/>
      <dgm:spPr/>
      <dgm:t>
        <a:bodyPr/>
        <a:lstStyle/>
        <a:p>
          <a:r>
            <a:rPr lang="en-US" b="1" dirty="0"/>
            <a:t>Log for each subject, if applicable</a:t>
          </a:r>
          <a:endParaRPr lang="en-US" dirty="0"/>
        </a:p>
      </dgm:t>
    </dgm:pt>
    <dgm:pt modelId="{8032AEBB-2580-471C-BC7A-DCCA3F3D87F1}" type="parTrans" cxnId="{5A0D8DC9-4C4E-4010-BE94-11CC82950D83}">
      <dgm:prSet/>
      <dgm:spPr/>
      <dgm:t>
        <a:bodyPr/>
        <a:lstStyle/>
        <a:p>
          <a:endParaRPr lang="en-US"/>
        </a:p>
      </dgm:t>
    </dgm:pt>
    <dgm:pt modelId="{BA73FAAC-C5A2-4DD2-A17E-06A8EBF2C0A4}" type="sibTrans" cxnId="{5A0D8DC9-4C4E-4010-BE94-11CC82950D83}">
      <dgm:prSet/>
      <dgm:spPr/>
      <dgm:t>
        <a:bodyPr/>
        <a:lstStyle/>
        <a:p>
          <a:endParaRPr lang="en-US"/>
        </a:p>
      </dgm:t>
    </dgm:pt>
    <dgm:pt modelId="{9D0DF0B7-2CCE-4C16-9535-DA9B727FC727}">
      <dgm:prSet/>
      <dgm:spPr/>
      <dgm:t>
        <a:bodyPr/>
        <a:lstStyle/>
        <a:p>
          <a:r>
            <a:rPr lang="en-US" b="1" dirty="0"/>
            <a:t>Log for study</a:t>
          </a:r>
          <a:endParaRPr lang="en-US" dirty="0"/>
        </a:p>
      </dgm:t>
    </dgm:pt>
    <dgm:pt modelId="{9A9DF14C-96D3-4879-844D-FEDA99577A53}" type="parTrans" cxnId="{5E81C336-2164-431A-A6D7-E471E6C340EB}">
      <dgm:prSet/>
      <dgm:spPr/>
      <dgm:t>
        <a:bodyPr/>
        <a:lstStyle/>
        <a:p>
          <a:endParaRPr lang="en-US"/>
        </a:p>
      </dgm:t>
    </dgm:pt>
    <dgm:pt modelId="{EA54022F-6EE8-4400-BA9F-B760D78E0A75}" type="sibTrans" cxnId="{5E81C336-2164-431A-A6D7-E471E6C340EB}">
      <dgm:prSet/>
      <dgm:spPr/>
      <dgm:t>
        <a:bodyPr/>
        <a:lstStyle/>
        <a:p>
          <a:endParaRPr lang="en-US"/>
        </a:p>
      </dgm:t>
    </dgm:pt>
    <dgm:pt modelId="{9DB3CE16-E3D3-473C-A8F4-BA7FA1C33FD9}">
      <dgm:prSet/>
      <dgm:spPr/>
      <dgm:t>
        <a:bodyPr/>
        <a:lstStyle/>
        <a:p>
          <a:r>
            <a:rPr lang="en-US" b="1"/>
            <a:t>Forms/CAPAs</a:t>
          </a:r>
          <a:endParaRPr lang="en-US"/>
        </a:p>
      </dgm:t>
    </dgm:pt>
    <dgm:pt modelId="{03C3C4DE-FE3D-4223-9E69-BA57E73062E4}" type="parTrans" cxnId="{69B35974-C469-48A2-BF5F-70BD0DB3812E}">
      <dgm:prSet/>
      <dgm:spPr/>
      <dgm:t>
        <a:bodyPr/>
        <a:lstStyle/>
        <a:p>
          <a:endParaRPr lang="en-US"/>
        </a:p>
      </dgm:t>
    </dgm:pt>
    <dgm:pt modelId="{00495193-A633-4513-97F3-0080EBB9E46E}" type="sibTrans" cxnId="{69B35974-C469-48A2-BF5F-70BD0DB3812E}">
      <dgm:prSet/>
      <dgm:spPr/>
      <dgm:t>
        <a:bodyPr/>
        <a:lstStyle/>
        <a:p>
          <a:endParaRPr lang="en-US"/>
        </a:p>
      </dgm:t>
    </dgm:pt>
    <dgm:pt modelId="{40587E95-6590-4068-A02A-23E061D769B9}">
      <dgm:prSet/>
      <dgm:spPr/>
      <dgm:t>
        <a:bodyPr/>
        <a:lstStyle/>
        <a:p>
          <a:r>
            <a:rPr lang="en-US" b="1"/>
            <a:t>Correspondence, copies and acknowledgement of reports of internal AEs  </a:t>
          </a:r>
          <a:endParaRPr lang="en-US"/>
        </a:p>
      </dgm:t>
    </dgm:pt>
    <dgm:pt modelId="{00B4C1EB-2842-4E75-83EE-3092EBA63B60}" type="parTrans" cxnId="{B198977B-5065-48D5-9F2B-F461DA3785B3}">
      <dgm:prSet/>
      <dgm:spPr/>
      <dgm:t>
        <a:bodyPr/>
        <a:lstStyle/>
        <a:p>
          <a:endParaRPr lang="en-US"/>
        </a:p>
      </dgm:t>
    </dgm:pt>
    <dgm:pt modelId="{C39555ED-96DE-40FB-B4FC-1B81D42E69E5}" type="sibTrans" cxnId="{B198977B-5065-48D5-9F2B-F461DA3785B3}">
      <dgm:prSet/>
      <dgm:spPr/>
      <dgm:t>
        <a:bodyPr/>
        <a:lstStyle/>
        <a:p>
          <a:endParaRPr lang="en-US"/>
        </a:p>
      </dgm:t>
    </dgm:pt>
    <dgm:pt modelId="{AA6193BB-3DB2-4EA9-AED5-1B895A957BD5}">
      <dgm:prSet/>
      <dgm:spPr/>
      <dgm:t>
        <a:bodyPr/>
        <a:lstStyle/>
        <a:p>
          <a:r>
            <a:rPr lang="en-US" b="1" dirty="0"/>
            <a:t>External reports to IRB, Sponsor, regulatory authorities</a:t>
          </a:r>
          <a:endParaRPr lang="en-US" dirty="0"/>
        </a:p>
      </dgm:t>
    </dgm:pt>
    <dgm:pt modelId="{B6C02049-9880-4498-B180-49162F1DD379}" type="parTrans" cxnId="{DBD12CE1-FDC2-49A3-9BD9-F81A7369EC39}">
      <dgm:prSet/>
      <dgm:spPr/>
      <dgm:t>
        <a:bodyPr/>
        <a:lstStyle/>
        <a:p>
          <a:endParaRPr lang="en-US"/>
        </a:p>
      </dgm:t>
    </dgm:pt>
    <dgm:pt modelId="{54F944A5-70FA-4885-B1C9-CF9D78F4FD3B}" type="sibTrans" cxnId="{DBD12CE1-FDC2-49A3-9BD9-F81A7369EC39}">
      <dgm:prSet/>
      <dgm:spPr/>
      <dgm:t>
        <a:bodyPr/>
        <a:lstStyle/>
        <a:p>
          <a:endParaRPr lang="en-US"/>
        </a:p>
      </dgm:t>
    </dgm:pt>
    <dgm:pt modelId="{ED9618E6-635F-46DC-9D0D-8B3688E04F54}">
      <dgm:prSet/>
      <dgm:spPr/>
      <dgm:t>
        <a:bodyPr/>
        <a:lstStyle/>
        <a:p>
          <a:r>
            <a:rPr lang="en-US" b="1" dirty="0"/>
            <a:t>IND Safety Reports</a:t>
          </a:r>
          <a:endParaRPr lang="en-US" dirty="0"/>
        </a:p>
      </dgm:t>
    </dgm:pt>
    <dgm:pt modelId="{9EF3A5E4-9485-431B-AB79-670E44E1848E}" type="parTrans" cxnId="{1594F11C-CACA-42BD-9428-10E15EB7E872}">
      <dgm:prSet/>
      <dgm:spPr/>
      <dgm:t>
        <a:bodyPr/>
        <a:lstStyle/>
        <a:p>
          <a:endParaRPr lang="en-US"/>
        </a:p>
      </dgm:t>
    </dgm:pt>
    <dgm:pt modelId="{98EEC2AF-EE5F-4C7E-84E7-BD5252E28522}" type="sibTrans" cxnId="{1594F11C-CACA-42BD-9428-10E15EB7E872}">
      <dgm:prSet/>
      <dgm:spPr/>
      <dgm:t>
        <a:bodyPr/>
        <a:lstStyle/>
        <a:p>
          <a:endParaRPr lang="en-US"/>
        </a:p>
      </dgm:t>
    </dgm:pt>
    <dgm:pt modelId="{642480CD-E8E5-4F6D-BF49-733F83FC6F1F}" type="pres">
      <dgm:prSet presAssocID="{C78FC200-016C-43CB-B445-49EA567361B5}" presName="Name0" presStyleCnt="0">
        <dgm:presLayoutVars>
          <dgm:dir/>
          <dgm:animLvl val="lvl"/>
          <dgm:resizeHandles val="exact"/>
        </dgm:presLayoutVars>
      </dgm:prSet>
      <dgm:spPr/>
    </dgm:pt>
    <dgm:pt modelId="{BA951E19-4782-4F8F-BDBA-434E69D78125}" type="pres">
      <dgm:prSet presAssocID="{64213139-1C30-4D4B-AD53-15B93B831EBF}" presName="linNode" presStyleCnt="0"/>
      <dgm:spPr/>
    </dgm:pt>
    <dgm:pt modelId="{6B4783F8-6ACC-44FA-A341-EBEE852DFDB8}" type="pres">
      <dgm:prSet presAssocID="{64213139-1C30-4D4B-AD53-15B93B831EBF}" presName="parentText" presStyleLbl="node1" presStyleIdx="0" presStyleCnt="1">
        <dgm:presLayoutVars>
          <dgm:chMax val="1"/>
          <dgm:bulletEnabled val="1"/>
        </dgm:presLayoutVars>
      </dgm:prSet>
      <dgm:spPr/>
    </dgm:pt>
    <dgm:pt modelId="{BC964217-F7F8-4986-80FA-21615FD6BBB1}" type="pres">
      <dgm:prSet presAssocID="{64213139-1C30-4D4B-AD53-15B93B831EBF}" presName="descendantText" presStyleLbl="alignAccFollowNode1" presStyleIdx="0" presStyleCnt="1">
        <dgm:presLayoutVars>
          <dgm:bulletEnabled val="1"/>
        </dgm:presLayoutVars>
      </dgm:prSet>
      <dgm:spPr/>
    </dgm:pt>
  </dgm:ptLst>
  <dgm:cxnLst>
    <dgm:cxn modelId="{AD8C5F04-CC73-40C3-A3CB-ABBFD627CF1C}" type="presOf" srcId="{896758A0-3552-4A45-9650-9E725C0DE711}" destId="{BC964217-F7F8-4986-80FA-21615FD6BBB1}" srcOrd="0" destOrd="0" presId="urn:microsoft.com/office/officeart/2005/8/layout/vList5"/>
    <dgm:cxn modelId="{EBFF7513-BD05-43AA-B807-824ACF08871B}" type="presOf" srcId="{ED9618E6-635F-46DC-9D0D-8B3688E04F54}" destId="{BC964217-F7F8-4986-80FA-21615FD6BBB1}" srcOrd="0" destOrd="5" presId="urn:microsoft.com/office/officeart/2005/8/layout/vList5"/>
    <dgm:cxn modelId="{1594F11C-CACA-42BD-9428-10E15EB7E872}" srcId="{64213139-1C30-4D4B-AD53-15B93B831EBF}" destId="{ED9618E6-635F-46DC-9D0D-8B3688E04F54}" srcOrd="5" destOrd="0" parTransId="{9EF3A5E4-9485-431B-AB79-670E44E1848E}" sibTransId="{98EEC2AF-EE5F-4C7E-84E7-BD5252E28522}"/>
    <dgm:cxn modelId="{5E81C336-2164-431A-A6D7-E471E6C340EB}" srcId="{64213139-1C30-4D4B-AD53-15B93B831EBF}" destId="{9D0DF0B7-2CCE-4C16-9535-DA9B727FC727}" srcOrd="1" destOrd="0" parTransId="{9A9DF14C-96D3-4879-844D-FEDA99577A53}" sibTransId="{EA54022F-6EE8-4400-BA9F-B760D78E0A75}"/>
    <dgm:cxn modelId="{036E3846-A2B4-451E-AE58-F3832D7C1E86}" type="presOf" srcId="{C78FC200-016C-43CB-B445-49EA567361B5}" destId="{642480CD-E8E5-4F6D-BF49-733F83FC6F1F}" srcOrd="0" destOrd="0" presId="urn:microsoft.com/office/officeart/2005/8/layout/vList5"/>
    <dgm:cxn modelId="{BC902B6C-5826-4503-AA0E-DD16DAC2AD50}" type="presOf" srcId="{AA6193BB-3DB2-4EA9-AED5-1B895A957BD5}" destId="{BC964217-F7F8-4986-80FA-21615FD6BBB1}" srcOrd="0" destOrd="4" presId="urn:microsoft.com/office/officeart/2005/8/layout/vList5"/>
    <dgm:cxn modelId="{69B35974-C469-48A2-BF5F-70BD0DB3812E}" srcId="{64213139-1C30-4D4B-AD53-15B93B831EBF}" destId="{9DB3CE16-E3D3-473C-A8F4-BA7FA1C33FD9}" srcOrd="2" destOrd="0" parTransId="{03C3C4DE-FE3D-4223-9E69-BA57E73062E4}" sibTransId="{00495193-A633-4513-97F3-0080EBB9E46E}"/>
    <dgm:cxn modelId="{853E6D78-4E4C-4E65-9D34-3AE36FBFBCC2}" type="presOf" srcId="{9DB3CE16-E3D3-473C-A8F4-BA7FA1C33FD9}" destId="{BC964217-F7F8-4986-80FA-21615FD6BBB1}" srcOrd="0" destOrd="2" presId="urn:microsoft.com/office/officeart/2005/8/layout/vList5"/>
    <dgm:cxn modelId="{B198977B-5065-48D5-9F2B-F461DA3785B3}" srcId="{64213139-1C30-4D4B-AD53-15B93B831EBF}" destId="{40587E95-6590-4068-A02A-23E061D769B9}" srcOrd="3" destOrd="0" parTransId="{00B4C1EB-2842-4E75-83EE-3092EBA63B60}" sibTransId="{C39555ED-96DE-40FB-B4FC-1B81D42E69E5}"/>
    <dgm:cxn modelId="{D611ED9A-2236-4767-A94D-8F96543898CC}" srcId="{C78FC200-016C-43CB-B445-49EA567361B5}" destId="{64213139-1C30-4D4B-AD53-15B93B831EBF}" srcOrd="0" destOrd="0" parTransId="{EBB7E475-88ED-4C9F-8474-F26241C3DB19}" sibTransId="{20C619F5-2BD6-460C-9163-E67D098AE138}"/>
    <dgm:cxn modelId="{119E04AD-7920-4097-ADE2-BFEC2E27C4FD}" type="presOf" srcId="{9D0DF0B7-2CCE-4C16-9535-DA9B727FC727}" destId="{BC964217-F7F8-4986-80FA-21615FD6BBB1}" srcOrd="0" destOrd="1" presId="urn:microsoft.com/office/officeart/2005/8/layout/vList5"/>
    <dgm:cxn modelId="{E25AC8B1-4346-4DE2-96B1-59417873FCE5}" type="presOf" srcId="{40587E95-6590-4068-A02A-23E061D769B9}" destId="{BC964217-F7F8-4986-80FA-21615FD6BBB1}" srcOrd="0" destOrd="3" presId="urn:microsoft.com/office/officeart/2005/8/layout/vList5"/>
    <dgm:cxn modelId="{51ED87BA-2C25-4C2E-ABC2-A88EF9C0B84B}" type="presOf" srcId="{64213139-1C30-4D4B-AD53-15B93B831EBF}" destId="{6B4783F8-6ACC-44FA-A341-EBEE852DFDB8}" srcOrd="0" destOrd="0" presId="urn:microsoft.com/office/officeart/2005/8/layout/vList5"/>
    <dgm:cxn modelId="{5A0D8DC9-4C4E-4010-BE94-11CC82950D83}" srcId="{64213139-1C30-4D4B-AD53-15B93B831EBF}" destId="{896758A0-3552-4A45-9650-9E725C0DE711}" srcOrd="0" destOrd="0" parTransId="{8032AEBB-2580-471C-BC7A-DCCA3F3D87F1}" sibTransId="{BA73FAAC-C5A2-4DD2-A17E-06A8EBF2C0A4}"/>
    <dgm:cxn modelId="{DBD12CE1-FDC2-49A3-9BD9-F81A7369EC39}" srcId="{64213139-1C30-4D4B-AD53-15B93B831EBF}" destId="{AA6193BB-3DB2-4EA9-AED5-1B895A957BD5}" srcOrd="4" destOrd="0" parTransId="{B6C02049-9880-4498-B180-49162F1DD379}" sibTransId="{54F944A5-70FA-4885-B1C9-CF9D78F4FD3B}"/>
    <dgm:cxn modelId="{62988FF5-3136-4FAD-914E-7AB0515BFA0E}" type="presParOf" srcId="{642480CD-E8E5-4F6D-BF49-733F83FC6F1F}" destId="{BA951E19-4782-4F8F-BDBA-434E69D78125}" srcOrd="0" destOrd="0" presId="urn:microsoft.com/office/officeart/2005/8/layout/vList5"/>
    <dgm:cxn modelId="{C19A223C-60BF-4220-9348-64EC4CBCBB30}" type="presParOf" srcId="{BA951E19-4782-4F8F-BDBA-434E69D78125}" destId="{6B4783F8-6ACC-44FA-A341-EBEE852DFDB8}" srcOrd="0" destOrd="0" presId="urn:microsoft.com/office/officeart/2005/8/layout/vList5"/>
    <dgm:cxn modelId="{A817EE36-6095-4EC8-A7B1-B75822F4EF4C}" type="presParOf" srcId="{BA951E19-4782-4F8F-BDBA-434E69D78125}" destId="{BC964217-F7F8-4986-80FA-21615FD6BBB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89C97D-C7D2-43AC-8CC5-28A3646B5965}">
      <dsp:nvSpPr>
        <dsp:cNvPr id="0" name=""/>
        <dsp:cNvSpPr/>
      </dsp:nvSpPr>
      <dsp:spPr>
        <a:xfrm>
          <a:off x="0" y="288210"/>
          <a:ext cx="6628804" cy="104247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dirty="0">
              <a:solidFill>
                <a:schemeClr val="tx1"/>
              </a:solidFill>
            </a:rPr>
            <a:t>What Essential Documents must be maintained?</a:t>
          </a:r>
          <a:endParaRPr lang="en-US" sz="2700" kern="1200" dirty="0">
            <a:solidFill>
              <a:schemeClr val="tx1"/>
            </a:solidFill>
          </a:endParaRPr>
        </a:p>
      </dsp:txBody>
      <dsp:txXfrm>
        <a:off x="50889" y="339099"/>
        <a:ext cx="6527026" cy="940692"/>
      </dsp:txXfrm>
    </dsp:sp>
    <dsp:sp modelId="{35C0F439-EA54-41FE-B6AB-48E2B4F0668F}">
      <dsp:nvSpPr>
        <dsp:cNvPr id="0" name=""/>
        <dsp:cNvSpPr/>
      </dsp:nvSpPr>
      <dsp:spPr>
        <a:xfrm>
          <a:off x="0" y="1408440"/>
          <a:ext cx="6628804" cy="1042470"/>
        </a:xfrm>
        <a:prstGeom prst="roundRect">
          <a:avLst/>
        </a:prstGeom>
        <a:gradFill rotWithShape="0">
          <a:gsLst>
            <a:gs pos="0">
              <a:schemeClr val="accent2">
                <a:hueOff val="-988095"/>
                <a:satOff val="4733"/>
                <a:lumOff val="4379"/>
                <a:alphaOff val="0"/>
                <a:tint val="96000"/>
                <a:lumMod val="100000"/>
              </a:schemeClr>
            </a:gs>
            <a:gs pos="78000">
              <a:schemeClr val="accent2">
                <a:hueOff val="-988095"/>
                <a:satOff val="4733"/>
                <a:lumOff val="437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dirty="0">
              <a:solidFill>
                <a:schemeClr val="tx1"/>
              </a:solidFill>
            </a:rPr>
            <a:t>How are Essential Documents maintained?</a:t>
          </a:r>
          <a:endParaRPr lang="en-US" sz="2700" kern="1200" dirty="0">
            <a:solidFill>
              <a:schemeClr val="tx1"/>
            </a:solidFill>
          </a:endParaRPr>
        </a:p>
      </dsp:txBody>
      <dsp:txXfrm>
        <a:off x="50889" y="1459329"/>
        <a:ext cx="6527026" cy="940692"/>
      </dsp:txXfrm>
    </dsp:sp>
    <dsp:sp modelId="{71370AD0-D991-46AA-8AFB-6B8B3756C793}">
      <dsp:nvSpPr>
        <dsp:cNvPr id="0" name=""/>
        <dsp:cNvSpPr/>
      </dsp:nvSpPr>
      <dsp:spPr>
        <a:xfrm>
          <a:off x="0" y="2528670"/>
          <a:ext cx="6628804" cy="1042470"/>
        </a:xfrm>
        <a:prstGeom prst="roundRect">
          <a:avLst/>
        </a:prstGeom>
        <a:gradFill rotWithShape="0">
          <a:gsLst>
            <a:gs pos="0">
              <a:schemeClr val="accent2">
                <a:hueOff val="-1976191"/>
                <a:satOff val="9467"/>
                <a:lumOff val="8758"/>
                <a:alphaOff val="0"/>
                <a:tint val="96000"/>
                <a:lumMod val="100000"/>
              </a:schemeClr>
            </a:gs>
            <a:gs pos="78000">
              <a:schemeClr val="accent2">
                <a:hueOff val="-1976191"/>
                <a:satOff val="9467"/>
                <a:lumOff val="8758"/>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dirty="0">
              <a:solidFill>
                <a:schemeClr val="tx1"/>
              </a:solidFill>
            </a:rPr>
            <a:t>Most Essential Documents are maintained in a Regulatory Binder/File</a:t>
          </a:r>
          <a:endParaRPr lang="en-US" sz="2700" kern="1200" dirty="0">
            <a:solidFill>
              <a:schemeClr val="tx1"/>
            </a:solidFill>
          </a:endParaRPr>
        </a:p>
      </dsp:txBody>
      <dsp:txXfrm>
        <a:off x="50889" y="2579559"/>
        <a:ext cx="6527026" cy="940692"/>
      </dsp:txXfrm>
    </dsp:sp>
    <dsp:sp modelId="{5E6BAC7E-E3D1-4C49-BBF6-4760D4C75127}">
      <dsp:nvSpPr>
        <dsp:cNvPr id="0" name=""/>
        <dsp:cNvSpPr/>
      </dsp:nvSpPr>
      <dsp:spPr>
        <a:xfrm>
          <a:off x="0" y="3648900"/>
          <a:ext cx="6628804" cy="1042470"/>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dirty="0">
              <a:solidFill>
                <a:schemeClr val="tx1"/>
              </a:solidFill>
            </a:rPr>
            <a:t>What is a Regulatory Binder?</a:t>
          </a:r>
          <a:endParaRPr lang="en-US" sz="2700" kern="1200" dirty="0">
            <a:solidFill>
              <a:schemeClr val="tx1"/>
            </a:solidFill>
          </a:endParaRPr>
        </a:p>
      </dsp:txBody>
      <dsp:txXfrm>
        <a:off x="50889" y="3699789"/>
        <a:ext cx="6527026" cy="9406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3F8F54-ACE5-4CBF-9F79-8969934157ED}">
      <dsp:nvSpPr>
        <dsp:cNvPr id="0" name=""/>
        <dsp:cNvSpPr/>
      </dsp:nvSpPr>
      <dsp:spPr>
        <a:xfrm>
          <a:off x="178421" y="126462"/>
          <a:ext cx="2077886" cy="1246732"/>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Current Protocol</a:t>
          </a:r>
        </a:p>
      </dsp:txBody>
      <dsp:txXfrm>
        <a:off x="178421" y="126462"/>
        <a:ext cx="2077886" cy="1246732"/>
      </dsp:txXfrm>
    </dsp:sp>
    <dsp:sp modelId="{304624FB-544E-4B4F-AB32-DB96334DFBBD}">
      <dsp:nvSpPr>
        <dsp:cNvPr id="0" name=""/>
        <dsp:cNvSpPr/>
      </dsp:nvSpPr>
      <dsp:spPr>
        <a:xfrm>
          <a:off x="2289513" y="181244"/>
          <a:ext cx="2077886" cy="1246732"/>
        </a:xfrm>
        <a:prstGeom prst="rect">
          <a:avLst/>
        </a:prstGeom>
        <a:solidFill>
          <a:schemeClr val="accent2">
            <a:hueOff val="-156015"/>
            <a:satOff val="747"/>
            <a:lumOff val="69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Current Consent Form</a:t>
          </a:r>
        </a:p>
      </dsp:txBody>
      <dsp:txXfrm>
        <a:off x="2289513" y="181244"/>
        <a:ext cx="2077886" cy="1246732"/>
      </dsp:txXfrm>
    </dsp:sp>
    <dsp:sp modelId="{D3185665-F4DA-48BF-A180-F757DCA2A544}">
      <dsp:nvSpPr>
        <dsp:cNvPr id="0" name=""/>
        <dsp:cNvSpPr/>
      </dsp:nvSpPr>
      <dsp:spPr>
        <a:xfrm>
          <a:off x="4575189" y="181244"/>
          <a:ext cx="2077886" cy="1246732"/>
        </a:xfrm>
        <a:prstGeom prst="rect">
          <a:avLst/>
        </a:prstGeom>
        <a:solidFill>
          <a:schemeClr val="accent2">
            <a:hueOff val="-312030"/>
            <a:satOff val="1495"/>
            <a:lumOff val="138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t>IRB Documents</a:t>
          </a:r>
        </a:p>
      </dsp:txBody>
      <dsp:txXfrm>
        <a:off x="4575189" y="181244"/>
        <a:ext cx="2077886" cy="1246732"/>
      </dsp:txXfrm>
    </dsp:sp>
    <dsp:sp modelId="{F57E89C0-2AB9-42E7-B309-CB8CFF163084}">
      <dsp:nvSpPr>
        <dsp:cNvPr id="0" name=""/>
        <dsp:cNvSpPr/>
      </dsp:nvSpPr>
      <dsp:spPr>
        <a:xfrm>
          <a:off x="6860864" y="181244"/>
          <a:ext cx="2077886" cy="1246732"/>
        </a:xfrm>
        <a:prstGeom prst="rect">
          <a:avLst/>
        </a:prstGeom>
        <a:solidFill>
          <a:schemeClr val="accent2">
            <a:hueOff val="-468045"/>
            <a:satOff val="2242"/>
            <a:lumOff val="207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t>Study Team Credentials</a:t>
          </a:r>
        </a:p>
      </dsp:txBody>
      <dsp:txXfrm>
        <a:off x="6860864" y="181244"/>
        <a:ext cx="2077886" cy="1246732"/>
      </dsp:txXfrm>
    </dsp:sp>
    <dsp:sp modelId="{4161F191-C3B4-49DF-831B-4B40C5DE8E96}">
      <dsp:nvSpPr>
        <dsp:cNvPr id="0" name=""/>
        <dsp:cNvSpPr/>
      </dsp:nvSpPr>
      <dsp:spPr>
        <a:xfrm>
          <a:off x="9146540" y="181244"/>
          <a:ext cx="2077886" cy="1246732"/>
        </a:xfrm>
        <a:prstGeom prst="rect">
          <a:avLst/>
        </a:prstGeom>
        <a:solidFill>
          <a:schemeClr val="accent2">
            <a:hueOff val="-624060"/>
            <a:satOff val="2989"/>
            <a:lumOff val="276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t>IP Brochure/Manual</a:t>
          </a:r>
        </a:p>
      </dsp:txBody>
      <dsp:txXfrm>
        <a:off x="9146540" y="181244"/>
        <a:ext cx="2077886" cy="1246732"/>
      </dsp:txXfrm>
    </dsp:sp>
    <dsp:sp modelId="{096EF6BD-EF08-4C4B-993C-249765B41DD3}">
      <dsp:nvSpPr>
        <dsp:cNvPr id="0" name=""/>
        <dsp:cNvSpPr/>
      </dsp:nvSpPr>
      <dsp:spPr>
        <a:xfrm>
          <a:off x="3837" y="1635764"/>
          <a:ext cx="2077886" cy="1246732"/>
        </a:xfrm>
        <a:prstGeom prst="rect">
          <a:avLst/>
        </a:prstGeom>
        <a:solidFill>
          <a:schemeClr val="accent2">
            <a:hueOff val="-780075"/>
            <a:satOff val="3737"/>
            <a:lumOff val="345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t>DOA/DOR</a:t>
          </a:r>
        </a:p>
      </dsp:txBody>
      <dsp:txXfrm>
        <a:off x="3837" y="1635764"/>
        <a:ext cx="2077886" cy="1246732"/>
      </dsp:txXfrm>
    </dsp:sp>
    <dsp:sp modelId="{E92992D7-DB4B-40B1-B2F2-D6B3E84389E6}">
      <dsp:nvSpPr>
        <dsp:cNvPr id="0" name=""/>
        <dsp:cNvSpPr/>
      </dsp:nvSpPr>
      <dsp:spPr>
        <a:xfrm>
          <a:off x="2289513" y="1635764"/>
          <a:ext cx="2077886" cy="1246732"/>
        </a:xfrm>
        <a:prstGeom prst="rect">
          <a:avLst/>
        </a:prstGeom>
        <a:solidFill>
          <a:schemeClr val="accent2">
            <a:hueOff val="-936090"/>
            <a:satOff val="4484"/>
            <a:lumOff val="414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t>Case Report Forms</a:t>
          </a:r>
        </a:p>
      </dsp:txBody>
      <dsp:txXfrm>
        <a:off x="2289513" y="1635764"/>
        <a:ext cx="2077886" cy="1246732"/>
      </dsp:txXfrm>
    </dsp:sp>
    <dsp:sp modelId="{64654F38-79D4-4BDB-A975-A7C3A8EE15D7}">
      <dsp:nvSpPr>
        <dsp:cNvPr id="0" name=""/>
        <dsp:cNvSpPr/>
      </dsp:nvSpPr>
      <dsp:spPr>
        <a:xfrm>
          <a:off x="4575189" y="1635764"/>
          <a:ext cx="2077886" cy="1246732"/>
        </a:xfrm>
        <a:prstGeom prst="rect">
          <a:avLst/>
        </a:prstGeom>
        <a:solidFill>
          <a:schemeClr val="accent2">
            <a:hueOff val="-1092105"/>
            <a:satOff val="5232"/>
            <a:lumOff val="484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Training</a:t>
          </a:r>
        </a:p>
        <a:p>
          <a:pPr marL="0" lvl="0" indent="0" algn="ctr" defTabSz="844550">
            <a:lnSpc>
              <a:spcPct val="90000"/>
            </a:lnSpc>
            <a:spcBef>
              <a:spcPct val="0"/>
            </a:spcBef>
            <a:spcAft>
              <a:spcPct val="35000"/>
            </a:spcAft>
            <a:buNone/>
          </a:pPr>
          <a:r>
            <a:rPr lang="en-US" sz="1900" b="1" kern="1200" baseline="0" dirty="0"/>
            <a:t>Documents</a:t>
          </a:r>
          <a:endParaRPr lang="en-US" sz="1900" b="1" kern="1200" dirty="0"/>
        </a:p>
      </dsp:txBody>
      <dsp:txXfrm>
        <a:off x="4575189" y="1635764"/>
        <a:ext cx="2077886" cy="1246732"/>
      </dsp:txXfrm>
    </dsp:sp>
    <dsp:sp modelId="{261052E0-4E2B-4310-80A6-105736F4DC1F}">
      <dsp:nvSpPr>
        <dsp:cNvPr id="0" name=""/>
        <dsp:cNvSpPr/>
      </dsp:nvSpPr>
      <dsp:spPr>
        <a:xfrm>
          <a:off x="6860864" y="1635764"/>
          <a:ext cx="2077886" cy="1246732"/>
        </a:xfrm>
        <a:prstGeom prst="rect">
          <a:avLst/>
        </a:prstGeom>
        <a:solidFill>
          <a:schemeClr val="accent2">
            <a:hueOff val="-1248120"/>
            <a:satOff val="5979"/>
            <a:lumOff val="553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t>IP Information and  Accountability</a:t>
          </a:r>
        </a:p>
      </dsp:txBody>
      <dsp:txXfrm>
        <a:off x="6860864" y="1635764"/>
        <a:ext cx="2077886" cy="1246732"/>
      </dsp:txXfrm>
    </dsp:sp>
    <dsp:sp modelId="{041AE10C-2A25-4A1A-8924-155B2E79EEF3}">
      <dsp:nvSpPr>
        <dsp:cNvPr id="0" name=""/>
        <dsp:cNvSpPr/>
      </dsp:nvSpPr>
      <dsp:spPr>
        <a:xfrm>
          <a:off x="9146540" y="1635764"/>
          <a:ext cx="2077886" cy="1246732"/>
        </a:xfrm>
        <a:prstGeom prst="rect">
          <a:avLst/>
        </a:prstGeom>
        <a:solidFill>
          <a:schemeClr val="accent2">
            <a:hueOff val="-1404135"/>
            <a:satOff val="6726"/>
            <a:lumOff val="622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t>Correspondence</a:t>
          </a:r>
        </a:p>
      </dsp:txBody>
      <dsp:txXfrm>
        <a:off x="9146540" y="1635764"/>
        <a:ext cx="2077886" cy="1246732"/>
      </dsp:txXfrm>
    </dsp:sp>
    <dsp:sp modelId="{E5869A56-48AB-46C5-B8A7-67077BB0BB27}">
      <dsp:nvSpPr>
        <dsp:cNvPr id="0" name=""/>
        <dsp:cNvSpPr/>
      </dsp:nvSpPr>
      <dsp:spPr>
        <a:xfrm>
          <a:off x="3837" y="3090285"/>
          <a:ext cx="2077886" cy="1246732"/>
        </a:xfrm>
        <a:prstGeom prst="rect">
          <a:avLst/>
        </a:prstGeom>
        <a:solidFill>
          <a:schemeClr val="accent2">
            <a:hueOff val="-1560151"/>
            <a:satOff val="7474"/>
            <a:lumOff val="691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t>Screening/</a:t>
          </a:r>
        </a:p>
        <a:p>
          <a:pPr marL="0" lvl="0" indent="0" algn="ctr" defTabSz="844550">
            <a:lnSpc>
              <a:spcPct val="90000"/>
            </a:lnSpc>
            <a:spcBef>
              <a:spcPct val="0"/>
            </a:spcBef>
            <a:spcAft>
              <a:spcPct val="35000"/>
            </a:spcAft>
            <a:buNone/>
          </a:pPr>
          <a:r>
            <a:rPr lang="en-US" sz="1900" b="1" kern="1200"/>
            <a:t>Enrollment log</a:t>
          </a:r>
        </a:p>
      </dsp:txBody>
      <dsp:txXfrm>
        <a:off x="3837" y="3090285"/>
        <a:ext cx="2077886" cy="1246732"/>
      </dsp:txXfrm>
    </dsp:sp>
    <dsp:sp modelId="{BDD64FC3-E314-4EC3-A164-E98835ED8D88}">
      <dsp:nvSpPr>
        <dsp:cNvPr id="0" name=""/>
        <dsp:cNvSpPr/>
      </dsp:nvSpPr>
      <dsp:spPr>
        <a:xfrm>
          <a:off x="2289513" y="3090285"/>
          <a:ext cx="2077886" cy="1246732"/>
        </a:xfrm>
        <a:prstGeom prst="rect">
          <a:avLst/>
        </a:prstGeom>
        <a:solidFill>
          <a:schemeClr val="accent2">
            <a:hueOff val="-1716166"/>
            <a:satOff val="8221"/>
            <a:lumOff val="760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t>Master Log</a:t>
          </a:r>
        </a:p>
      </dsp:txBody>
      <dsp:txXfrm>
        <a:off x="2289513" y="3090285"/>
        <a:ext cx="2077886" cy="1246732"/>
      </dsp:txXfrm>
    </dsp:sp>
    <dsp:sp modelId="{B9E08776-A83C-401C-A37C-2BAAD63A85CC}">
      <dsp:nvSpPr>
        <dsp:cNvPr id="0" name=""/>
        <dsp:cNvSpPr/>
      </dsp:nvSpPr>
      <dsp:spPr>
        <a:xfrm>
          <a:off x="4575189" y="3090285"/>
          <a:ext cx="2077886" cy="1246732"/>
        </a:xfrm>
        <a:prstGeom prst="rect">
          <a:avLst/>
        </a:prstGeom>
        <a:solidFill>
          <a:schemeClr val="accent2">
            <a:hueOff val="-1872181"/>
            <a:satOff val="8968"/>
            <a:lumOff val="829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t>Laboratory Documents</a:t>
          </a:r>
        </a:p>
      </dsp:txBody>
      <dsp:txXfrm>
        <a:off x="4575189" y="3090285"/>
        <a:ext cx="2077886" cy="1246732"/>
      </dsp:txXfrm>
    </dsp:sp>
    <dsp:sp modelId="{C4D3D447-3EF6-434E-8B8C-5DC1405FA18B}">
      <dsp:nvSpPr>
        <dsp:cNvPr id="0" name=""/>
        <dsp:cNvSpPr/>
      </dsp:nvSpPr>
      <dsp:spPr>
        <a:xfrm>
          <a:off x="6860864" y="3090285"/>
          <a:ext cx="2077886" cy="1246732"/>
        </a:xfrm>
        <a:prstGeom prst="rect">
          <a:avLst/>
        </a:prstGeom>
        <a:solidFill>
          <a:schemeClr val="accent2">
            <a:hueOff val="-2028196"/>
            <a:satOff val="9716"/>
            <a:lumOff val="898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t>Specimen Tracking Log</a:t>
          </a:r>
        </a:p>
      </dsp:txBody>
      <dsp:txXfrm>
        <a:off x="6860864" y="3090285"/>
        <a:ext cx="2077886" cy="1246732"/>
      </dsp:txXfrm>
    </dsp:sp>
    <dsp:sp modelId="{16F709AE-21DB-4128-8A4B-244AB8B892C4}">
      <dsp:nvSpPr>
        <dsp:cNvPr id="0" name=""/>
        <dsp:cNvSpPr/>
      </dsp:nvSpPr>
      <dsp:spPr>
        <a:xfrm>
          <a:off x="9146540" y="3090285"/>
          <a:ext cx="2077886" cy="1246732"/>
        </a:xfrm>
        <a:prstGeom prst="rect">
          <a:avLst/>
        </a:prstGeom>
        <a:solidFill>
          <a:schemeClr val="accent2">
            <a:hueOff val="-2184211"/>
            <a:satOff val="10463"/>
            <a:lumOff val="968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t>Protocol Deviation log</a:t>
          </a:r>
        </a:p>
      </dsp:txBody>
      <dsp:txXfrm>
        <a:off x="9146540" y="3090285"/>
        <a:ext cx="2077886" cy="1246732"/>
      </dsp:txXfrm>
    </dsp:sp>
    <dsp:sp modelId="{AA99CA9E-EDC5-4F4B-8660-D5D4A1543048}">
      <dsp:nvSpPr>
        <dsp:cNvPr id="0" name=""/>
        <dsp:cNvSpPr/>
      </dsp:nvSpPr>
      <dsp:spPr>
        <a:xfrm>
          <a:off x="3837" y="4544806"/>
          <a:ext cx="2077886" cy="1246732"/>
        </a:xfrm>
        <a:prstGeom prst="rect">
          <a:avLst/>
        </a:prstGeom>
        <a:solidFill>
          <a:schemeClr val="accent2">
            <a:hueOff val="-2340226"/>
            <a:satOff val="11211"/>
            <a:lumOff val="1037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t>Note to Files</a:t>
          </a:r>
        </a:p>
      </dsp:txBody>
      <dsp:txXfrm>
        <a:off x="3837" y="4544806"/>
        <a:ext cx="2077886" cy="1246732"/>
      </dsp:txXfrm>
    </dsp:sp>
    <dsp:sp modelId="{76D9EAD7-3A18-4A02-91DB-E6F073F0D141}">
      <dsp:nvSpPr>
        <dsp:cNvPr id="0" name=""/>
        <dsp:cNvSpPr/>
      </dsp:nvSpPr>
      <dsp:spPr>
        <a:xfrm>
          <a:off x="2289513" y="4544806"/>
          <a:ext cx="2077886" cy="1246732"/>
        </a:xfrm>
        <a:prstGeom prst="rect">
          <a:avLst/>
        </a:prstGeom>
        <a:solidFill>
          <a:schemeClr val="accent2">
            <a:hueOff val="-2496241"/>
            <a:satOff val="11958"/>
            <a:lumOff val="1106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t>Monitoring Visits and Reports</a:t>
          </a:r>
        </a:p>
      </dsp:txBody>
      <dsp:txXfrm>
        <a:off x="2289513" y="4544806"/>
        <a:ext cx="2077886" cy="1246732"/>
      </dsp:txXfrm>
    </dsp:sp>
    <dsp:sp modelId="{7DC95131-38F6-4A7B-AF37-2FB9B2861D49}">
      <dsp:nvSpPr>
        <dsp:cNvPr id="0" name=""/>
        <dsp:cNvSpPr/>
      </dsp:nvSpPr>
      <dsp:spPr>
        <a:xfrm>
          <a:off x="4575189" y="4544806"/>
          <a:ext cx="2077886" cy="1246732"/>
        </a:xfrm>
        <a:prstGeom prst="rect">
          <a:avLst/>
        </a:prstGeom>
        <a:solidFill>
          <a:schemeClr val="accent2">
            <a:hueOff val="-2652256"/>
            <a:satOff val="12705"/>
            <a:lumOff val="1175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t>AE/SAE Logs/Documents</a:t>
          </a:r>
        </a:p>
      </dsp:txBody>
      <dsp:txXfrm>
        <a:off x="4575189" y="4544806"/>
        <a:ext cx="2077886" cy="1246732"/>
      </dsp:txXfrm>
    </dsp:sp>
    <dsp:sp modelId="{5CF85858-95DA-4331-A0C9-2464260F3F35}">
      <dsp:nvSpPr>
        <dsp:cNvPr id="0" name=""/>
        <dsp:cNvSpPr/>
      </dsp:nvSpPr>
      <dsp:spPr>
        <a:xfrm>
          <a:off x="6860864" y="4544806"/>
          <a:ext cx="2077886" cy="1246732"/>
        </a:xfrm>
        <a:prstGeom prst="rect">
          <a:avLst/>
        </a:prstGeom>
        <a:solidFill>
          <a:schemeClr val="accent2">
            <a:hueOff val="-2808271"/>
            <a:satOff val="13453"/>
            <a:lumOff val="1244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Source Documents</a:t>
          </a:r>
        </a:p>
      </dsp:txBody>
      <dsp:txXfrm>
        <a:off x="6860864" y="4544806"/>
        <a:ext cx="2077886" cy="1246732"/>
      </dsp:txXfrm>
    </dsp:sp>
    <dsp:sp modelId="{D34A5BD8-8B56-408D-8AF9-16D553EACC1B}">
      <dsp:nvSpPr>
        <dsp:cNvPr id="0" name=""/>
        <dsp:cNvSpPr/>
      </dsp:nvSpPr>
      <dsp:spPr>
        <a:xfrm>
          <a:off x="9146540" y="4544806"/>
          <a:ext cx="2077886" cy="1246732"/>
        </a:xfrm>
        <a:prstGeom prst="rect">
          <a:avLst/>
        </a:prstGeom>
        <a:solidFill>
          <a:schemeClr val="accent2">
            <a:hueOff val="-2964286"/>
            <a:satOff val="14200"/>
            <a:lumOff val="1313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Legal/Financial Documents</a:t>
          </a:r>
        </a:p>
      </dsp:txBody>
      <dsp:txXfrm>
        <a:off x="9146540" y="4544806"/>
        <a:ext cx="2077886" cy="12467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5D1E68-19AA-442C-A17E-0E14BB315551}">
      <dsp:nvSpPr>
        <dsp:cNvPr id="0" name=""/>
        <dsp:cNvSpPr/>
      </dsp:nvSpPr>
      <dsp:spPr>
        <a:xfrm>
          <a:off x="469531" y="223433"/>
          <a:ext cx="10124353" cy="1087454"/>
        </a:xfrm>
        <a:prstGeom prst="roundRect">
          <a:avLst/>
        </a:prstGeom>
        <a:solidFill>
          <a:schemeClr val="tx2">
            <a:lumMod val="20000"/>
            <a:lumOff val="80000"/>
          </a:schemeClr>
        </a:solidFill>
        <a:ln w="28575">
          <a:solidFill>
            <a:schemeClr val="accent1">
              <a:lumMod val="75000"/>
            </a:schemeClr>
          </a:solid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lumMod val="50000"/>
                  <a:lumOff val="50000"/>
                </a:schemeClr>
              </a:solidFill>
            </a:rPr>
            <a:t>Curriculum vitae (CVs) / resume / bio sketch for the Principal Investigator, other  investigator(s) and key study personnel (KSP) for the study</a:t>
          </a:r>
        </a:p>
      </dsp:txBody>
      <dsp:txXfrm>
        <a:off x="522616" y="276518"/>
        <a:ext cx="10018183" cy="981284"/>
      </dsp:txXfrm>
    </dsp:sp>
    <dsp:sp modelId="{E1A44DD7-16C7-4ED1-B8A5-2B5150940750}">
      <dsp:nvSpPr>
        <dsp:cNvPr id="0" name=""/>
        <dsp:cNvSpPr/>
      </dsp:nvSpPr>
      <dsp:spPr>
        <a:xfrm>
          <a:off x="444859" y="1448150"/>
          <a:ext cx="10173696" cy="1022915"/>
        </a:xfrm>
        <a:prstGeom prst="roundRect">
          <a:avLst/>
        </a:prstGeom>
        <a:solidFill>
          <a:schemeClr val="tx2">
            <a:lumMod val="40000"/>
            <a:lumOff val="60000"/>
          </a:schemeClr>
        </a:solidFill>
        <a:ln w="28575">
          <a:solidFill>
            <a:schemeClr val="accent1">
              <a:lumMod val="75000"/>
            </a:schemeClr>
          </a:solid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lumMod val="65000"/>
                  <a:lumOff val="35000"/>
                </a:schemeClr>
              </a:solidFill>
            </a:rPr>
            <a:t>Financial Disclosure Forms and Conflict of interest forms</a:t>
          </a:r>
        </a:p>
      </dsp:txBody>
      <dsp:txXfrm>
        <a:off x="494794" y="1498085"/>
        <a:ext cx="10073826" cy="923045"/>
      </dsp:txXfrm>
    </dsp:sp>
    <dsp:sp modelId="{37E1B792-8B75-46A8-B07E-2920CE5E46F9}">
      <dsp:nvSpPr>
        <dsp:cNvPr id="0" name=""/>
        <dsp:cNvSpPr/>
      </dsp:nvSpPr>
      <dsp:spPr>
        <a:xfrm>
          <a:off x="457195" y="2635606"/>
          <a:ext cx="10149024" cy="1010966"/>
        </a:xfrm>
        <a:prstGeom prst="roundRect">
          <a:avLst/>
        </a:prstGeom>
        <a:solidFill>
          <a:schemeClr val="tx2">
            <a:lumMod val="60000"/>
            <a:lumOff val="40000"/>
          </a:schemeClr>
        </a:solidFill>
        <a:ln w="28575">
          <a:solidFill>
            <a:schemeClr val="accent1"/>
          </a:solid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bg2"/>
              </a:solidFill>
            </a:rPr>
            <a:t>Clinical professional licensure/certification (dental, medical, nursing, pharmacy, etc.) for all KSP; Specialty training needed for study procedures</a:t>
          </a:r>
        </a:p>
      </dsp:txBody>
      <dsp:txXfrm>
        <a:off x="506546" y="2684957"/>
        <a:ext cx="10050322" cy="912264"/>
      </dsp:txXfrm>
    </dsp:sp>
    <dsp:sp modelId="{1671AEC2-B2BD-451C-B831-D3887C3F2142}">
      <dsp:nvSpPr>
        <dsp:cNvPr id="0" name=""/>
        <dsp:cNvSpPr/>
      </dsp:nvSpPr>
      <dsp:spPr>
        <a:xfrm>
          <a:off x="436617" y="3765826"/>
          <a:ext cx="10190180" cy="998652"/>
        </a:xfrm>
        <a:prstGeom prst="roundRect">
          <a:avLst/>
        </a:prstGeom>
        <a:solidFill>
          <a:schemeClr val="tx2">
            <a:lumMod val="75000"/>
          </a:schemeClr>
        </a:solidFill>
        <a:ln w="28575">
          <a:solidFill>
            <a:schemeClr val="accent1">
              <a:lumMod val="75000"/>
            </a:schemeClr>
          </a:solid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Training </a:t>
          </a:r>
          <a:r>
            <a:rPr lang="en-US" sz="2000" b="1" kern="1200" dirty="0">
              <a:solidFill>
                <a:schemeClr val="bg1"/>
              </a:solidFill>
            </a:rPr>
            <a:t>documents (Human Subject Protection, CITI, Good Clinical Practice, </a:t>
          </a:r>
          <a:r>
            <a:rPr lang="en-US" sz="2000" b="1" kern="1200" dirty="0"/>
            <a:t>protocol, etc.)</a:t>
          </a:r>
        </a:p>
      </dsp:txBody>
      <dsp:txXfrm>
        <a:off x="485367" y="3814576"/>
        <a:ext cx="10092680" cy="9011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15F90D-D657-4567-B40D-69E6019C88C5}">
      <dsp:nvSpPr>
        <dsp:cNvPr id="0" name=""/>
        <dsp:cNvSpPr/>
      </dsp:nvSpPr>
      <dsp:spPr>
        <a:xfrm>
          <a:off x="0" y="642797"/>
          <a:ext cx="6316433" cy="1073954"/>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b="1" kern="1200" dirty="0"/>
            <a:t>Screening/Enrollment</a:t>
          </a:r>
          <a:endParaRPr lang="en-US" sz="4400" kern="1200" dirty="0"/>
        </a:p>
      </dsp:txBody>
      <dsp:txXfrm>
        <a:off x="52426" y="695223"/>
        <a:ext cx="6211581" cy="969102"/>
      </dsp:txXfrm>
    </dsp:sp>
    <dsp:sp modelId="{B2C188BC-3559-4AF8-9023-2CA5EDF39B8B}">
      <dsp:nvSpPr>
        <dsp:cNvPr id="0" name=""/>
        <dsp:cNvSpPr/>
      </dsp:nvSpPr>
      <dsp:spPr>
        <a:xfrm>
          <a:off x="0" y="2117740"/>
          <a:ext cx="6391275" cy="1031961"/>
        </a:xfrm>
        <a:prstGeom prst="roundRect">
          <a:avLst/>
        </a:prstGeom>
        <a:solidFill>
          <a:schemeClr val="accent5">
            <a:hueOff val="2495256"/>
            <a:satOff val="-50489"/>
            <a:lumOff val="156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b="1" kern="1200" dirty="0"/>
            <a:t>Master log</a:t>
          </a:r>
        </a:p>
      </dsp:txBody>
      <dsp:txXfrm>
        <a:off x="50376" y="2168116"/>
        <a:ext cx="6290523" cy="931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F3353F-B0C0-4D3E-B5B6-F35B6FCE2516}">
      <dsp:nvSpPr>
        <dsp:cNvPr id="0" name=""/>
        <dsp:cNvSpPr/>
      </dsp:nvSpPr>
      <dsp:spPr>
        <a:xfrm>
          <a:off x="226886" y="27101"/>
          <a:ext cx="1161118" cy="1161118"/>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314CCE-0054-490D-B187-2DEF2EC8E28D}">
      <dsp:nvSpPr>
        <dsp:cNvPr id="0" name=""/>
        <dsp:cNvSpPr/>
      </dsp:nvSpPr>
      <dsp:spPr>
        <a:xfrm>
          <a:off x="470721" y="270936"/>
          <a:ext cx="673448" cy="6734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D248A99-9F4E-4A9E-BBCA-CD94C46B4A94}">
      <dsp:nvSpPr>
        <dsp:cNvPr id="0" name=""/>
        <dsp:cNvSpPr/>
      </dsp:nvSpPr>
      <dsp:spPr>
        <a:xfrm>
          <a:off x="1636816" y="27101"/>
          <a:ext cx="2736923" cy="1161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b="1" kern="1200" dirty="0"/>
            <a:t>All completed CRFs should be maintained as essential documents</a:t>
          </a:r>
          <a:endParaRPr lang="en-US" sz="2000" kern="1200" dirty="0"/>
        </a:p>
      </dsp:txBody>
      <dsp:txXfrm>
        <a:off x="1636816" y="27101"/>
        <a:ext cx="2736923" cy="1161118"/>
      </dsp:txXfrm>
    </dsp:sp>
    <dsp:sp modelId="{5339C071-BBDD-4642-8C06-A1BF64577023}">
      <dsp:nvSpPr>
        <dsp:cNvPr id="0" name=""/>
        <dsp:cNvSpPr/>
      </dsp:nvSpPr>
      <dsp:spPr>
        <a:xfrm>
          <a:off x="4850627" y="27101"/>
          <a:ext cx="1161118" cy="1161118"/>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F61C50-3C44-4EEA-80F2-757CEEA75D3E}">
      <dsp:nvSpPr>
        <dsp:cNvPr id="0" name=""/>
        <dsp:cNvSpPr/>
      </dsp:nvSpPr>
      <dsp:spPr>
        <a:xfrm>
          <a:off x="5094462" y="270936"/>
          <a:ext cx="673448" cy="6734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43C47E6-B0AF-4F6B-B318-B1440B694240}">
      <dsp:nvSpPr>
        <dsp:cNvPr id="0" name=""/>
        <dsp:cNvSpPr/>
      </dsp:nvSpPr>
      <dsp:spPr>
        <a:xfrm>
          <a:off x="6260557" y="27101"/>
          <a:ext cx="2736923" cy="1161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b="1" kern="1200" dirty="0"/>
            <a:t>CRFs should be dated/signed by the study team member completing the form (ALCOA-C)</a:t>
          </a:r>
          <a:endParaRPr lang="en-US" sz="2000" kern="1200" dirty="0"/>
        </a:p>
      </dsp:txBody>
      <dsp:txXfrm>
        <a:off x="6260557" y="27101"/>
        <a:ext cx="2736923" cy="1161118"/>
      </dsp:txXfrm>
    </dsp:sp>
    <dsp:sp modelId="{FC57C518-7904-4FDD-93A9-00FFBFA55BCB}">
      <dsp:nvSpPr>
        <dsp:cNvPr id="0" name=""/>
        <dsp:cNvSpPr/>
      </dsp:nvSpPr>
      <dsp:spPr>
        <a:xfrm>
          <a:off x="226886" y="2099410"/>
          <a:ext cx="1161118" cy="1161118"/>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6740A0-792F-493E-8F43-398068038EFB}">
      <dsp:nvSpPr>
        <dsp:cNvPr id="0" name=""/>
        <dsp:cNvSpPr/>
      </dsp:nvSpPr>
      <dsp:spPr>
        <a:xfrm>
          <a:off x="470721" y="2343245"/>
          <a:ext cx="673448" cy="67344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DE2677B-A932-4670-A823-E508DB50ADE3}">
      <dsp:nvSpPr>
        <dsp:cNvPr id="0" name=""/>
        <dsp:cNvSpPr/>
      </dsp:nvSpPr>
      <dsp:spPr>
        <a:xfrm>
          <a:off x="1636816" y="2099410"/>
          <a:ext cx="2736923" cy="1161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b="1" kern="1200" dirty="0"/>
            <a:t>Data reported on the CRF should be consistent with the source documents</a:t>
          </a:r>
          <a:endParaRPr lang="en-US" sz="2000" kern="1200" dirty="0"/>
        </a:p>
      </dsp:txBody>
      <dsp:txXfrm>
        <a:off x="1636816" y="2099410"/>
        <a:ext cx="2736923" cy="1161118"/>
      </dsp:txXfrm>
    </dsp:sp>
    <dsp:sp modelId="{75DE5792-E8DD-4AB7-AC5A-254B8639BD6E}">
      <dsp:nvSpPr>
        <dsp:cNvPr id="0" name=""/>
        <dsp:cNvSpPr/>
      </dsp:nvSpPr>
      <dsp:spPr>
        <a:xfrm>
          <a:off x="4850627" y="2099410"/>
          <a:ext cx="1161118" cy="1161118"/>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AE5D61-EC25-4A15-BD64-E42D0E8E39C2}">
      <dsp:nvSpPr>
        <dsp:cNvPr id="0" name=""/>
        <dsp:cNvSpPr/>
      </dsp:nvSpPr>
      <dsp:spPr>
        <a:xfrm>
          <a:off x="5094462" y="2343245"/>
          <a:ext cx="673448" cy="67344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7FF442E-C9CB-4E66-96C0-8E11C888A000}">
      <dsp:nvSpPr>
        <dsp:cNvPr id="0" name=""/>
        <dsp:cNvSpPr/>
      </dsp:nvSpPr>
      <dsp:spPr>
        <a:xfrm>
          <a:off x="6260557" y="2099410"/>
          <a:ext cx="2736923" cy="1161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b="1" kern="1200" dirty="0"/>
            <a:t>Any change or correction to a CRF should be dated, initialed, and explained (if necessary) and should not obscure the original entry</a:t>
          </a:r>
          <a:endParaRPr lang="en-US" sz="2000" kern="1200" dirty="0"/>
        </a:p>
      </dsp:txBody>
      <dsp:txXfrm>
        <a:off x="6260557" y="2099410"/>
        <a:ext cx="2736923" cy="1161118"/>
      </dsp:txXfrm>
    </dsp:sp>
    <dsp:sp modelId="{9D11C119-853F-40E4-BC68-BB4012EE3043}">
      <dsp:nvSpPr>
        <dsp:cNvPr id="0" name=""/>
        <dsp:cNvSpPr/>
      </dsp:nvSpPr>
      <dsp:spPr>
        <a:xfrm>
          <a:off x="226886" y="4171719"/>
          <a:ext cx="1161118" cy="1161118"/>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EF4221-20CD-4FE1-A2F0-CB17CC47EC22}">
      <dsp:nvSpPr>
        <dsp:cNvPr id="0" name=""/>
        <dsp:cNvSpPr/>
      </dsp:nvSpPr>
      <dsp:spPr>
        <a:xfrm>
          <a:off x="470721" y="4415554"/>
          <a:ext cx="673448" cy="67344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03F0EEE-923E-4A66-AC67-E5CB2D8C1293}">
      <dsp:nvSpPr>
        <dsp:cNvPr id="0" name=""/>
        <dsp:cNvSpPr/>
      </dsp:nvSpPr>
      <dsp:spPr>
        <a:xfrm>
          <a:off x="1636816" y="4171719"/>
          <a:ext cx="2736923" cy="1161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90000"/>
            </a:lnSpc>
            <a:spcBef>
              <a:spcPct val="0"/>
            </a:spcBef>
            <a:spcAft>
              <a:spcPct val="35000"/>
            </a:spcAft>
            <a:buNone/>
          </a:pPr>
          <a:r>
            <a:rPr lang="en-US" sz="2100" b="1" kern="1200" dirty="0"/>
            <a:t>Usually the PI reviews/signs off on the completed CRFs or documents</a:t>
          </a:r>
          <a:endParaRPr lang="en-US" sz="2100" kern="1200" dirty="0"/>
        </a:p>
      </dsp:txBody>
      <dsp:txXfrm>
        <a:off x="1636816" y="4171719"/>
        <a:ext cx="2736923" cy="116111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964217-F7F8-4986-80FA-21615FD6BBB1}">
      <dsp:nvSpPr>
        <dsp:cNvPr id="0" name=""/>
        <dsp:cNvSpPr/>
      </dsp:nvSpPr>
      <dsp:spPr>
        <a:xfrm rot="5400000">
          <a:off x="4292917" y="-810101"/>
          <a:ext cx="3105149" cy="5501639"/>
        </a:xfrm>
        <a:prstGeom prst="round2Same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a:t>Log for each subject, if applicable</a:t>
          </a:r>
          <a:endParaRPr lang="en-US" sz="2000" kern="1200" dirty="0"/>
        </a:p>
        <a:p>
          <a:pPr marL="228600" lvl="1" indent="-228600" algn="l" defTabSz="889000">
            <a:lnSpc>
              <a:spcPct val="90000"/>
            </a:lnSpc>
            <a:spcBef>
              <a:spcPct val="0"/>
            </a:spcBef>
            <a:spcAft>
              <a:spcPct val="15000"/>
            </a:spcAft>
            <a:buChar char="•"/>
          </a:pPr>
          <a:r>
            <a:rPr lang="en-US" sz="2000" b="1" kern="1200" dirty="0"/>
            <a:t>Log for study</a:t>
          </a:r>
          <a:endParaRPr lang="en-US" sz="2000" kern="1200" dirty="0"/>
        </a:p>
        <a:p>
          <a:pPr marL="228600" lvl="1" indent="-228600" algn="l" defTabSz="889000">
            <a:lnSpc>
              <a:spcPct val="90000"/>
            </a:lnSpc>
            <a:spcBef>
              <a:spcPct val="0"/>
            </a:spcBef>
            <a:spcAft>
              <a:spcPct val="15000"/>
            </a:spcAft>
            <a:buChar char="•"/>
          </a:pPr>
          <a:r>
            <a:rPr lang="en-US" sz="2000" b="1" kern="1200"/>
            <a:t>Forms/CAPAs</a:t>
          </a:r>
          <a:endParaRPr lang="en-US" sz="2000" kern="1200"/>
        </a:p>
        <a:p>
          <a:pPr marL="228600" lvl="1" indent="-228600" algn="l" defTabSz="889000">
            <a:lnSpc>
              <a:spcPct val="90000"/>
            </a:lnSpc>
            <a:spcBef>
              <a:spcPct val="0"/>
            </a:spcBef>
            <a:spcAft>
              <a:spcPct val="15000"/>
            </a:spcAft>
            <a:buChar char="•"/>
          </a:pPr>
          <a:r>
            <a:rPr lang="en-US" sz="2000" b="1" kern="1200"/>
            <a:t>Correspondence, copies and acknowledgement of reports of internal AEs  </a:t>
          </a:r>
          <a:endParaRPr lang="en-US" sz="2000" kern="1200"/>
        </a:p>
        <a:p>
          <a:pPr marL="228600" lvl="1" indent="-228600" algn="l" defTabSz="889000">
            <a:lnSpc>
              <a:spcPct val="90000"/>
            </a:lnSpc>
            <a:spcBef>
              <a:spcPct val="0"/>
            </a:spcBef>
            <a:spcAft>
              <a:spcPct val="15000"/>
            </a:spcAft>
            <a:buChar char="•"/>
          </a:pPr>
          <a:r>
            <a:rPr lang="en-US" sz="2000" b="1" kern="1200" dirty="0"/>
            <a:t>External reports to IRB, Sponsor, regulatory authorities</a:t>
          </a:r>
          <a:endParaRPr lang="en-US" sz="2000" kern="1200" dirty="0"/>
        </a:p>
        <a:p>
          <a:pPr marL="228600" lvl="1" indent="-228600" algn="l" defTabSz="889000">
            <a:lnSpc>
              <a:spcPct val="90000"/>
            </a:lnSpc>
            <a:spcBef>
              <a:spcPct val="0"/>
            </a:spcBef>
            <a:spcAft>
              <a:spcPct val="15000"/>
            </a:spcAft>
            <a:buChar char="•"/>
          </a:pPr>
          <a:r>
            <a:rPr lang="en-US" sz="2000" b="1" kern="1200" dirty="0"/>
            <a:t>IND Safety Reports</a:t>
          </a:r>
          <a:endParaRPr lang="en-US" sz="2000" kern="1200" dirty="0"/>
        </a:p>
      </dsp:txBody>
      <dsp:txXfrm rot="-5400000">
        <a:off x="3094673" y="539724"/>
        <a:ext cx="5350058" cy="2801987"/>
      </dsp:txXfrm>
    </dsp:sp>
    <dsp:sp modelId="{6B4783F8-6ACC-44FA-A341-EBEE852DFDB8}">
      <dsp:nvSpPr>
        <dsp:cNvPr id="0" name=""/>
        <dsp:cNvSpPr/>
      </dsp:nvSpPr>
      <dsp:spPr>
        <a:xfrm>
          <a:off x="0" y="0"/>
          <a:ext cx="3094672" cy="3881437"/>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pPr>
          <a:r>
            <a:rPr lang="en-US" sz="4200" b="1" kern="1200"/>
            <a:t>Maintain the following:</a:t>
          </a:r>
          <a:endParaRPr lang="en-US" sz="4200" kern="1200"/>
        </a:p>
      </dsp:txBody>
      <dsp:txXfrm>
        <a:off x="151069" y="151069"/>
        <a:ext cx="2792534" cy="357929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B398BD1-F1EA-4167-A0C7-51931BF99A5C}" type="datetimeFigureOut">
              <a:rPr lang="en-US" smtClean="0"/>
              <a:t>8/5/20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DF3407-235A-448F-9E76-BB7A69D29A26}" type="slidenum">
              <a:rPr lang="en-US" smtClean="0"/>
              <a:t>‹#›</a:t>
            </a:fld>
            <a:endParaRPr lang="en-US" dirty="0"/>
          </a:p>
        </p:txBody>
      </p:sp>
    </p:spTree>
    <p:extLst>
      <p:ext uri="{BB962C8B-B14F-4D97-AF65-F5344CB8AC3E}">
        <p14:creationId xmlns:p14="http://schemas.microsoft.com/office/powerpoint/2010/main" val="461375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398BD1-F1EA-4167-A0C7-51931BF99A5C}" type="datetimeFigureOut">
              <a:rPr lang="en-US" smtClean="0"/>
              <a:t>8/5/20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DF3407-235A-448F-9E76-BB7A69D29A26}" type="slidenum">
              <a:rPr lang="en-US" smtClean="0"/>
              <a:t>‹#›</a:t>
            </a:fld>
            <a:endParaRPr lang="en-US" dirty="0"/>
          </a:p>
        </p:txBody>
      </p:sp>
    </p:spTree>
    <p:extLst>
      <p:ext uri="{BB962C8B-B14F-4D97-AF65-F5344CB8AC3E}">
        <p14:creationId xmlns:p14="http://schemas.microsoft.com/office/powerpoint/2010/main" val="380806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398BD1-F1EA-4167-A0C7-51931BF99A5C}" type="datetimeFigureOut">
              <a:rPr lang="en-US" smtClean="0"/>
              <a:t>8/5/20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DF3407-235A-448F-9E76-BB7A69D29A26}"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949715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398BD1-F1EA-4167-A0C7-51931BF99A5C}" type="datetimeFigureOut">
              <a:rPr lang="en-US" smtClean="0"/>
              <a:t>8/5/20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DF3407-235A-448F-9E76-BB7A69D29A26}" type="slidenum">
              <a:rPr lang="en-US" smtClean="0"/>
              <a:t>‹#›</a:t>
            </a:fld>
            <a:endParaRPr lang="en-US" dirty="0"/>
          </a:p>
        </p:txBody>
      </p:sp>
    </p:spTree>
    <p:extLst>
      <p:ext uri="{BB962C8B-B14F-4D97-AF65-F5344CB8AC3E}">
        <p14:creationId xmlns:p14="http://schemas.microsoft.com/office/powerpoint/2010/main" val="34837956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398BD1-F1EA-4167-A0C7-51931BF99A5C}" type="datetimeFigureOut">
              <a:rPr lang="en-US" smtClean="0"/>
              <a:t>8/5/20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DF3407-235A-448F-9E76-BB7A69D29A26}"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024123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398BD1-F1EA-4167-A0C7-51931BF99A5C}" type="datetimeFigureOut">
              <a:rPr lang="en-US" smtClean="0"/>
              <a:t>8/5/20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DF3407-235A-448F-9E76-BB7A69D29A26}" type="slidenum">
              <a:rPr lang="en-US" smtClean="0"/>
              <a:t>‹#›</a:t>
            </a:fld>
            <a:endParaRPr lang="en-US" dirty="0"/>
          </a:p>
        </p:txBody>
      </p:sp>
    </p:spTree>
    <p:extLst>
      <p:ext uri="{BB962C8B-B14F-4D97-AF65-F5344CB8AC3E}">
        <p14:creationId xmlns:p14="http://schemas.microsoft.com/office/powerpoint/2010/main" val="34042442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398BD1-F1EA-4167-A0C7-51931BF99A5C}" type="datetimeFigureOut">
              <a:rPr lang="en-US" smtClean="0"/>
              <a:t>8/5/20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DF3407-235A-448F-9E76-BB7A69D29A26}" type="slidenum">
              <a:rPr lang="en-US" smtClean="0"/>
              <a:t>‹#›</a:t>
            </a:fld>
            <a:endParaRPr lang="en-US" dirty="0"/>
          </a:p>
        </p:txBody>
      </p:sp>
    </p:spTree>
    <p:extLst>
      <p:ext uri="{BB962C8B-B14F-4D97-AF65-F5344CB8AC3E}">
        <p14:creationId xmlns:p14="http://schemas.microsoft.com/office/powerpoint/2010/main" val="3793750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398BD1-F1EA-4167-A0C7-51931BF99A5C}" type="datetimeFigureOut">
              <a:rPr lang="en-US" smtClean="0"/>
              <a:t>8/5/20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DF3407-235A-448F-9E76-BB7A69D29A26}" type="slidenum">
              <a:rPr lang="en-US" smtClean="0"/>
              <a:t>‹#›</a:t>
            </a:fld>
            <a:endParaRPr lang="en-US" dirty="0"/>
          </a:p>
        </p:txBody>
      </p:sp>
    </p:spTree>
    <p:extLst>
      <p:ext uri="{BB962C8B-B14F-4D97-AF65-F5344CB8AC3E}">
        <p14:creationId xmlns:p14="http://schemas.microsoft.com/office/powerpoint/2010/main" val="12070007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cSld name="1_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B398BD1-F1EA-4167-A0C7-51931BF99A5C}" type="datetimeFigureOut">
              <a:rPr lang="en-US" smtClean="0"/>
              <a:t>8/5/20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DF3407-235A-448F-9E76-BB7A69D29A26}" type="slidenum">
              <a:rPr lang="en-US" smtClean="0"/>
              <a:t>‹#›</a:t>
            </a:fld>
            <a:endParaRPr lang="en-US" dirty="0"/>
          </a:p>
        </p:txBody>
      </p:sp>
    </p:spTree>
    <p:extLst>
      <p:ext uri="{BB962C8B-B14F-4D97-AF65-F5344CB8AC3E}">
        <p14:creationId xmlns:p14="http://schemas.microsoft.com/office/powerpoint/2010/main" val="583859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398BD1-F1EA-4167-A0C7-51931BF99A5C}" type="datetimeFigureOut">
              <a:rPr lang="en-US" smtClean="0"/>
              <a:t>8/5/20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DF3407-235A-448F-9E76-BB7A69D29A26}" type="slidenum">
              <a:rPr lang="en-US" smtClean="0"/>
              <a:t>‹#›</a:t>
            </a:fld>
            <a:endParaRPr lang="en-US" dirty="0"/>
          </a:p>
        </p:txBody>
      </p:sp>
    </p:spTree>
    <p:extLst>
      <p:ext uri="{BB962C8B-B14F-4D97-AF65-F5344CB8AC3E}">
        <p14:creationId xmlns:p14="http://schemas.microsoft.com/office/powerpoint/2010/main" val="2487261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398BD1-F1EA-4167-A0C7-51931BF99A5C}" type="datetimeFigureOut">
              <a:rPr lang="en-US" smtClean="0"/>
              <a:t>8/5/20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DF3407-235A-448F-9E76-BB7A69D29A26}" type="slidenum">
              <a:rPr lang="en-US" smtClean="0"/>
              <a:t>‹#›</a:t>
            </a:fld>
            <a:endParaRPr lang="en-US" dirty="0"/>
          </a:p>
        </p:txBody>
      </p:sp>
    </p:spTree>
    <p:extLst>
      <p:ext uri="{BB962C8B-B14F-4D97-AF65-F5344CB8AC3E}">
        <p14:creationId xmlns:p14="http://schemas.microsoft.com/office/powerpoint/2010/main" val="1243342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B398BD1-F1EA-4167-A0C7-51931BF99A5C}" type="datetimeFigureOut">
              <a:rPr lang="en-US" smtClean="0"/>
              <a:t>8/5/20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DF3407-235A-448F-9E76-BB7A69D29A26}" type="slidenum">
              <a:rPr lang="en-US" smtClean="0"/>
              <a:t>‹#›</a:t>
            </a:fld>
            <a:endParaRPr lang="en-US" dirty="0"/>
          </a:p>
        </p:txBody>
      </p:sp>
    </p:spTree>
    <p:extLst>
      <p:ext uri="{BB962C8B-B14F-4D97-AF65-F5344CB8AC3E}">
        <p14:creationId xmlns:p14="http://schemas.microsoft.com/office/powerpoint/2010/main" val="3621742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B398BD1-F1EA-4167-A0C7-51931BF99A5C}" type="datetimeFigureOut">
              <a:rPr lang="en-US" smtClean="0"/>
              <a:t>8/5/20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ADF3407-235A-448F-9E76-BB7A69D29A26}" type="slidenum">
              <a:rPr lang="en-US" smtClean="0"/>
              <a:t>‹#›</a:t>
            </a:fld>
            <a:endParaRPr lang="en-US" dirty="0"/>
          </a:p>
        </p:txBody>
      </p:sp>
    </p:spTree>
    <p:extLst>
      <p:ext uri="{BB962C8B-B14F-4D97-AF65-F5344CB8AC3E}">
        <p14:creationId xmlns:p14="http://schemas.microsoft.com/office/powerpoint/2010/main" val="166377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B398BD1-F1EA-4167-A0C7-51931BF99A5C}" type="datetimeFigureOut">
              <a:rPr lang="en-US" smtClean="0"/>
              <a:t>8/5/20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ADF3407-235A-448F-9E76-BB7A69D29A26}" type="slidenum">
              <a:rPr lang="en-US" smtClean="0"/>
              <a:t>‹#›</a:t>
            </a:fld>
            <a:endParaRPr lang="en-US" dirty="0"/>
          </a:p>
        </p:txBody>
      </p:sp>
    </p:spTree>
    <p:extLst>
      <p:ext uri="{BB962C8B-B14F-4D97-AF65-F5344CB8AC3E}">
        <p14:creationId xmlns:p14="http://schemas.microsoft.com/office/powerpoint/2010/main" val="434892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398BD1-F1EA-4167-A0C7-51931BF99A5C}" type="datetimeFigureOut">
              <a:rPr lang="en-US" smtClean="0"/>
              <a:t>8/5/20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ADF3407-235A-448F-9E76-BB7A69D29A26}" type="slidenum">
              <a:rPr lang="en-US" smtClean="0"/>
              <a:t>‹#›</a:t>
            </a:fld>
            <a:endParaRPr lang="en-US" dirty="0"/>
          </a:p>
        </p:txBody>
      </p:sp>
    </p:spTree>
    <p:extLst>
      <p:ext uri="{BB962C8B-B14F-4D97-AF65-F5344CB8AC3E}">
        <p14:creationId xmlns:p14="http://schemas.microsoft.com/office/powerpoint/2010/main" val="1623988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398BD1-F1EA-4167-A0C7-51931BF99A5C}" type="datetimeFigureOut">
              <a:rPr lang="en-US" smtClean="0"/>
              <a:t>8/5/20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DF3407-235A-448F-9E76-BB7A69D29A26}" type="slidenum">
              <a:rPr lang="en-US" smtClean="0"/>
              <a:t>‹#›</a:t>
            </a:fld>
            <a:endParaRPr lang="en-US" dirty="0"/>
          </a:p>
        </p:txBody>
      </p:sp>
    </p:spTree>
    <p:extLst>
      <p:ext uri="{BB962C8B-B14F-4D97-AF65-F5344CB8AC3E}">
        <p14:creationId xmlns:p14="http://schemas.microsoft.com/office/powerpoint/2010/main" val="485601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398BD1-F1EA-4167-A0C7-51931BF99A5C}" type="datetimeFigureOut">
              <a:rPr lang="en-US" smtClean="0"/>
              <a:t>8/5/20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DF3407-235A-448F-9E76-BB7A69D29A26}" type="slidenum">
              <a:rPr lang="en-US" smtClean="0"/>
              <a:t>‹#›</a:t>
            </a:fld>
            <a:endParaRPr lang="en-US" dirty="0"/>
          </a:p>
        </p:txBody>
      </p:sp>
    </p:spTree>
    <p:extLst>
      <p:ext uri="{BB962C8B-B14F-4D97-AF65-F5344CB8AC3E}">
        <p14:creationId xmlns:p14="http://schemas.microsoft.com/office/powerpoint/2010/main" val="4055126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B398BD1-F1EA-4167-A0C7-51931BF99A5C}" type="datetimeFigureOut">
              <a:rPr lang="en-US" smtClean="0"/>
              <a:t>8/5/20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ADF3407-235A-448F-9E76-BB7A69D29A26}" type="slidenum">
              <a:rPr lang="en-US" smtClean="0"/>
              <a:t>‹#›</a:t>
            </a:fld>
            <a:endParaRPr lang="en-US" dirty="0"/>
          </a:p>
        </p:txBody>
      </p:sp>
    </p:spTree>
    <p:extLst>
      <p:ext uri="{BB962C8B-B14F-4D97-AF65-F5344CB8AC3E}">
        <p14:creationId xmlns:p14="http://schemas.microsoft.com/office/powerpoint/2010/main" val="3192426433"/>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 id="2147483894" r:id="rId13"/>
    <p:sldLayoutId id="2147483895" r:id="rId14"/>
    <p:sldLayoutId id="2147483896" r:id="rId15"/>
    <p:sldLayoutId id="2147483897" r:id="rId16"/>
    <p:sldLayoutId id="2147483898"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informationaction.blogspot.com/2014_08_01_archive.html" TargetMode="External"/><Relationship Id="rId2" Type="http://schemas.openxmlformats.org/officeDocument/2006/relationships/image" Target="../media/image9.gi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jdorganizer.blogspot.com/2011/04/keep-calm-as-you-get-organized.html"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pictofigo.com/freehand-free-image/1"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2.xml.rels><?xml version="1.0" encoding="UTF-8" standalone="yes"?>
<Relationships xmlns="http://schemas.openxmlformats.org/package/2006/relationships"><Relationship Id="rId3" Type="http://schemas.openxmlformats.org/officeDocument/2006/relationships/hyperlink" Target="https://totallyrewired.wordpress.com/" TargetMode="External"/><Relationship Id="rId2" Type="http://schemas.openxmlformats.org/officeDocument/2006/relationships/image" Target="../media/image24.jp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lorireed.com/5-reasons-why-training-is-a-hot-career-for-the-next-decade-and-beyond" TargetMode="External"/><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hyperlink" Target="https://pixabay.com/en/training-pen-mark-marker-hand-469591/" TargetMode="External"/><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3.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9.xml.rels><?xml version="1.0" encoding="UTF-8" standalone="yes"?>
<Relationships xmlns="http://schemas.openxmlformats.org/package/2006/relationships"><Relationship Id="rId3" Type="http://schemas.openxmlformats.org/officeDocument/2006/relationships/hyperlink" Target="https://lans-soapbox.com/2012/06/10/a-comprehensive-guide-to-story-writing/sum-up/" TargetMode="External"/><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tsaponar.blogspot.com/2016/02/an-example-of-best-practice-by-tiziana.html" TargetMode="External"/><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6.xml.rels><?xml version="1.0" encoding="UTF-8" standalone="yes"?>
<Relationships xmlns="http://schemas.openxmlformats.org/package/2006/relationships"><Relationship Id="rId3" Type="http://schemas.openxmlformats.org/officeDocument/2006/relationships/hyperlink" Target="https://pixabay.com/vectors/documents-folder-office-text-file-158461/" TargetMode="External"/><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pixabay.com/en/thermometer-temperature-instrument-29533/" TargetMode="External"/><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hyperlink" Target="https://pixabay.com/en/thermometer-temperature-instrument-29533/" TargetMode="External"/></Relationships>
</file>

<file path=ppt/slides/_rels/slide5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onewomanseye.blogspot.com/2012/02/what-your-email-habits-may-be-saying.html" TargetMode="External"/><Relationship Id="rId2" Type="http://schemas.openxmlformats.org/officeDocument/2006/relationships/image" Target="../media/image60.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4.xml"/><Relationship Id="rId4" Type="http://schemas.openxmlformats.org/officeDocument/2006/relationships/hyperlink" Target="http://www.allwhitebackground.com/pen-drive.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mailto:dbran@uthsc.eduCarol" TargetMode="External"/><Relationship Id="rId2" Type="http://schemas.openxmlformats.org/officeDocument/2006/relationships/hyperlink" Target="mailto:chendrix@uthsc.edu" TargetMode="External"/><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hyperlink" Target="http://openclipart.org/detail/32917/cartable-%C3%A0-anneaux-/-binder-by-lmproulx"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openclipart.org/detail/20369/computer-by-thilakarathna-20369" TargetMode="Externa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B2C2B-8ECD-4228-B0C2-E7DAB91AC861}"/>
              </a:ext>
            </a:extLst>
          </p:cNvPr>
          <p:cNvSpPr>
            <a:spLocks noGrp="1"/>
          </p:cNvSpPr>
          <p:nvPr>
            <p:ph type="ctrTitle"/>
          </p:nvPr>
        </p:nvSpPr>
        <p:spPr>
          <a:xfrm>
            <a:off x="2589513" y="1014646"/>
            <a:ext cx="6216024" cy="1011836"/>
          </a:xfrm>
        </p:spPr>
        <p:txBody>
          <a:bodyPr>
            <a:normAutofit fontScale="90000"/>
          </a:bodyPr>
          <a:lstStyle/>
          <a:p>
            <a:pPr algn="ctr"/>
            <a:r>
              <a:rPr lang="en-US" sz="4000" b="1" dirty="0"/>
              <a:t>Research 101</a:t>
            </a:r>
            <a:br>
              <a:rPr lang="en-US" sz="4000" dirty="0"/>
            </a:br>
            <a:r>
              <a:rPr lang="en-US" sz="2200" b="1" dirty="0"/>
              <a:t>sponsored by</a:t>
            </a:r>
          </a:p>
        </p:txBody>
      </p:sp>
      <p:pic>
        <p:nvPicPr>
          <p:cNvPr id="5" name="Picture 4" descr="A picture containing drawing&#10;&#10;Description automatically generated">
            <a:extLst>
              <a:ext uri="{FF2B5EF4-FFF2-40B4-BE49-F238E27FC236}">
                <a16:creationId xmlns:a16="http://schemas.microsoft.com/office/drawing/2014/main" id="{8515D31A-F326-42CF-B07E-4E71A8046C89}"/>
              </a:ext>
            </a:extLst>
          </p:cNvPr>
          <p:cNvPicPr>
            <a:picLocks noChangeAspect="1"/>
          </p:cNvPicPr>
          <p:nvPr/>
        </p:nvPicPr>
        <p:blipFill>
          <a:blip r:embed="rId2"/>
          <a:stretch>
            <a:fillRect/>
          </a:stretch>
        </p:blipFill>
        <p:spPr>
          <a:xfrm>
            <a:off x="2057400" y="2497648"/>
            <a:ext cx="7315200" cy="3979352"/>
          </a:xfrm>
          <a:prstGeom prst="rect">
            <a:avLst/>
          </a:prstGeom>
        </p:spPr>
      </p:pic>
    </p:spTree>
    <p:extLst>
      <p:ext uri="{BB962C8B-B14F-4D97-AF65-F5344CB8AC3E}">
        <p14:creationId xmlns:p14="http://schemas.microsoft.com/office/powerpoint/2010/main" val="10774286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34E6C-F4B6-4A72-9ECC-07A4728B919D}"/>
              </a:ext>
            </a:extLst>
          </p:cNvPr>
          <p:cNvSpPr>
            <a:spLocks noGrp="1"/>
          </p:cNvSpPr>
          <p:nvPr>
            <p:ph type="title"/>
          </p:nvPr>
        </p:nvSpPr>
        <p:spPr>
          <a:xfrm>
            <a:off x="677334" y="166256"/>
            <a:ext cx="5222281" cy="650382"/>
          </a:xfrm>
        </p:spPr>
        <p:txBody>
          <a:bodyPr vert="horz" lIns="91440" tIns="45720" rIns="91440" bIns="45720" rtlCol="0" anchor="t">
            <a:normAutofit/>
          </a:bodyPr>
          <a:lstStyle/>
          <a:p>
            <a:r>
              <a:rPr lang="en-US" sz="3600" b="1" dirty="0"/>
              <a:t>Regulatory Binder</a:t>
            </a:r>
          </a:p>
        </p:txBody>
      </p:sp>
      <p:sp>
        <p:nvSpPr>
          <p:cNvPr id="3" name="Subtitle 2">
            <a:extLst>
              <a:ext uri="{FF2B5EF4-FFF2-40B4-BE49-F238E27FC236}">
                <a16:creationId xmlns:a16="http://schemas.microsoft.com/office/drawing/2014/main" id="{931FFFC7-0132-4D1E-9F6C-EE6E3938672D}"/>
              </a:ext>
            </a:extLst>
          </p:cNvPr>
          <p:cNvSpPr>
            <a:spLocks noGrp="1"/>
          </p:cNvSpPr>
          <p:nvPr>
            <p:ph type="body" sz="half" idx="2"/>
          </p:nvPr>
        </p:nvSpPr>
        <p:spPr>
          <a:xfrm>
            <a:off x="509231" y="816638"/>
            <a:ext cx="5553365" cy="5875106"/>
          </a:xfrm>
        </p:spPr>
        <p:txBody>
          <a:bodyPr vert="horz" lIns="91440" tIns="45720" rIns="91440" bIns="45720" rtlCol="0">
            <a:normAutofit fontScale="70000" lnSpcReduction="20000"/>
          </a:bodyPr>
          <a:lstStyle/>
          <a:p>
            <a:pPr>
              <a:lnSpc>
                <a:spcPct val="90000"/>
              </a:lnSpc>
              <a:buFont typeface="Wingdings 3" charset="2"/>
              <a:buChar char=""/>
            </a:pPr>
            <a:endParaRPr lang="en-US" sz="1100" b="1" dirty="0"/>
          </a:p>
          <a:p>
            <a:pPr>
              <a:lnSpc>
                <a:spcPct val="90000"/>
              </a:lnSpc>
              <a:buFont typeface="Wingdings 3" charset="2"/>
              <a:buChar char=""/>
            </a:pPr>
            <a:endParaRPr lang="en-US" sz="1100" b="1" dirty="0"/>
          </a:p>
          <a:p>
            <a:pPr>
              <a:lnSpc>
                <a:spcPct val="90000"/>
              </a:lnSpc>
            </a:pPr>
            <a:r>
              <a:rPr lang="en-US" sz="2600" b="1" dirty="0"/>
              <a:t>Purpose:</a:t>
            </a:r>
          </a:p>
          <a:p>
            <a:pPr>
              <a:lnSpc>
                <a:spcPct val="90000"/>
              </a:lnSpc>
              <a:buFont typeface="Wingdings 3" charset="2"/>
              <a:buChar char=""/>
            </a:pPr>
            <a:endParaRPr lang="en-US" sz="2600" b="1" dirty="0"/>
          </a:p>
          <a:p>
            <a:pPr>
              <a:lnSpc>
                <a:spcPct val="90000"/>
              </a:lnSpc>
              <a:buFont typeface="Wingdings 3" charset="2"/>
              <a:buChar char=""/>
            </a:pPr>
            <a:r>
              <a:rPr lang="en-US" sz="2600" b="1" i="1" u="sng" dirty="0"/>
              <a:t>Compliance:</a:t>
            </a:r>
          </a:p>
          <a:p>
            <a:pPr marL="800100" lvl="1" indent="-342900">
              <a:lnSpc>
                <a:spcPct val="90000"/>
              </a:lnSpc>
              <a:buFont typeface="Wingdings 3" charset="2"/>
              <a:buChar char=""/>
            </a:pPr>
            <a:r>
              <a:rPr lang="en-US" sz="2600" b="1" dirty="0"/>
              <a:t>Demonstrates compliance with Regulations and Good Clinical Practice (GCP)</a:t>
            </a:r>
          </a:p>
          <a:p>
            <a:pPr marL="800100" lvl="1" indent="-342900">
              <a:lnSpc>
                <a:spcPct val="90000"/>
              </a:lnSpc>
              <a:buFont typeface="Wingdings 3" charset="2"/>
              <a:buChar char=""/>
            </a:pPr>
            <a:r>
              <a:rPr lang="en-US" sz="2600" b="1" dirty="0"/>
              <a:t>Validates adherence to high standards of research practices and human subject protection</a:t>
            </a:r>
          </a:p>
          <a:p>
            <a:pPr marL="342900" indent="-342900">
              <a:lnSpc>
                <a:spcPct val="90000"/>
              </a:lnSpc>
              <a:buFont typeface="Wingdings 3" charset="2"/>
              <a:buChar char=""/>
            </a:pPr>
            <a:endParaRPr lang="en-US" sz="2600" b="1" dirty="0"/>
          </a:p>
          <a:p>
            <a:pPr>
              <a:lnSpc>
                <a:spcPct val="90000"/>
              </a:lnSpc>
              <a:buFont typeface="Wingdings 3" charset="2"/>
              <a:buChar char=""/>
            </a:pPr>
            <a:r>
              <a:rPr lang="en-US" sz="2600" b="1" i="1" u="sng" dirty="0"/>
              <a:t>Record Keeping:</a:t>
            </a:r>
          </a:p>
          <a:p>
            <a:pPr marL="800100" lvl="1" indent="-342900">
              <a:lnSpc>
                <a:spcPct val="90000"/>
              </a:lnSpc>
              <a:buFont typeface="Wingdings 3" charset="2"/>
              <a:buChar char=""/>
            </a:pPr>
            <a:r>
              <a:rPr lang="en-US" sz="2600" b="1" dirty="0"/>
              <a:t>Provides an organizational framework for study specific essential documents</a:t>
            </a:r>
          </a:p>
          <a:p>
            <a:pPr lvl="1">
              <a:lnSpc>
                <a:spcPct val="90000"/>
              </a:lnSpc>
              <a:buFont typeface="Wingdings 3" charset="2"/>
              <a:buChar char=""/>
            </a:pPr>
            <a:endParaRPr lang="en-US" sz="2600" b="1" dirty="0"/>
          </a:p>
          <a:p>
            <a:pPr>
              <a:lnSpc>
                <a:spcPct val="90000"/>
              </a:lnSpc>
              <a:buFont typeface="Wingdings 3" charset="2"/>
              <a:buChar char=""/>
            </a:pPr>
            <a:r>
              <a:rPr lang="en-US" sz="2600" b="1" i="1" u="sng" dirty="0"/>
              <a:t>Organization and Access:</a:t>
            </a:r>
          </a:p>
          <a:p>
            <a:pPr marL="800100" lvl="1" indent="-342900">
              <a:lnSpc>
                <a:spcPct val="90000"/>
              </a:lnSpc>
              <a:buFont typeface="Wingdings 3" charset="2"/>
              <a:buChar char=""/>
            </a:pPr>
            <a:r>
              <a:rPr lang="en-US" sz="2600" b="1" dirty="0"/>
              <a:t>Allows easy access to study documents with minimal effort </a:t>
            </a:r>
          </a:p>
          <a:p>
            <a:pPr marL="800100" lvl="1" indent="-342900">
              <a:lnSpc>
                <a:spcPct val="90000"/>
              </a:lnSpc>
              <a:buFont typeface="Wingdings 3" charset="2"/>
              <a:buChar char=""/>
            </a:pPr>
            <a:r>
              <a:rPr lang="en-US" sz="2600" b="1" dirty="0"/>
              <a:t>Permits evaluation of the conduct of the study and assists to determine the quality of the data</a:t>
            </a:r>
          </a:p>
          <a:p>
            <a:pPr>
              <a:lnSpc>
                <a:spcPct val="90000"/>
              </a:lnSpc>
              <a:buFont typeface="Wingdings 3" charset="2"/>
              <a:buChar char=""/>
            </a:pPr>
            <a:endParaRPr lang="en-US" sz="2600" b="1" dirty="0"/>
          </a:p>
          <a:p>
            <a:pPr marL="342900" indent="-342900">
              <a:lnSpc>
                <a:spcPct val="90000"/>
              </a:lnSpc>
              <a:buFont typeface="Wingdings 3" charset="2"/>
              <a:buChar char=""/>
            </a:pPr>
            <a:endParaRPr lang="en-US" sz="1100" b="1" dirty="0"/>
          </a:p>
          <a:p>
            <a:pPr marL="342900" indent="-342900">
              <a:lnSpc>
                <a:spcPct val="90000"/>
              </a:lnSpc>
              <a:buFont typeface="Wingdings 3" charset="2"/>
              <a:buChar char=""/>
            </a:pPr>
            <a:endParaRPr lang="en-US" sz="1100" b="1" dirty="0"/>
          </a:p>
          <a:p>
            <a:pPr>
              <a:lnSpc>
                <a:spcPct val="90000"/>
              </a:lnSpc>
              <a:buFont typeface="Wingdings 3" charset="2"/>
              <a:buChar char=""/>
            </a:pPr>
            <a:endParaRPr lang="en-US" sz="1100" dirty="0"/>
          </a:p>
        </p:txBody>
      </p:sp>
      <p:pic>
        <p:nvPicPr>
          <p:cNvPr id="5" name="Picture 4" descr="A picture containing drawing&#10;&#10;Description automatically generated">
            <a:extLst>
              <a:ext uri="{FF2B5EF4-FFF2-40B4-BE49-F238E27FC236}">
                <a16:creationId xmlns:a16="http://schemas.microsoft.com/office/drawing/2014/main" id="{97A09908-C100-4590-8257-BE7AE7862B64}"/>
              </a:ext>
            </a:extLst>
          </p:cNvPr>
          <p:cNvPicPr>
            <a:picLocks noChangeAspect="1"/>
          </p:cNvPicPr>
          <p:nvPr/>
        </p:nvPicPr>
        <p:blipFill rotWithShape="1">
          <a:blip r:embed="rId2">
            <a:extLst>
              <a:ext uri="{28A0092B-C50C-407E-A947-70E740481C1C}">
                <a14:useLocalDpi xmlns:a14="http://schemas.microsoft.com/office/drawing/2010/main" val="0"/>
              </a:ext>
            </a:extLst>
          </a:blip>
          <a:srcRect l="13709" r="10806" b="3"/>
          <a:stretch/>
        </p:blipFill>
        <p:spPr>
          <a:xfrm>
            <a:off x="6334273" y="574840"/>
            <a:ext cx="3144597" cy="2601747"/>
          </a:xfrm>
          <a:prstGeom prst="rect">
            <a:avLst/>
          </a:prstGeom>
        </p:spPr>
      </p:pic>
      <p:pic>
        <p:nvPicPr>
          <p:cNvPr id="5122" name="Picture 2" descr="Image result for notebook binder clip art">
            <a:extLst>
              <a:ext uri="{FF2B5EF4-FFF2-40B4-BE49-F238E27FC236}">
                <a16:creationId xmlns:a16="http://schemas.microsoft.com/office/drawing/2014/main" id="{49FE4E39-4CF5-4D24-AACB-87FF02DF5F5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549" r="1" b="5851"/>
          <a:stretch/>
        </p:blipFill>
        <p:spPr bwMode="auto">
          <a:xfrm>
            <a:off x="6340111" y="3424766"/>
            <a:ext cx="3144597" cy="2601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69760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og sitting on a bench&#10;&#10;Description automatically generated">
            <a:extLst>
              <a:ext uri="{FF2B5EF4-FFF2-40B4-BE49-F238E27FC236}">
                <a16:creationId xmlns:a16="http://schemas.microsoft.com/office/drawing/2014/main" id="{A01F60E8-D0B4-4CF4-B03C-E22E3C948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1483639"/>
            <a:ext cx="5924550" cy="4579024"/>
          </a:xfrm>
          <a:prstGeom prst="rect">
            <a:avLst/>
          </a:prstGeom>
        </p:spPr>
      </p:pic>
    </p:spTree>
    <p:extLst>
      <p:ext uri="{BB962C8B-B14F-4D97-AF65-F5344CB8AC3E}">
        <p14:creationId xmlns:p14="http://schemas.microsoft.com/office/powerpoint/2010/main" val="3053753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1A071-65A3-4742-BECB-D19CAEBF89CA}"/>
              </a:ext>
            </a:extLst>
          </p:cNvPr>
          <p:cNvSpPr>
            <a:spLocks noGrp="1"/>
          </p:cNvSpPr>
          <p:nvPr>
            <p:ph type="title"/>
          </p:nvPr>
        </p:nvSpPr>
        <p:spPr>
          <a:xfrm>
            <a:off x="5012959" y="211874"/>
            <a:ext cx="6959526" cy="1538868"/>
          </a:xfrm>
        </p:spPr>
        <p:txBody>
          <a:bodyPr anchor="ctr">
            <a:normAutofit/>
          </a:bodyPr>
          <a:lstStyle/>
          <a:p>
            <a:r>
              <a:rPr lang="en-US" b="1" dirty="0">
                <a:solidFill>
                  <a:schemeClr val="tx1"/>
                </a:solidFill>
              </a:rPr>
              <a:t>Regulatory Binder Names</a:t>
            </a:r>
          </a:p>
        </p:txBody>
      </p:sp>
      <p:sp>
        <p:nvSpPr>
          <p:cNvPr id="3" name="Content Placeholder 2">
            <a:extLst>
              <a:ext uri="{FF2B5EF4-FFF2-40B4-BE49-F238E27FC236}">
                <a16:creationId xmlns:a16="http://schemas.microsoft.com/office/drawing/2014/main" id="{8EA8B177-A8E9-4164-84E6-9489A974AFF6}"/>
              </a:ext>
            </a:extLst>
          </p:cNvPr>
          <p:cNvSpPr>
            <a:spLocks noGrp="1"/>
          </p:cNvSpPr>
          <p:nvPr>
            <p:ph idx="1"/>
          </p:nvPr>
        </p:nvSpPr>
        <p:spPr>
          <a:xfrm>
            <a:off x="5012959" y="1549343"/>
            <a:ext cx="4512988" cy="4683306"/>
          </a:xfrm>
        </p:spPr>
        <p:txBody>
          <a:bodyPr anchor="t">
            <a:normAutofit/>
          </a:bodyPr>
          <a:lstStyle/>
          <a:p>
            <a:pPr>
              <a:lnSpc>
                <a:spcPct val="90000"/>
              </a:lnSpc>
            </a:pPr>
            <a:endParaRPr lang="en-US" sz="1100" b="1" dirty="0">
              <a:solidFill>
                <a:srgbClr val="FFFFFF"/>
              </a:solidFill>
            </a:endParaRPr>
          </a:p>
          <a:p>
            <a:pPr>
              <a:lnSpc>
                <a:spcPct val="90000"/>
              </a:lnSpc>
            </a:pPr>
            <a:r>
              <a:rPr lang="en-US" sz="2000" b="1" dirty="0">
                <a:solidFill>
                  <a:schemeClr val="tx1"/>
                </a:solidFill>
              </a:rPr>
              <a:t>Regulatory Binder (RB)</a:t>
            </a:r>
          </a:p>
          <a:p>
            <a:pPr>
              <a:lnSpc>
                <a:spcPct val="90000"/>
              </a:lnSpc>
            </a:pPr>
            <a:r>
              <a:rPr lang="en-US" sz="2000" b="1" dirty="0">
                <a:solidFill>
                  <a:schemeClr val="tx1"/>
                </a:solidFill>
              </a:rPr>
              <a:t>Reg Binder</a:t>
            </a:r>
          </a:p>
          <a:p>
            <a:pPr>
              <a:lnSpc>
                <a:spcPct val="90000"/>
              </a:lnSpc>
            </a:pPr>
            <a:r>
              <a:rPr lang="en-US" sz="2000" b="1" dirty="0">
                <a:solidFill>
                  <a:schemeClr val="tx1"/>
                </a:solidFill>
              </a:rPr>
              <a:t>Investigator Binder </a:t>
            </a:r>
          </a:p>
          <a:p>
            <a:pPr>
              <a:lnSpc>
                <a:spcPct val="90000"/>
              </a:lnSpc>
            </a:pPr>
            <a:r>
              <a:rPr lang="en-US" sz="2000" b="1" dirty="0">
                <a:solidFill>
                  <a:schemeClr val="tx1"/>
                </a:solidFill>
              </a:rPr>
              <a:t>Investigational Site File (ISF) </a:t>
            </a:r>
          </a:p>
          <a:p>
            <a:pPr>
              <a:lnSpc>
                <a:spcPct val="90000"/>
              </a:lnSpc>
            </a:pPr>
            <a:r>
              <a:rPr lang="en-US" sz="2000" b="1" dirty="0">
                <a:solidFill>
                  <a:schemeClr val="tx1"/>
                </a:solidFill>
              </a:rPr>
              <a:t>Study Binder </a:t>
            </a:r>
          </a:p>
          <a:p>
            <a:pPr>
              <a:lnSpc>
                <a:spcPct val="90000"/>
              </a:lnSpc>
            </a:pPr>
            <a:r>
              <a:rPr lang="en-US" sz="2000" b="1" dirty="0">
                <a:solidFill>
                  <a:schemeClr val="tx1"/>
                </a:solidFill>
              </a:rPr>
              <a:t>Master Trial File (MTF)</a:t>
            </a:r>
          </a:p>
          <a:p>
            <a:pPr>
              <a:lnSpc>
                <a:spcPct val="90000"/>
              </a:lnSpc>
            </a:pPr>
            <a:r>
              <a:rPr lang="en-US" sz="2000" b="1" dirty="0">
                <a:solidFill>
                  <a:schemeClr val="tx1"/>
                </a:solidFill>
              </a:rPr>
              <a:t>Study Administrative Binder</a:t>
            </a:r>
          </a:p>
          <a:p>
            <a:pPr>
              <a:lnSpc>
                <a:spcPct val="90000"/>
              </a:lnSpc>
            </a:pPr>
            <a:r>
              <a:rPr lang="en-US" sz="2000" b="1" dirty="0">
                <a:solidFill>
                  <a:schemeClr val="tx1"/>
                </a:solidFill>
              </a:rPr>
              <a:t>Regulatory Files</a:t>
            </a:r>
          </a:p>
          <a:p>
            <a:pPr>
              <a:lnSpc>
                <a:spcPct val="90000"/>
              </a:lnSpc>
            </a:pPr>
            <a:r>
              <a:rPr lang="en-US" sz="2000" b="1" dirty="0">
                <a:solidFill>
                  <a:schemeClr val="tx1"/>
                </a:solidFill>
              </a:rPr>
              <a:t>Study File</a:t>
            </a:r>
          </a:p>
          <a:p>
            <a:pPr>
              <a:lnSpc>
                <a:spcPct val="90000"/>
              </a:lnSpc>
            </a:pPr>
            <a:r>
              <a:rPr lang="en-US" sz="2000" b="1" dirty="0">
                <a:solidFill>
                  <a:schemeClr val="tx1"/>
                </a:solidFill>
              </a:rPr>
              <a:t>Trial Master File (TMF)</a:t>
            </a:r>
          </a:p>
          <a:p>
            <a:pPr>
              <a:lnSpc>
                <a:spcPct val="90000"/>
              </a:lnSpc>
            </a:pPr>
            <a:endParaRPr lang="en-US" sz="1100" b="1" dirty="0">
              <a:solidFill>
                <a:srgbClr val="FFFFFF"/>
              </a:solidFill>
            </a:endParaRPr>
          </a:p>
          <a:p>
            <a:pPr>
              <a:lnSpc>
                <a:spcPct val="90000"/>
              </a:lnSpc>
            </a:pPr>
            <a:endParaRPr lang="en-US" sz="1100" dirty="0">
              <a:solidFill>
                <a:srgbClr val="FFFFFF"/>
              </a:solidFill>
            </a:endParaRPr>
          </a:p>
        </p:txBody>
      </p:sp>
      <p:pic>
        <p:nvPicPr>
          <p:cNvPr id="1028" name="Picture 4" descr="Image result for binder clip art">
            <a:extLst>
              <a:ext uri="{FF2B5EF4-FFF2-40B4-BE49-F238E27FC236}">
                <a16:creationId xmlns:a16="http://schemas.microsoft.com/office/drawing/2014/main" id="{65B8B2BF-859B-43FC-8C0A-86FB7A1A0B2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06756" y="1168399"/>
            <a:ext cx="2557763" cy="4610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87638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9E754-DD81-4AE9-A8B8-A7643632C479}"/>
              </a:ext>
            </a:extLst>
          </p:cNvPr>
          <p:cNvSpPr>
            <a:spLocks noGrp="1"/>
          </p:cNvSpPr>
          <p:nvPr>
            <p:ph type="title"/>
          </p:nvPr>
        </p:nvSpPr>
        <p:spPr>
          <a:xfrm>
            <a:off x="829734" y="854529"/>
            <a:ext cx="3574351" cy="5148943"/>
          </a:xfrm>
        </p:spPr>
        <p:txBody>
          <a:bodyPr vert="horz" lIns="91440" tIns="45720" rIns="91440" bIns="45720" rtlCol="0" anchor="ctr">
            <a:normAutofit/>
          </a:bodyPr>
          <a:lstStyle/>
          <a:p>
            <a:pPr algn="r"/>
            <a:r>
              <a:rPr lang="en-US" sz="3600" b="1" dirty="0"/>
              <a:t>Labeling the RB</a:t>
            </a:r>
            <a:endParaRPr lang="en-US" sz="3600" dirty="0"/>
          </a:p>
        </p:txBody>
      </p:sp>
      <p:sp>
        <p:nvSpPr>
          <p:cNvPr id="3" name="Text Placeholder 2">
            <a:extLst>
              <a:ext uri="{FF2B5EF4-FFF2-40B4-BE49-F238E27FC236}">
                <a16:creationId xmlns:a16="http://schemas.microsoft.com/office/drawing/2014/main" id="{083D1876-0BC9-4A7C-8A64-557870229EA5}"/>
              </a:ext>
            </a:extLst>
          </p:cNvPr>
          <p:cNvSpPr>
            <a:spLocks noGrp="1"/>
          </p:cNvSpPr>
          <p:nvPr>
            <p:ph type="body" idx="1"/>
          </p:nvPr>
        </p:nvSpPr>
        <p:spPr>
          <a:xfrm>
            <a:off x="4851134" y="156117"/>
            <a:ext cx="4677878" cy="6556917"/>
          </a:xfrm>
        </p:spPr>
        <p:txBody>
          <a:bodyPr vert="horz" lIns="91440" tIns="45720" rIns="91440" bIns="45720" rtlCol="0" anchor="ctr">
            <a:normAutofit/>
          </a:bodyPr>
          <a:lstStyle/>
          <a:p>
            <a:pPr>
              <a:lnSpc>
                <a:spcPct val="90000"/>
              </a:lnSpc>
            </a:pPr>
            <a:r>
              <a:rPr lang="en-US" b="1" i="1" u="sng" dirty="0">
                <a:solidFill>
                  <a:schemeClr val="tx1"/>
                </a:solidFill>
              </a:rPr>
              <a:t>If Paper documents:</a:t>
            </a:r>
          </a:p>
          <a:p>
            <a:pPr>
              <a:lnSpc>
                <a:spcPct val="90000"/>
              </a:lnSpc>
            </a:pPr>
            <a:r>
              <a:rPr lang="en-US" b="1" dirty="0">
                <a:solidFill>
                  <a:schemeClr val="tx1"/>
                </a:solidFill>
              </a:rPr>
              <a:t>Title</a:t>
            </a:r>
          </a:p>
          <a:p>
            <a:pPr>
              <a:lnSpc>
                <a:spcPct val="90000"/>
              </a:lnSpc>
            </a:pPr>
            <a:r>
              <a:rPr lang="en-US" b="1" dirty="0">
                <a:solidFill>
                  <a:schemeClr val="tx1"/>
                </a:solidFill>
              </a:rPr>
              <a:t>Number the binders if more than 1 (ex. 1 of 3)</a:t>
            </a:r>
          </a:p>
          <a:p>
            <a:pPr>
              <a:lnSpc>
                <a:spcPct val="90000"/>
              </a:lnSpc>
            </a:pPr>
            <a:r>
              <a:rPr lang="en-US" b="1" dirty="0">
                <a:solidFill>
                  <a:schemeClr val="tx1"/>
                </a:solidFill>
              </a:rPr>
              <a:t>PI name</a:t>
            </a:r>
          </a:p>
          <a:p>
            <a:pPr>
              <a:lnSpc>
                <a:spcPct val="90000"/>
              </a:lnSpc>
            </a:pPr>
            <a:r>
              <a:rPr lang="en-US" b="1" dirty="0">
                <a:solidFill>
                  <a:schemeClr val="tx1"/>
                </a:solidFill>
              </a:rPr>
              <a:t>Protocol Name/identifier</a:t>
            </a:r>
          </a:p>
          <a:p>
            <a:pPr>
              <a:lnSpc>
                <a:spcPct val="90000"/>
              </a:lnSpc>
            </a:pPr>
            <a:r>
              <a:rPr lang="en-US" b="1" dirty="0">
                <a:solidFill>
                  <a:schemeClr val="tx1"/>
                </a:solidFill>
              </a:rPr>
              <a:t>IRB#</a:t>
            </a:r>
          </a:p>
          <a:p>
            <a:pPr>
              <a:lnSpc>
                <a:spcPct val="90000"/>
              </a:lnSpc>
            </a:pPr>
            <a:r>
              <a:rPr lang="en-US" b="1" dirty="0">
                <a:solidFill>
                  <a:schemeClr val="tx1"/>
                </a:solidFill>
              </a:rPr>
              <a:t>Sponsor</a:t>
            </a:r>
          </a:p>
          <a:p>
            <a:pPr>
              <a:lnSpc>
                <a:spcPct val="90000"/>
              </a:lnSpc>
            </a:pPr>
            <a:endParaRPr lang="en-US" b="1" dirty="0">
              <a:solidFill>
                <a:schemeClr val="tx1"/>
              </a:solidFill>
            </a:endParaRPr>
          </a:p>
          <a:p>
            <a:pPr>
              <a:lnSpc>
                <a:spcPct val="90000"/>
              </a:lnSpc>
            </a:pPr>
            <a:r>
              <a:rPr lang="en-US" b="1" i="1" u="sng" dirty="0">
                <a:solidFill>
                  <a:schemeClr val="tx1"/>
                </a:solidFill>
              </a:rPr>
              <a:t>If electronic documents:</a:t>
            </a:r>
          </a:p>
          <a:p>
            <a:pPr>
              <a:lnSpc>
                <a:spcPct val="90000"/>
              </a:lnSpc>
            </a:pPr>
            <a:r>
              <a:rPr lang="en-US" b="1" dirty="0">
                <a:solidFill>
                  <a:schemeClr val="tx1"/>
                </a:solidFill>
              </a:rPr>
              <a:t>Folder on your computer</a:t>
            </a:r>
          </a:p>
          <a:p>
            <a:pPr>
              <a:lnSpc>
                <a:spcPct val="90000"/>
              </a:lnSpc>
            </a:pPr>
            <a:r>
              <a:rPr lang="en-US" b="1" dirty="0">
                <a:solidFill>
                  <a:schemeClr val="tx1"/>
                </a:solidFill>
              </a:rPr>
              <a:t>Tabs under the folder as you would in a paper Regulatory Binder</a:t>
            </a:r>
          </a:p>
          <a:p>
            <a:pPr>
              <a:lnSpc>
                <a:spcPct val="90000"/>
              </a:lnSpc>
            </a:pPr>
            <a:endParaRPr lang="en-US" sz="1000" dirty="0">
              <a:solidFill>
                <a:srgbClr val="FFFFFF"/>
              </a:solidFill>
            </a:endParaRPr>
          </a:p>
        </p:txBody>
      </p:sp>
    </p:spTree>
    <p:extLst>
      <p:ext uri="{BB962C8B-B14F-4D97-AF65-F5344CB8AC3E}">
        <p14:creationId xmlns:p14="http://schemas.microsoft.com/office/powerpoint/2010/main" val="38968951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2E2B1-4141-40AF-8A47-F7666BAB26E9}"/>
              </a:ext>
            </a:extLst>
          </p:cNvPr>
          <p:cNvSpPr>
            <a:spLocks noGrp="1"/>
          </p:cNvSpPr>
          <p:nvPr>
            <p:ph type="title"/>
          </p:nvPr>
        </p:nvSpPr>
        <p:spPr>
          <a:xfrm>
            <a:off x="200025" y="180976"/>
            <a:ext cx="9073977" cy="857250"/>
          </a:xfrm>
        </p:spPr>
        <p:txBody>
          <a:bodyPr>
            <a:normAutofit/>
          </a:bodyPr>
          <a:lstStyle/>
          <a:p>
            <a:r>
              <a:rPr lang="en-US" b="1" dirty="0"/>
              <a:t>Responsibility</a:t>
            </a:r>
          </a:p>
        </p:txBody>
      </p:sp>
      <p:sp>
        <p:nvSpPr>
          <p:cNvPr id="3" name="Content Placeholder 2">
            <a:extLst>
              <a:ext uri="{FF2B5EF4-FFF2-40B4-BE49-F238E27FC236}">
                <a16:creationId xmlns:a16="http://schemas.microsoft.com/office/drawing/2014/main" id="{D01816CF-71CF-4C3C-BE6E-555D67F6FEC7}"/>
              </a:ext>
            </a:extLst>
          </p:cNvPr>
          <p:cNvSpPr>
            <a:spLocks noGrp="1"/>
          </p:cNvSpPr>
          <p:nvPr>
            <p:ph idx="1"/>
          </p:nvPr>
        </p:nvSpPr>
        <p:spPr>
          <a:xfrm>
            <a:off x="472330" y="1190625"/>
            <a:ext cx="9073976" cy="5554559"/>
          </a:xfrm>
        </p:spPr>
        <p:txBody>
          <a:bodyPr>
            <a:normAutofit fontScale="70000" lnSpcReduction="20000"/>
          </a:bodyPr>
          <a:lstStyle/>
          <a:p>
            <a:pPr marL="0" indent="0" algn="ctr">
              <a:buNone/>
            </a:pPr>
            <a:endParaRPr lang="en-US" b="1" dirty="0"/>
          </a:p>
          <a:p>
            <a:pPr marL="0" indent="0" algn="ctr">
              <a:buNone/>
            </a:pPr>
            <a:r>
              <a:rPr lang="en-US" sz="3200" b="1" dirty="0">
                <a:solidFill>
                  <a:schemeClr val="tx2">
                    <a:lumMod val="75000"/>
                  </a:schemeClr>
                </a:solidFill>
              </a:rPr>
              <a:t>It may involve many different research study team members! </a:t>
            </a:r>
          </a:p>
          <a:p>
            <a:pPr marL="0" indent="0" algn="ctr">
              <a:buNone/>
            </a:pPr>
            <a:r>
              <a:rPr lang="en-US" sz="3200" b="1" dirty="0">
                <a:solidFill>
                  <a:schemeClr val="tx2">
                    <a:lumMod val="75000"/>
                  </a:schemeClr>
                </a:solidFill>
              </a:rPr>
              <a:t>Key Study Personnel (KSPs)</a:t>
            </a:r>
          </a:p>
          <a:p>
            <a:pPr marL="0" indent="0" algn="ctr">
              <a:buNone/>
            </a:pPr>
            <a:endParaRPr lang="en-US" sz="3200" b="1" dirty="0">
              <a:solidFill>
                <a:schemeClr val="tx2">
                  <a:lumMod val="75000"/>
                </a:schemeClr>
              </a:solidFill>
            </a:endParaRPr>
          </a:p>
          <a:p>
            <a:pPr marL="0" indent="0">
              <a:buNone/>
            </a:pPr>
            <a:r>
              <a:rPr lang="en-US" sz="3200" b="1" dirty="0">
                <a:solidFill>
                  <a:srgbClr val="92D050"/>
                </a:solidFill>
              </a:rPr>
              <a:t>Principal Investigator (PI) is ultimately responsible, but most often this task is delegated to other members of the study team</a:t>
            </a:r>
          </a:p>
          <a:p>
            <a:pPr marL="0" indent="0">
              <a:buNone/>
            </a:pPr>
            <a:endParaRPr lang="en-US" sz="3200" b="1" dirty="0">
              <a:solidFill>
                <a:schemeClr val="tx2">
                  <a:lumMod val="75000"/>
                </a:schemeClr>
              </a:solidFill>
            </a:endParaRPr>
          </a:p>
          <a:p>
            <a:r>
              <a:rPr lang="en-US" sz="3200" b="1" dirty="0">
                <a:solidFill>
                  <a:schemeClr val="tx2">
                    <a:lumMod val="75000"/>
                  </a:schemeClr>
                </a:solidFill>
              </a:rPr>
              <a:t>Investigators</a:t>
            </a:r>
          </a:p>
          <a:p>
            <a:r>
              <a:rPr lang="en-US" sz="3200" b="1" dirty="0">
                <a:solidFill>
                  <a:schemeClr val="tx2">
                    <a:lumMod val="75000"/>
                  </a:schemeClr>
                </a:solidFill>
              </a:rPr>
              <a:t>Clinical Research Coordinators </a:t>
            </a:r>
          </a:p>
          <a:p>
            <a:r>
              <a:rPr lang="en-US" sz="3200" b="1" dirty="0">
                <a:solidFill>
                  <a:schemeClr val="tx2">
                    <a:lumMod val="75000"/>
                  </a:schemeClr>
                </a:solidFill>
              </a:rPr>
              <a:t>Research Associates/Assistants</a:t>
            </a:r>
          </a:p>
          <a:p>
            <a:r>
              <a:rPr lang="en-US" sz="3200" b="1" dirty="0">
                <a:solidFill>
                  <a:schemeClr val="tx2">
                    <a:lumMod val="75000"/>
                  </a:schemeClr>
                </a:solidFill>
              </a:rPr>
              <a:t>Clinical Research Associates (Monitors)</a:t>
            </a:r>
          </a:p>
          <a:p>
            <a:r>
              <a:rPr lang="en-US" sz="3200" b="1" dirty="0">
                <a:solidFill>
                  <a:schemeClr val="tx2">
                    <a:lumMod val="75000"/>
                  </a:schemeClr>
                </a:solidFill>
              </a:rPr>
              <a:t>Data Managers</a:t>
            </a:r>
          </a:p>
          <a:p>
            <a:r>
              <a:rPr lang="en-US" sz="3200" b="1" dirty="0">
                <a:solidFill>
                  <a:schemeClr val="tx2">
                    <a:lumMod val="75000"/>
                  </a:schemeClr>
                </a:solidFill>
              </a:rPr>
              <a:t>Regulatory Affairs staff</a:t>
            </a:r>
          </a:p>
          <a:p>
            <a:r>
              <a:rPr lang="en-US" sz="3200" b="1" dirty="0">
                <a:solidFill>
                  <a:schemeClr val="tx2">
                    <a:lumMod val="75000"/>
                  </a:schemeClr>
                </a:solidFill>
              </a:rPr>
              <a:t>Other study team members</a:t>
            </a:r>
          </a:p>
        </p:txBody>
      </p:sp>
    </p:spTree>
    <p:extLst>
      <p:ext uri="{BB962C8B-B14F-4D97-AF65-F5344CB8AC3E}">
        <p14:creationId xmlns:p14="http://schemas.microsoft.com/office/powerpoint/2010/main" val="22630478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animal, mammal, sitting, black&#10;&#10;Description automatically generated">
            <a:extLst>
              <a:ext uri="{FF2B5EF4-FFF2-40B4-BE49-F238E27FC236}">
                <a16:creationId xmlns:a16="http://schemas.microsoft.com/office/drawing/2014/main" id="{93DA5EC1-5445-4449-82CE-BCECA60FC1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1726" y="866775"/>
            <a:ext cx="5438774" cy="5029200"/>
          </a:xfrm>
          <a:prstGeom prst="rect">
            <a:avLst/>
          </a:prstGeom>
        </p:spPr>
      </p:pic>
    </p:spTree>
    <p:extLst>
      <p:ext uri="{BB962C8B-B14F-4D97-AF65-F5344CB8AC3E}">
        <p14:creationId xmlns:p14="http://schemas.microsoft.com/office/powerpoint/2010/main" val="2037512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A0B4D3-CBF4-4B55-9480-D87FF60BA024}"/>
              </a:ext>
            </a:extLst>
          </p:cNvPr>
          <p:cNvSpPr>
            <a:spLocks noGrp="1"/>
          </p:cNvSpPr>
          <p:nvPr>
            <p:ph type="body" idx="1"/>
          </p:nvPr>
        </p:nvSpPr>
        <p:spPr>
          <a:xfrm>
            <a:off x="677334" y="3286125"/>
            <a:ext cx="8274669" cy="3419475"/>
          </a:xfrm>
        </p:spPr>
        <p:txBody>
          <a:bodyPr vert="horz" lIns="91440" tIns="45720" rIns="91440" bIns="45720" rtlCol="0" anchor="t">
            <a:normAutofit/>
          </a:bodyPr>
          <a:lstStyle/>
          <a:p>
            <a:pPr>
              <a:lnSpc>
                <a:spcPct val="90000"/>
              </a:lnSpc>
            </a:pPr>
            <a:endParaRPr lang="en-US" sz="500" b="1" dirty="0"/>
          </a:p>
          <a:p>
            <a:pPr>
              <a:lnSpc>
                <a:spcPct val="90000"/>
              </a:lnSpc>
            </a:pPr>
            <a:r>
              <a:rPr lang="en-US" b="1" dirty="0">
                <a:solidFill>
                  <a:schemeClr val="tx1"/>
                </a:solidFill>
              </a:rPr>
              <a:t>Best Practices:</a:t>
            </a:r>
          </a:p>
          <a:p>
            <a:pPr>
              <a:lnSpc>
                <a:spcPct val="90000"/>
              </a:lnSpc>
            </a:pPr>
            <a:endParaRPr lang="en-US" b="1" dirty="0">
              <a:solidFill>
                <a:schemeClr val="tx1"/>
              </a:solidFill>
            </a:endParaRPr>
          </a:p>
          <a:p>
            <a:pPr marL="342900" indent="-342900">
              <a:lnSpc>
                <a:spcPct val="90000"/>
              </a:lnSpc>
              <a:buFont typeface="Arial" panose="020B0604020202020204" pitchFamily="34" charset="0"/>
              <a:buChar char="•"/>
            </a:pPr>
            <a:r>
              <a:rPr lang="en-US" b="1" dirty="0">
                <a:solidFill>
                  <a:schemeClr val="tx1"/>
                </a:solidFill>
              </a:rPr>
              <a:t>Maintenance</a:t>
            </a:r>
          </a:p>
          <a:p>
            <a:pPr marL="342900" indent="-342900">
              <a:lnSpc>
                <a:spcPct val="90000"/>
              </a:lnSpc>
              <a:buFont typeface="Arial" panose="020B0604020202020204" pitchFamily="34" charset="0"/>
              <a:buChar char="•"/>
            </a:pPr>
            <a:endParaRPr lang="en-US" b="1" dirty="0">
              <a:solidFill>
                <a:schemeClr val="tx1"/>
              </a:solidFill>
            </a:endParaRPr>
          </a:p>
          <a:p>
            <a:pPr marL="342900" indent="-342900">
              <a:lnSpc>
                <a:spcPct val="90000"/>
              </a:lnSpc>
              <a:buFont typeface="Arial" panose="020B0604020202020204" pitchFamily="34" charset="0"/>
              <a:buChar char="•"/>
            </a:pPr>
            <a:r>
              <a:rPr lang="en-US" b="1" dirty="0">
                <a:solidFill>
                  <a:schemeClr val="tx1"/>
                </a:solidFill>
              </a:rPr>
              <a:t>Organization</a:t>
            </a:r>
          </a:p>
          <a:p>
            <a:pPr marL="342900" indent="-342900">
              <a:lnSpc>
                <a:spcPct val="90000"/>
              </a:lnSpc>
              <a:buFont typeface="Arial" panose="020B0604020202020204" pitchFamily="34" charset="0"/>
              <a:buChar char="•"/>
            </a:pPr>
            <a:endParaRPr lang="en-US" b="1" dirty="0">
              <a:solidFill>
                <a:schemeClr val="tx1"/>
              </a:solidFill>
            </a:endParaRPr>
          </a:p>
          <a:p>
            <a:pPr marL="342900" indent="-342900">
              <a:lnSpc>
                <a:spcPct val="90000"/>
              </a:lnSpc>
              <a:buFont typeface="Arial" panose="020B0604020202020204" pitchFamily="34" charset="0"/>
              <a:buChar char="•"/>
            </a:pPr>
            <a:r>
              <a:rPr lang="en-US" b="1" dirty="0">
                <a:solidFill>
                  <a:schemeClr val="tx1"/>
                </a:solidFill>
              </a:rPr>
              <a:t>Storage</a:t>
            </a:r>
          </a:p>
          <a:p>
            <a:pPr>
              <a:lnSpc>
                <a:spcPct val="90000"/>
              </a:lnSpc>
            </a:pPr>
            <a:endParaRPr lang="en-US" sz="500" dirty="0"/>
          </a:p>
        </p:txBody>
      </p:sp>
      <p:pic>
        <p:nvPicPr>
          <p:cNvPr id="5" name="Picture 4" descr="A close up of a logo&#10;&#10;Description automatically generated">
            <a:extLst>
              <a:ext uri="{FF2B5EF4-FFF2-40B4-BE49-F238E27FC236}">
                <a16:creationId xmlns:a16="http://schemas.microsoft.com/office/drawing/2014/main" id="{7A3DD1C2-08A5-4A99-9B31-7F58F71D7AF7}"/>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1057" r="-1" b="28114"/>
          <a:stretch/>
        </p:blipFill>
        <p:spPr>
          <a:xfrm>
            <a:off x="677334" y="468621"/>
            <a:ext cx="8274669" cy="2579379"/>
          </a:xfrm>
          <a:custGeom>
            <a:avLst/>
            <a:gdLst/>
            <a:ahLst/>
            <a:cxnLst/>
            <a:rect l="l" t="t" r="r" b="b"/>
            <a:pathLst>
              <a:path w="8274669" h="3635025">
                <a:moveTo>
                  <a:pt x="540554" y="0"/>
                </a:moveTo>
                <a:lnTo>
                  <a:pt x="8274669" y="0"/>
                </a:lnTo>
                <a:lnTo>
                  <a:pt x="8274669" y="3635025"/>
                </a:lnTo>
                <a:lnTo>
                  <a:pt x="0" y="3635025"/>
                </a:lnTo>
                <a:close/>
              </a:path>
            </a:pathLst>
          </a:custGeom>
        </p:spPr>
      </p:pic>
    </p:spTree>
    <p:extLst>
      <p:ext uri="{BB962C8B-B14F-4D97-AF65-F5344CB8AC3E}">
        <p14:creationId xmlns:p14="http://schemas.microsoft.com/office/powerpoint/2010/main" val="5790971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67B10-AF4C-4C4F-A272-0BE338C42A8A}"/>
              </a:ext>
            </a:extLst>
          </p:cNvPr>
          <p:cNvSpPr>
            <a:spLocks noGrp="1"/>
          </p:cNvSpPr>
          <p:nvPr>
            <p:ph type="title"/>
          </p:nvPr>
        </p:nvSpPr>
        <p:spPr>
          <a:xfrm>
            <a:off x="323850" y="304800"/>
            <a:ext cx="8950152" cy="1047750"/>
          </a:xfrm>
        </p:spPr>
        <p:txBody>
          <a:bodyPr>
            <a:normAutofit/>
          </a:bodyPr>
          <a:lstStyle/>
          <a:p>
            <a:r>
              <a:rPr lang="en-US" b="1" dirty="0"/>
              <a:t>Maintenance</a:t>
            </a:r>
          </a:p>
        </p:txBody>
      </p:sp>
      <p:sp>
        <p:nvSpPr>
          <p:cNvPr id="3" name="Content Placeholder 2">
            <a:extLst>
              <a:ext uri="{FF2B5EF4-FFF2-40B4-BE49-F238E27FC236}">
                <a16:creationId xmlns:a16="http://schemas.microsoft.com/office/drawing/2014/main" id="{2473C29B-DF32-46EB-8D27-4717C52E007B}"/>
              </a:ext>
            </a:extLst>
          </p:cNvPr>
          <p:cNvSpPr>
            <a:spLocks noGrp="1"/>
          </p:cNvSpPr>
          <p:nvPr>
            <p:ph idx="1"/>
          </p:nvPr>
        </p:nvSpPr>
        <p:spPr>
          <a:xfrm>
            <a:off x="562838" y="1694575"/>
            <a:ext cx="6676861" cy="5064195"/>
          </a:xfrm>
          <a:solidFill>
            <a:schemeClr val="bg1"/>
          </a:solidFill>
        </p:spPr>
        <p:txBody>
          <a:bodyPr>
            <a:normAutofit lnSpcReduction="10000"/>
          </a:bodyPr>
          <a:lstStyle/>
          <a:p>
            <a:pPr marL="0" lvl="0" indent="0">
              <a:buNone/>
            </a:pPr>
            <a:endParaRPr lang="en-US" sz="1700" b="1" u="sng" dirty="0">
              <a:solidFill>
                <a:schemeClr val="tx2"/>
              </a:solidFill>
            </a:endParaRPr>
          </a:p>
          <a:p>
            <a:pPr lvl="1"/>
            <a:r>
              <a:rPr lang="en-US" sz="2000" b="1" dirty="0">
                <a:solidFill>
                  <a:schemeClr val="tx2"/>
                </a:solidFill>
              </a:rPr>
              <a:t>Establish the RB/Electronic File Folder(s) at the beginning of the study</a:t>
            </a:r>
          </a:p>
          <a:p>
            <a:pPr marL="457200" lvl="1" indent="0">
              <a:buNone/>
            </a:pPr>
            <a:endParaRPr lang="en-US" sz="2000" b="1" dirty="0">
              <a:solidFill>
                <a:schemeClr val="tx2"/>
              </a:solidFill>
            </a:endParaRPr>
          </a:p>
          <a:p>
            <a:pPr lvl="1"/>
            <a:r>
              <a:rPr lang="en-US" sz="2000" b="1" dirty="0">
                <a:solidFill>
                  <a:schemeClr val="tx2">
                    <a:lumMod val="75000"/>
                  </a:schemeClr>
                </a:solidFill>
              </a:rPr>
              <a:t>Keep the binder/files current, up-to-date, and organized </a:t>
            </a:r>
          </a:p>
          <a:p>
            <a:pPr marL="457200" lvl="1" indent="0">
              <a:buNone/>
            </a:pPr>
            <a:endParaRPr lang="en-US" sz="2000" b="1" dirty="0">
              <a:solidFill>
                <a:schemeClr val="tx2">
                  <a:lumMod val="75000"/>
                </a:schemeClr>
              </a:solidFill>
            </a:endParaRPr>
          </a:p>
          <a:p>
            <a:pPr lvl="1"/>
            <a:r>
              <a:rPr lang="en-US" sz="2000" b="1" dirty="0">
                <a:solidFill>
                  <a:schemeClr val="tx2"/>
                </a:solidFill>
              </a:rPr>
              <a:t>Subject specific information/documents are usually maintained separately from the Regulatory Binder/Electronic documents in subject specific research records</a:t>
            </a:r>
          </a:p>
          <a:p>
            <a:pPr marL="457200" lvl="1" indent="0">
              <a:buNone/>
            </a:pPr>
            <a:endParaRPr lang="en-US" sz="2000" b="1" dirty="0">
              <a:solidFill>
                <a:schemeClr val="tx2"/>
              </a:solidFill>
            </a:endParaRPr>
          </a:p>
          <a:p>
            <a:pPr lvl="1"/>
            <a:r>
              <a:rPr lang="en-US" sz="2000" b="1" dirty="0">
                <a:solidFill>
                  <a:schemeClr val="tx2">
                    <a:lumMod val="75000"/>
                  </a:schemeClr>
                </a:solidFill>
              </a:rPr>
              <a:t>Do not destroy/delete earlier versions of essential documents</a:t>
            </a:r>
          </a:p>
          <a:p>
            <a:pPr marL="457200" lvl="1" indent="0">
              <a:buNone/>
            </a:pPr>
            <a:endParaRPr lang="en-US" sz="2000" b="1" dirty="0">
              <a:solidFill>
                <a:schemeClr val="tx2">
                  <a:lumMod val="75000"/>
                </a:schemeClr>
              </a:solidFill>
            </a:endParaRPr>
          </a:p>
          <a:p>
            <a:pPr lvl="0"/>
            <a:endParaRPr lang="en-US" b="1" dirty="0"/>
          </a:p>
          <a:p>
            <a:pPr marL="0" indent="0">
              <a:buNone/>
            </a:pPr>
            <a:endParaRPr lang="en-US" dirty="0"/>
          </a:p>
        </p:txBody>
      </p:sp>
      <p:pic>
        <p:nvPicPr>
          <p:cNvPr id="4098" name="Picture 2" descr="Image result for best practices clip art">
            <a:extLst>
              <a:ext uri="{FF2B5EF4-FFF2-40B4-BE49-F238E27FC236}">
                <a16:creationId xmlns:a16="http://schemas.microsoft.com/office/drawing/2014/main" id="{0793A439-A967-4132-99ED-4F42942934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3688" y="2611350"/>
            <a:ext cx="2182067" cy="2016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88960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photo, holding, woman&#10;&#10;Description automatically generated">
            <a:extLst>
              <a:ext uri="{FF2B5EF4-FFF2-40B4-BE49-F238E27FC236}">
                <a16:creationId xmlns:a16="http://schemas.microsoft.com/office/drawing/2014/main" id="{D9AD924A-2470-4E79-9A1E-6E56E69FBF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7079" y="1685052"/>
            <a:ext cx="6623536" cy="4410947"/>
          </a:xfrm>
          <a:prstGeom prst="rect">
            <a:avLst/>
          </a:prstGeom>
        </p:spPr>
      </p:pic>
    </p:spTree>
    <p:extLst>
      <p:ext uri="{BB962C8B-B14F-4D97-AF65-F5344CB8AC3E}">
        <p14:creationId xmlns:p14="http://schemas.microsoft.com/office/powerpoint/2010/main" val="41390426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26831"/>
          </a:xfrm>
        </p:spPr>
        <p:txBody>
          <a:bodyPr anchor="t">
            <a:normAutofit/>
          </a:bodyPr>
          <a:lstStyle/>
          <a:p>
            <a:r>
              <a:rPr lang="en-US" b="1" dirty="0"/>
              <a:t>Organization</a:t>
            </a:r>
          </a:p>
        </p:txBody>
      </p:sp>
      <p:sp>
        <p:nvSpPr>
          <p:cNvPr id="4" name="Content Placeholder 2">
            <a:extLst>
              <a:ext uri="{FF2B5EF4-FFF2-40B4-BE49-F238E27FC236}">
                <a16:creationId xmlns:a16="http://schemas.microsoft.com/office/drawing/2014/main" id="{2473C29B-DF32-46EB-8D27-4717C52E007B}"/>
              </a:ext>
            </a:extLst>
          </p:cNvPr>
          <p:cNvSpPr>
            <a:spLocks noGrp="1"/>
          </p:cNvSpPr>
          <p:nvPr>
            <p:ph idx="1"/>
          </p:nvPr>
        </p:nvSpPr>
        <p:spPr>
          <a:xfrm>
            <a:off x="4063160" y="1336431"/>
            <a:ext cx="5842840" cy="5357446"/>
          </a:xfrm>
        </p:spPr>
        <p:txBody>
          <a:bodyPr>
            <a:normAutofit/>
          </a:bodyPr>
          <a:lstStyle/>
          <a:p>
            <a:pPr marL="457200" lvl="1" indent="0">
              <a:buNone/>
            </a:pPr>
            <a:endParaRPr lang="en-US" sz="1700" b="1" dirty="0"/>
          </a:p>
          <a:p>
            <a:pPr marL="0" lvl="0" indent="0">
              <a:buNone/>
            </a:pPr>
            <a:endParaRPr lang="en-US" sz="1700" b="1" u="sng" dirty="0"/>
          </a:p>
          <a:p>
            <a:pPr lvl="1"/>
            <a:r>
              <a:rPr lang="en-US" sz="2000" b="1" dirty="0"/>
              <a:t>Store items in reverse chronological order if in paper binder</a:t>
            </a:r>
          </a:p>
          <a:p>
            <a:pPr lvl="1"/>
            <a:r>
              <a:rPr lang="en-US" sz="2000" b="1" dirty="0"/>
              <a:t>Organize the electronic file by dates</a:t>
            </a:r>
          </a:p>
          <a:p>
            <a:pPr lvl="1"/>
            <a:r>
              <a:rPr lang="en-US" sz="2000" b="1" dirty="0"/>
              <a:t>Customize the binder/electronic files to the needs of the specific protocol</a:t>
            </a:r>
          </a:p>
          <a:p>
            <a:pPr lvl="1"/>
            <a:r>
              <a:rPr lang="en-US" sz="2000" b="1" dirty="0"/>
              <a:t>Order the sections/electronic folders to facilitate easy referencing</a:t>
            </a:r>
          </a:p>
          <a:p>
            <a:pPr lvl="2"/>
            <a:r>
              <a:rPr lang="en-US" sz="2000" b="1" dirty="0"/>
              <a:t>If paper RB, file sections that most referenced in the front of the binder</a:t>
            </a:r>
          </a:p>
          <a:p>
            <a:pPr lvl="2"/>
            <a:r>
              <a:rPr lang="en-US" sz="2000" b="1" dirty="0"/>
              <a:t>If Industry sponsored trials, the sponsor may have a template for the paper binder to be used</a:t>
            </a:r>
          </a:p>
          <a:p>
            <a:pPr lvl="0"/>
            <a:endParaRPr lang="en-US" sz="1700" b="1" dirty="0"/>
          </a:p>
          <a:p>
            <a:pPr marL="0" indent="0">
              <a:buNone/>
            </a:pPr>
            <a:endParaRPr lang="en-US" sz="1700" dirty="0"/>
          </a:p>
        </p:txBody>
      </p:sp>
      <p:pic>
        <p:nvPicPr>
          <p:cNvPr id="5" name="Picture 4" descr="A picture containing drawing&#10;&#10;Description automatically generated">
            <a:extLst>
              <a:ext uri="{FF2B5EF4-FFF2-40B4-BE49-F238E27FC236}">
                <a16:creationId xmlns:a16="http://schemas.microsoft.com/office/drawing/2014/main" id="{FA1AA3CB-4054-4ECA-9085-B26EC7C558F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099" r="2445" b="1"/>
          <a:stretch/>
        </p:blipFill>
        <p:spPr>
          <a:xfrm>
            <a:off x="677334" y="2159331"/>
            <a:ext cx="3144597" cy="3882362"/>
          </a:xfrm>
          <a:prstGeom prst="rect">
            <a:avLst/>
          </a:prstGeom>
        </p:spPr>
      </p:pic>
    </p:spTree>
    <p:extLst>
      <p:ext uri="{BB962C8B-B14F-4D97-AF65-F5344CB8AC3E}">
        <p14:creationId xmlns:p14="http://schemas.microsoft.com/office/powerpoint/2010/main" val="15176793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B2C2B-8ECD-4228-B0C2-E7DAB91AC861}"/>
              </a:ext>
            </a:extLst>
          </p:cNvPr>
          <p:cNvSpPr>
            <a:spLocks noGrp="1"/>
          </p:cNvSpPr>
          <p:nvPr>
            <p:ph type="ctrTitle"/>
          </p:nvPr>
        </p:nvSpPr>
        <p:spPr>
          <a:xfrm>
            <a:off x="1271239" y="1019811"/>
            <a:ext cx="7208263" cy="853440"/>
          </a:xfrm>
        </p:spPr>
        <p:txBody>
          <a:bodyPr>
            <a:normAutofit/>
          </a:bodyPr>
          <a:lstStyle/>
          <a:p>
            <a:pPr algn="l"/>
            <a:r>
              <a:rPr lang="en-US" sz="3600" b="1" dirty="0"/>
              <a:t>Disclaimer</a:t>
            </a:r>
          </a:p>
        </p:txBody>
      </p:sp>
      <p:sp>
        <p:nvSpPr>
          <p:cNvPr id="3" name="Subtitle 2">
            <a:extLst>
              <a:ext uri="{FF2B5EF4-FFF2-40B4-BE49-F238E27FC236}">
                <a16:creationId xmlns:a16="http://schemas.microsoft.com/office/drawing/2014/main" id="{17B31770-D4C8-468A-9B9D-BD642F027E72}"/>
              </a:ext>
            </a:extLst>
          </p:cNvPr>
          <p:cNvSpPr>
            <a:spLocks noGrp="1"/>
          </p:cNvSpPr>
          <p:nvPr>
            <p:ph type="subTitle" idx="1"/>
          </p:nvPr>
        </p:nvSpPr>
        <p:spPr>
          <a:xfrm>
            <a:off x="1271239" y="1873251"/>
            <a:ext cx="7838895" cy="4772876"/>
          </a:xfrm>
        </p:spPr>
        <p:txBody>
          <a:bodyPr>
            <a:noAutofit/>
          </a:bodyPr>
          <a:lstStyle/>
          <a:p>
            <a:pPr algn="l"/>
            <a:endParaRPr lang="en-US" sz="2000" b="1" u="sng" dirty="0">
              <a:solidFill>
                <a:schemeClr val="tx1"/>
              </a:solidFill>
            </a:endParaRPr>
          </a:p>
          <a:p>
            <a:pPr algn="l"/>
            <a:r>
              <a:rPr lang="en-US" sz="2000" b="1" u="sng" dirty="0">
                <a:solidFill>
                  <a:schemeClr val="tx1"/>
                </a:solidFill>
              </a:rPr>
              <a:t>Conflicts of Interest</a:t>
            </a:r>
            <a:endParaRPr lang="en-US" sz="2000" b="1" dirty="0">
              <a:solidFill>
                <a:schemeClr val="tx1"/>
              </a:solidFill>
            </a:endParaRPr>
          </a:p>
          <a:p>
            <a:pPr algn="l"/>
            <a:r>
              <a:rPr lang="en-US" sz="2000" b="1" dirty="0">
                <a:solidFill>
                  <a:schemeClr val="tx1"/>
                </a:solidFill>
              </a:rPr>
              <a:t>A Conflict of Interest occurs when an individual has an opportunity to affect educational content about healthcare products or services of a commercial interest with which she/he has a financial relationship.</a:t>
            </a:r>
          </a:p>
          <a:p>
            <a:pPr algn="l"/>
            <a:r>
              <a:rPr lang="en-US" sz="2000" b="1" dirty="0">
                <a:solidFill>
                  <a:schemeClr val="tx1"/>
                </a:solidFill>
              </a:rPr>
              <a:t>There is no conflict of interest for this presentation.</a:t>
            </a:r>
          </a:p>
          <a:p>
            <a:pPr algn="l"/>
            <a:r>
              <a:rPr lang="en-US" sz="2000" b="1" u="sng" dirty="0">
                <a:solidFill>
                  <a:schemeClr val="tx1"/>
                </a:solidFill>
              </a:rPr>
              <a:t>Commercial Support</a:t>
            </a:r>
            <a:endParaRPr lang="en-US" sz="2000" b="1" dirty="0">
              <a:solidFill>
                <a:schemeClr val="tx1"/>
              </a:solidFill>
            </a:endParaRPr>
          </a:p>
          <a:p>
            <a:pPr algn="l"/>
            <a:r>
              <a:rPr lang="en-US" sz="2000" b="1" dirty="0">
                <a:solidFill>
                  <a:schemeClr val="tx1"/>
                </a:solidFill>
              </a:rPr>
              <a:t>No commercial support for this seminar</a:t>
            </a:r>
          </a:p>
          <a:p>
            <a:pPr algn="l"/>
            <a:r>
              <a:rPr lang="en-US" sz="2000" b="1" u="sng" dirty="0">
                <a:solidFill>
                  <a:schemeClr val="tx1"/>
                </a:solidFill>
              </a:rPr>
              <a:t>Non-Endorsement of Products</a:t>
            </a:r>
            <a:endParaRPr lang="en-US" sz="2000" b="1" dirty="0">
              <a:solidFill>
                <a:schemeClr val="tx1"/>
              </a:solidFill>
            </a:endParaRPr>
          </a:p>
          <a:p>
            <a:pPr algn="l"/>
            <a:r>
              <a:rPr lang="en-US" sz="2000" b="1" dirty="0">
                <a:solidFill>
                  <a:schemeClr val="tx1"/>
                </a:solidFill>
              </a:rPr>
              <a:t>Non-applicable</a:t>
            </a:r>
          </a:p>
        </p:txBody>
      </p:sp>
    </p:spTree>
    <p:extLst>
      <p:ext uri="{BB962C8B-B14F-4D97-AF65-F5344CB8AC3E}">
        <p14:creationId xmlns:p14="http://schemas.microsoft.com/office/powerpoint/2010/main" val="35817252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CA847-813E-4B52-A799-A080BD5485F5}"/>
              </a:ext>
            </a:extLst>
          </p:cNvPr>
          <p:cNvSpPr>
            <a:spLocks noGrp="1"/>
          </p:cNvSpPr>
          <p:nvPr>
            <p:ph type="title"/>
          </p:nvPr>
        </p:nvSpPr>
        <p:spPr>
          <a:xfrm>
            <a:off x="677334" y="152400"/>
            <a:ext cx="8596668" cy="858982"/>
          </a:xfrm>
        </p:spPr>
        <p:txBody>
          <a:bodyPr anchor="t">
            <a:normAutofit/>
          </a:bodyPr>
          <a:lstStyle/>
          <a:p>
            <a:r>
              <a:rPr lang="en-US" b="1" dirty="0"/>
              <a:t>Storage</a:t>
            </a:r>
            <a:endParaRPr lang="en-US" dirty="0"/>
          </a:p>
        </p:txBody>
      </p:sp>
      <p:sp>
        <p:nvSpPr>
          <p:cNvPr id="3" name="Content Placeholder 2">
            <a:extLst>
              <a:ext uri="{FF2B5EF4-FFF2-40B4-BE49-F238E27FC236}">
                <a16:creationId xmlns:a16="http://schemas.microsoft.com/office/drawing/2014/main" id="{E5EB5F9C-C108-4C5A-82D4-DAD4F32DE329}"/>
              </a:ext>
            </a:extLst>
          </p:cNvPr>
          <p:cNvSpPr>
            <a:spLocks noGrp="1"/>
          </p:cNvSpPr>
          <p:nvPr>
            <p:ph idx="1"/>
          </p:nvPr>
        </p:nvSpPr>
        <p:spPr>
          <a:xfrm>
            <a:off x="443345" y="831273"/>
            <a:ext cx="5777346" cy="5874327"/>
          </a:xfrm>
        </p:spPr>
        <p:txBody>
          <a:bodyPr>
            <a:normAutofit fontScale="92500" lnSpcReduction="20000"/>
          </a:bodyPr>
          <a:lstStyle/>
          <a:p>
            <a:pPr marL="0" indent="0">
              <a:lnSpc>
                <a:spcPct val="90000"/>
              </a:lnSpc>
              <a:buNone/>
            </a:pPr>
            <a:endParaRPr lang="en-US" sz="1000" b="1" u="sng" dirty="0"/>
          </a:p>
          <a:p>
            <a:pPr lvl="1">
              <a:lnSpc>
                <a:spcPct val="90000"/>
              </a:lnSpc>
            </a:pPr>
            <a:r>
              <a:rPr lang="en-US" sz="2200" b="1" dirty="0"/>
              <a:t>Store the binder in a safe and secure location at the investigator’s site if paper RB</a:t>
            </a:r>
          </a:p>
          <a:p>
            <a:pPr lvl="1">
              <a:lnSpc>
                <a:spcPct val="90000"/>
              </a:lnSpc>
            </a:pPr>
            <a:r>
              <a:rPr lang="en-US" sz="2200" b="1" dirty="0"/>
              <a:t>If electronic files, ensure the files are password protected</a:t>
            </a:r>
          </a:p>
          <a:p>
            <a:pPr lvl="1">
              <a:lnSpc>
                <a:spcPct val="90000"/>
              </a:lnSpc>
            </a:pPr>
            <a:r>
              <a:rPr lang="en-US" sz="2200" b="1" dirty="0"/>
              <a:t>Documents not stored in the RB should have a note (NTF)/memo indicating the location of where the documents will be maintained outside of the paper RB</a:t>
            </a:r>
          </a:p>
          <a:p>
            <a:pPr lvl="1">
              <a:lnSpc>
                <a:spcPct val="90000"/>
              </a:lnSpc>
            </a:pPr>
            <a:r>
              <a:rPr lang="en-US" sz="2200" b="1" dirty="0"/>
              <a:t>Maintain subject confidentiality</a:t>
            </a:r>
          </a:p>
          <a:p>
            <a:pPr lvl="1">
              <a:lnSpc>
                <a:spcPct val="90000"/>
              </a:lnSpc>
            </a:pPr>
            <a:r>
              <a:rPr lang="en-US" sz="2200" b="1" dirty="0"/>
              <a:t>It is suggested the following be maintained outside of the paper RB:</a:t>
            </a:r>
          </a:p>
          <a:p>
            <a:pPr lvl="2">
              <a:lnSpc>
                <a:spcPct val="90000"/>
              </a:lnSpc>
            </a:pPr>
            <a:r>
              <a:rPr lang="en-US" sz="2200" b="1" i="1" dirty="0"/>
              <a:t>Signed ICFs</a:t>
            </a:r>
          </a:p>
          <a:p>
            <a:pPr lvl="2">
              <a:lnSpc>
                <a:spcPct val="90000"/>
              </a:lnSpc>
            </a:pPr>
            <a:r>
              <a:rPr lang="en-US" sz="2200" b="1" i="1" dirty="0"/>
              <a:t>Test results</a:t>
            </a:r>
          </a:p>
          <a:p>
            <a:pPr lvl="2">
              <a:lnSpc>
                <a:spcPct val="90000"/>
              </a:lnSpc>
            </a:pPr>
            <a:r>
              <a:rPr lang="en-US" sz="2200" b="1" i="1" dirty="0"/>
              <a:t>Completed CRFs</a:t>
            </a:r>
          </a:p>
          <a:p>
            <a:pPr lvl="2">
              <a:lnSpc>
                <a:spcPct val="90000"/>
              </a:lnSpc>
            </a:pPr>
            <a:r>
              <a:rPr lang="en-US" sz="2200" b="1" i="1" dirty="0"/>
              <a:t>Screening/Enrollment log</a:t>
            </a:r>
          </a:p>
          <a:p>
            <a:pPr lvl="2">
              <a:lnSpc>
                <a:spcPct val="90000"/>
              </a:lnSpc>
            </a:pPr>
            <a:r>
              <a:rPr lang="en-US" sz="2200" b="1" i="1" dirty="0"/>
              <a:t>Master Log</a:t>
            </a:r>
          </a:p>
          <a:p>
            <a:pPr lvl="2">
              <a:lnSpc>
                <a:spcPct val="90000"/>
              </a:lnSpc>
            </a:pPr>
            <a:r>
              <a:rPr lang="en-US" sz="2200" b="1" i="1" dirty="0"/>
              <a:t>Contracts/budget/study financial records</a:t>
            </a:r>
            <a:endParaRPr lang="en-US" sz="2200" b="1" dirty="0"/>
          </a:p>
          <a:p>
            <a:pPr>
              <a:lnSpc>
                <a:spcPct val="90000"/>
              </a:lnSpc>
            </a:pPr>
            <a:endParaRPr lang="en-US" sz="1000" dirty="0"/>
          </a:p>
        </p:txBody>
      </p:sp>
      <p:pic>
        <p:nvPicPr>
          <p:cNvPr id="14" name="Picture 13" descr="A close up of a sign&#10;&#10;Description automatically generated">
            <a:extLst>
              <a:ext uri="{FF2B5EF4-FFF2-40B4-BE49-F238E27FC236}">
                <a16:creationId xmlns:a16="http://schemas.microsoft.com/office/drawing/2014/main" id="{EB43F79A-7400-4BA2-8F42-464C414FBF4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442366" y="1930400"/>
            <a:ext cx="3284772" cy="3750581"/>
          </a:xfrm>
          <a:prstGeom prst="rect">
            <a:avLst/>
          </a:prstGeom>
        </p:spPr>
      </p:pic>
    </p:spTree>
    <p:extLst>
      <p:ext uri="{BB962C8B-B14F-4D97-AF65-F5344CB8AC3E}">
        <p14:creationId xmlns:p14="http://schemas.microsoft.com/office/powerpoint/2010/main" val="27646990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ndoor, table, sitting, food&#10;&#10;Description automatically generated">
            <a:extLst>
              <a:ext uri="{FF2B5EF4-FFF2-40B4-BE49-F238E27FC236}">
                <a16:creationId xmlns:a16="http://schemas.microsoft.com/office/drawing/2014/main" id="{3F4682F8-80DB-44B5-A88B-72A40CC949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8172" y="945548"/>
            <a:ext cx="5766487" cy="5165126"/>
          </a:xfrm>
          <a:prstGeom prst="rect">
            <a:avLst/>
          </a:prstGeom>
        </p:spPr>
      </p:pic>
    </p:spTree>
    <p:extLst>
      <p:ext uri="{BB962C8B-B14F-4D97-AF65-F5344CB8AC3E}">
        <p14:creationId xmlns:p14="http://schemas.microsoft.com/office/powerpoint/2010/main" val="7301829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1F3F2-A35C-4A22-A408-05AB970FB731}"/>
              </a:ext>
            </a:extLst>
          </p:cNvPr>
          <p:cNvSpPr>
            <a:spLocks noGrp="1"/>
          </p:cNvSpPr>
          <p:nvPr>
            <p:ph type="title"/>
          </p:nvPr>
        </p:nvSpPr>
        <p:spPr>
          <a:xfrm>
            <a:off x="1286933" y="175099"/>
            <a:ext cx="10197494" cy="749030"/>
          </a:xfrm>
        </p:spPr>
        <p:txBody>
          <a:bodyPr>
            <a:normAutofit/>
          </a:bodyPr>
          <a:lstStyle/>
          <a:p>
            <a:r>
              <a:rPr lang="en-US" b="1" dirty="0"/>
              <a:t>Table of Contents</a:t>
            </a:r>
          </a:p>
        </p:txBody>
      </p:sp>
      <p:graphicFrame>
        <p:nvGraphicFramePr>
          <p:cNvPr id="7" name="Content Placeholder 2">
            <a:extLst>
              <a:ext uri="{FF2B5EF4-FFF2-40B4-BE49-F238E27FC236}">
                <a16:creationId xmlns:a16="http://schemas.microsoft.com/office/drawing/2014/main" id="{2B9C103D-EBB0-46AB-B653-FD05C0D4C4CC}"/>
              </a:ext>
            </a:extLst>
          </p:cNvPr>
          <p:cNvGraphicFramePr>
            <a:graphicFrameLocks noGrp="1"/>
          </p:cNvGraphicFramePr>
          <p:nvPr>
            <p:ph idx="1"/>
            <p:extLst>
              <p:ext uri="{D42A27DB-BD31-4B8C-83A1-F6EECF244321}">
                <p14:modId xmlns:p14="http://schemas.microsoft.com/office/powerpoint/2010/main" val="4190148523"/>
              </p:ext>
            </p:extLst>
          </p:nvPr>
        </p:nvGraphicFramePr>
        <p:xfrm>
          <a:off x="707573" y="797667"/>
          <a:ext cx="11228265" cy="59727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477434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1CE32-B3F7-4C3E-8FC3-43231D477DAD}"/>
              </a:ext>
            </a:extLst>
          </p:cNvPr>
          <p:cNvSpPr>
            <a:spLocks noGrp="1"/>
          </p:cNvSpPr>
          <p:nvPr>
            <p:ph type="title"/>
          </p:nvPr>
        </p:nvSpPr>
        <p:spPr>
          <a:xfrm>
            <a:off x="677334" y="175098"/>
            <a:ext cx="8596668" cy="914400"/>
          </a:xfrm>
        </p:spPr>
        <p:txBody>
          <a:bodyPr>
            <a:normAutofit/>
          </a:bodyPr>
          <a:lstStyle/>
          <a:p>
            <a:r>
              <a:rPr lang="en-US" b="1" dirty="0"/>
              <a:t>Protocol</a:t>
            </a:r>
          </a:p>
        </p:txBody>
      </p:sp>
      <p:sp>
        <p:nvSpPr>
          <p:cNvPr id="3" name="Content Placeholder 2">
            <a:extLst>
              <a:ext uri="{FF2B5EF4-FFF2-40B4-BE49-F238E27FC236}">
                <a16:creationId xmlns:a16="http://schemas.microsoft.com/office/drawing/2014/main" id="{5AF52601-83BC-4001-8D8E-077326247C16}"/>
              </a:ext>
            </a:extLst>
          </p:cNvPr>
          <p:cNvSpPr>
            <a:spLocks noGrp="1"/>
          </p:cNvSpPr>
          <p:nvPr>
            <p:ph idx="1"/>
          </p:nvPr>
        </p:nvSpPr>
        <p:spPr>
          <a:xfrm>
            <a:off x="677333" y="1089498"/>
            <a:ext cx="8486121" cy="5289334"/>
          </a:xfrm>
        </p:spPr>
        <p:txBody>
          <a:bodyPr>
            <a:normAutofit/>
          </a:bodyPr>
          <a:lstStyle/>
          <a:p>
            <a:r>
              <a:rPr lang="en-US" sz="2000" b="1" dirty="0">
                <a:solidFill>
                  <a:schemeClr val="tx2">
                    <a:lumMod val="75000"/>
                  </a:schemeClr>
                </a:solidFill>
              </a:rPr>
              <a:t>Most updated, current IRB approved protocol version</a:t>
            </a:r>
          </a:p>
          <a:p>
            <a:pPr marL="400050" lvl="1" indent="0">
              <a:buNone/>
            </a:pPr>
            <a:r>
              <a:rPr lang="en-US" sz="2000" b="1" dirty="0">
                <a:solidFill>
                  <a:schemeClr val="tx2">
                    <a:lumMod val="75000"/>
                  </a:schemeClr>
                </a:solidFill>
              </a:rPr>
              <a:t>*Prior versions behind, in order</a:t>
            </a:r>
          </a:p>
          <a:p>
            <a:endParaRPr lang="en-US" sz="2000" b="1" dirty="0">
              <a:solidFill>
                <a:schemeClr val="tx2">
                  <a:lumMod val="75000"/>
                </a:schemeClr>
              </a:solidFill>
            </a:endParaRPr>
          </a:p>
          <a:p>
            <a:r>
              <a:rPr lang="en-US" sz="2000" b="1" dirty="0">
                <a:solidFill>
                  <a:schemeClr val="tx2">
                    <a:lumMod val="75000"/>
                  </a:schemeClr>
                </a:solidFill>
              </a:rPr>
              <a:t>PI signature page of the protocol:</a:t>
            </a:r>
          </a:p>
          <a:p>
            <a:pPr lvl="1"/>
            <a:r>
              <a:rPr lang="en-US" sz="2000" b="1" dirty="0">
                <a:solidFill>
                  <a:schemeClr val="tx2">
                    <a:lumMod val="75000"/>
                  </a:schemeClr>
                </a:solidFill>
              </a:rPr>
              <a:t>PI has read and is familiar with protocol</a:t>
            </a:r>
          </a:p>
          <a:p>
            <a:pPr lvl="1"/>
            <a:r>
              <a:rPr lang="en-US" sz="2000" b="1" dirty="0">
                <a:solidFill>
                  <a:schemeClr val="tx2">
                    <a:lumMod val="75000"/>
                  </a:schemeClr>
                </a:solidFill>
              </a:rPr>
              <a:t>Understands procedures</a:t>
            </a:r>
          </a:p>
          <a:p>
            <a:pPr lvl="1"/>
            <a:r>
              <a:rPr lang="en-US" sz="2000" b="1" dirty="0">
                <a:solidFill>
                  <a:schemeClr val="tx2">
                    <a:lumMod val="75000"/>
                  </a:schemeClr>
                </a:solidFill>
              </a:rPr>
              <a:t>Proves oversight  </a:t>
            </a:r>
            <a:endParaRPr lang="en-US" sz="2000" b="1" dirty="0">
              <a:solidFill>
                <a:srgbClr val="FF0000"/>
              </a:solidFill>
            </a:endParaRPr>
          </a:p>
          <a:p>
            <a:pPr marL="0" indent="0">
              <a:buNone/>
            </a:pPr>
            <a:endParaRPr lang="en-US" sz="2000" b="1" dirty="0">
              <a:solidFill>
                <a:schemeClr val="tx2">
                  <a:lumMod val="75000"/>
                </a:schemeClr>
              </a:solidFill>
            </a:endParaRPr>
          </a:p>
          <a:p>
            <a:r>
              <a:rPr lang="en-US" sz="2000" b="1" dirty="0">
                <a:solidFill>
                  <a:schemeClr val="tx2">
                    <a:lumMod val="75000"/>
                  </a:schemeClr>
                </a:solidFill>
              </a:rPr>
              <a:t>Protocol Summary documents of changes if this is an amended version</a:t>
            </a:r>
          </a:p>
          <a:p>
            <a:pPr marL="400050" lvl="1" indent="0">
              <a:buNone/>
            </a:pPr>
            <a:r>
              <a:rPr lang="en-US" sz="2000" b="1" dirty="0">
                <a:solidFill>
                  <a:schemeClr val="tx2">
                    <a:lumMod val="75000"/>
                  </a:schemeClr>
                </a:solidFill>
              </a:rPr>
              <a:t>*Consider using a protocol version log to track changes </a:t>
            </a:r>
          </a:p>
          <a:p>
            <a:pPr marL="0" indent="0">
              <a:buNone/>
            </a:pPr>
            <a:endParaRPr lang="en-US" dirty="0"/>
          </a:p>
          <a:p>
            <a:endParaRPr lang="en-US" dirty="0"/>
          </a:p>
        </p:txBody>
      </p:sp>
      <p:pic>
        <p:nvPicPr>
          <p:cNvPr id="6148" name="Picture 4" descr="Image result for protocol clip art">
            <a:extLst>
              <a:ext uri="{FF2B5EF4-FFF2-40B4-BE49-F238E27FC236}">
                <a16:creationId xmlns:a16="http://schemas.microsoft.com/office/drawing/2014/main" id="{5EDA8C97-08BB-4263-A67D-EE25719C1C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5465" y="2571750"/>
            <a:ext cx="26670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5657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CB174-120A-4702-A95A-7B380E5D5A79}"/>
              </a:ext>
            </a:extLst>
          </p:cNvPr>
          <p:cNvSpPr>
            <a:spLocks noGrp="1"/>
          </p:cNvSpPr>
          <p:nvPr>
            <p:ph type="title"/>
          </p:nvPr>
        </p:nvSpPr>
        <p:spPr>
          <a:xfrm>
            <a:off x="677334" y="194553"/>
            <a:ext cx="8596668" cy="734285"/>
          </a:xfrm>
        </p:spPr>
        <p:txBody>
          <a:bodyPr anchor="t">
            <a:normAutofit/>
          </a:bodyPr>
          <a:lstStyle/>
          <a:p>
            <a:r>
              <a:rPr lang="en-US" b="1" dirty="0"/>
              <a:t>Informed Consent Form (ICF)</a:t>
            </a:r>
          </a:p>
        </p:txBody>
      </p:sp>
      <p:sp>
        <p:nvSpPr>
          <p:cNvPr id="3" name="Content Placeholder 2">
            <a:extLst>
              <a:ext uri="{FF2B5EF4-FFF2-40B4-BE49-F238E27FC236}">
                <a16:creationId xmlns:a16="http://schemas.microsoft.com/office/drawing/2014/main" id="{0384C0D6-AFE3-4476-93A8-63EA2FFEAB0F}"/>
              </a:ext>
            </a:extLst>
          </p:cNvPr>
          <p:cNvSpPr>
            <a:spLocks noGrp="1"/>
          </p:cNvSpPr>
          <p:nvPr>
            <p:ph idx="1"/>
          </p:nvPr>
        </p:nvSpPr>
        <p:spPr>
          <a:xfrm>
            <a:off x="4860322" y="928838"/>
            <a:ext cx="4799243" cy="5627605"/>
          </a:xfrm>
        </p:spPr>
        <p:txBody>
          <a:bodyPr>
            <a:normAutofit/>
          </a:bodyPr>
          <a:lstStyle/>
          <a:p>
            <a:pPr>
              <a:lnSpc>
                <a:spcPct val="90000"/>
              </a:lnSpc>
            </a:pPr>
            <a:endParaRPr lang="en-US" sz="2000" dirty="0"/>
          </a:p>
          <a:p>
            <a:pPr>
              <a:lnSpc>
                <a:spcPct val="90000"/>
              </a:lnSpc>
            </a:pPr>
            <a:endParaRPr lang="en-US" sz="2000" dirty="0"/>
          </a:p>
          <a:p>
            <a:pPr>
              <a:lnSpc>
                <a:spcPct val="90000"/>
              </a:lnSpc>
            </a:pPr>
            <a:r>
              <a:rPr lang="en-US" sz="2000" dirty="0"/>
              <a:t>Most current IRB approved ICF  (and all prior versions)</a:t>
            </a:r>
          </a:p>
          <a:p>
            <a:pPr>
              <a:lnSpc>
                <a:spcPct val="90000"/>
              </a:lnSpc>
            </a:pPr>
            <a:r>
              <a:rPr lang="en-US" sz="2000" dirty="0"/>
              <a:t>Consider creating a protocol version log</a:t>
            </a:r>
          </a:p>
          <a:p>
            <a:pPr>
              <a:lnSpc>
                <a:spcPct val="90000"/>
              </a:lnSpc>
            </a:pPr>
            <a:r>
              <a:rPr lang="en-US" sz="2000" dirty="0"/>
              <a:t>Make sure that the study team has the most updated, IRB approved ICF available for their use</a:t>
            </a:r>
          </a:p>
          <a:p>
            <a:pPr marL="685800" lvl="1">
              <a:lnSpc>
                <a:spcPct val="90000"/>
              </a:lnSpc>
            </a:pPr>
            <a:r>
              <a:rPr lang="en-US" sz="2000" dirty="0"/>
              <a:t>Print directly from your IRB portal (such as </a:t>
            </a:r>
            <a:r>
              <a:rPr lang="en-US" sz="2000" dirty="0" err="1"/>
              <a:t>iMedris</a:t>
            </a:r>
            <a:r>
              <a:rPr lang="en-US" sz="2000" dirty="0"/>
              <a:t>)</a:t>
            </a:r>
          </a:p>
          <a:p>
            <a:pPr marL="685800" lvl="1">
              <a:lnSpc>
                <a:spcPct val="90000"/>
              </a:lnSpc>
            </a:pPr>
            <a:r>
              <a:rPr lang="en-US" sz="2000" dirty="0"/>
              <a:t>Don’t print off too many</a:t>
            </a:r>
          </a:p>
          <a:p>
            <a:pPr marL="685800" lvl="1">
              <a:lnSpc>
                <a:spcPct val="90000"/>
              </a:lnSpc>
            </a:pPr>
            <a:r>
              <a:rPr lang="en-US" sz="2000" dirty="0"/>
              <a:t>Keep track of new versions, destroy old versions</a:t>
            </a:r>
          </a:p>
          <a:p>
            <a:pPr marL="685800" lvl="1">
              <a:lnSpc>
                <a:spcPct val="90000"/>
              </a:lnSpc>
            </a:pPr>
            <a:r>
              <a:rPr lang="en-US" sz="2000" dirty="0"/>
              <a:t>Reconsent as needed</a:t>
            </a:r>
          </a:p>
          <a:p>
            <a:pPr marL="0" lvl="0" indent="0">
              <a:lnSpc>
                <a:spcPct val="90000"/>
              </a:lnSpc>
              <a:buNone/>
            </a:pPr>
            <a:endParaRPr lang="en-US" sz="1700" b="1" dirty="0"/>
          </a:p>
          <a:p>
            <a:pPr marL="0" indent="0">
              <a:lnSpc>
                <a:spcPct val="90000"/>
              </a:lnSpc>
              <a:buNone/>
            </a:pPr>
            <a:endParaRPr lang="en-US" sz="1700" dirty="0"/>
          </a:p>
        </p:txBody>
      </p:sp>
      <p:pic>
        <p:nvPicPr>
          <p:cNvPr id="7170" name="Picture 2" descr="Image result for consent form clip art">
            <a:extLst>
              <a:ext uri="{FF2B5EF4-FFF2-40B4-BE49-F238E27FC236}">
                <a16:creationId xmlns:a16="http://schemas.microsoft.com/office/drawing/2014/main" id="{65B9BC29-C125-4511-9457-3DAA4CC0A66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9814" y="2159331"/>
            <a:ext cx="3854481" cy="3402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99361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46CF2-77C8-47FE-BFC4-721B80D8BDAB}"/>
              </a:ext>
            </a:extLst>
          </p:cNvPr>
          <p:cNvSpPr>
            <a:spLocks noGrp="1"/>
          </p:cNvSpPr>
          <p:nvPr>
            <p:ph type="title"/>
          </p:nvPr>
        </p:nvSpPr>
        <p:spPr>
          <a:xfrm>
            <a:off x="676746" y="233464"/>
            <a:ext cx="3729076" cy="914400"/>
          </a:xfrm>
        </p:spPr>
        <p:txBody>
          <a:bodyPr vert="horz" lIns="91440" tIns="45720" rIns="91440" bIns="45720" rtlCol="0" anchor="ctr">
            <a:normAutofit/>
          </a:bodyPr>
          <a:lstStyle/>
          <a:p>
            <a:r>
              <a:rPr lang="en-US" b="1" dirty="0"/>
              <a:t>Signed ICFs </a:t>
            </a:r>
          </a:p>
        </p:txBody>
      </p:sp>
      <p:sp>
        <p:nvSpPr>
          <p:cNvPr id="5" name="Content Placeholder 2">
            <a:extLst>
              <a:ext uri="{FF2B5EF4-FFF2-40B4-BE49-F238E27FC236}">
                <a16:creationId xmlns:a16="http://schemas.microsoft.com/office/drawing/2014/main" id="{5AF52601-83BC-4001-8D8E-077326247C16}"/>
              </a:ext>
            </a:extLst>
          </p:cNvPr>
          <p:cNvSpPr txBox="1">
            <a:spLocks/>
          </p:cNvSpPr>
          <p:nvPr/>
        </p:nvSpPr>
        <p:spPr>
          <a:xfrm>
            <a:off x="581932" y="2269263"/>
            <a:ext cx="4480220" cy="3769072"/>
          </a:xfrm>
          <a:prstGeom prst="rect">
            <a:avLst/>
          </a:prstGeom>
          <a:solidFill>
            <a:schemeClr val="accent1">
              <a:lumMod val="40000"/>
              <a:lumOff val="60000"/>
            </a:schemeClr>
          </a:solid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nSpc>
                <a:spcPct val="90000"/>
              </a:lnSpc>
            </a:pPr>
            <a:r>
              <a:rPr lang="en-US" sz="2000" b="1" dirty="0"/>
              <a:t>We do not recommend the storage of signed ICFs in the RB</a:t>
            </a:r>
          </a:p>
          <a:p>
            <a:pPr>
              <a:lnSpc>
                <a:spcPct val="90000"/>
              </a:lnSpc>
            </a:pPr>
            <a:endParaRPr lang="en-US" sz="2000" b="1" dirty="0"/>
          </a:p>
          <a:p>
            <a:pPr>
              <a:lnSpc>
                <a:spcPct val="90000"/>
              </a:lnSpc>
            </a:pPr>
            <a:r>
              <a:rPr lang="en-US" sz="2000" b="1" dirty="0"/>
              <a:t>Store in the participant’s research record</a:t>
            </a:r>
          </a:p>
          <a:p>
            <a:pPr marL="0" indent="0">
              <a:lnSpc>
                <a:spcPct val="90000"/>
              </a:lnSpc>
            </a:pPr>
            <a:endParaRPr lang="en-US" sz="2000" b="1" dirty="0"/>
          </a:p>
          <a:p>
            <a:pPr>
              <a:lnSpc>
                <a:spcPct val="90000"/>
              </a:lnSpc>
            </a:pPr>
            <a:r>
              <a:rPr lang="en-US" sz="2000" b="1" dirty="0"/>
              <a:t>For high volume, one-visit studies, consider storing multiple participants’ research records in several large binders </a:t>
            </a:r>
          </a:p>
          <a:p>
            <a:pPr marL="0" indent="0">
              <a:lnSpc>
                <a:spcPct val="90000"/>
              </a:lnSpc>
            </a:pPr>
            <a:endParaRPr lang="en-US" b="1" dirty="0"/>
          </a:p>
          <a:p>
            <a:pPr marL="0" indent="0">
              <a:lnSpc>
                <a:spcPct val="90000"/>
              </a:lnSpc>
            </a:pPr>
            <a:endParaRPr lang="en-US" dirty="0"/>
          </a:p>
          <a:p>
            <a:pPr>
              <a:lnSpc>
                <a:spcPct val="90000"/>
              </a:lnSpc>
            </a:pPr>
            <a:endParaRPr lang="en-US" dirty="0"/>
          </a:p>
        </p:txBody>
      </p:sp>
      <p:pic>
        <p:nvPicPr>
          <p:cNvPr id="8196" name="Picture 4" descr="Image result for consent form clip art">
            <a:extLst>
              <a:ext uri="{FF2B5EF4-FFF2-40B4-BE49-F238E27FC236}">
                <a16:creationId xmlns:a16="http://schemas.microsoft.com/office/drawing/2014/main" id="{D1B1CA2F-B92C-4C8D-8BF3-432CA62E01D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38430" y="2269263"/>
            <a:ext cx="3852153" cy="3652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59559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25E67-82CC-47C2-9F4F-B91503BFFA88}"/>
              </a:ext>
            </a:extLst>
          </p:cNvPr>
          <p:cNvSpPr>
            <a:spLocks noGrp="1"/>
          </p:cNvSpPr>
          <p:nvPr>
            <p:ph type="title"/>
          </p:nvPr>
        </p:nvSpPr>
        <p:spPr>
          <a:xfrm>
            <a:off x="1075028" y="330741"/>
            <a:ext cx="7987466" cy="729010"/>
          </a:xfrm>
        </p:spPr>
        <p:txBody>
          <a:bodyPr vert="horz" lIns="91440" tIns="45720" rIns="91440" bIns="45720" rtlCol="0" anchor="b">
            <a:normAutofit/>
          </a:bodyPr>
          <a:lstStyle/>
          <a:p>
            <a:r>
              <a:rPr lang="en-US" sz="3600" b="1" kern="1200" dirty="0">
                <a:solidFill>
                  <a:schemeClr val="accent1"/>
                </a:solidFill>
                <a:latin typeface="+mj-lt"/>
                <a:ea typeface="+mj-ea"/>
                <a:cs typeface="+mj-cs"/>
              </a:rPr>
              <a:t>Institutional Review Board (IRB)</a:t>
            </a:r>
          </a:p>
        </p:txBody>
      </p:sp>
      <p:sp>
        <p:nvSpPr>
          <p:cNvPr id="3" name="Content Placeholder 2">
            <a:extLst>
              <a:ext uri="{FF2B5EF4-FFF2-40B4-BE49-F238E27FC236}">
                <a16:creationId xmlns:a16="http://schemas.microsoft.com/office/drawing/2014/main" id="{C95CF5EA-CF24-4066-87BD-53F29DF286DE}"/>
              </a:ext>
            </a:extLst>
          </p:cNvPr>
          <p:cNvSpPr>
            <a:spLocks noGrp="1"/>
          </p:cNvSpPr>
          <p:nvPr>
            <p:ph type="body" idx="1"/>
          </p:nvPr>
        </p:nvSpPr>
        <p:spPr>
          <a:xfrm>
            <a:off x="4604280" y="2321318"/>
            <a:ext cx="4763558" cy="3770777"/>
          </a:xfrm>
        </p:spPr>
        <p:txBody>
          <a:bodyPr vert="horz" lIns="91440" tIns="45720" rIns="91440" bIns="45720" rtlCol="0" anchor="t">
            <a:normAutofit/>
          </a:bodyPr>
          <a:lstStyle/>
          <a:p>
            <a:pPr>
              <a:lnSpc>
                <a:spcPct val="90000"/>
              </a:lnSpc>
            </a:pPr>
            <a:r>
              <a:rPr lang="en-US" b="1" i="1" dirty="0">
                <a:solidFill>
                  <a:schemeClr val="tx1"/>
                </a:solidFill>
              </a:rPr>
              <a:t>Purpose:</a:t>
            </a:r>
          </a:p>
          <a:p>
            <a:pPr>
              <a:lnSpc>
                <a:spcPct val="90000"/>
              </a:lnSpc>
            </a:pPr>
            <a:endParaRPr lang="en-US" b="1" dirty="0">
              <a:solidFill>
                <a:schemeClr val="tx1"/>
              </a:solidFill>
            </a:endParaRPr>
          </a:p>
          <a:p>
            <a:pPr marL="0" lvl="1">
              <a:lnSpc>
                <a:spcPct val="90000"/>
              </a:lnSpc>
            </a:pPr>
            <a:r>
              <a:rPr lang="en-US" sz="2000" b="1" dirty="0">
                <a:solidFill>
                  <a:schemeClr val="tx1"/>
                </a:solidFill>
              </a:rPr>
              <a:t>This section is maintained to document that the trial has obtained IRB/IEC approval and can be conducted</a:t>
            </a:r>
          </a:p>
          <a:p>
            <a:pPr marL="0" lvl="1">
              <a:lnSpc>
                <a:spcPct val="90000"/>
              </a:lnSpc>
            </a:pPr>
            <a:endParaRPr lang="en-US" sz="2000" b="1" dirty="0">
              <a:solidFill>
                <a:schemeClr val="tx1"/>
              </a:solidFill>
            </a:endParaRPr>
          </a:p>
          <a:p>
            <a:pPr marL="0" lvl="1">
              <a:lnSpc>
                <a:spcPct val="90000"/>
              </a:lnSpc>
            </a:pPr>
            <a:r>
              <a:rPr lang="en-US" sz="2000" b="1" dirty="0">
                <a:solidFill>
                  <a:schemeClr val="tx1"/>
                </a:solidFill>
              </a:rPr>
              <a:t>The documents in this section can also help to identify the current version of IRB approved documents</a:t>
            </a:r>
          </a:p>
          <a:p>
            <a:pPr>
              <a:lnSpc>
                <a:spcPct val="90000"/>
              </a:lnSpc>
            </a:pPr>
            <a:endParaRPr lang="en-US" sz="700" dirty="0"/>
          </a:p>
        </p:txBody>
      </p:sp>
      <p:pic>
        <p:nvPicPr>
          <p:cNvPr id="9218" name="Picture 2" descr="Image result for review board clip art">
            <a:extLst>
              <a:ext uri="{FF2B5EF4-FFF2-40B4-BE49-F238E27FC236}">
                <a16:creationId xmlns:a16="http://schemas.microsoft.com/office/drawing/2014/main" id="{94E1A827-F899-4063-8A3B-D17157C227A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72375" y="2413261"/>
            <a:ext cx="3054411" cy="3176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4594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453A7-FDC1-4923-BB2C-46AEE3923129}"/>
              </a:ext>
            </a:extLst>
          </p:cNvPr>
          <p:cNvSpPr>
            <a:spLocks noGrp="1"/>
          </p:cNvSpPr>
          <p:nvPr>
            <p:ph type="title"/>
          </p:nvPr>
        </p:nvSpPr>
        <p:spPr>
          <a:xfrm>
            <a:off x="677334" y="204281"/>
            <a:ext cx="8596668" cy="1111563"/>
          </a:xfrm>
        </p:spPr>
        <p:txBody>
          <a:bodyPr vert="horz" lIns="91440" tIns="45720" rIns="91440" bIns="45720" rtlCol="0" anchor="t">
            <a:normAutofit/>
          </a:bodyPr>
          <a:lstStyle/>
          <a:p>
            <a:r>
              <a:rPr lang="en-US" b="1" dirty="0"/>
              <a:t>IRB Documents to Include</a:t>
            </a:r>
          </a:p>
        </p:txBody>
      </p:sp>
      <p:sp>
        <p:nvSpPr>
          <p:cNvPr id="8" name="TextBox 7"/>
          <p:cNvSpPr txBox="1"/>
          <p:nvPr/>
        </p:nvSpPr>
        <p:spPr>
          <a:xfrm>
            <a:off x="677334" y="1449859"/>
            <a:ext cx="4903011" cy="5203860"/>
          </a:xfrm>
          <a:prstGeom prst="rect">
            <a:avLst/>
          </a:prstGeom>
        </p:spPr>
        <p:txBody>
          <a:bodyPr vert="horz" lIns="91440" tIns="45720" rIns="91440" bIns="45720" rtlCol="0">
            <a:noAutofit/>
          </a:bodyPr>
          <a:lstStyle/>
          <a:p>
            <a:pPr marL="800100" lvl="1" indent="-342900">
              <a:lnSpc>
                <a:spcPct val="90000"/>
              </a:lnSpc>
              <a:spcBef>
                <a:spcPts val="1000"/>
              </a:spcBef>
              <a:buClr>
                <a:schemeClr val="accent1"/>
              </a:buClr>
              <a:buSzPct val="80000"/>
              <a:buFont typeface="Wingdings 3" charset="2"/>
              <a:buChar char=""/>
            </a:pPr>
            <a:r>
              <a:rPr lang="en-US" sz="2000" b="1" dirty="0">
                <a:solidFill>
                  <a:schemeClr val="tx1">
                    <a:lumMod val="75000"/>
                    <a:lumOff val="25000"/>
                  </a:schemeClr>
                </a:solidFill>
              </a:rPr>
              <a:t>IRB Membership Roster </a:t>
            </a:r>
          </a:p>
          <a:p>
            <a:pPr marL="1257300" lvl="2" indent="-342900">
              <a:lnSpc>
                <a:spcPct val="90000"/>
              </a:lnSpc>
              <a:spcBef>
                <a:spcPts val="1000"/>
              </a:spcBef>
              <a:buClr>
                <a:schemeClr val="accent1"/>
              </a:buClr>
              <a:buSzPct val="80000"/>
              <a:buFont typeface="Wingdings 3" charset="2"/>
              <a:buChar char=""/>
            </a:pPr>
            <a:r>
              <a:rPr lang="en-US" sz="2000" b="1" dirty="0">
                <a:solidFill>
                  <a:schemeClr val="tx1">
                    <a:lumMod val="75000"/>
                    <a:lumOff val="25000"/>
                  </a:schemeClr>
                </a:solidFill>
              </a:rPr>
              <a:t> Maintain from date of first submission to close out of the study (all IRB boards)   </a:t>
            </a:r>
          </a:p>
          <a:p>
            <a:pPr marL="800100" lvl="1" indent="-342900">
              <a:lnSpc>
                <a:spcPct val="90000"/>
              </a:lnSpc>
              <a:spcBef>
                <a:spcPts val="1000"/>
              </a:spcBef>
              <a:buClr>
                <a:schemeClr val="accent1"/>
              </a:buClr>
              <a:buSzPct val="80000"/>
              <a:buFont typeface="Wingdings 3" charset="2"/>
              <a:buChar char=""/>
            </a:pPr>
            <a:endParaRPr lang="en-US" sz="2000" b="1" dirty="0">
              <a:solidFill>
                <a:schemeClr val="tx1">
                  <a:lumMod val="75000"/>
                  <a:lumOff val="25000"/>
                </a:schemeClr>
              </a:solidFill>
            </a:endParaRPr>
          </a:p>
          <a:p>
            <a:pPr marL="800100" lvl="1" indent="-342900">
              <a:lnSpc>
                <a:spcPct val="90000"/>
              </a:lnSpc>
              <a:spcBef>
                <a:spcPts val="1000"/>
              </a:spcBef>
              <a:buClr>
                <a:schemeClr val="accent1"/>
              </a:buClr>
              <a:buSzPct val="80000"/>
              <a:buFont typeface="Wingdings 3" charset="2"/>
              <a:buChar char=""/>
            </a:pPr>
            <a:r>
              <a:rPr lang="en-US" sz="2000" b="1" dirty="0">
                <a:solidFill>
                  <a:schemeClr val="tx1">
                    <a:lumMod val="75000"/>
                    <a:lumOff val="25000"/>
                  </a:schemeClr>
                </a:solidFill>
              </a:rPr>
              <a:t>IRB Federal Wide Assurance (FWA)</a:t>
            </a:r>
          </a:p>
          <a:p>
            <a:pPr lvl="1">
              <a:lnSpc>
                <a:spcPct val="90000"/>
              </a:lnSpc>
              <a:spcBef>
                <a:spcPts val="1000"/>
              </a:spcBef>
              <a:buClr>
                <a:schemeClr val="accent1"/>
              </a:buClr>
              <a:buSzPct val="80000"/>
            </a:pPr>
            <a:endParaRPr lang="en-US" sz="2000" b="1" dirty="0">
              <a:solidFill>
                <a:schemeClr val="tx1">
                  <a:lumMod val="75000"/>
                  <a:lumOff val="25000"/>
                </a:schemeClr>
              </a:solidFill>
            </a:endParaRPr>
          </a:p>
          <a:p>
            <a:pPr marL="800100" lvl="1" indent="-342900">
              <a:lnSpc>
                <a:spcPct val="90000"/>
              </a:lnSpc>
              <a:spcBef>
                <a:spcPts val="1000"/>
              </a:spcBef>
              <a:buClr>
                <a:schemeClr val="accent1"/>
              </a:buClr>
              <a:buSzPct val="80000"/>
              <a:buFont typeface="Wingdings 3" charset="2"/>
              <a:buChar char=""/>
            </a:pPr>
            <a:r>
              <a:rPr lang="en-US" sz="2000" b="1" dirty="0">
                <a:solidFill>
                  <a:schemeClr val="tx1">
                    <a:lumMod val="75000"/>
                    <a:lumOff val="25000"/>
                  </a:schemeClr>
                </a:solidFill>
              </a:rPr>
              <a:t>IRB SOPs that may be applicable to your study or that the sponsor requires (ICF, AE submission)</a:t>
            </a:r>
          </a:p>
          <a:p>
            <a:pPr lvl="1">
              <a:lnSpc>
                <a:spcPct val="90000"/>
              </a:lnSpc>
              <a:spcBef>
                <a:spcPts val="1000"/>
              </a:spcBef>
              <a:buClr>
                <a:schemeClr val="accent1"/>
              </a:buClr>
              <a:buSzPct val="80000"/>
            </a:pPr>
            <a:endParaRPr lang="en-US" sz="2000" b="1" dirty="0">
              <a:solidFill>
                <a:schemeClr val="tx1">
                  <a:lumMod val="75000"/>
                  <a:lumOff val="25000"/>
                </a:schemeClr>
              </a:solidFill>
            </a:endParaRPr>
          </a:p>
          <a:p>
            <a:pPr marL="800100" lvl="1" indent="-342900">
              <a:lnSpc>
                <a:spcPct val="90000"/>
              </a:lnSpc>
              <a:spcBef>
                <a:spcPts val="1000"/>
              </a:spcBef>
              <a:buClr>
                <a:schemeClr val="accent1"/>
              </a:buClr>
              <a:buSzPct val="80000"/>
              <a:buFont typeface="Wingdings 3" charset="2"/>
              <a:buChar char=""/>
            </a:pPr>
            <a:r>
              <a:rPr lang="en-US" sz="2000" b="1" dirty="0">
                <a:solidFill>
                  <a:schemeClr val="tx1">
                    <a:lumMod val="75000"/>
                    <a:lumOff val="25000"/>
                  </a:schemeClr>
                </a:solidFill>
              </a:rPr>
              <a:t>Certificate of Confidentiality, if applicable</a:t>
            </a:r>
          </a:p>
        </p:txBody>
      </p:sp>
      <p:pic>
        <p:nvPicPr>
          <p:cNvPr id="10" name="Picture 9"/>
          <p:cNvPicPr>
            <a:picLocks noChangeAspect="1"/>
          </p:cNvPicPr>
          <p:nvPr/>
        </p:nvPicPr>
        <p:blipFill>
          <a:blip r:embed="rId2"/>
          <a:stretch>
            <a:fillRect/>
          </a:stretch>
        </p:blipFill>
        <p:spPr>
          <a:xfrm>
            <a:off x="6611656" y="2681216"/>
            <a:ext cx="2971060" cy="2011794"/>
          </a:xfrm>
          <a:prstGeom prst="rect">
            <a:avLst/>
          </a:prstGeom>
        </p:spPr>
      </p:pic>
    </p:spTree>
    <p:extLst>
      <p:ext uri="{BB962C8B-B14F-4D97-AF65-F5344CB8AC3E}">
        <p14:creationId xmlns:p14="http://schemas.microsoft.com/office/powerpoint/2010/main" val="5404775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00911"/>
          </a:xfrm>
        </p:spPr>
        <p:txBody>
          <a:bodyPr>
            <a:normAutofit/>
          </a:bodyPr>
          <a:lstStyle/>
          <a:p>
            <a:r>
              <a:rPr lang="en-US" b="1" dirty="0"/>
              <a:t>IRB Documents</a:t>
            </a:r>
            <a:r>
              <a:rPr lang="en-US" sz="4400" b="1" dirty="0"/>
              <a:t> </a:t>
            </a:r>
            <a:r>
              <a:rPr lang="en-US" sz="1000" b="1" dirty="0"/>
              <a:t>cont’d</a:t>
            </a:r>
          </a:p>
        </p:txBody>
      </p:sp>
      <p:sp>
        <p:nvSpPr>
          <p:cNvPr id="5" name="TextBox 4"/>
          <p:cNvSpPr txBox="1"/>
          <p:nvPr/>
        </p:nvSpPr>
        <p:spPr>
          <a:xfrm>
            <a:off x="677334" y="1685471"/>
            <a:ext cx="3567792" cy="2246769"/>
          </a:xfrm>
          <a:prstGeom prst="rect">
            <a:avLst/>
          </a:prstGeom>
          <a:solidFill>
            <a:schemeClr val="accent1">
              <a:lumMod val="40000"/>
              <a:lumOff val="60000"/>
            </a:schemeClr>
          </a:solidFill>
          <a:ln w="38100">
            <a:solidFill>
              <a:schemeClr val="accent1">
                <a:lumMod val="75000"/>
              </a:schemeClr>
            </a:solidFill>
          </a:ln>
        </p:spPr>
        <p:txBody>
          <a:bodyPr wrap="square" rtlCol="0">
            <a:spAutoFit/>
          </a:bodyPr>
          <a:lstStyle/>
          <a:p>
            <a:r>
              <a:rPr lang="en-US" sz="2000" dirty="0"/>
              <a:t>IRB Submissions</a:t>
            </a:r>
          </a:p>
          <a:p>
            <a:pPr marL="742950" lvl="1" indent="-285750">
              <a:buFont typeface="Wingdings" panose="05000000000000000000" pitchFamily="2" charset="2"/>
              <a:buChar char="§"/>
            </a:pPr>
            <a:r>
              <a:rPr lang="en-US" sz="2000" dirty="0"/>
              <a:t>Initial Application</a:t>
            </a:r>
          </a:p>
          <a:p>
            <a:pPr marL="742950" lvl="1" indent="-285750">
              <a:buFont typeface="Wingdings" panose="05000000000000000000" pitchFamily="2" charset="2"/>
              <a:buChar char="§"/>
            </a:pPr>
            <a:r>
              <a:rPr lang="en-US" sz="2000" dirty="0"/>
              <a:t>Ongoing / Continuing Review</a:t>
            </a:r>
          </a:p>
          <a:p>
            <a:pPr marL="742950" lvl="1" indent="-285750">
              <a:buFont typeface="Wingdings" panose="05000000000000000000" pitchFamily="2" charset="2"/>
              <a:buChar char="§"/>
            </a:pPr>
            <a:r>
              <a:rPr lang="en-US" sz="2000" dirty="0"/>
              <a:t>Revision</a:t>
            </a:r>
          </a:p>
          <a:p>
            <a:pPr marL="742950" lvl="1" indent="-285750">
              <a:buFont typeface="Wingdings" panose="05000000000000000000" pitchFamily="2" charset="2"/>
              <a:buChar char="§"/>
            </a:pPr>
            <a:r>
              <a:rPr lang="en-US" sz="2000" dirty="0"/>
              <a:t>Amendment</a:t>
            </a:r>
          </a:p>
          <a:p>
            <a:pPr marL="742950" lvl="1" indent="-285750">
              <a:buFont typeface="Wingdings" panose="05000000000000000000" pitchFamily="2" charset="2"/>
              <a:buChar char="§"/>
            </a:pPr>
            <a:r>
              <a:rPr lang="en-US" sz="2000" dirty="0"/>
              <a:t>Termination / Closure</a:t>
            </a:r>
          </a:p>
        </p:txBody>
      </p:sp>
      <p:pic>
        <p:nvPicPr>
          <p:cNvPr id="8" name="Picture 7"/>
          <p:cNvPicPr>
            <a:picLocks noChangeAspect="1"/>
          </p:cNvPicPr>
          <p:nvPr/>
        </p:nvPicPr>
        <p:blipFill>
          <a:blip r:embed="rId2"/>
          <a:stretch>
            <a:fillRect/>
          </a:stretch>
        </p:blipFill>
        <p:spPr>
          <a:xfrm>
            <a:off x="6075344" y="1930400"/>
            <a:ext cx="2235899" cy="1521555"/>
          </a:xfrm>
          <a:prstGeom prst="rect">
            <a:avLst/>
          </a:prstGeom>
        </p:spPr>
      </p:pic>
      <p:pic>
        <p:nvPicPr>
          <p:cNvPr id="9" name="Picture 8"/>
          <p:cNvPicPr>
            <a:picLocks noChangeAspect="1"/>
          </p:cNvPicPr>
          <p:nvPr/>
        </p:nvPicPr>
        <p:blipFill>
          <a:blip r:embed="rId3"/>
          <a:stretch>
            <a:fillRect/>
          </a:stretch>
        </p:blipFill>
        <p:spPr>
          <a:xfrm>
            <a:off x="1717453" y="4422423"/>
            <a:ext cx="1487553" cy="1761897"/>
          </a:xfrm>
          <a:prstGeom prst="rect">
            <a:avLst/>
          </a:prstGeom>
        </p:spPr>
      </p:pic>
      <p:sp>
        <p:nvSpPr>
          <p:cNvPr id="10" name="TextBox 9"/>
          <p:cNvSpPr txBox="1"/>
          <p:nvPr/>
        </p:nvSpPr>
        <p:spPr>
          <a:xfrm>
            <a:off x="4019195" y="3875996"/>
            <a:ext cx="6348196" cy="2831544"/>
          </a:xfrm>
          <a:prstGeom prst="rect">
            <a:avLst/>
          </a:prstGeom>
          <a:solidFill>
            <a:schemeClr val="accent1">
              <a:lumMod val="40000"/>
              <a:lumOff val="60000"/>
            </a:schemeClr>
          </a:solidFill>
          <a:ln w="38100">
            <a:solidFill>
              <a:schemeClr val="accent1">
                <a:lumMod val="75000"/>
              </a:schemeClr>
            </a:solidFill>
          </a:ln>
        </p:spPr>
        <p:txBody>
          <a:bodyPr wrap="square" rtlCol="0">
            <a:spAutoFit/>
          </a:bodyPr>
          <a:lstStyle/>
          <a:p>
            <a:r>
              <a:rPr lang="en-US" sz="2000" dirty="0"/>
              <a:t>Including all versions of the following:</a:t>
            </a:r>
          </a:p>
          <a:p>
            <a:pPr marL="285750" indent="-285750">
              <a:buFont typeface="Wingdings" panose="05000000000000000000" pitchFamily="2" charset="2"/>
              <a:buChar char="§"/>
            </a:pPr>
            <a:r>
              <a:rPr lang="en-US" sz="2000" dirty="0"/>
              <a:t>Protocol with signature page</a:t>
            </a:r>
          </a:p>
          <a:p>
            <a:pPr marL="285750" indent="-285750">
              <a:buFont typeface="Wingdings" panose="05000000000000000000" pitchFamily="2" charset="2"/>
              <a:buChar char="§"/>
            </a:pPr>
            <a:r>
              <a:rPr lang="en-US" sz="2000" dirty="0"/>
              <a:t>ICF </a:t>
            </a:r>
          </a:p>
          <a:p>
            <a:pPr marL="285750" indent="-285750">
              <a:buFont typeface="Wingdings" panose="05000000000000000000" pitchFamily="2" charset="2"/>
              <a:buChar char="§"/>
            </a:pPr>
            <a:r>
              <a:rPr lang="en-US" sz="2000" dirty="0"/>
              <a:t>Blank CRFs (if required) – also diaries and questionnaires</a:t>
            </a:r>
          </a:p>
          <a:p>
            <a:pPr marL="285750" indent="-285750">
              <a:buFont typeface="Wingdings" panose="05000000000000000000" pitchFamily="2" charset="2"/>
              <a:buChar char="§"/>
            </a:pPr>
            <a:r>
              <a:rPr lang="en-US" sz="2000" dirty="0"/>
              <a:t>Recruitment materials (flyers, posters, gifts)</a:t>
            </a:r>
          </a:p>
          <a:p>
            <a:pPr marL="285750" indent="-285750">
              <a:buFont typeface="Wingdings" panose="05000000000000000000" pitchFamily="2" charset="2"/>
              <a:buChar char="§"/>
            </a:pPr>
            <a:r>
              <a:rPr lang="en-US" sz="2000" dirty="0"/>
              <a:t>Participant educational brochures / study informational materials / Video recordings / Gifts</a:t>
            </a:r>
          </a:p>
          <a:p>
            <a:endParaRPr lang="en-US" dirty="0"/>
          </a:p>
        </p:txBody>
      </p:sp>
    </p:spTree>
    <p:extLst>
      <p:ext uri="{BB962C8B-B14F-4D97-AF65-F5344CB8AC3E}">
        <p14:creationId xmlns:p14="http://schemas.microsoft.com/office/powerpoint/2010/main" val="546722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54996"/>
          </a:xfrm>
        </p:spPr>
        <p:txBody>
          <a:bodyPr>
            <a:normAutofit/>
          </a:bodyPr>
          <a:lstStyle/>
          <a:p>
            <a:r>
              <a:rPr lang="en-US" b="1" dirty="0"/>
              <a:t>IRB Documents </a:t>
            </a:r>
            <a:r>
              <a:rPr lang="en-US" sz="1000" b="1" dirty="0"/>
              <a:t>cont’d</a:t>
            </a:r>
          </a:p>
        </p:txBody>
      </p:sp>
      <p:sp>
        <p:nvSpPr>
          <p:cNvPr id="5" name="TextBox 4"/>
          <p:cNvSpPr txBox="1"/>
          <p:nvPr/>
        </p:nvSpPr>
        <p:spPr>
          <a:xfrm>
            <a:off x="807963" y="1585677"/>
            <a:ext cx="3959980" cy="3170099"/>
          </a:xfrm>
          <a:prstGeom prst="rect">
            <a:avLst/>
          </a:prstGeom>
          <a:solidFill>
            <a:schemeClr val="accent1">
              <a:lumMod val="40000"/>
              <a:lumOff val="60000"/>
            </a:schemeClr>
          </a:solidFill>
          <a:ln w="38100">
            <a:solidFill>
              <a:schemeClr val="accent1">
                <a:lumMod val="75000"/>
              </a:schemeClr>
            </a:solidFill>
          </a:ln>
        </p:spPr>
        <p:txBody>
          <a:bodyPr wrap="square" rtlCol="0">
            <a:spAutoFit/>
          </a:bodyPr>
          <a:lstStyle/>
          <a:p>
            <a:r>
              <a:rPr lang="en-US" sz="2000" dirty="0"/>
              <a:t>Reportable Safety Events </a:t>
            </a:r>
          </a:p>
          <a:p>
            <a:pPr marL="742950" lvl="1" indent="-285750">
              <a:buFont typeface="Wingdings" panose="05000000000000000000" pitchFamily="2" charset="2"/>
              <a:buChar char="§"/>
            </a:pPr>
            <a:r>
              <a:rPr lang="en-US" sz="2000" dirty="0"/>
              <a:t>PD (protocol deviations)</a:t>
            </a:r>
          </a:p>
          <a:p>
            <a:pPr marL="742950" lvl="1" indent="-285750">
              <a:buFont typeface="Wingdings" panose="05000000000000000000" pitchFamily="2" charset="2"/>
              <a:buChar char="§"/>
            </a:pPr>
            <a:r>
              <a:rPr lang="en-US" sz="2000" dirty="0"/>
              <a:t>UP (unanticipated problems)</a:t>
            </a:r>
          </a:p>
          <a:p>
            <a:pPr marL="742950" lvl="1" indent="-285750">
              <a:buFont typeface="Wingdings" panose="05000000000000000000" pitchFamily="2" charset="2"/>
              <a:buChar char="§"/>
            </a:pPr>
            <a:r>
              <a:rPr lang="en-US" sz="2000" dirty="0"/>
              <a:t>SAEs (serious adverse events)</a:t>
            </a:r>
          </a:p>
          <a:p>
            <a:pPr marL="742950" lvl="1" indent="-285750">
              <a:buFont typeface="Wingdings" panose="05000000000000000000" pitchFamily="2" charset="2"/>
              <a:buChar char="§"/>
            </a:pPr>
            <a:r>
              <a:rPr lang="en-US" sz="2000" dirty="0"/>
              <a:t>Data Safety Monitoring Board Reports</a:t>
            </a:r>
          </a:p>
          <a:p>
            <a:pPr marL="742950" lvl="1" indent="-285750">
              <a:buFont typeface="Wingdings" panose="05000000000000000000" pitchFamily="2" charset="2"/>
              <a:buChar char="§"/>
            </a:pPr>
            <a:r>
              <a:rPr lang="en-US" sz="2000" dirty="0"/>
              <a:t>New information that the sponsor wants reported</a:t>
            </a:r>
          </a:p>
        </p:txBody>
      </p:sp>
      <p:pic>
        <p:nvPicPr>
          <p:cNvPr id="7" name="Picture 6"/>
          <p:cNvPicPr>
            <a:picLocks noChangeAspect="1"/>
          </p:cNvPicPr>
          <p:nvPr/>
        </p:nvPicPr>
        <p:blipFill>
          <a:blip r:embed="rId2"/>
          <a:stretch>
            <a:fillRect/>
          </a:stretch>
        </p:blipFill>
        <p:spPr>
          <a:xfrm>
            <a:off x="7234756" y="1353883"/>
            <a:ext cx="1598180" cy="1796142"/>
          </a:xfrm>
          <a:prstGeom prst="rect">
            <a:avLst/>
          </a:prstGeom>
        </p:spPr>
      </p:pic>
      <p:sp>
        <p:nvSpPr>
          <p:cNvPr id="8" name="TextBox 7"/>
          <p:cNvSpPr txBox="1"/>
          <p:nvPr/>
        </p:nvSpPr>
        <p:spPr>
          <a:xfrm>
            <a:off x="4975667" y="3467696"/>
            <a:ext cx="6650276" cy="3170099"/>
          </a:xfrm>
          <a:prstGeom prst="rect">
            <a:avLst/>
          </a:prstGeom>
          <a:solidFill>
            <a:schemeClr val="accent1">
              <a:lumMod val="40000"/>
              <a:lumOff val="60000"/>
            </a:schemeClr>
          </a:solidFill>
          <a:ln w="38100">
            <a:solidFill>
              <a:schemeClr val="accent1">
                <a:lumMod val="75000"/>
              </a:schemeClr>
            </a:solidFill>
          </a:ln>
        </p:spPr>
        <p:txBody>
          <a:bodyPr wrap="square" rtlCol="0">
            <a:spAutoFit/>
          </a:bodyPr>
          <a:lstStyle/>
          <a:p>
            <a:r>
              <a:rPr lang="en-US" sz="2000" dirty="0"/>
              <a:t>Helpful Tips:</a:t>
            </a:r>
          </a:p>
          <a:p>
            <a:pPr marL="285750" indent="-285750">
              <a:buFont typeface="Wingdings" panose="05000000000000000000" pitchFamily="2" charset="2"/>
              <a:buChar char="§"/>
            </a:pPr>
            <a:r>
              <a:rPr lang="en-US" sz="2000" dirty="0"/>
              <a:t>Create a submission packet with the approval clipped to the top</a:t>
            </a:r>
          </a:p>
          <a:p>
            <a:pPr marL="285750" indent="-285750">
              <a:buFont typeface="Wingdings" panose="05000000000000000000" pitchFamily="2" charset="2"/>
              <a:buChar char="§"/>
            </a:pPr>
            <a:r>
              <a:rPr lang="en-US" sz="2000" dirty="0"/>
              <a:t>Use colored paper identifying various types of submissions</a:t>
            </a:r>
          </a:p>
          <a:p>
            <a:pPr marL="285750" indent="-285750">
              <a:buFont typeface="Wingdings" panose="05000000000000000000" pitchFamily="2" charset="2"/>
              <a:buChar char="§"/>
            </a:pPr>
            <a:r>
              <a:rPr lang="en-US" sz="2000" dirty="0"/>
              <a:t>Make sure the submission and approval dates are clearly visible</a:t>
            </a:r>
          </a:p>
          <a:p>
            <a:pPr marL="285750" indent="-285750">
              <a:buFont typeface="Wingdings" panose="05000000000000000000" pitchFamily="2" charset="2"/>
              <a:buChar char="§"/>
            </a:pPr>
            <a:r>
              <a:rPr lang="en-US" sz="2000" dirty="0"/>
              <a:t>Include a summary of changes submitted if applicable</a:t>
            </a:r>
          </a:p>
          <a:p>
            <a:pPr marL="285750" indent="-285750">
              <a:buFont typeface="Wingdings" panose="05000000000000000000" pitchFamily="2" charset="2"/>
              <a:buChar char="§"/>
            </a:pPr>
            <a:r>
              <a:rPr lang="en-US" sz="2000" dirty="0"/>
              <a:t>Create an IRB submission log to help keep track if desired </a:t>
            </a:r>
          </a:p>
        </p:txBody>
      </p:sp>
    </p:spTree>
    <p:extLst>
      <p:ext uri="{BB962C8B-B14F-4D97-AF65-F5344CB8AC3E}">
        <p14:creationId xmlns:p14="http://schemas.microsoft.com/office/powerpoint/2010/main" val="2095862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13682-CF14-49DD-AD8C-826C83569AB2}"/>
              </a:ext>
            </a:extLst>
          </p:cNvPr>
          <p:cNvSpPr>
            <a:spLocks noGrp="1"/>
          </p:cNvSpPr>
          <p:nvPr>
            <p:ph type="title"/>
          </p:nvPr>
        </p:nvSpPr>
        <p:spPr>
          <a:xfrm>
            <a:off x="639097" y="629265"/>
            <a:ext cx="8647515" cy="2456834"/>
          </a:xfrm>
        </p:spPr>
        <p:txBody>
          <a:bodyPr>
            <a:noAutofit/>
          </a:bodyPr>
          <a:lstStyle/>
          <a:p>
            <a:r>
              <a:rPr lang="en-US" sz="5400" b="1" dirty="0"/>
              <a:t>Regulatory and </a:t>
            </a:r>
            <a:br>
              <a:rPr lang="en-US" sz="5400" b="1" dirty="0"/>
            </a:br>
            <a:r>
              <a:rPr lang="en-US" sz="5400" b="1" dirty="0"/>
              <a:t>Essential Documents Record-Keeping</a:t>
            </a:r>
            <a:endParaRPr lang="en-US" sz="5400" b="1" dirty="0">
              <a:solidFill>
                <a:srgbClr val="EBEBEB"/>
              </a:solidFill>
            </a:endParaRPr>
          </a:p>
        </p:txBody>
      </p:sp>
      <p:sp>
        <p:nvSpPr>
          <p:cNvPr id="3" name="Content Placeholder 2">
            <a:extLst>
              <a:ext uri="{FF2B5EF4-FFF2-40B4-BE49-F238E27FC236}">
                <a16:creationId xmlns:a16="http://schemas.microsoft.com/office/drawing/2014/main" id="{31A395C3-3ACD-4523-B6D1-C4F66A1DA81E}"/>
              </a:ext>
            </a:extLst>
          </p:cNvPr>
          <p:cNvSpPr>
            <a:spLocks noGrp="1"/>
          </p:cNvSpPr>
          <p:nvPr>
            <p:ph idx="1"/>
          </p:nvPr>
        </p:nvSpPr>
        <p:spPr>
          <a:xfrm>
            <a:off x="639098" y="3707027"/>
            <a:ext cx="4946156" cy="1878228"/>
          </a:xfrm>
        </p:spPr>
        <p:txBody>
          <a:bodyPr anchor="ctr">
            <a:normAutofit lnSpcReduction="10000"/>
          </a:bodyPr>
          <a:lstStyle/>
          <a:p>
            <a:pPr marL="0" indent="0">
              <a:buNone/>
            </a:pPr>
            <a:endParaRPr lang="en-US" sz="2400" b="1" dirty="0">
              <a:solidFill>
                <a:srgbClr val="FFFFFF"/>
              </a:solidFill>
            </a:endParaRPr>
          </a:p>
          <a:p>
            <a:pPr marL="0" indent="0">
              <a:buNone/>
            </a:pPr>
            <a:r>
              <a:rPr lang="en-US" sz="2400" b="1" dirty="0">
                <a:solidFill>
                  <a:srgbClr val="FFFFFF"/>
                </a:solidFill>
              </a:rPr>
              <a:t>Derita Bran MSN, RN, CCRC</a:t>
            </a:r>
            <a:endParaRPr lang="en-US" dirty="0">
              <a:solidFill>
                <a:srgbClr val="FFFFFF"/>
              </a:solidFill>
            </a:endParaRPr>
          </a:p>
          <a:p>
            <a:pPr marL="0" indent="0">
              <a:buNone/>
            </a:pPr>
            <a:r>
              <a:rPr lang="en-US" sz="2400" b="1" dirty="0">
                <a:solidFill>
                  <a:srgbClr val="FFFFFF"/>
                </a:solidFill>
              </a:rPr>
              <a:t>Program Director</a:t>
            </a:r>
          </a:p>
          <a:p>
            <a:pPr marL="0" indent="0">
              <a:buNone/>
            </a:pPr>
            <a:r>
              <a:rPr lang="en-US" sz="2400" b="1" dirty="0">
                <a:solidFill>
                  <a:srgbClr val="FFFFFF"/>
                </a:solidFill>
              </a:rPr>
              <a:t>TN-CTSI</a:t>
            </a:r>
          </a:p>
          <a:p>
            <a:endParaRPr lang="en-US" b="1" dirty="0">
              <a:solidFill>
                <a:srgbClr val="FFFFFF"/>
              </a:solidFill>
            </a:endParaRPr>
          </a:p>
        </p:txBody>
      </p:sp>
      <p:sp>
        <p:nvSpPr>
          <p:cNvPr id="6" name="Content Placeholder 2">
            <a:extLst>
              <a:ext uri="{FF2B5EF4-FFF2-40B4-BE49-F238E27FC236}">
                <a16:creationId xmlns:a16="http://schemas.microsoft.com/office/drawing/2014/main" id="{4A638488-640C-40E7-8AF6-141877192303}"/>
              </a:ext>
            </a:extLst>
          </p:cNvPr>
          <p:cNvSpPr txBox="1">
            <a:spLocks/>
          </p:cNvSpPr>
          <p:nvPr/>
        </p:nvSpPr>
        <p:spPr>
          <a:xfrm>
            <a:off x="5448619" y="3358766"/>
            <a:ext cx="4893276" cy="3013600"/>
          </a:xfrm>
          <a:prstGeom prst="rect">
            <a:avLst/>
          </a:prstGeom>
        </p:spPr>
        <p:txBody>
          <a:bodyPr vert="horz" lIns="91440" tIns="45720" rIns="91440" bIns="45720" rtlCol="0" anchor="ct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sz="2400" b="1" dirty="0">
                <a:solidFill>
                  <a:srgbClr val="FFFFFF"/>
                </a:solidFill>
              </a:rPr>
              <a:t>Carol Hendrix, MSN, RN, CCRC</a:t>
            </a:r>
            <a:endParaRPr lang="en-US" dirty="0">
              <a:solidFill>
                <a:srgbClr val="FFFFFF"/>
              </a:solidFill>
            </a:endParaRPr>
          </a:p>
          <a:p>
            <a:pPr marL="0" indent="0">
              <a:buFont typeface="Wingdings 3" charset="2"/>
              <a:buNone/>
            </a:pPr>
            <a:r>
              <a:rPr lang="en-US" sz="2400" b="1" dirty="0">
                <a:solidFill>
                  <a:srgbClr val="FFFFFF"/>
                </a:solidFill>
              </a:rPr>
              <a:t>Manager, BIG Initiative</a:t>
            </a:r>
          </a:p>
          <a:p>
            <a:pPr marL="0" indent="0">
              <a:buFont typeface="Wingdings 3" charset="2"/>
              <a:buNone/>
            </a:pPr>
            <a:r>
              <a:rPr lang="en-US" sz="2400" b="1" dirty="0">
                <a:solidFill>
                  <a:srgbClr val="FFFFFF"/>
                </a:solidFill>
              </a:rPr>
              <a:t>UTHSC</a:t>
            </a:r>
          </a:p>
          <a:p>
            <a:endParaRPr lang="en-US" b="1" dirty="0">
              <a:solidFill>
                <a:srgbClr val="FFFFFF"/>
              </a:solidFill>
            </a:endParaRPr>
          </a:p>
        </p:txBody>
      </p:sp>
    </p:spTree>
    <p:extLst>
      <p:ext uri="{BB962C8B-B14F-4D97-AF65-F5344CB8AC3E}">
        <p14:creationId xmlns:p14="http://schemas.microsoft.com/office/powerpoint/2010/main" val="398131172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891277" y="2237378"/>
            <a:ext cx="2583045" cy="2539633"/>
          </a:xfrm>
          <a:prstGeom prst="rect">
            <a:avLst/>
          </a:prstGeom>
        </p:spPr>
      </p:pic>
      <p:sp>
        <p:nvSpPr>
          <p:cNvPr id="2" name="Title 1"/>
          <p:cNvSpPr>
            <a:spLocks noGrp="1"/>
          </p:cNvSpPr>
          <p:nvPr>
            <p:ph type="title"/>
          </p:nvPr>
        </p:nvSpPr>
        <p:spPr>
          <a:xfrm>
            <a:off x="677334" y="609600"/>
            <a:ext cx="8596668" cy="883047"/>
          </a:xfrm>
        </p:spPr>
        <p:txBody>
          <a:bodyPr>
            <a:normAutofit/>
          </a:bodyPr>
          <a:lstStyle/>
          <a:p>
            <a:r>
              <a:rPr lang="en-US" b="1" dirty="0"/>
              <a:t>IRB Documents </a:t>
            </a:r>
            <a:r>
              <a:rPr lang="en-US" sz="1000" b="1" dirty="0"/>
              <a:t>cont’d</a:t>
            </a:r>
          </a:p>
        </p:txBody>
      </p:sp>
      <p:sp>
        <p:nvSpPr>
          <p:cNvPr id="4" name="TextBox 3"/>
          <p:cNvSpPr txBox="1"/>
          <p:nvPr/>
        </p:nvSpPr>
        <p:spPr>
          <a:xfrm>
            <a:off x="832433" y="1764367"/>
            <a:ext cx="6188853" cy="3108543"/>
          </a:xfrm>
          <a:prstGeom prst="rect">
            <a:avLst/>
          </a:prstGeom>
          <a:noFill/>
          <a:ln w="38100">
            <a:solidFill>
              <a:schemeClr val="bg1"/>
            </a:solidFill>
          </a:ln>
        </p:spPr>
        <p:txBody>
          <a:bodyPr wrap="square" rtlCol="0">
            <a:spAutoFit/>
          </a:bodyPr>
          <a:lstStyle/>
          <a:p>
            <a:r>
              <a:rPr lang="en-US" sz="2000" b="1" dirty="0"/>
              <a:t>Correspondence with the IRB</a:t>
            </a:r>
          </a:p>
          <a:p>
            <a:endParaRPr lang="en-US" sz="2000" b="1" dirty="0"/>
          </a:p>
          <a:p>
            <a:pPr marL="285750" indent="-285750">
              <a:buFont typeface="Wingdings" panose="05000000000000000000" pitchFamily="2" charset="2"/>
              <a:buChar char="§"/>
            </a:pPr>
            <a:r>
              <a:rPr lang="en-US" sz="2000" b="1" dirty="0"/>
              <a:t>Approval letters</a:t>
            </a:r>
          </a:p>
          <a:p>
            <a:pPr marL="285750" indent="-285750">
              <a:buFont typeface="Wingdings" panose="05000000000000000000" pitchFamily="2" charset="2"/>
              <a:buChar char="§"/>
            </a:pPr>
            <a:r>
              <a:rPr lang="en-US" sz="2000" b="1" dirty="0"/>
              <a:t>Proviso letters</a:t>
            </a:r>
          </a:p>
          <a:p>
            <a:pPr marL="285750" indent="-285750">
              <a:buFont typeface="Wingdings" panose="05000000000000000000" pitchFamily="2" charset="2"/>
              <a:buChar char="§"/>
            </a:pPr>
            <a:r>
              <a:rPr lang="en-US" sz="2000" b="1" dirty="0"/>
              <a:t>PI responses to IRB</a:t>
            </a:r>
          </a:p>
          <a:p>
            <a:pPr marL="285750" indent="-285750">
              <a:buFont typeface="Wingdings" panose="05000000000000000000" pitchFamily="2" charset="2"/>
              <a:buChar char="§"/>
            </a:pPr>
            <a:r>
              <a:rPr lang="en-US" sz="2000" b="1" dirty="0"/>
              <a:t>IRB notices of upcoming expiration dates</a:t>
            </a:r>
          </a:p>
          <a:p>
            <a:pPr marL="285750" indent="-285750">
              <a:buFont typeface="Wingdings" panose="05000000000000000000" pitchFamily="2" charset="2"/>
              <a:buChar char="§"/>
            </a:pPr>
            <a:r>
              <a:rPr lang="en-US" sz="2000" b="1" dirty="0"/>
              <a:t>Request for corrected IRB letter</a:t>
            </a:r>
          </a:p>
          <a:p>
            <a:pPr marL="285750" indent="-285750">
              <a:buFont typeface="Wingdings" panose="05000000000000000000" pitchFamily="2" charset="2"/>
              <a:buChar char="§"/>
            </a:pPr>
            <a:r>
              <a:rPr lang="en-US" sz="2000" b="1" dirty="0"/>
              <a:t>IRB stamped approved documents</a:t>
            </a:r>
          </a:p>
          <a:p>
            <a:endParaRPr lang="en-US" dirty="0"/>
          </a:p>
          <a:p>
            <a:endParaRPr lang="en-US" dirty="0"/>
          </a:p>
        </p:txBody>
      </p:sp>
      <p:sp>
        <p:nvSpPr>
          <p:cNvPr id="8" name="TextBox 7"/>
          <p:cNvSpPr txBox="1"/>
          <p:nvPr/>
        </p:nvSpPr>
        <p:spPr>
          <a:xfrm>
            <a:off x="1256976" y="5812234"/>
            <a:ext cx="7877296" cy="830997"/>
          </a:xfrm>
          <a:prstGeom prst="rect">
            <a:avLst/>
          </a:prstGeom>
          <a:noFill/>
          <a:ln w="38100">
            <a:solidFill>
              <a:schemeClr val="accent5"/>
            </a:solidFill>
          </a:ln>
        </p:spPr>
        <p:txBody>
          <a:bodyPr wrap="square" rtlCol="0">
            <a:spAutoFit/>
          </a:bodyPr>
          <a:lstStyle/>
          <a:p>
            <a:pPr algn="ctr"/>
            <a:r>
              <a:rPr lang="en-US" sz="2400" dirty="0"/>
              <a:t>Maintain IRB documents outside of the </a:t>
            </a:r>
          </a:p>
          <a:p>
            <a:pPr algn="ctr"/>
            <a:r>
              <a:rPr lang="en-US" sz="2400" dirty="0"/>
              <a:t>IRB portal (ie. </a:t>
            </a:r>
            <a:r>
              <a:rPr lang="en-US" sz="2400" dirty="0" err="1"/>
              <a:t>iMedris</a:t>
            </a:r>
            <a:r>
              <a:rPr lang="en-US" sz="2400" dirty="0"/>
              <a:t>)</a:t>
            </a:r>
          </a:p>
        </p:txBody>
      </p:sp>
    </p:spTree>
    <p:extLst>
      <p:ext uri="{BB962C8B-B14F-4D97-AF65-F5344CB8AC3E}">
        <p14:creationId xmlns:p14="http://schemas.microsoft.com/office/powerpoint/2010/main" val="16990581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2D080-434E-4DD0-8322-9C0AB9FE8139}"/>
              </a:ext>
            </a:extLst>
          </p:cNvPr>
          <p:cNvSpPr>
            <a:spLocks noGrp="1"/>
          </p:cNvSpPr>
          <p:nvPr>
            <p:ph type="title"/>
          </p:nvPr>
        </p:nvSpPr>
        <p:spPr>
          <a:xfrm>
            <a:off x="454904" y="296788"/>
            <a:ext cx="8761413" cy="925408"/>
          </a:xfrm>
        </p:spPr>
        <p:txBody>
          <a:bodyPr>
            <a:noAutofit/>
          </a:bodyPr>
          <a:lstStyle/>
          <a:p>
            <a:pPr algn="ctr"/>
            <a:r>
              <a:rPr lang="en-US" b="1" dirty="0">
                <a:solidFill>
                  <a:srgbClr val="92D050"/>
                </a:solidFill>
              </a:rPr>
              <a:t>Study Team Credentials </a:t>
            </a:r>
          </a:p>
        </p:txBody>
      </p:sp>
      <p:graphicFrame>
        <p:nvGraphicFramePr>
          <p:cNvPr id="5" name="Content Placeholder 2">
            <a:extLst>
              <a:ext uri="{FF2B5EF4-FFF2-40B4-BE49-F238E27FC236}">
                <a16:creationId xmlns:a16="http://schemas.microsoft.com/office/drawing/2014/main" id="{50162031-2446-480B-931A-C17D83CAF850}"/>
              </a:ext>
            </a:extLst>
          </p:cNvPr>
          <p:cNvGraphicFramePr>
            <a:graphicFrameLocks noGrp="1"/>
          </p:cNvGraphicFramePr>
          <p:nvPr>
            <p:ph idx="1"/>
            <p:extLst>
              <p:ext uri="{D42A27DB-BD31-4B8C-83A1-F6EECF244321}">
                <p14:modId xmlns:p14="http://schemas.microsoft.com/office/powerpoint/2010/main" val="3807992200"/>
              </p:ext>
            </p:extLst>
          </p:nvPr>
        </p:nvGraphicFramePr>
        <p:xfrm>
          <a:off x="564292" y="1469392"/>
          <a:ext cx="11063416" cy="48509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70746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7506E-616D-4394-80AE-183ECF202C4C}"/>
              </a:ext>
            </a:extLst>
          </p:cNvPr>
          <p:cNvSpPr>
            <a:spLocks noGrp="1"/>
          </p:cNvSpPr>
          <p:nvPr>
            <p:ph type="title"/>
          </p:nvPr>
        </p:nvSpPr>
        <p:spPr>
          <a:xfrm>
            <a:off x="603193" y="362465"/>
            <a:ext cx="8596668" cy="1320800"/>
          </a:xfrm>
        </p:spPr>
        <p:txBody>
          <a:bodyPr>
            <a:normAutofit fontScale="90000"/>
          </a:bodyPr>
          <a:lstStyle/>
          <a:p>
            <a:r>
              <a:rPr lang="en-US" sz="5400" b="1" dirty="0"/>
              <a:t>Study Team Credentials </a:t>
            </a:r>
            <a:br>
              <a:rPr lang="en-US" sz="5400" b="1" dirty="0"/>
            </a:br>
            <a:r>
              <a:rPr lang="en-US" sz="5400" b="1" dirty="0"/>
              <a:t>Best Practices</a:t>
            </a:r>
          </a:p>
        </p:txBody>
      </p:sp>
      <p:sp>
        <p:nvSpPr>
          <p:cNvPr id="3" name="Content Placeholder 2">
            <a:extLst>
              <a:ext uri="{FF2B5EF4-FFF2-40B4-BE49-F238E27FC236}">
                <a16:creationId xmlns:a16="http://schemas.microsoft.com/office/drawing/2014/main" id="{B85C4E20-3F77-4637-A2A0-6191AB456BA0}"/>
              </a:ext>
            </a:extLst>
          </p:cNvPr>
          <p:cNvSpPr>
            <a:spLocks noGrp="1"/>
          </p:cNvSpPr>
          <p:nvPr>
            <p:ph idx="1"/>
          </p:nvPr>
        </p:nvSpPr>
        <p:spPr>
          <a:xfrm>
            <a:off x="677335" y="1842481"/>
            <a:ext cx="8960936" cy="4591271"/>
          </a:xfrm>
        </p:spPr>
        <p:txBody>
          <a:bodyPr>
            <a:normAutofit/>
          </a:bodyPr>
          <a:lstStyle/>
          <a:p>
            <a:pPr algn="ctr"/>
            <a:endParaRPr lang="en-US" b="1" dirty="0">
              <a:highlight>
                <a:srgbClr val="FFFF00"/>
              </a:highlight>
            </a:endParaRPr>
          </a:p>
          <a:p>
            <a:r>
              <a:rPr lang="en-US" sz="1900" b="1" dirty="0">
                <a:solidFill>
                  <a:schemeClr val="tx2">
                    <a:lumMod val="75000"/>
                  </a:schemeClr>
                </a:solidFill>
              </a:rPr>
              <a:t>Maintain these credentials throughout the KSP’s participation in the study (and some studies require 2 years post study)</a:t>
            </a:r>
          </a:p>
          <a:p>
            <a:r>
              <a:rPr lang="en-US" sz="1900" b="1" dirty="0">
                <a:solidFill>
                  <a:schemeClr val="tx2">
                    <a:lumMod val="75000"/>
                  </a:schemeClr>
                </a:solidFill>
              </a:rPr>
              <a:t>The KSPs’ credentials should be maintained at the time (or before) their study participation to the end of their participation in the study (These dates should be in alliance with the Delegation of Authority log)</a:t>
            </a:r>
          </a:p>
          <a:p>
            <a:r>
              <a:rPr lang="en-US" sz="1900" b="1" dirty="0">
                <a:solidFill>
                  <a:schemeClr val="tx2">
                    <a:lumMod val="75000"/>
                  </a:schemeClr>
                </a:solidFill>
              </a:rPr>
              <a:t>CV/Resumes should be current/signed/dated – industry standard is that these are updated and signed every 2 years</a:t>
            </a:r>
          </a:p>
          <a:p>
            <a:r>
              <a:rPr lang="en-US" sz="1900" b="1" dirty="0">
                <a:solidFill>
                  <a:schemeClr val="tx2">
                    <a:lumMod val="75000"/>
                  </a:schemeClr>
                </a:solidFill>
              </a:rPr>
              <a:t>You can maintain in paper format or electronically or both, but they must be easily accessible and current</a:t>
            </a:r>
          </a:p>
          <a:p>
            <a:r>
              <a:rPr lang="en-US" sz="1900" b="1" dirty="0">
                <a:solidFill>
                  <a:schemeClr val="tx2">
                    <a:lumMod val="75000"/>
                  </a:schemeClr>
                </a:solidFill>
              </a:rPr>
              <a:t>Maintaining current credentials is challenging! Find a process that works for you</a:t>
            </a:r>
          </a:p>
          <a:p>
            <a:endParaRPr lang="en-US" sz="1900" b="1" dirty="0">
              <a:solidFill>
                <a:schemeClr val="tx2">
                  <a:lumMod val="75000"/>
                </a:schemeClr>
              </a:solidFill>
            </a:endParaRPr>
          </a:p>
          <a:p>
            <a:endParaRPr lang="en-US" sz="1900" b="1" dirty="0"/>
          </a:p>
          <a:p>
            <a:endParaRPr lang="en-US" sz="1900" b="1" i="1" dirty="0">
              <a:solidFill>
                <a:srgbClr val="FF0000"/>
              </a:solidFill>
            </a:endParaRPr>
          </a:p>
          <a:p>
            <a:pPr marL="0" indent="0">
              <a:buNone/>
            </a:pPr>
            <a:endParaRPr lang="en-US" sz="1900" b="1" dirty="0">
              <a:solidFill>
                <a:schemeClr val="tx2">
                  <a:lumMod val="75000"/>
                </a:schemeClr>
              </a:solidFill>
            </a:endParaRPr>
          </a:p>
          <a:p>
            <a:endParaRPr lang="en-US" dirty="0"/>
          </a:p>
          <a:p>
            <a:endParaRPr lang="en-US" dirty="0"/>
          </a:p>
          <a:p>
            <a:endParaRPr lang="en-US" dirty="0"/>
          </a:p>
        </p:txBody>
      </p:sp>
      <p:pic>
        <p:nvPicPr>
          <p:cNvPr id="8" name="Picture 7">
            <a:extLst>
              <a:ext uri="{FF2B5EF4-FFF2-40B4-BE49-F238E27FC236}">
                <a16:creationId xmlns:a16="http://schemas.microsoft.com/office/drawing/2014/main" id="{C086D6A0-9CB9-468D-B9C7-4D36BA161410}"/>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313896" y="362465"/>
            <a:ext cx="1380744" cy="1036320"/>
          </a:xfrm>
          <a:prstGeom prst="rect">
            <a:avLst/>
          </a:prstGeom>
        </p:spPr>
      </p:pic>
      <p:pic>
        <p:nvPicPr>
          <p:cNvPr id="4" name="Picture 3"/>
          <p:cNvPicPr>
            <a:picLocks noChangeAspect="1"/>
          </p:cNvPicPr>
          <p:nvPr/>
        </p:nvPicPr>
        <p:blipFill>
          <a:blip r:embed="rId4"/>
          <a:stretch>
            <a:fillRect/>
          </a:stretch>
        </p:blipFill>
        <p:spPr>
          <a:xfrm>
            <a:off x="9761065" y="5436973"/>
            <a:ext cx="2238375" cy="1219200"/>
          </a:xfrm>
          <a:prstGeom prst="rect">
            <a:avLst/>
          </a:prstGeom>
        </p:spPr>
      </p:pic>
    </p:spTree>
    <p:extLst>
      <p:ext uri="{BB962C8B-B14F-4D97-AF65-F5344CB8AC3E}">
        <p14:creationId xmlns:p14="http://schemas.microsoft.com/office/powerpoint/2010/main" val="1134446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5" name="Content Placeholder 4" descr="A close up of a person&#10;&#10;Description automatically generated">
            <a:extLst>
              <a:ext uri="{FF2B5EF4-FFF2-40B4-BE49-F238E27FC236}">
                <a16:creationId xmlns:a16="http://schemas.microsoft.com/office/drawing/2014/main" id="{FD359A26-225E-40DD-9F54-BBE20ED5984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96535" y="1285364"/>
            <a:ext cx="7137297" cy="4609006"/>
          </a:xfrm>
        </p:spPr>
      </p:pic>
    </p:spTree>
    <p:extLst>
      <p:ext uri="{BB962C8B-B14F-4D97-AF65-F5344CB8AC3E}">
        <p14:creationId xmlns:p14="http://schemas.microsoft.com/office/powerpoint/2010/main" val="21894852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55C58-AEE3-4F0B-985F-D66298E19A24}"/>
              </a:ext>
            </a:extLst>
          </p:cNvPr>
          <p:cNvSpPr>
            <a:spLocks noGrp="1"/>
          </p:cNvSpPr>
          <p:nvPr>
            <p:ph type="title"/>
          </p:nvPr>
        </p:nvSpPr>
        <p:spPr>
          <a:xfrm>
            <a:off x="336349" y="162127"/>
            <a:ext cx="8596668" cy="785961"/>
          </a:xfrm>
        </p:spPr>
        <p:txBody>
          <a:bodyPr anchor="t">
            <a:normAutofit/>
          </a:bodyPr>
          <a:lstStyle/>
          <a:p>
            <a:r>
              <a:rPr lang="en-US" b="1" dirty="0"/>
              <a:t>Training Documents </a:t>
            </a:r>
          </a:p>
        </p:txBody>
      </p:sp>
      <p:sp>
        <p:nvSpPr>
          <p:cNvPr id="6" name="Content Placeholder 5">
            <a:extLst>
              <a:ext uri="{FF2B5EF4-FFF2-40B4-BE49-F238E27FC236}">
                <a16:creationId xmlns:a16="http://schemas.microsoft.com/office/drawing/2014/main" id="{89D123B3-268E-4783-A016-8FCDF4AFEF7A}"/>
              </a:ext>
            </a:extLst>
          </p:cNvPr>
          <p:cNvSpPr>
            <a:spLocks noGrp="1"/>
          </p:cNvSpPr>
          <p:nvPr>
            <p:ph idx="1"/>
          </p:nvPr>
        </p:nvSpPr>
        <p:spPr>
          <a:xfrm>
            <a:off x="677334" y="1322961"/>
            <a:ext cx="3957349" cy="5372911"/>
          </a:xfrm>
        </p:spPr>
        <p:txBody>
          <a:bodyPr>
            <a:normAutofit/>
          </a:bodyPr>
          <a:lstStyle/>
          <a:p>
            <a:pPr>
              <a:lnSpc>
                <a:spcPct val="90000"/>
              </a:lnSpc>
            </a:pPr>
            <a:r>
              <a:rPr lang="en-US" sz="2000" b="1" dirty="0"/>
              <a:t>Human Subject Protection</a:t>
            </a:r>
          </a:p>
          <a:p>
            <a:pPr>
              <a:lnSpc>
                <a:spcPct val="90000"/>
              </a:lnSpc>
            </a:pPr>
            <a:r>
              <a:rPr lang="en-US" sz="2000" b="1" dirty="0"/>
              <a:t>ICH GCP E6 (R2)</a:t>
            </a:r>
          </a:p>
          <a:p>
            <a:pPr>
              <a:lnSpc>
                <a:spcPct val="90000"/>
              </a:lnSpc>
            </a:pPr>
            <a:r>
              <a:rPr lang="en-US" sz="2000" b="1" dirty="0"/>
              <a:t>FDA regulations</a:t>
            </a:r>
          </a:p>
          <a:p>
            <a:pPr>
              <a:lnSpc>
                <a:spcPct val="90000"/>
              </a:lnSpc>
            </a:pPr>
            <a:r>
              <a:rPr lang="en-US" sz="2000" b="1" dirty="0"/>
              <a:t>45CFR46</a:t>
            </a:r>
          </a:p>
          <a:p>
            <a:pPr>
              <a:lnSpc>
                <a:spcPct val="90000"/>
              </a:lnSpc>
            </a:pPr>
            <a:r>
              <a:rPr lang="en-US" sz="2000" b="1" dirty="0"/>
              <a:t>Declaration of Helsinki/Nuremburg Code/Belmont Report</a:t>
            </a:r>
          </a:p>
          <a:p>
            <a:pPr>
              <a:lnSpc>
                <a:spcPct val="90000"/>
              </a:lnSpc>
            </a:pPr>
            <a:r>
              <a:rPr lang="en-US" sz="2000" b="1" dirty="0"/>
              <a:t>Institution specific training</a:t>
            </a:r>
          </a:p>
          <a:p>
            <a:pPr>
              <a:lnSpc>
                <a:spcPct val="90000"/>
              </a:lnSpc>
            </a:pPr>
            <a:r>
              <a:rPr lang="en-US" sz="2000" b="1" dirty="0"/>
              <a:t>Protocol/procedures/IP</a:t>
            </a:r>
          </a:p>
          <a:p>
            <a:pPr>
              <a:lnSpc>
                <a:spcPct val="90000"/>
              </a:lnSpc>
            </a:pPr>
            <a:r>
              <a:rPr lang="en-US" sz="2000" b="1" dirty="0"/>
              <a:t>In-services</a:t>
            </a:r>
          </a:p>
          <a:p>
            <a:pPr>
              <a:lnSpc>
                <a:spcPct val="90000"/>
              </a:lnSpc>
            </a:pPr>
            <a:r>
              <a:rPr lang="en-US" sz="2000" b="1" dirty="0"/>
              <a:t>Study related meetings</a:t>
            </a:r>
          </a:p>
          <a:p>
            <a:pPr>
              <a:lnSpc>
                <a:spcPct val="90000"/>
              </a:lnSpc>
            </a:pPr>
            <a:r>
              <a:rPr lang="en-US" sz="2000" b="1" dirty="0"/>
              <a:t>IATA/Biohazard </a:t>
            </a:r>
          </a:p>
          <a:p>
            <a:pPr>
              <a:lnSpc>
                <a:spcPct val="90000"/>
              </a:lnSpc>
            </a:pPr>
            <a:r>
              <a:rPr lang="en-US" sz="2000" b="1" dirty="0"/>
              <a:t>SOPs/MOPs</a:t>
            </a:r>
          </a:p>
          <a:p>
            <a:pPr>
              <a:lnSpc>
                <a:spcPct val="90000"/>
              </a:lnSpc>
            </a:pPr>
            <a:r>
              <a:rPr lang="en-US" sz="2000" b="1" dirty="0"/>
              <a:t>Site Initiation Visit</a:t>
            </a:r>
          </a:p>
        </p:txBody>
      </p:sp>
      <p:pic>
        <p:nvPicPr>
          <p:cNvPr id="5" name="Picture 4" descr="A picture containing food&#10;&#10;Description automatically generated">
            <a:extLst>
              <a:ext uri="{FF2B5EF4-FFF2-40B4-BE49-F238E27FC236}">
                <a16:creationId xmlns:a16="http://schemas.microsoft.com/office/drawing/2014/main" id="{6EA841B9-49CD-470F-BB37-FC123A79E3A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119193" y="191376"/>
            <a:ext cx="3953726" cy="2642123"/>
          </a:xfrm>
          <a:prstGeom prst="rect">
            <a:avLst/>
          </a:prstGeom>
        </p:spPr>
      </p:pic>
      <p:pic>
        <p:nvPicPr>
          <p:cNvPr id="9" name="Picture 8" descr="A picture containing person, holding, hand, looking&#10;&#10;Description automatically generated">
            <a:extLst>
              <a:ext uri="{FF2B5EF4-FFF2-40B4-BE49-F238E27FC236}">
                <a16:creationId xmlns:a16="http://schemas.microsoft.com/office/drawing/2014/main" id="{15F61D1A-2882-45FB-94C3-6EA73D8164EB}"/>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587546" y="3148084"/>
            <a:ext cx="3196244" cy="3196244"/>
          </a:xfrm>
          <a:prstGeom prst="rect">
            <a:avLst/>
          </a:prstGeom>
        </p:spPr>
      </p:pic>
    </p:spTree>
    <p:extLst>
      <p:ext uri="{BB962C8B-B14F-4D97-AF65-F5344CB8AC3E}">
        <p14:creationId xmlns:p14="http://schemas.microsoft.com/office/powerpoint/2010/main" val="25896128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0A21F-04CC-4C89-B9AF-C8BDC7E13D3F}"/>
              </a:ext>
            </a:extLst>
          </p:cNvPr>
          <p:cNvSpPr>
            <a:spLocks noGrp="1"/>
          </p:cNvSpPr>
          <p:nvPr>
            <p:ph type="title"/>
          </p:nvPr>
        </p:nvSpPr>
        <p:spPr>
          <a:xfrm>
            <a:off x="243191" y="330741"/>
            <a:ext cx="11299880" cy="989342"/>
          </a:xfrm>
        </p:spPr>
        <p:txBody>
          <a:bodyPr vert="horz" lIns="91440" tIns="45720" rIns="91440" bIns="45720" rtlCol="0" anchor="b">
            <a:normAutofit/>
          </a:bodyPr>
          <a:lstStyle/>
          <a:p>
            <a:r>
              <a:rPr lang="en-US" sz="3600" b="1" i="0" kern="1200" dirty="0">
                <a:solidFill>
                  <a:srgbClr val="92D050"/>
                </a:solidFill>
                <a:latin typeface="+mj-lt"/>
                <a:ea typeface="+mj-ea"/>
                <a:cs typeface="+mj-cs"/>
              </a:rPr>
              <a:t>Delegation Log</a:t>
            </a:r>
          </a:p>
        </p:txBody>
      </p:sp>
      <p:sp>
        <p:nvSpPr>
          <p:cNvPr id="3" name="Content Placeholder 2">
            <a:extLst>
              <a:ext uri="{FF2B5EF4-FFF2-40B4-BE49-F238E27FC236}">
                <a16:creationId xmlns:a16="http://schemas.microsoft.com/office/drawing/2014/main" id="{B60F1AFA-4207-4FCF-8E01-AA549E40C6E5}"/>
              </a:ext>
            </a:extLst>
          </p:cNvPr>
          <p:cNvSpPr>
            <a:spLocks noGrp="1"/>
          </p:cNvSpPr>
          <p:nvPr>
            <p:ph type="body" idx="1"/>
          </p:nvPr>
        </p:nvSpPr>
        <p:spPr>
          <a:xfrm>
            <a:off x="428625" y="2357306"/>
            <a:ext cx="4448175" cy="3680512"/>
          </a:xfrm>
        </p:spPr>
        <p:txBody>
          <a:bodyPr vert="horz" lIns="91440" tIns="45720" rIns="91440" bIns="45720" rtlCol="0" anchor="t">
            <a:normAutofit fontScale="32500" lnSpcReduction="20000"/>
          </a:bodyPr>
          <a:lstStyle/>
          <a:p>
            <a:pPr>
              <a:lnSpc>
                <a:spcPct val="90000"/>
              </a:lnSpc>
            </a:pPr>
            <a:r>
              <a:rPr lang="en-US" sz="6200" b="1" i="0" kern="1200" cap="all" dirty="0">
                <a:solidFill>
                  <a:schemeClr val="tx1"/>
                </a:solidFill>
                <a:latin typeface="+mn-lt"/>
                <a:ea typeface="+mn-ea"/>
                <a:cs typeface="+mn-cs"/>
              </a:rPr>
              <a:t>Additional names:</a:t>
            </a:r>
          </a:p>
          <a:p>
            <a:pPr>
              <a:lnSpc>
                <a:spcPct val="90000"/>
              </a:lnSpc>
            </a:pPr>
            <a:endParaRPr lang="en-US" sz="6200" b="1" i="0" kern="1200" cap="all" dirty="0">
              <a:solidFill>
                <a:schemeClr val="tx1"/>
              </a:solidFill>
              <a:latin typeface="+mn-lt"/>
              <a:ea typeface="+mn-ea"/>
              <a:cs typeface="+mn-cs"/>
            </a:endParaRPr>
          </a:p>
          <a:p>
            <a:pPr>
              <a:lnSpc>
                <a:spcPct val="90000"/>
              </a:lnSpc>
            </a:pPr>
            <a:r>
              <a:rPr lang="en-US" sz="6200" b="1" i="0" kern="1200" cap="all" dirty="0">
                <a:solidFill>
                  <a:schemeClr val="tx1"/>
                </a:solidFill>
                <a:latin typeface="+mn-lt"/>
                <a:ea typeface="+mn-ea"/>
                <a:cs typeface="+mn-cs"/>
              </a:rPr>
              <a:t>Delegation of Authority Log (DOAL)</a:t>
            </a:r>
          </a:p>
          <a:p>
            <a:pPr>
              <a:lnSpc>
                <a:spcPct val="90000"/>
              </a:lnSpc>
            </a:pPr>
            <a:endParaRPr lang="en-US" sz="6200" b="1" i="0" kern="1200" cap="all" dirty="0">
              <a:solidFill>
                <a:schemeClr val="tx1"/>
              </a:solidFill>
              <a:latin typeface="+mn-lt"/>
              <a:ea typeface="+mn-ea"/>
              <a:cs typeface="+mn-cs"/>
            </a:endParaRPr>
          </a:p>
          <a:p>
            <a:pPr>
              <a:lnSpc>
                <a:spcPct val="90000"/>
              </a:lnSpc>
            </a:pPr>
            <a:r>
              <a:rPr lang="en-US" sz="6200" b="1" i="0" kern="1200" cap="all" dirty="0">
                <a:solidFill>
                  <a:schemeClr val="tx1"/>
                </a:solidFill>
                <a:latin typeface="+mn-lt"/>
                <a:ea typeface="+mn-ea"/>
                <a:cs typeface="+mn-cs"/>
              </a:rPr>
              <a:t>Delegation of Authority (DOA)</a:t>
            </a:r>
          </a:p>
          <a:p>
            <a:pPr>
              <a:lnSpc>
                <a:spcPct val="90000"/>
              </a:lnSpc>
            </a:pPr>
            <a:endParaRPr lang="en-US" sz="6200" b="1" i="0" kern="1200" cap="all" dirty="0">
              <a:solidFill>
                <a:schemeClr val="tx1"/>
              </a:solidFill>
              <a:latin typeface="+mn-lt"/>
              <a:ea typeface="+mn-ea"/>
              <a:cs typeface="+mn-cs"/>
            </a:endParaRPr>
          </a:p>
          <a:p>
            <a:pPr>
              <a:lnSpc>
                <a:spcPct val="90000"/>
              </a:lnSpc>
            </a:pPr>
            <a:r>
              <a:rPr lang="en-US" sz="6200" b="1" i="0" kern="1200" cap="all" dirty="0">
                <a:solidFill>
                  <a:schemeClr val="tx1"/>
                </a:solidFill>
                <a:latin typeface="+mn-lt"/>
                <a:ea typeface="+mn-ea"/>
                <a:cs typeface="+mn-cs"/>
              </a:rPr>
              <a:t>Delegation of Responsibility Log</a:t>
            </a:r>
          </a:p>
          <a:p>
            <a:pPr>
              <a:lnSpc>
                <a:spcPct val="90000"/>
              </a:lnSpc>
            </a:pPr>
            <a:r>
              <a:rPr lang="en-US" sz="6200" b="1" i="0" kern="1200" cap="all" dirty="0">
                <a:solidFill>
                  <a:schemeClr val="tx1"/>
                </a:solidFill>
                <a:latin typeface="+mn-lt"/>
                <a:ea typeface="+mn-ea"/>
                <a:cs typeface="+mn-cs"/>
              </a:rPr>
              <a:t> </a:t>
            </a:r>
          </a:p>
          <a:p>
            <a:pPr>
              <a:lnSpc>
                <a:spcPct val="90000"/>
              </a:lnSpc>
            </a:pPr>
            <a:r>
              <a:rPr lang="en-US" sz="6200" b="1" i="0" kern="1200" cap="all" dirty="0">
                <a:solidFill>
                  <a:schemeClr val="tx1"/>
                </a:solidFill>
                <a:latin typeface="+mn-lt"/>
                <a:ea typeface="+mn-ea"/>
                <a:cs typeface="+mn-cs"/>
              </a:rPr>
              <a:t>Signature Log</a:t>
            </a:r>
          </a:p>
          <a:p>
            <a:pPr>
              <a:lnSpc>
                <a:spcPct val="90000"/>
              </a:lnSpc>
            </a:pPr>
            <a:endParaRPr lang="en-US" sz="500" b="0" i="0" kern="1200" cap="all" dirty="0">
              <a:solidFill>
                <a:schemeClr val="accent1">
                  <a:lumMod val="60000"/>
                  <a:lumOff val="40000"/>
                </a:schemeClr>
              </a:solidFill>
              <a:latin typeface="+mn-lt"/>
              <a:ea typeface="+mn-ea"/>
              <a:cs typeface="+mn-cs"/>
            </a:endParaRPr>
          </a:p>
        </p:txBody>
      </p:sp>
      <p:pic>
        <p:nvPicPr>
          <p:cNvPr id="8" name="Picture 4" descr="Image result for task clipart">
            <a:extLst>
              <a:ext uri="{FF2B5EF4-FFF2-40B4-BE49-F238E27FC236}">
                <a16:creationId xmlns:a16="http://schemas.microsoft.com/office/drawing/2014/main" id="{727A3F10-D5D5-4F63-8B80-367F59C7053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49438" y="2460557"/>
            <a:ext cx="2316587" cy="2389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47951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D7920-84FD-4573-BDA3-852586E3A699}"/>
              </a:ext>
            </a:extLst>
          </p:cNvPr>
          <p:cNvSpPr>
            <a:spLocks noGrp="1"/>
          </p:cNvSpPr>
          <p:nvPr>
            <p:ph type="title"/>
          </p:nvPr>
        </p:nvSpPr>
        <p:spPr>
          <a:xfrm>
            <a:off x="502236" y="181583"/>
            <a:ext cx="8596668" cy="1320800"/>
          </a:xfrm>
        </p:spPr>
        <p:txBody>
          <a:bodyPr anchor="t">
            <a:normAutofit/>
          </a:bodyPr>
          <a:lstStyle/>
          <a:p>
            <a:r>
              <a:rPr lang="en-US" b="1" dirty="0"/>
              <a:t>DOA/DOAL/DOR </a:t>
            </a:r>
            <a:endParaRPr lang="en-US" dirty="0"/>
          </a:p>
        </p:txBody>
      </p:sp>
      <p:sp>
        <p:nvSpPr>
          <p:cNvPr id="3" name="Content Placeholder 2">
            <a:extLst>
              <a:ext uri="{FF2B5EF4-FFF2-40B4-BE49-F238E27FC236}">
                <a16:creationId xmlns:a16="http://schemas.microsoft.com/office/drawing/2014/main" id="{4A20490C-1355-4C71-B2D1-890C1120D5BF}"/>
              </a:ext>
            </a:extLst>
          </p:cNvPr>
          <p:cNvSpPr>
            <a:spLocks noGrp="1"/>
          </p:cNvSpPr>
          <p:nvPr>
            <p:ph idx="1"/>
          </p:nvPr>
        </p:nvSpPr>
        <p:spPr>
          <a:xfrm>
            <a:off x="359923" y="1206229"/>
            <a:ext cx="4854103" cy="5554494"/>
          </a:xfrm>
        </p:spPr>
        <p:txBody>
          <a:bodyPr>
            <a:normAutofit/>
          </a:bodyPr>
          <a:lstStyle/>
          <a:p>
            <a:pPr marL="0" indent="0">
              <a:lnSpc>
                <a:spcPct val="90000"/>
              </a:lnSpc>
              <a:buNone/>
            </a:pPr>
            <a:r>
              <a:rPr lang="en-US" sz="2000" b="1" dirty="0"/>
              <a:t>Purpose:</a:t>
            </a:r>
          </a:p>
          <a:p>
            <a:pPr marL="0" indent="0">
              <a:lnSpc>
                <a:spcPct val="90000"/>
              </a:lnSpc>
              <a:buNone/>
            </a:pPr>
            <a:endParaRPr lang="en-US" sz="2000" b="1" dirty="0"/>
          </a:p>
          <a:p>
            <a:pPr>
              <a:lnSpc>
                <a:spcPct val="90000"/>
              </a:lnSpc>
            </a:pPr>
            <a:r>
              <a:rPr lang="en-US" sz="2000" b="1" dirty="0"/>
              <a:t>Identifies the KSP involved in the study</a:t>
            </a:r>
          </a:p>
          <a:p>
            <a:pPr marL="0" indent="0">
              <a:lnSpc>
                <a:spcPct val="90000"/>
              </a:lnSpc>
              <a:buNone/>
            </a:pPr>
            <a:endParaRPr lang="en-US" sz="2000" b="1" dirty="0"/>
          </a:p>
          <a:p>
            <a:pPr>
              <a:lnSpc>
                <a:spcPct val="90000"/>
              </a:lnSpc>
            </a:pPr>
            <a:r>
              <a:rPr lang="en-US" sz="2000" b="1" dirty="0"/>
              <a:t>Matches KSP’s name to handwriting/initials</a:t>
            </a:r>
          </a:p>
          <a:p>
            <a:pPr marL="0" indent="0">
              <a:lnSpc>
                <a:spcPct val="90000"/>
              </a:lnSpc>
              <a:buNone/>
            </a:pPr>
            <a:endParaRPr lang="en-US" sz="2000" b="1" dirty="0"/>
          </a:p>
          <a:p>
            <a:pPr>
              <a:lnSpc>
                <a:spcPct val="90000"/>
              </a:lnSpc>
            </a:pPr>
            <a:r>
              <a:rPr lang="en-US" sz="2000" b="1" dirty="0"/>
              <a:t>Documents the delegated task(s) that have been assigned by the PI to the KSPs, </a:t>
            </a:r>
            <a:r>
              <a:rPr lang="en-US" sz="2000" b="1" i="1" u="sng" dirty="0"/>
              <a:t>ensure KSP is qualified to perform the delegated task</a:t>
            </a:r>
          </a:p>
          <a:p>
            <a:pPr marL="0" indent="0">
              <a:lnSpc>
                <a:spcPct val="90000"/>
              </a:lnSpc>
              <a:buNone/>
            </a:pPr>
            <a:endParaRPr lang="en-US" sz="2000" b="1" dirty="0"/>
          </a:p>
          <a:p>
            <a:pPr>
              <a:lnSpc>
                <a:spcPct val="90000"/>
              </a:lnSpc>
            </a:pPr>
            <a:r>
              <a:rPr lang="en-US" sz="2000" b="1" dirty="0"/>
              <a:t>Documents the timeline of an individual’s participation in the study</a:t>
            </a:r>
          </a:p>
          <a:p>
            <a:pPr>
              <a:lnSpc>
                <a:spcPct val="90000"/>
              </a:lnSpc>
            </a:pPr>
            <a:endParaRPr lang="en-US" sz="1500" dirty="0"/>
          </a:p>
        </p:txBody>
      </p:sp>
      <p:pic>
        <p:nvPicPr>
          <p:cNvPr id="5" name="Picture 4">
            <a:extLst>
              <a:ext uri="{FF2B5EF4-FFF2-40B4-BE49-F238E27FC236}">
                <a16:creationId xmlns:a16="http://schemas.microsoft.com/office/drawing/2014/main" id="{6BE66159-769F-46BD-91C1-982A802F1AC2}"/>
              </a:ext>
            </a:extLst>
          </p:cNvPr>
          <p:cNvPicPr>
            <a:picLocks noChangeAspect="1"/>
          </p:cNvPicPr>
          <p:nvPr/>
        </p:nvPicPr>
        <p:blipFill>
          <a:blip r:embed="rId2"/>
          <a:stretch>
            <a:fillRect/>
          </a:stretch>
        </p:blipFill>
        <p:spPr>
          <a:xfrm>
            <a:off x="5356339" y="97277"/>
            <a:ext cx="6754597" cy="6673174"/>
          </a:xfrm>
          <a:prstGeom prst="rect">
            <a:avLst/>
          </a:prstGeom>
        </p:spPr>
      </p:pic>
      <p:sp>
        <p:nvSpPr>
          <p:cNvPr id="4" name="Rectangle 3">
            <a:extLst>
              <a:ext uri="{FF2B5EF4-FFF2-40B4-BE49-F238E27FC236}">
                <a16:creationId xmlns:a16="http://schemas.microsoft.com/office/drawing/2014/main" id="{A7410D98-1BA2-464D-AA2A-A2B92F1429BF}"/>
              </a:ext>
            </a:extLst>
          </p:cNvPr>
          <p:cNvSpPr/>
          <p:nvPr/>
        </p:nvSpPr>
        <p:spPr>
          <a:xfrm>
            <a:off x="5356339" y="97277"/>
            <a:ext cx="6754597" cy="9987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899DCF7-455A-4061-A1DF-C3365CFDFA6B}"/>
              </a:ext>
            </a:extLst>
          </p:cNvPr>
          <p:cNvSpPr/>
          <p:nvPr/>
        </p:nvSpPr>
        <p:spPr>
          <a:xfrm>
            <a:off x="5356339" y="6532605"/>
            <a:ext cx="6754596" cy="2378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5203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53FA4-2D55-45C8-A326-EF288D357A00}"/>
              </a:ext>
            </a:extLst>
          </p:cNvPr>
          <p:cNvSpPr>
            <a:spLocks noGrp="1"/>
          </p:cNvSpPr>
          <p:nvPr>
            <p:ph type="title"/>
          </p:nvPr>
        </p:nvSpPr>
        <p:spPr>
          <a:xfrm>
            <a:off x="564204" y="214010"/>
            <a:ext cx="8709797" cy="684608"/>
          </a:xfrm>
        </p:spPr>
        <p:txBody>
          <a:bodyPr vert="horz" lIns="91440" tIns="45720" rIns="91440" bIns="45720" rtlCol="0" anchor="t">
            <a:normAutofit/>
          </a:bodyPr>
          <a:lstStyle/>
          <a:p>
            <a:r>
              <a:rPr lang="en-US" b="1" dirty="0"/>
              <a:t>DOA/DOAL/DOR</a:t>
            </a:r>
          </a:p>
        </p:txBody>
      </p:sp>
      <p:sp>
        <p:nvSpPr>
          <p:cNvPr id="3" name="Content Placeholder 2">
            <a:extLst>
              <a:ext uri="{FF2B5EF4-FFF2-40B4-BE49-F238E27FC236}">
                <a16:creationId xmlns:a16="http://schemas.microsoft.com/office/drawing/2014/main" id="{5441023C-BEA3-4682-BF4C-0F7F37F91C31}"/>
              </a:ext>
            </a:extLst>
          </p:cNvPr>
          <p:cNvSpPr>
            <a:spLocks noGrp="1"/>
          </p:cNvSpPr>
          <p:nvPr>
            <p:ph sz="half" idx="1"/>
          </p:nvPr>
        </p:nvSpPr>
        <p:spPr>
          <a:xfrm>
            <a:off x="4043190" y="1152525"/>
            <a:ext cx="5211607" cy="5491466"/>
          </a:xfrm>
          <a:solidFill>
            <a:schemeClr val="accent1">
              <a:lumMod val="40000"/>
              <a:lumOff val="60000"/>
            </a:schemeClr>
          </a:solidFill>
        </p:spPr>
        <p:txBody>
          <a:bodyPr vert="horz" lIns="91440" tIns="45720" rIns="91440" bIns="45720" rtlCol="0">
            <a:noAutofit/>
          </a:bodyPr>
          <a:lstStyle/>
          <a:p>
            <a:pPr marL="0" indent="0">
              <a:lnSpc>
                <a:spcPct val="90000"/>
              </a:lnSpc>
              <a:buNone/>
            </a:pPr>
            <a:r>
              <a:rPr lang="en-US" sz="2000" b="1" dirty="0"/>
              <a:t>Best Practices:</a:t>
            </a:r>
          </a:p>
          <a:p>
            <a:pPr marL="0" indent="0">
              <a:lnSpc>
                <a:spcPct val="90000"/>
              </a:lnSpc>
              <a:buNone/>
            </a:pPr>
            <a:endParaRPr lang="en-US" sz="2000" b="1" dirty="0"/>
          </a:p>
          <a:p>
            <a:pPr>
              <a:lnSpc>
                <a:spcPct val="90000"/>
              </a:lnSpc>
            </a:pPr>
            <a:r>
              <a:rPr lang="en-US" sz="2000" b="1" dirty="0"/>
              <a:t>This document must remain current at all times</a:t>
            </a:r>
          </a:p>
          <a:p>
            <a:pPr>
              <a:lnSpc>
                <a:spcPct val="90000"/>
              </a:lnSpc>
            </a:pPr>
            <a:endParaRPr lang="en-US" sz="2000" b="1" dirty="0"/>
          </a:p>
          <a:p>
            <a:pPr>
              <a:lnSpc>
                <a:spcPct val="90000"/>
              </a:lnSpc>
            </a:pPr>
            <a:r>
              <a:rPr lang="en-US" sz="2000" b="1" dirty="0"/>
              <a:t>Should be completed before/at the time the study is initiated/throughout the conduct of the study and at closure</a:t>
            </a:r>
          </a:p>
          <a:p>
            <a:pPr>
              <a:lnSpc>
                <a:spcPct val="90000"/>
              </a:lnSpc>
            </a:pPr>
            <a:endParaRPr lang="en-US" sz="2000" b="1" dirty="0"/>
          </a:p>
          <a:p>
            <a:pPr>
              <a:lnSpc>
                <a:spcPct val="90000"/>
              </a:lnSpc>
            </a:pPr>
            <a:r>
              <a:rPr lang="en-US" sz="2000" b="1" dirty="0"/>
              <a:t>The PI must initial and date any changes that are made throughout the life of the study</a:t>
            </a:r>
          </a:p>
          <a:p>
            <a:pPr>
              <a:lnSpc>
                <a:spcPct val="90000"/>
              </a:lnSpc>
            </a:pPr>
            <a:endParaRPr lang="en-US" sz="2000" b="1" dirty="0"/>
          </a:p>
          <a:p>
            <a:pPr>
              <a:lnSpc>
                <a:spcPct val="90000"/>
              </a:lnSpc>
            </a:pPr>
            <a:r>
              <a:rPr lang="en-US" sz="2000" b="1" dirty="0"/>
              <a:t>He/she must also sign this form at the closure of the study</a:t>
            </a:r>
          </a:p>
        </p:txBody>
      </p:sp>
      <p:pic>
        <p:nvPicPr>
          <p:cNvPr id="15362" name="Picture 2" descr="Image result for who is responsible clipart">
            <a:extLst>
              <a:ext uri="{FF2B5EF4-FFF2-40B4-BE49-F238E27FC236}">
                <a16:creationId xmlns:a16="http://schemas.microsoft.com/office/drawing/2014/main" id="{C2B6CB3F-81C3-407C-858D-5DEDF84239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97" r="1" b="1"/>
          <a:stretch/>
        </p:blipFill>
        <p:spPr bwMode="auto">
          <a:xfrm>
            <a:off x="779268" y="1602997"/>
            <a:ext cx="2933388" cy="1936484"/>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Image result for accountability clipart">
            <a:extLst>
              <a:ext uri="{FF2B5EF4-FFF2-40B4-BE49-F238E27FC236}">
                <a16:creationId xmlns:a16="http://schemas.microsoft.com/office/drawing/2014/main" id="{24F463B1-9082-442B-AFF9-3A1F1526CAE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571" b="-1"/>
          <a:stretch/>
        </p:blipFill>
        <p:spPr bwMode="auto">
          <a:xfrm>
            <a:off x="779266" y="3793389"/>
            <a:ext cx="2933388" cy="2248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90433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7F5A8-A4BD-47AF-AF5F-E0EF26A450FA}"/>
              </a:ext>
            </a:extLst>
          </p:cNvPr>
          <p:cNvSpPr>
            <a:spLocks noGrp="1"/>
          </p:cNvSpPr>
          <p:nvPr>
            <p:ph type="title"/>
          </p:nvPr>
        </p:nvSpPr>
        <p:spPr>
          <a:xfrm>
            <a:off x="363232" y="309693"/>
            <a:ext cx="7846913" cy="1289905"/>
          </a:xfrm>
        </p:spPr>
        <p:txBody>
          <a:bodyPr>
            <a:normAutofit/>
          </a:bodyPr>
          <a:lstStyle/>
          <a:p>
            <a:r>
              <a:rPr lang="en-US" b="1" dirty="0">
                <a:solidFill>
                  <a:srgbClr val="92D050"/>
                </a:solidFill>
              </a:rPr>
              <a:t>Subject /Participant Logs</a:t>
            </a:r>
          </a:p>
        </p:txBody>
      </p:sp>
      <p:graphicFrame>
        <p:nvGraphicFramePr>
          <p:cNvPr id="5" name="Content Placeholder 2">
            <a:extLst>
              <a:ext uri="{FF2B5EF4-FFF2-40B4-BE49-F238E27FC236}">
                <a16:creationId xmlns:a16="http://schemas.microsoft.com/office/drawing/2014/main" id="{6F779558-B4F3-49E8-B71C-662C2A9506E6}"/>
              </a:ext>
            </a:extLst>
          </p:cNvPr>
          <p:cNvGraphicFramePr>
            <a:graphicFrameLocks noGrp="1"/>
          </p:cNvGraphicFramePr>
          <p:nvPr>
            <p:ph idx="1"/>
            <p:extLst>
              <p:ext uri="{D42A27DB-BD31-4B8C-83A1-F6EECF244321}">
                <p14:modId xmlns:p14="http://schemas.microsoft.com/office/powerpoint/2010/main" val="4062547733"/>
              </p:ext>
            </p:extLst>
          </p:nvPr>
        </p:nvGraphicFramePr>
        <p:xfrm>
          <a:off x="534484" y="2759978"/>
          <a:ext cx="6391275" cy="40980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6386" name="Picture 2" descr="Image result for lists clipart">
            <a:extLst>
              <a:ext uri="{FF2B5EF4-FFF2-40B4-BE49-F238E27FC236}">
                <a16:creationId xmlns:a16="http://schemas.microsoft.com/office/drawing/2014/main" id="{EA51E699-948B-4099-8951-42D498633EE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7626613" y="2098260"/>
            <a:ext cx="2436936" cy="30431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02B6227-33E8-4AA3-98F2-56E35C6EE34B}"/>
              </a:ext>
            </a:extLst>
          </p:cNvPr>
          <p:cNvSpPr txBox="1"/>
          <p:nvPr/>
        </p:nvSpPr>
        <p:spPr>
          <a:xfrm>
            <a:off x="363232" y="1298041"/>
            <a:ext cx="6182021" cy="1600438"/>
          </a:xfrm>
          <a:prstGeom prst="rect">
            <a:avLst/>
          </a:prstGeom>
          <a:noFill/>
        </p:spPr>
        <p:txBody>
          <a:bodyPr wrap="square" rtlCol="0">
            <a:spAutoFit/>
          </a:bodyPr>
          <a:lstStyle/>
          <a:p>
            <a:r>
              <a:rPr lang="en-US" sz="2000" b="1" dirty="0">
                <a:solidFill>
                  <a:schemeClr val="tx2">
                    <a:lumMod val="75000"/>
                  </a:schemeClr>
                </a:solidFill>
              </a:rPr>
              <a:t>Purpose:</a:t>
            </a:r>
          </a:p>
          <a:p>
            <a:endParaRPr lang="en-US" sz="2000" b="1" dirty="0">
              <a:solidFill>
                <a:schemeClr val="tx2">
                  <a:lumMod val="75000"/>
                </a:schemeClr>
              </a:solidFill>
            </a:endParaRPr>
          </a:p>
          <a:p>
            <a:r>
              <a:rPr lang="en-US" sz="2000" b="1" dirty="0">
                <a:solidFill>
                  <a:schemeClr val="tx2">
                    <a:lumMod val="75000"/>
                  </a:schemeClr>
                </a:solidFill>
              </a:rPr>
              <a:t>Documentation of the individuals approached/screened and/or enrolled in the study</a:t>
            </a:r>
          </a:p>
          <a:p>
            <a:endParaRPr lang="en-US" dirty="0"/>
          </a:p>
        </p:txBody>
      </p:sp>
      <p:sp>
        <p:nvSpPr>
          <p:cNvPr id="3" name="TextBox 2">
            <a:extLst>
              <a:ext uri="{FF2B5EF4-FFF2-40B4-BE49-F238E27FC236}">
                <a16:creationId xmlns:a16="http://schemas.microsoft.com/office/drawing/2014/main" id="{F993C5CB-C9F1-43B1-A17D-EC802A3461B0}"/>
              </a:ext>
            </a:extLst>
          </p:cNvPr>
          <p:cNvSpPr txBox="1"/>
          <p:nvPr/>
        </p:nvSpPr>
        <p:spPr>
          <a:xfrm>
            <a:off x="534485" y="6210300"/>
            <a:ext cx="6498386" cy="646331"/>
          </a:xfrm>
          <a:prstGeom prst="rect">
            <a:avLst/>
          </a:prstGeom>
          <a:noFill/>
        </p:spPr>
        <p:txBody>
          <a:bodyPr wrap="square" rtlCol="0">
            <a:spAutoFit/>
          </a:bodyPr>
          <a:lstStyle/>
          <a:p>
            <a:endParaRPr lang="en-US" b="1" dirty="0">
              <a:solidFill>
                <a:schemeClr val="accent5"/>
              </a:solidFill>
            </a:endParaRPr>
          </a:p>
          <a:p>
            <a:r>
              <a:rPr lang="en-US" b="1" dirty="0">
                <a:solidFill>
                  <a:srgbClr val="FF0000"/>
                </a:solidFill>
              </a:rPr>
              <a:t>*Your sponsor may have other names for these logs</a:t>
            </a:r>
          </a:p>
        </p:txBody>
      </p:sp>
    </p:spTree>
    <p:extLst>
      <p:ext uri="{BB962C8B-B14F-4D97-AF65-F5344CB8AC3E}">
        <p14:creationId xmlns:p14="http://schemas.microsoft.com/office/powerpoint/2010/main" val="17586145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1991D-AB88-4DB6-AADF-B3A6BFF1AE1B}"/>
              </a:ext>
            </a:extLst>
          </p:cNvPr>
          <p:cNvSpPr>
            <a:spLocks noGrp="1"/>
          </p:cNvSpPr>
          <p:nvPr>
            <p:ph type="title"/>
          </p:nvPr>
        </p:nvSpPr>
        <p:spPr>
          <a:xfrm>
            <a:off x="3677055" y="262647"/>
            <a:ext cx="6118697" cy="1726119"/>
          </a:xfrm>
        </p:spPr>
        <p:txBody>
          <a:bodyPr>
            <a:noAutofit/>
          </a:bodyPr>
          <a:lstStyle/>
          <a:p>
            <a:pPr>
              <a:lnSpc>
                <a:spcPct val="90000"/>
              </a:lnSpc>
            </a:pPr>
            <a:r>
              <a:rPr lang="en-US" b="1" dirty="0"/>
              <a:t>Subject /Participant Logs </a:t>
            </a:r>
            <a:r>
              <a:rPr lang="en-US" sz="1000" b="1" dirty="0"/>
              <a:t>cont’d</a:t>
            </a:r>
            <a:endParaRPr lang="en-US" sz="1000" dirty="0"/>
          </a:p>
        </p:txBody>
      </p:sp>
      <p:sp>
        <p:nvSpPr>
          <p:cNvPr id="3" name="Content Placeholder 2">
            <a:extLst>
              <a:ext uri="{FF2B5EF4-FFF2-40B4-BE49-F238E27FC236}">
                <a16:creationId xmlns:a16="http://schemas.microsoft.com/office/drawing/2014/main" id="{3E2AA985-09CB-4AFA-BEA1-ABEA64F8AC05}"/>
              </a:ext>
            </a:extLst>
          </p:cNvPr>
          <p:cNvSpPr>
            <a:spLocks noGrp="1"/>
          </p:cNvSpPr>
          <p:nvPr>
            <p:ph idx="1"/>
          </p:nvPr>
        </p:nvSpPr>
        <p:spPr>
          <a:xfrm>
            <a:off x="4212078" y="1809345"/>
            <a:ext cx="4984104" cy="3414894"/>
          </a:xfrm>
        </p:spPr>
        <p:txBody>
          <a:bodyPr>
            <a:normAutofit/>
          </a:bodyPr>
          <a:lstStyle/>
          <a:p>
            <a:pPr marL="0" indent="0">
              <a:buNone/>
            </a:pPr>
            <a:endParaRPr lang="en-US" b="1" dirty="0"/>
          </a:p>
          <a:p>
            <a:pPr marL="0" indent="0">
              <a:buNone/>
            </a:pPr>
            <a:r>
              <a:rPr lang="en-US" sz="2000" b="1" dirty="0"/>
              <a:t>Storage:</a:t>
            </a:r>
          </a:p>
          <a:p>
            <a:r>
              <a:rPr lang="en-US" sz="2000" b="1" dirty="0"/>
              <a:t>Reg binder – for studies with fewer participants</a:t>
            </a:r>
          </a:p>
          <a:p>
            <a:endParaRPr lang="en-US" sz="2000" b="1" dirty="0"/>
          </a:p>
          <a:p>
            <a:r>
              <a:rPr lang="en-US" sz="2000" b="1" dirty="0"/>
              <a:t>Separate binder – for studies with many participants, when you need frequent access</a:t>
            </a:r>
          </a:p>
        </p:txBody>
      </p:sp>
      <p:pic>
        <p:nvPicPr>
          <p:cNvPr id="7" name="Picture 6" descr="A drawing of a person&#10;&#10;Description automatically generated">
            <a:extLst>
              <a:ext uri="{FF2B5EF4-FFF2-40B4-BE49-F238E27FC236}">
                <a16:creationId xmlns:a16="http://schemas.microsoft.com/office/drawing/2014/main" id="{6B869B5C-A0C7-4C0B-BC4A-31FFA318916E}"/>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37460"/>
          <a:stretch/>
        </p:blipFill>
        <p:spPr>
          <a:xfrm>
            <a:off x="194573" y="0"/>
            <a:ext cx="3628397"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Tree>
    <p:extLst>
      <p:ext uri="{BB962C8B-B14F-4D97-AF65-F5344CB8AC3E}">
        <p14:creationId xmlns:p14="http://schemas.microsoft.com/office/powerpoint/2010/main" val="4251538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34C05-23ED-429B-B189-727C4232B040}"/>
              </a:ext>
            </a:extLst>
          </p:cNvPr>
          <p:cNvSpPr>
            <a:spLocks noGrp="1"/>
          </p:cNvSpPr>
          <p:nvPr>
            <p:ph type="title"/>
          </p:nvPr>
        </p:nvSpPr>
        <p:spPr/>
        <p:txBody>
          <a:bodyPr/>
          <a:lstStyle/>
          <a:p>
            <a:r>
              <a:rPr lang="en-US" b="1" dirty="0"/>
              <a:t>Regulations/Guidance for</a:t>
            </a:r>
            <a:br>
              <a:rPr lang="en-US" b="1" dirty="0"/>
            </a:br>
            <a:r>
              <a:rPr lang="en-US" b="1" dirty="0"/>
              <a:t> Essential Documents</a:t>
            </a:r>
          </a:p>
        </p:txBody>
      </p:sp>
      <p:sp>
        <p:nvSpPr>
          <p:cNvPr id="3" name="Content Placeholder 2">
            <a:extLst>
              <a:ext uri="{FF2B5EF4-FFF2-40B4-BE49-F238E27FC236}">
                <a16:creationId xmlns:a16="http://schemas.microsoft.com/office/drawing/2014/main" id="{C373927C-5CF9-4584-A431-181A85B5FD1F}"/>
              </a:ext>
            </a:extLst>
          </p:cNvPr>
          <p:cNvSpPr>
            <a:spLocks noGrp="1"/>
          </p:cNvSpPr>
          <p:nvPr>
            <p:ph idx="1"/>
          </p:nvPr>
        </p:nvSpPr>
        <p:spPr>
          <a:xfrm>
            <a:off x="677334" y="2561969"/>
            <a:ext cx="7792897" cy="3479394"/>
          </a:xfrm>
          <a:solidFill>
            <a:schemeClr val="accent1">
              <a:lumMod val="40000"/>
              <a:lumOff val="60000"/>
            </a:schemeClr>
          </a:solidFill>
        </p:spPr>
        <p:txBody>
          <a:bodyPr>
            <a:normAutofit/>
          </a:bodyPr>
          <a:lstStyle/>
          <a:p>
            <a:r>
              <a:rPr lang="en-US" sz="2000" b="1" dirty="0"/>
              <a:t>ICH GCP E6 (R2)</a:t>
            </a:r>
          </a:p>
          <a:p>
            <a:pPr lvl="1"/>
            <a:r>
              <a:rPr lang="en-US" sz="2000" b="1" dirty="0"/>
              <a:t> https://www.fda.gov/media/93884/download</a:t>
            </a:r>
          </a:p>
          <a:p>
            <a:r>
              <a:rPr lang="en-US" sz="2000" b="1" dirty="0"/>
              <a:t>21CRFs</a:t>
            </a:r>
          </a:p>
          <a:p>
            <a:pPr lvl="1"/>
            <a:r>
              <a:rPr lang="en-US" sz="2000" b="1" dirty="0"/>
              <a:t>https://www.accessdata.fda.gov/scripts/cdrh/cfdocs/cfcfr/cfrsearch.cfm</a:t>
            </a:r>
          </a:p>
          <a:p>
            <a:r>
              <a:rPr lang="en-US" sz="2000" b="1" dirty="0"/>
              <a:t>45CFR46</a:t>
            </a:r>
          </a:p>
          <a:p>
            <a:pPr lvl="1"/>
            <a:r>
              <a:rPr lang="en-US" sz="2000" b="1" dirty="0"/>
              <a:t> https://www.hhs.gov/ohrp/regulations-and-policy</a:t>
            </a:r>
          </a:p>
        </p:txBody>
      </p:sp>
    </p:spTree>
    <p:extLst>
      <p:ext uri="{BB962C8B-B14F-4D97-AF65-F5344CB8AC3E}">
        <p14:creationId xmlns:p14="http://schemas.microsoft.com/office/powerpoint/2010/main" val="4698679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D236D-2997-44DB-AE84-BF233EA03955}"/>
              </a:ext>
            </a:extLst>
          </p:cNvPr>
          <p:cNvSpPr>
            <a:spLocks noGrp="1"/>
          </p:cNvSpPr>
          <p:nvPr>
            <p:ph type="title"/>
          </p:nvPr>
        </p:nvSpPr>
        <p:spPr>
          <a:xfrm>
            <a:off x="448734" y="397328"/>
            <a:ext cx="8596668" cy="813634"/>
          </a:xfrm>
        </p:spPr>
        <p:txBody>
          <a:bodyPr>
            <a:normAutofit/>
          </a:bodyPr>
          <a:lstStyle/>
          <a:p>
            <a:r>
              <a:rPr lang="en-US" b="1" dirty="0"/>
              <a:t>Screening/Enrollment Log</a:t>
            </a:r>
          </a:p>
        </p:txBody>
      </p:sp>
      <p:sp>
        <p:nvSpPr>
          <p:cNvPr id="3" name="Content Placeholder 2">
            <a:extLst>
              <a:ext uri="{FF2B5EF4-FFF2-40B4-BE49-F238E27FC236}">
                <a16:creationId xmlns:a16="http://schemas.microsoft.com/office/drawing/2014/main" id="{ED769CF4-2F00-424D-B525-ED1B75A46677}"/>
              </a:ext>
            </a:extLst>
          </p:cNvPr>
          <p:cNvSpPr>
            <a:spLocks noGrp="1"/>
          </p:cNvSpPr>
          <p:nvPr>
            <p:ph idx="1"/>
          </p:nvPr>
        </p:nvSpPr>
        <p:spPr>
          <a:xfrm>
            <a:off x="518150" y="1507787"/>
            <a:ext cx="8596668" cy="5204298"/>
          </a:xfrm>
          <a:solidFill>
            <a:schemeClr val="accent1">
              <a:lumMod val="40000"/>
              <a:lumOff val="60000"/>
            </a:schemeClr>
          </a:solidFill>
        </p:spPr>
        <p:txBody>
          <a:bodyPr>
            <a:normAutofit/>
          </a:bodyPr>
          <a:lstStyle/>
          <a:p>
            <a:pPr marL="0" indent="0">
              <a:buNone/>
            </a:pPr>
            <a:r>
              <a:rPr lang="en-US" sz="2000" b="1" dirty="0">
                <a:solidFill>
                  <a:schemeClr val="tx2">
                    <a:lumMod val="75000"/>
                  </a:schemeClr>
                </a:solidFill>
              </a:rPr>
              <a:t>Purpose:</a:t>
            </a:r>
          </a:p>
          <a:p>
            <a:pPr marL="0" indent="0" algn="ctr">
              <a:buNone/>
            </a:pPr>
            <a:endParaRPr lang="en-US" sz="2000" dirty="0">
              <a:solidFill>
                <a:schemeClr val="tx2">
                  <a:lumMod val="75000"/>
                </a:schemeClr>
              </a:solidFill>
            </a:endParaRPr>
          </a:p>
          <a:p>
            <a:r>
              <a:rPr lang="en-US" sz="2000" b="1" dirty="0">
                <a:solidFill>
                  <a:schemeClr val="tx2">
                    <a:lumMod val="75000"/>
                  </a:schemeClr>
                </a:solidFill>
              </a:rPr>
              <a:t>Provides a comprehensive, accurate list of patients that have been approached/screened to determine eligibility</a:t>
            </a:r>
          </a:p>
          <a:p>
            <a:endParaRPr lang="en-US" sz="2000" b="1" dirty="0">
              <a:solidFill>
                <a:schemeClr val="tx2">
                  <a:lumMod val="75000"/>
                </a:schemeClr>
              </a:solidFill>
            </a:endParaRPr>
          </a:p>
          <a:p>
            <a:r>
              <a:rPr lang="en-US" sz="2000" b="1" dirty="0">
                <a:solidFill>
                  <a:schemeClr val="tx2">
                    <a:lumMod val="75000"/>
                  </a:schemeClr>
                </a:solidFill>
              </a:rPr>
              <a:t>What is eligibility? Desire to participate + meets inclusion/exclusion criteria </a:t>
            </a:r>
          </a:p>
          <a:p>
            <a:endParaRPr lang="en-US" sz="2000" b="1" dirty="0">
              <a:solidFill>
                <a:schemeClr val="tx2">
                  <a:lumMod val="75000"/>
                </a:schemeClr>
              </a:solidFill>
            </a:endParaRPr>
          </a:p>
          <a:p>
            <a:r>
              <a:rPr lang="en-US" sz="2000" b="1" dirty="0">
                <a:solidFill>
                  <a:schemeClr val="tx2">
                    <a:lumMod val="75000"/>
                  </a:schemeClr>
                </a:solidFill>
              </a:rPr>
              <a:t>To record the consent of all subjects wanting to participate and meeting eligibility criteria</a:t>
            </a:r>
          </a:p>
          <a:p>
            <a:endParaRPr lang="en-US" sz="2000" b="1" dirty="0">
              <a:solidFill>
                <a:schemeClr val="tx2">
                  <a:lumMod val="75000"/>
                </a:schemeClr>
              </a:solidFill>
            </a:endParaRPr>
          </a:p>
          <a:p>
            <a:r>
              <a:rPr lang="en-US" sz="2000" b="1" dirty="0">
                <a:solidFill>
                  <a:schemeClr val="tx2">
                    <a:lumMod val="75000"/>
                  </a:schemeClr>
                </a:solidFill>
              </a:rPr>
              <a:t>Documents reason for screen fail or why they were not enrolled</a:t>
            </a:r>
          </a:p>
          <a:p>
            <a:endParaRPr lang="en-US" sz="1900" b="1" dirty="0">
              <a:solidFill>
                <a:schemeClr val="tx2">
                  <a:lumMod val="75000"/>
                </a:schemeClr>
              </a:solidFill>
            </a:endParaRPr>
          </a:p>
          <a:p>
            <a:endParaRPr lang="en-US" dirty="0">
              <a:highlight>
                <a:srgbClr val="FFFF00"/>
              </a:highlight>
            </a:endParaRPr>
          </a:p>
        </p:txBody>
      </p:sp>
    </p:spTree>
    <p:extLst>
      <p:ext uri="{BB962C8B-B14F-4D97-AF65-F5344CB8AC3E}">
        <p14:creationId xmlns:p14="http://schemas.microsoft.com/office/powerpoint/2010/main" val="9423312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04705-A982-458A-9C06-4D79DDEEE58E}"/>
              </a:ext>
            </a:extLst>
          </p:cNvPr>
          <p:cNvSpPr>
            <a:spLocks noGrp="1"/>
          </p:cNvSpPr>
          <p:nvPr>
            <p:ph type="title"/>
          </p:nvPr>
        </p:nvSpPr>
        <p:spPr>
          <a:xfrm>
            <a:off x="148275" y="437275"/>
            <a:ext cx="8761413" cy="1106299"/>
          </a:xfrm>
        </p:spPr>
        <p:txBody>
          <a:bodyPr>
            <a:noAutofit/>
          </a:bodyPr>
          <a:lstStyle/>
          <a:p>
            <a:r>
              <a:rPr lang="en-US" b="1" dirty="0"/>
              <a:t>Subject Logs: Best Practices</a:t>
            </a:r>
          </a:p>
        </p:txBody>
      </p:sp>
      <p:sp>
        <p:nvSpPr>
          <p:cNvPr id="3" name="Content Placeholder 2">
            <a:extLst>
              <a:ext uri="{FF2B5EF4-FFF2-40B4-BE49-F238E27FC236}">
                <a16:creationId xmlns:a16="http://schemas.microsoft.com/office/drawing/2014/main" id="{5EB7853D-4F31-4198-9336-139CF8042084}"/>
              </a:ext>
            </a:extLst>
          </p:cNvPr>
          <p:cNvSpPr>
            <a:spLocks noGrp="1"/>
          </p:cNvSpPr>
          <p:nvPr>
            <p:ph idx="1"/>
          </p:nvPr>
        </p:nvSpPr>
        <p:spPr>
          <a:xfrm>
            <a:off x="475447" y="1769378"/>
            <a:ext cx="6789420" cy="4936222"/>
          </a:xfrm>
        </p:spPr>
        <p:txBody>
          <a:bodyPr>
            <a:normAutofit/>
          </a:bodyPr>
          <a:lstStyle/>
          <a:p>
            <a:pPr lvl="0"/>
            <a:r>
              <a:rPr lang="en-US" sz="2000" b="1" dirty="0">
                <a:solidFill>
                  <a:schemeClr val="tx2">
                    <a:lumMod val="75000"/>
                  </a:schemeClr>
                </a:solidFill>
              </a:rPr>
              <a:t>This log should contain no identifying information / No PHI</a:t>
            </a:r>
          </a:p>
          <a:p>
            <a:pPr lvl="0"/>
            <a:endParaRPr lang="en-US" sz="2000" b="1" dirty="0">
              <a:solidFill>
                <a:schemeClr val="tx2">
                  <a:lumMod val="75000"/>
                </a:schemeClr>
              </a:solidFill>
            </a:endParaRPr>
          </a:p>
          <a:p>
            <a:pPr lvl="0"/>
            <a:r>
              <a:rPr lang="en-US" sz="2000" b="1" dirty="0">
                <a:solidFill>
                  <a:schemeClr val="tx2">
                    <a:lumMod val="75000"/>
                  </a:schemeClr>
                </a:solidFill>
              </a:rPr>
              <a:t>Number each potential subject chronologically as a separate entry and number each page (1/3, 2/3, 3/3, etc.)</a:t>
            </a:r>
          </a:p>
          <a:p>
            <a:pPr lvl="0"/>
            <a:endParaRPr lang="en-US" sz="2000" b="1" dirty="0">
              <a:solidFill>
                <a:schemeClr val="tx2">
                  <a:lumMod val="75000"/>
                </a:schemeClr>
              </a:solidFill>
            </a:endParaRPr>
          </a:p>
          <a:p>
            <a:pPr lvl="0"/>
            <a:r>
              <a:rPr lang="en-US" sz="2000" b="1" dirty="0">
                <a:solidFill>
                  <a:schemeClr val="tx2">
                    <a:lumMod val="75000"/>
                  </a:schemeClr>
                </a:solidFill>
              </a:rPr>
              <a:t>At the conclusion of the study, identify the final page of the log</a:t>
            </a:r>
          </a:p>
          <a:p>
            <a:pPr lvl="0"/>
            <a:endParaRPr lang="en-US" sz="2000" b="1" dirty="0">
              <a:solidFill>
                <a:schemeClr val="tx2">
                  <a:lumMod val="75000"/>
                </a:schemeClr>
              </a:solidFill>
            </a:endParaRPr>
          </a:p>
          <a:p>
            <a:pPr lvl="0"/>
            <a:r>
              <a:rPr lang="en-US" sz="2000" b="1" dirty="0">
                <a:solidFill>
                  <a:schemeClr val="tx2">
                    <a:lumMod val="75000"/>
                  </a:schemeClr>
                </a:solidFill>
              </a:rPr>
              <a:t>Maintains the status of the subject’s participation (withdrawal/termination/completed the study)</a:t>
            </a:r>
          </a:p>
          <a:p>
            <a:pPr lvl="0"/>
            <a:endParaRPr lang="en-US" sz="2200" b="1" dirty="0">
              <a:solidFill>
                <a:schemeClr val="tx2">
                  <a:lumMod val="75000"/>
                </a:schemeClr>
              </a:solidFill>
            </a:endParaRPr>
          </a:p>
          <a:p>
            <a:endParaRPr lang="en-US" dirty="0"/>
          </a:p>
        </p:txBody>
      </p:sp>
      <p:pic>
        <p:nvPicPr>
          <p:cNvPr id="11" name="Picture 10" descr="A picture containing furniture, stop, red&#10;&#10;Description automatically generated">
            <a:extLst>
              <a:ext uri="{FF2B5EF4-FFF2-40B4-BE49-F238E27FC236}">
                <a16:creationId xmlns:a16="http://schemas.microsoft.com/office/drawing/2014/main" id="{3BBB9035-0694-4928-A315-2D78AF8D7F35}"/>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868137" y="2835410"/>
            <a:ext cx="1748653" cy="1187180"/>
          </a:xfrm>
          <a:prstGeom prst="rect">
            <a:avLst/>
          </a:prstGeom>
        </p:spPr>
      </p:pic>
    </p:spTree>
    <p:extLst>
      <p:ext uri="{BB962C8B-B14F-4D97-AF65-F5344CB8AC3E}">
        <p14:creationId xmlns:p14="http://schemas.microsoft.com/office/powerpoint/2010/main" val="33625188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E984C-0F71-4FA8-B766-BD3DD005BAB3}"/>
              </a:ext>
            </a:extLst>
          </p:cNvPr>
          <p:cNvSpPr>
            <a:spLocks noGrp="1"/>
          </p:cNvSpPr>
          <p:nvPr>
            <p:ph type="title"/>
          </p:nvPr>
        </p:nvSpPr>
        <p:spPr>
          <a:xfrm>
            <a:off x="214010" y="252920"/>
            <a:ext cx="9059992" cy="972766"/>
          </a:xfrm>
        </p:spPr>
        <p:txBody>
          <a:bodyPr vert="horz" lIns="91440" tIns="45720" rIns="91440" bIns="45720" rtlCol="0" anchor="ctr">
            <a:normAutofit/>
          </a:bodyPr>
          <a:lstStyle/>
          <a:p>
            <a:r>
              <a:rPr lang="en-US" b="1" dirty="0"/>
              <a:t>Master Log </a:t>
            </a:r>
          </a:p>
        </p:txBody>
      </p:sp>
      <p:sp>
        <p:nvSpPr>
          <p:cNvPr id="3" name="Content Placeholder 2">
            <a:extLst>
              <a:ext uri="{FF2B5EF4-FFF2-40B4-BE49-F238E27FC236}">
                <a16:creationId xmlns:a16="http://schemas.microsoft.com/office/drawing/2014/main" id="{9B4E9C79-F473-4245-9430-5EB2A2ACC7FD}"/>
              </a:ext>
            </a:extLst>
          </p:cNvPr>
          <p:cNvSpPr>
            <a:spLocks noGrp="1"/>
          </p:cNvSpPr>
          <p:nvPr>
            <p:ph sz="half" idx="1"/>
          </p:nvPr>
        </p:nvSpPr>
        <p:spPr>
          <a:xfrm>
            <a:off x="4338202" y="1317232"/>
            <a:ext cx="4932798" cy="4724130"/>
          </a:xfrm>
        </p:spPr>
        <p:txBody>
          <a:bodyPr vert="horz" lIns="91440" tIns="45720" rIns="91440" bIns="45720" rtlCol="0">
            <a:normAutofit/>
          </a:bodyPr>
          <a:lstStyle/>
          <a:p>
            <a:pPr marL="0" indent="0">
              <a:lnSpc>
                <a:spcPct val="90000"/>
              </a:lnSpc>
              <a:buNone/>
            </a:pPr>
            <a:r>
              <a:rPr lang="en-US" sz="2000" b="1" dirty="0"/>
              <a:t>Purpose:</a:t>
            </a:r>
          </a:p>
          <a:p>
            <a:pPr marL="0" indent="0">
              <a:lnSpc>
                <a:spcPct val="90000"/>
              </a:lnSpc>
              <a:buNone/>
            </a:pPr>
            <a:endParaRPr lang="en-US" sz="2000" b="1" dirty="0"/>
          </a:p>
          <a:p>
            <a:pPr>
              <a:lnSpc>
                <a:spcPct val="90000"/>
              </a:lnSpc>
            </a:pPr>
            <a:r>
              <a:rPr lang="en-US" sz="2000" b="1" dirty="0"/>
              <a:t> Subject Identification Code List</a:t>
            </a:r>
          </a:p>
          <a:p>
            <a:pPr marL="0" indent="0">
              <a:lnSpc>
                <a:spcPct val="90000"/>
              </a:lnSpc>
            </a:pPr>
            <a:endParaRPr lang="en-US" sz="2000" b="1" dirty="0"/>
          </a:p>
          <a:p>
            <a:pPr lvl="0">
              <a:lnSpc>
                <a:spcPct val="90000"/>
              </a:lnSpc>
            </a:pPr>
            <a:r>
              <a:rPr lang="en-US" sz="2000" b="1" dirty="0"/>
              <a:t>Confidential list of PHI (name, DOB, address, phone numbers, email, etc.)</a:t>
            </a:r>
          </a:p>
          <a:p>
            <a:pPr marL="0" lvl="0" indent="0">
              <a:lnSpc>
                <a:spcPct val="90000"/>
              </a:lnSpc>
            </a:pPr>
            <a:endParaRPr lang="en-US" sz="2000" b="1" dirty="0"/>
          </a:p>
          <a:p>
            <a:pPr lvl="0">
              <a:lnSpc>
                <a:spcPct val="90000"/>
              </a:lnSpc>
            </a:pPr>
            <a:r>
              <a:rPr lang="en-US" sz="2000" b="1" dirty="0"/>
              <a:t>Need a way to contact participants for future concerns</a:t>
            </a:r>
          </a:p>
          <a:p>
            <a:pPr marL="0" lvl="0" indent="0">
              <a:lnSpc>
                <a:spcPct val="90000"/>
              </a:lnSpc>
            </a:pPr>
            <a:endParaRPr lang="en-US" sz="1500" b="1" dirty="0">
              <a:highlight>
                <a:srgbClr val="FFFF00"/>
              </a:highlight>
            </a:endParaRPr>
          </a:p>
          <a:p>
            <a:pPr marL="0" indent="0">
              <a:lnSpc>
                <a:spcPct val="90000"/>
              </a:lnSpc>
            </a:pPr>
            <a:endParaRPr lang="en-US" sz="1500" dirty="0"/>
          </a:p>
        </p:txBody>
      </p:sp>
      <p:pic>
        <p:nvPicPr>
          <p:cNvPr id="17410" name="Picture 2" descr="Image result for lists clipart">
            <a:extLst>
              <a:ext uri="{FF2B5EF4-FFF2-40B4-BE49-F238E27FC236}">
                <a16:creationId xmlns:a16="http://schemas.microsoft.com/office/drawing/2014/main" id="{E2329299-8CBD-4846-B8FB-16AF540E935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64996" y="1551949"/>
            <a:ext cx="2570803" cy="3745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62033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62E6-2127-44D1-8F94-B21CC5996120}"/>
              </a:ext>
            </a:extLst>
          </p:cNvPr>
          <p:cNvSpPr>
            <a:spLocks noGrp="1"/>
          </p:cNvSpPr>
          <p:nvPr>
            <p:ph type="title"/>
          </p:nvPr>
        </p:nvSpPr>
        <p:spPr/>
        <p:txBody>
          <a:bodyPr>
            <a:noAutofit/>
          </a:bodyPr>
          <a:lstStyle/>
          <a:p>
            <a:r>
              <a:rPr lang="en-US" b="1" dirty="0">
                <a:solidFill>
                  <a:srgbClr val="92D050"/>
                </a:solidFill>
              </a:rPr>
              <a:t>Case Report Forms (CRFs)</a:t>
            </a:r>
          </a:p>
        </p:txBody>
      </p:sp>
      <p:sp>
        <p:nvSpPr>
          <p:cNvPr id="3" name="Content Placeholder 2">
            <a:extLst>
              <a:ext uri="{FF2B5EF4-FFF2-40B4-BE49-F238E27FC236}">
                <a16:creationId xmlns:a16="http://schemas.microsoft.com/office/drawing/2014/main" id="{C69FEB66-A992-4619-A3BB-823B22E9643C}"/>
              </a:ext>
            </a:extLst>
          </p:cNvPr>
          <p:cNvSpPr>
            <a:spLocks noGrp="1"/>
          </p:cNvSpPr>
          <p:nvPr>
            <p:ph idx="1"/>
          </p:nvPr>
        </p:nvSpPr>
        <p:spPr>
          <a:xfrm>
            <a:off x="3292635" y="2521855"/>
            <a:ext cx="5627630" cy="2710247"/>
          </a:xfrm>
          <a:solidFill>
            <a:schemeClr val="accent1">
              <a:lumMod val="40000"/>
              <a:lumOff val="60000"/>
            </a:schemeClr>
          </a:solidFill>
        </p:spPr>
        <p:txBody>
          <a:bodyPr anchor="ctr">
            <a:normAutofit/>
          </a:bodyPr>
          <a:lstStyle/>
          <a:p>
            <a:pPr marL="0" indent="0">
              <a:lnSpc>
                <a:spcPct val="90000"/>
              </a:lnSpc>
              <a:buNone/>
            </a:pPr>
            <a:r>
              <a:rPr lang="en-US" sz="2000" b="1" dirty="0">
                <a:solidFill>
                  <a:schemeClr val="tx2">
                    <a:lumMod val="75000"/>
                  </a:schemeClr>
                </a:solidFill>
              </a:rPr>
              <a:t>Purpose:</a:t>
            </a:r>
          </a:p>
          <a:p>
            <a:pPr marL="0" indent="0" algn="ctr">
              <a:lnSpc>
                <a:spcPct val="90000"/>
              </a:lnSpc>
              <a:buNone/>
            </a:pPr>
            <a:r>
              <a:rPr lang="en-US" sz="2000" b="1" dirty="0">
                <a:solidFill>
                  <a:schemeClr val="tx2">
                    <a:lumMod val="75000"/>
                  </a:schemeClr>
                </a:solidFill>
              </a:rPr>
              <a:t> </a:t>
            </a:r>
          </a:p>
          <a:p>
            <a:pPr>
              <a:lnSpc>
                <a:spcPct val="90000"/>
              </a:lnSpc>
            </a:pPr>
            <a:r>
              <a:rPr lang="en-US" sz="2000" b="1" dirty="0">
                <a:solidFill>
                  <a:schemeClr val="tx2">
                    <a:lumMod val="75000"/>
                  </a:schemeClr>
                </a:solidFill>
              </a:rPr>
              <a:t>Documentation of protocol required data or information for each study participant</a:t>
            </a:r>
          </a:p>
          <a:p>
            <a:pPr marL="0" indent="0">
              <a:lnSpc>
                <a:spcPct val="90000"/>
              </a:lnSpc>
              <a:buNone/>
            </a:pPr>
            <a:endParaRPr lang="en-US" sz="2000" b="1" dirty="0">
              <a:solidFill>
                <a:schemeClr val="tx2">
                  <a:lumMod val="75000"/>
                </a:schemeClr>
              </a:solidFill>
            </a:endParaRPr>
          </a:p>
          <a:p>
            <a:pPr>
              <a:lnSpc>
                <a:spcPct val="90000"/>
              </a:lnSpc>
            </a:pPr>
            <a:r>
              <a:rPr lang="en-US" sz="2000" b="1" dirty="0">
                <a:solidFill>
                  <a:schemeClr val="tx2">
                    <a:lumMod val="75000"/>
                  </a:schemeClr>
                </a:solidFill>
              </a:rPr>
              <a:t>Facilitation of data collection and entry </a:t>
            </a:r>
          </a:p>
          <a:p>
            <a:pPr marL="0" indent="0">
              <a:lnSpc>
                <a:spcPct val="90000"/>
              </a:lnSpc>
              <a:buNone/>
            </a:pPr>
            <a:endParaRPr lang="en-US" sz="1500" dirty="0">
              <a:highlight>
                <a:srgbClr val="FFFF00"/>
              </a:highlight>
            </a:endParaRPr>
          </a:p>
        </p:txBody>
      </p:sp>
      <p:pic>
        <p:nvPicPr>
          <p:cNvPr id="18434" name="Picture 2" descr="Image result for form clipart">
            <a:extLst>
              <a:ext uri="{FF2B5EF4-FFF2-40B4-BE49-F238E27FC236}">
                <a16:creationId xmlns:a16="http://schemas.microsoft.com/office/drawing/2014/main" id="{3745DD73-6309-4AAA-BD10-8D42E2A3A7B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25763" y="2343396"/>
            <a:ext cx="2256303" cy="3067163"/>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78944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1CF94-89DE-4652-983F-909739AE79E7}"/>
              </a:ext>
            </a:extLst>
          </p:cNvPr>
          <p:cNvSpPr>
            <a:spLocks noGrp="1"/>
          </p:cNvSpPr>
          <p:nvPr>
            <p:ph type="title"/>
          </p:nvPr>
        </p:nvSpPr>
        <p:spPr>
          <a:xfrm>
            <a:off x="855785" y="234462"/>
            <a:ext cx="7256584" cy="1066800"/>
          </a:xfrm>
        </p:spPr>
        <p:txBody>
          <a:bodyPr anchor="ctr">
            <a:normAutofit/>
          </a:bodyPr>
          <a:lstStyle/>
          <a:p>
            <a:pPr>
              <a:lnSpc>
                <a:spcPct val="90000"/>
              </a:lnSpc>
            </a:pPr>
            <a:r>
              <a:rPr lang="en-US" b="1" dirty="0"/>
              <a:t>Blank Case Report Forms (CRFs)</a:t>
            </a:r>
          </a:p>
        </p:txBody>
      </p:sp>
      <p:sp>
        <p:nvSpPr>
          <p:cNvPr id="3" name="Content Placeholder 2">
            <a:extLst>
              <a:ext uri="{FF2B5EF4-FFF2-40B4-BE49-F238E27FC236}">
                <a16:creationId xmlns:a16="http://schemas.microsoft.com/office/drawing/2014/main" id="{1D2C4FC1-5977-41F5-93C0-9A176D028D43}"/>
              </a:ext>
            </a:extLst>
          </p:cNvPr>
          <p:cNvSpPr>
            <a:spLocks noGrp="1"/>
          </p:cNvSpPr>
          <p:nvPr>
            <p:ph idx="1"/>
          </p:nvPr>
        </p:nvSpPr>
        <p:spPr>
          <a:xfrm>
            <a:off x="685167" y="1930401"/>
            <a:ext cx="3720916" cy="4575908"/>
          </a:xfrm>
        </p:spPr>
        <p:txBody>
          <a:bodyPr>
            <a:normAutofit/>
          </a:bodyPr>
          <a:lstStyle/>
          <a:p>
            <a:pPr marL="0" indent="0">
              <a:lnSpc>
                <a:spcPct val="90000"/>
              </a:lnSpc>
              <a:buNone/>
            </a:pPr>
            <a:endParaRPr lang="en-US" b="1" dirty="0"/>
          </a:p>
          <a:p>
            <a:pPr>
              <a:lnSpc>
                <a:spcPct val="90000"/>
              </a:lnSpc>
            </a:pPr>
            <a:r>
              <a:rPr lang="en-US" sz="2000" b="1" dirty="0"/>
              <a:t>A blank copy of all CRFs should be maintained in the reg binder</a:t>
            </a:r>
          </a:p>
          <a:p>
            <a:pPr>
              <a:lnSpc>
                <a:spcPct val="90000"/>
              </a:lnSpc>
            </a:pPr>
            <a:r>
              <a:rPr lang="en-US" sz="2000" b="1" dirty="0"/>
              <a:t>Completed CRFs should be filed in each participant’s research record</a:t>
            </a:r>
          </a:p>
          <a:p>
            <a:pPr>
              <a:lnSpc>
                <a:spcPct val="90000"/>
              </a:lnSpc>
            </a:pPr>
            <a:r>
              <a:rPr lang="en-US" sz="2000" b="1" dirty="0"/>
              <a:t>CRFs may include:</a:t>
            </a:r>
          </a:p>
          <a:p>
            <a:pPr lvl="1">
              <a:lnSpc>
                <a:spcPct val="90000"/>
              </a:lnSpc>
            </a:pPr>
            <a:r>
              <a:rPr lang="en-US" sz="2000" b="1" dirty="0"/>
              <a:t>Data collection sheets</a:t>
            </a:r>
          </a:p>
          <a:p>
            <a:pPr lvl="1">
              <a:lnSpc>
                <a:spcPct val="90000"/>
              </a:lnSpc>
            </a:pPr>
            <a:r>
              <a:rPr lang="en-US" sz="2000" b="1" dirty="0"/>
              <a:t>Questionnaires</a:t>
            </a:r>
          </a:p>
          <a:p>
            <a:pPr lvl="1">
              <a:lnSpc>
                <a:spcPct val="90000"/>
              </a:lnSpc>
            </a:pPr>
            <a:r>
              <a:rPr lang="en-US" sz="2000" b="1" dirty="0"/>
              <a:t>Worksheets</a:t>
            </a:r>
          </a:p>
          <a:p>
            <a:pPr lvl="1">
              <a:lnSpc>
                <a:spcPct val="90000"/>
              </a:lnSpc>
            </a:pPr>
            <a:endParaRPr lang="en-US" b="1" dirty="0"/>
          </a:p>
          <a:p>
            <a:pPr lvl="1">
              <a:lnSpc>
                <a:spcPct val="90000"/>
              </a:lnSpc>
            </a:pPr>
            <a:endParaRPr lang="en-US" b="1" dirty="0"/>
          </a:p>
        </p:txBody>
      </p:sp>
      <p:pic>
        <p:nvPicPr>
          <p:cNvPr id="4" name="Picture 3"/>
          <p:cNvPicPr>
            <a:picLocks noChangeAspect="1"/>
          </p:cNvPicPr>
          <p:nvPr/>
        </p:nvPicPr>
        <p:blipFill rotWithShape="1">
          <a:blip r:embed="rId2"/>
          <a:srcRect r="29803" b="-1"/>
          <a:stretch/>
        </p:blipFill>
        <p:spPr>
          <a:xfrm>
            <a:off x="5205020" y="2426447"/>
            <a:ext cx="4337565" cy="3105045"/>
          </a:xfrm>
          <a:prstGeom prst="rect">
            <a:avLst/>
          </a:prstGeom>
        </p:spPr>
      </p:pic>
      <p:sp>
        <p:nvSpPr>
          <p:cNvPr id="7" name="Rectangle: Rounded Corners 6">
            <a:extLst>
              <a:ext uri="{FF2B5EF4-FFF2-40B4-BE49-F238E27FC236}">
                <a16:creationId xmlns:a16="http://schemas.microsoft.com/office/drawing/2014/main" id="{CCBE78BE-6713-4B81-BB54-5D4BA382C8A1}"/>
              </a:ext>
            </a:extLst>
          </p:cNvPr>
          <p:cNvSpPr/>
          <p:nvPr/>
        </p:nvSpPr>
        <p:spPr>
          <a:xfrm>
            <a:off x="10426417" y="5000625"/>
            <a:ext cx="258763" cy="257175"/>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endParaRPr>
          </a:p>
        </p:txBody>
      </p:sp>
    </p:spTree>
    <p:extLst>
      <p:ext uri="{BB962C8B-B14F-4D97-AF65-F5344CB8AC3E}">
        <p14:creationId xmlns:p14="http://schemas.microsoft.com/office/powerpoint/2010/main" val="19122049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0FB61-B9DB-49C5-ACF5-991F4318B25C}"/>
              </a:ext>
            </a:extLst>
          </p:cNvPr>
          <p:cNvSpPr>
            <a:spLocks noGrp="1"/>
          </p:cNvSpPr>
          <p:nvPr>
            <p:ph type="title"/>
          </p:nvPr>
        </p:nvSpPr>
        <p:spPr>
          <a:xfrm>
            <a:off x="1286933" y="609600"/>
            <a:ext cx="10197494" cy="1099457"/>
          </a:xfrm>
        </p:spPr>
        <p:txBody>
          <a:bodyPr>
            <a:normAutofit/>
          </a:bodyPr>
          <a:lstStyle/>
          <a:p>
            <a:r>
              <a:rPr lang="en-US" b="1" dirty="0" err="1"/>
              <a:t>CRFs:Best</a:t>
            </a:r>
            <a:r>
              <a:rPr lang="en-US" b="1" dirty="0"/>
              <a:t> Practices</a:t>
            </a:r>
          </a:p>
        </p:txBody>
      </p:sp>
      <p:graphicFrame>
        <p:nvGraphicFramePr>
          <p:cNvPr id="5" name="Content Placeholder 2">
            <a:extLst>
              <a:ext uri="{FF2B5EF4-FFF2-40B4-BE49-F238E27FC236}">
                <a16:creationId xmlns:a16="http://schemas.microsoft.com/office/drawing/2014/main" id="{A2E3600C-71A6-4CC3-9419-267A98EE8203}"/>
              </a:ext>
            </a:extLst>
          </p:cNvPr>
          <p:cNvGraphicFramePr>
            <a:graphicFrameLocks noGrp="1"/>
          </p:cNvGraphicFramePr>
          <p:nvPr>
            <p:ph idx="1"/>
            <p:extLst>
              <p:ext uri="{D42A27DB-BD31-4B8C-83A1-F6EECF244321}">
                <p14:modId xmlns:p14="http://schemas.microsoft.com/office/powerpoint/2010/main" val="2561973198"/>
              </p:ext>
            </p:extLst>
          </p:nvPr>
        </p:nvGraphicFramePr>
        <p:xfrm>
          <a:off x="707573" y="1322963"/>
          <a:ext cx="9224367" cy="53599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59008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1075C-B0C9-4A61-85D9-80376ABE9FFB}"/>
              </a:ext>
            </a:extLst>
          </p:cNvPr>
          <p:cNvSpPr>
            <a:spLocks noGrp="1"/>
          </p:cNvSpPr>
          <p:nvPr>
            <p:ph type="title"/>
          </p:nvPr>
        </p:nvSpPr>
        <p:spPr>
          <a:xfrm>
            <a:off x="559223" y="34970"/>
            <a:ext cx="5415589" cy="1499481"/>
          </a:xfrm>
        </p:spPr>
        <p:txBody>
          <a:bodyPr anchor="ctr">
            <a:normAutofit/>
          </a:bodyPr>
          <a:lstStyle/>
          <a:p>
            <a:r>
              <a:rPr lang="en-US" b="1" dirty="0">
                <a:solidFill>
                  <a:srgbClr val="92D050"/>
                </a:solidFill>
              </a:rPr>
              <a:t>Source Documents </a:t>
            </a:r>
          </a:p>
        </p:txBody>
      </p:sp>
      <p:pic>
        <p:nvPicPr>
          <p:cNvPr id="5" name="Picture 4" descr="A picture containing monitor, white, computer&#10;&#10;Description automatically generated">
            <a:extLst>
              <a:ext uri="{FF2B5EF4-FFF2-40B4-BE49-F238E27FC236}">
                <a16:creationId xmlns:a16="http://schemas.microsoft.com/office/drawing/2014/main" id="{061221E6-FBB3-4929-B510-F39105F391E1}"/>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15386" y="2896331"/>
            <a:ext cx="2858214" cy="2427218"/>
          </a:xfrm>
          <a:prstGeom prst="rect">
            <a:avLst/>
          </a:prstGeom>
        </p:spPr>
      </p:pic>
      <p:pic>
        <p:nvPicPr>
          <p:cNvPr id="4" name="Picture 3"/>
          <p:cNvPicPr>
            <a:picLocks noChangeAspect="1"/>
          </p:cNvPicPr>
          <p:nvPr/>
        </p:nvPicPr>
        <p:blipFill>
          <a:blip r:embed="rId4"/>
          <a:stretch>
            <a:fillRect/>
          </a:stretch>
        </p:blipFill>
        <p:spPr>
          <a:xfrm>
            <a:off x="8283043" y="150201"/>
            <a:ext cx="2749534" cy="2066723"/>
          </a:xfrm>
          <a:prstGeom prst="rect">
            <a:avLst/>
          </a:prstGeom>
        </p:spPr>
      </p:pic>
      <p:sp>
        <p:nvSpPr>
          <p:cNvPr id="7" name="Rectangle 6"/>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8" name="Rectangle 7"/>
          <p:cNvSpPr/>
          <p:nvPr/>
        </p:nvSpPr>
        <p:spPr>
          <a:xfrm>
            <a:off x="3893781" y="2306594"/>
            <a:ext cx="5415589" cy="4401205"/>
          </a:xfrm>
          <a:prstGeom prst="rect">
            <a:avLst/>
          </a:prstGeom>
          <a:solidFill>
            <a:schemeClr val="accent1">
              <a:lumMod val="40000"/>
              <a:lumOff val="60000"/>
            </a:schemeClr>
          </a:solidFill>
        </p:spPr>
        <p:txBody>
          <a:bodyPr wrap="square">
            <a:spAutoFit/>
          </a:bodyPr>
          <a:lstStyle/>
          <a:p>
            <a:pPr fontAlgn="base"/>
            <a:r>
              <a:rPr lang="en-US" sz="2000" b="1" dirty="0"/>
              <a:t>“Source documents are original documents, data, or records … that relate to the medical treatment and the history of the participant, and from which study data are obtained.” </a:t>
            </a:r>
            <a:r>
              <a:rPr lang="en-US" sz="2000" dirty="0"/>
              <a:t>​                   gcp.nidatraining.org​</a:t>
            </a:r>
          </a:p>
          <a:p>
            <a:pPr fontAlgn="base"/>
            <a:endParaRPr lang="en-US" sz="2000" dirty="0"/>
          </a:p>
          <a:p>
            <a:pPr fontAlgn="base"/>
            <a:r>
              <a:rPr lang="en-US" sz="2000" dirty="0"/>
              <a:t>                                                                                                                 ​</a:t>
            </a:r>
          </a:p>
          <a:p>
            <a:pPr fontAlgn="base"/>
            <a:r>
              <a:rPr lang="en-US" sz="2000" b="1" dirty="0"/>
              <a:t>Storage locations:</a:t>
            </a:r>
            <a:r>
              <a:rPr lang="en-US" sz="2000" dirty="0"/>
              <a:t>​</a:t>
            </a:r>
          </a:p>
          <a:p>
            <a:pPr marL="742950" lvl="1" indent="-285750" fontAlgn="base">
              <a:buFont typeface="Wingdings" panose="05000000000000000000" pitchFamily="2" charset="2"/>
              <a:buChar char="§"/>
            </a:pPr>
            <a:r>
              <a:rPr lang="en-US" sz="2000" b="1" dirty="0"/>
              <a:t>Patient/Subject’s medical records</a:t>
            </a:r>
            <a:r>
              <a:rPr lang="en-US" sz="2000" dirty="0"/>
              <a:t>​</a:t>
            </a:r>
          </a:p>
          <a:p>
            <a:pPr marL="742950" lvl="1" indent="-285750" fontAlgn="base">
              <a:buFont typeface="Wingdings" panose="05000000000000000000" pitchFamily="2" charset="2"/>
              <a:buChar char="§"/>
            </a:pPr>
            <a:r>
              <a:rPr lang="en-US" sz="2000" b="1" dirty="0"/>
              <a:t>Subject’s research record</a:t>
            </a:r>
            <a:r>
              <a:rPr lang="en-US" sz="2000" dirty="0"/>
              <a:t>​</a:t>
            </a:r>
          </a:p>
          <a:p>
            <a:pPr marL="742950" lvl="1" indent="-285750" fontAlgn="base">
              <a:buFont typeface="Wingdings" panose="05000000000000000000" pitchFamily="2" charset="2"/>
              <a:buChar char="§"/>
            </a:pPr>
            <a:r>
              <a:rPr lang="en-US" sz="2000" b="1" dirty="0"/>
              <a:t>RB, for a small amount of participants</a:t>
            </a:r>
            <a:endParaRPr lang="en-US" sz="2000" dirty="0"/>
          </a:p>
        </p:txBody>
      </p:sp>
    </p:spTree>
    <p:extLst>
      <p:ext uri="{BB962C8B-B14F-4D97-AF65-F5344CB8AC3E}">
        <p14:creationId xmlns:p14="http://schemas.microsoft.com/office/powerpoint/2010/main" val="23469309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C093C-8CF9-4929-8B92-CA612854FE5F}"/>
              </a:ext>
            </a:extLst>
          </p:cNvPr>
          <p:cNvSpPr>
            <a:spLocks noGrp="1"/>
          </p:cNvSpPr>
          <p:nvPr>
            <p:ph type="title"/>
          </p:nvPr>
        </p:nvSpPr>
        <p:spPr>
          <a:xfrm>
            <a:off x="423434" y="479219"/>
            <a:ext cx="9285831" cy="1565190"/>
          </a:xfrm>
        </p:spPr>
        <p:txBody>
          <a:bodyPr>
            <a:noAutofit/>
          </a:bodyPr>
          <a:lstStyle/>
          <a:p>
            <a:r>
              <a:rPr lang="en-US" sz="5400" b="1" dirty="0"/>
              <a:t>Investigational Product (IP)</a:t>
            </a:r>
          </a:p>
        </p:txBody>
      </p:sp>
      <p:sp>
        <p:nvSpPr>
          <p:cNvPr id="3" name="Content Placeholder 2">
            <a:extLst>
              <a:ext uri="{FF2B5EF4-FFF2-40B4-BE49-F238E27FC236}">
                <a16:creationId xmlns:a16="http://schemas.microsoft.com/office/drawing/2014/main" id="{EAF2EA87-DB62-42C3-BAEE-4E5331023F58}"/>
              </a:ext>
            </a:extLst>
          </p:cNvPr>
          <p:cNvSpPr>
            <a:spLocks noGrp="1"/>
          </p:cNvSpPr>
          <p:nvPr>
            <p:ph idx="1"/>
          </p:nvPr>
        </p:nvSpPr>
        <p:spPr>
          <a:xfrm>
            <a:off x="773765" y="1661390"/>
            <a:ext cx="9276397" cy="5035971"/>
          </a:xfrm>
          <a:solidFill>
            <a:schemeClr val="accent1">
              <a:lumMod val="40000"/>
              <a:lumOff val="60000"/>
            </a:schemeClr>
          </a:solidFill>
        </p:spPr>
        <p:txBody>
          <a:bodyPr anchor="ctr">
            <a:normAutofit fontScale="32500" lnSpcReduction="20000"/>
          </a:bodyPr>
          <a:lstStyle/>
          <a:p>
            <a:pPr marL="457200" lvl="1" indent="0">
              <a:buNone/>
            </a:pPr>
            <a:r>
              <a:rPr lang="en-US" sz="6200" b="1" dirty="0">
                <a:solidFill>
                  <a:schemeClr val="tx2">
                    <a:lumMod val="75000"/>
                  </a:schemeClr>
                </a:solidFill>
              </a:rPr>
              <a:t>Purpose: </a:t>
            </a:r>
          </a:p>
          <a:p>
            <a:pPr marL="457200" lvl="1" indent="0">
              <a:buNone/>
            </a:pPr>
            <a:r>
              <a:rPr lang="en-US" sz="6200" b="1" dirty="0">
                <a:solidFill>
                  <a:schemeClr val="tx2">
                    <a:lumMod val="75000"/>
                  </a:schemeClr>
                </a:solidFill>
              </a:rPr>
              <a:t>Documentation of the receipt and maintenance of the IP</a:t>
            </a:r>
          </a:p>
          <a:p>
            <a:pPr marL="457200" lvl="1" indent="0">
              <a:buNone/>
            </a:pPr>
            <a:endParaRPr lang="en-US" sz="6200" b="1" dirty="0">
              <a:solidFill>
                <a:schemeClr val="tx2">
                  <a:lumMod val="75000"/>
                </a:schemeClr>
              </a:solidFill>
              <a:highlight>
                <a:srgbClr val="FFFF00"/>
              </a:highlight>
            </a:endParaRPr>
          </a:p>
          <a:p>
            <a:pPr marL="457200" lvl="1" indent="0">
              <a:buNone/>
            </a:pPr>
            <a:r>
              <a:rPr lang="en-US" sz="6200" b="1" dirty="0">
                <a:solidFill>
                  <a:schemeClr val="tx2">
                    <a:lumMod val="75000"/>
                  </a:schemeClr>
                </a:solidFill>
              </a:rPr>
              <a:t>Documents to be maintained:</a:t>
            </a:r>
          </a:p>
          <a:p>
            <a:pPr lvl="2"/>
            <a:r>
              <a:rPr lang="en-US" sz="6200" b="1" dirty="0">
                <a:solidFill>
                  <a:schemeClr val="tx2">
                    <a:lumMod val="75000"/>
                  </a:schemeClr>
                </a:solidFill>
              </a:rPr>
              <a:t>Investigational brochure, package insert, or device manual, all versions</a:t>
            </a:r>
          </a:p>
          <a:p>
            <a:pPr lvl="2"/>
            <a:r>
              <a:rPr lang="en-US" sz="6200" b="1" dirty="0">
                <a:solidFill>
                  <a:schemeClr val="tx2">
                    <a:lumMod val="75000"/>
                  </a:schemeClr>
                </a:solidFill>
              </a:rPr>
              <a:t>Sample of product label</a:t>
            </a:r>
          </a:p>
          <a:p>
            <a:pPr lvl="2"/>
            <a:r>
              <a:rPr lang="en-US" sz="6200" b="1" dirty="0">
                <a:solidFill>
                  <a:schemeClr val="tx2">
                    <a:lumMod val="75000"/>
                  </a:schemeClr>
                </a:solidFill>
              </a:rPr>
              <a:t>Documentation of study product  shipment/receipt/dispensing/return/disposal</a:t>
            </a:r>
          </a:p>
          <a:p>
            <a:pPr lvl="3">
              <a:buFont typeface="Wingdings" panose="05000000000000000000" pitchFamily="2" charset="2"/>
              <a:buChar char="v"/>
            </a:pPr>
            <a:r>
              <a:rPr lang="en-US" sz="6200" b="1" dirty="0">
                <a:solidFill>
                  <a:schemeClr val="tx2">
                    <a:lumMod val="75000"/>
                  </a:schemeClr>
                </a:solidFill>
              </a:rPr>
              <a:t>IP log to Include dates, quantities, batch/serial #, expiration dates</a:t>
            </a:r>
          </a:p>
          <a:p>
            <a:pPr lvl="3">
              <a:buFont typeface="Wingdings" panose="05000000000000000000" pitchFamily="2" charset="2"/>
              <a:buChar char="v"/>
            </a:pPr>
            <a:r>
              <a:rPr lang="en-US" sz="6200" b="1" dirty="0">
                <a:solidFill>
                  <a:schemeClr val="tx2">
                    <a:lumMod val="75000"/>
                  </a:schemeClr>
                </a:solidFill>
              </a:rPr>
              <a:t>Documentation pertaining to disposable drug temperature monitoring devices</a:t>
            </a:r>
          </a:p>
          <a:p>
            <a:pPr marL="914400" lvl="2" indent="0">
              <a:buNone/>
            </a:pPr>
            <a:endParaRPr lang="en-US" sz="6000" b="1" dirty="0">
              <a:solidFill>
                <a:schemeClr val="tx2">
                  <a:lumMod val="75000"/>
                </a:schemeClr>
              </a:solidFill>
            </a:endParaRPr>
          </a:p>
          <a:p>
            <a:endParaRPr lang="en-US" dirty="0"/>
          </a:p>
        </p:txBody>
      </p:sp>
      <p:pic>
        <p:nvPicPr>
          <p:cNvPr id="19462" name="Picture 6" descr="Image result for medication clipart">
            <a:extLst>
              <a:ext uri="{FF2B5EF4-FFF2-40B4-BE49-F238E27FC236}">
                <a16:creationId xmlns:a16="http://schemas.microsoft.com/office/drawing/2014/main" id="{C0C94057-9852-4F73-805C-B62F5103ACF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453267" y="593124"/>
            <a:ext cx="1388185" cy="1451285"/>
          </a:xfrm>
          <a:prstGeom prst="roundRect">
            <a:avLst>
              <a:gd name="adj" fmla="val 1858"/>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80094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4352F-2D1D-435E-857F-A7CC0C16A062}"/>
              </a:ext>
            </a:extLst>
          </p:cNvPr>
          <p:cNvSpPr>
            <a:spLocks noGrp="1"/>
          </p:cNvSpPr>
          <p:nvPr>
            <p:ph type="title"/>
          </p:nvPr>
        </p:nvSpPr>
        <p:spPr>
          <a:xfrm>
            <a:off x="360728" y="340485"/>
            <a:ext cx="9555640" cy="1018532"/>
          </a:xfrm>
        </p:spPr>
        <p:txBody>
          <a:bodyPr/>
          <a:lstStyle/>
          <a:p>
            <a:r>
              <a:rPr lang="en-US" b="1" dirty="0">
                <a:solidFill>
                  <a:srgbClr val="92D050"/>
                </a:solidFill>
              </a:rPr>
              <a:t>Investigational Product</a:t>
            </a:r>
            <a:r>
              <a:rPr lang="en-US" sz="5400" b="1" dirty="0"/>
              <a:t> </a:t>
            </a:r>
            <a:r>
              <a:rPr lang="en-US" sz="1400" b="1" dirty="0"/>
              <a:t>cont’d</a:t>
            </a:r>
            <a:endParaRPr lang="en-US" sz="1400" dirty="0"/>
          </a:p>
        </p:txBody>
      </p:sp>
      <p:sp>
        <p:nvSpPr>
          <p:cNvPr id="3" name="Content Placeholder 2">
            <a:extLst>
              <a:ext uri="{FF2B5EF4-FFF2-40B4-BE49-F238E27FC236}">
                <a16:creationId xmlns:a16="http://schemas.microsoft.com/office/drawing/2014/main" id="{47F26084-DD00-43B3-A833-798AD1DC2575}"/>
              </a:ext>
            </a:extLst>
          </p:cNvPr>
          <p:cNvSpPr>
            <a:spLocks noGrp="1"/>
          </p:cNvSpPr>
          <p:nvPr>
            <p:ph idx="1"/>
          </p:nvPr>
        </p:nvSpPr>
        <p:spPr>
          <a:xfrm>
            <a:off x="2379757" y="1612407"/>
            <a:ext cx="6533116" cy="4819585"/>
          </a:xfrm>
          <a:solidFill>
            <a:schemeClr val="accent1">
              <a:lumMod val="40000"/>
              <a:lumOff val="60000"/>
            </a:schemeClr>
          </a:solidFill>
        </p:spPr>
        <p:txBody>
          <a:bodyPr>
            <a:normAutofit/>
          </a:bodyPr>
          <a:lstStyle/>
          <a:p>
            <a:pPr marL="457200" lvl="1" indent="0">
              <a:buNone/>
            </a:pPr>
            <a:endParaRPr lang="en-US" sz="2000" b="1" dirty="0">
              <a:solidFill>
                <a:schemeClr val="tx2">
                  <a:lumMod val="75000"/>
                </a:schemeClr>
              </a:solidFill>
            </a:endParaRPr>
          </a:p>
          <a:p>
            <a:pPr marL="457200" lvl="1" indent="0">
              <a:buNone/>
            </a:pPr>
            <a:endParaRPr lang="en-US" sz="2000" b="1" dirty="0">
              <a:solidFill>
                <a:schemeClr val="tx2">
                  <a:lumMod val="75000"/>
                </a:schemeClr>
              </a:solidFill>
            </a:endParaRPr>
          </a:p>
          <a:p>
            <a:pPr marL="457200" lvl="1" indent="0">
              <a:buNone/>
            </a:pPr>
            <a:r>
              <a:rPr lang="en-US" sz="2000" b="1" dirty="0">
                <a:solidFill>
                  <a:schemeClr val="tx2">
                    <a:lumMod val="75000"/>
                  </a:schemeClr>
                </a:solidFill>
              </a:rPr>
              <a:t>Documents to be maintained:</a:t>
            </a:r>
          </a:p>
          <a:p>
            <a:pPr marL="457200" lvl="1" indent="0">
              <a:buNone/>
            </a:pPr>
            <a:endParaRPr lang="en-US" sz="2000" b="1" dirty="0">
              <a:solidFill>
                <a:schemeClr val="tx2">
                  <a:lumMod val="75000"/>
                </a:schemeClr>
              </a:solidFill>
            </a:endParaRPr>
          </a:p>
          <a:p>
            <a:pPr lvl="2"/>
            <a:r>
              <a:rPr lang="en-US" sz="2000" b="1" dirty="0">
                <a:solidFill>
                  <a:schemeClr val="tx2">
                    <a:lumMod val="75000"/>
                  </a:schemeClr>
                </a:solidFill>
              </a:rPr>
              <a:t>Instructions for IP handling</a:t>
            </a:r>
          </a:p>
          <a:p>
            <a:pPr lvl="2"/>
            <a:r>
              <a:rPr lang="en-US" sz="2000" b="1" dirty="0">
                <a:solidFill>
                  <a:schemeClr val="tx2">
                    <a:lumMod val="75000"/>
                  </a:schemeClr>
                </a:solidFill>
              </a:rPr>
              <a:t>Randomization instructions, if applicable</a:t>
            </a:r>
          </a:p>
          <a:p>
            <a:pPr lvl="2"/>
            <a:r>
              <a:rPr lang="en-US" sz="2000" b="1" dirty="0" err="1">
                <a:solidFill>
                  <a:schemeClr val="tx2">
                    <a:lumMod val="75000"/>
                  </a:schemeClr>
                </a:solidFill>
              </a:rPr>
              <a:t>Unblinding</a:t>
            </a:r>
            <a:r>
              <a:rPr lang="en-US" sz="2000" b="1" dirty="0">
                <a:solidFill>
                  <a:schemeClr val="tx2">
                    <a:lumMod val="75000"/>
                  </a:schemeClr>
                </a:solidFill>
              </a:rPr>
              <a:t> procedures, as applicable</a:t>
            </a:r>
          </a:p>
          <a:p>
            <a:pPr lvl="2"/>
            <a:r>
              <a:rPr lang="en-US" sz="2000" b="1" dirty="0">
                <a:solidFill>
                  <a:schemeClr val="tx2">
                    <a:lumMod val="75000"/>
                  </a:schemeClr>
                </a:solidFill>
              </a:rPr>
              <a:t>Temperature log, when applicable</a:t>
            </a:r>
          </a:p>
          <a:p>
            <a:pPr lvl="2"/>
            <a:r>
              <a:rPr lang="en-US" sz="2000" b="1" dirty="0">
                <a:solidFill>
                  <a:schemeClr val="tx2">
                    <a:lumMod val="75000"/>
                  </a:schemeClr>
                </a:solidFill>
              </a:rPr>
              <a:t>Travel temp documentation, if applicable</a:t>
            </a:r>
          </a:p>
          <a:p>
            <a:pPr lvl="2"/>
            <a:r>
              <a:rPr lang="en-US" sz="2000" b="1" dirty="0">
                <a:solidFill>
                  <a:schemeClr val="tx2">
                    <a:lumMod val="75000"/>
                  </a:schemeClr>
                </a:solidFill>
              </a:rPr>
              <a:t>Storage/maintenance instructions</a:t>
            </a:r>
          </a:p>
          <a:p>
            <a:endParaRPr lang="en-US" dirty="0"/>
          </a:p>
        </p:txBody>
      </p:sp>
      <p:pic>
        <p:nvPicPr>
          <p:cNvPr id="11" name="Picture 10" descr="A close up of a clock&#10;&#10;Description automatically generated">
            <a:extLst>
              <a:ext uri="{FF2B5EF4-FFF2-40B4-BE49-F238E27FC236}">
                <a16:creationId xmlns:a16="http://schemas.microsoft.com/office/drawing/2014/main" id="{0AB8D477-0A33-485E-A6B5-ED0D83AD162D}"/>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53007" y="3304075"/>
            <a:ext cx="1122485" cy="2244969"/>
          </a:xfrm>
          <a:prstGeom prst="rect">
            <a:avLst/>
          </a:prstGeom>
        </p:spPr>
      </p:pic>
    </p:spTree>
    <p:extLst>
      <p:ext uri="{BB962C8B-B14F-4D97-AF65-F5344CB8AC3E}">
        <p14:creationId xmlns:p14="http://schemas.microsoft.com/office/powerpoint/2010/main" val="28560227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667DE-E15D-4C30-AF8E-142915D75703}"/>
              </a:ext>
            </a:extLst>
          </p:cNvPr>
          <p:cNvSpPr>
            <a:spLocks noGrp="1"/>
          </p:cNvSpPr>
          <p:nvPr>
            <p:ph type="title"/>
          </p:nvPr>
        </p:nvSpPr>
        <p:spPr>
          <a:xfrm>
            <a:off x="552540" y="412680"/>
            <a:ext cx="8761413" cy="839471"/>
          </a:xfrm>
        </p:spPr>
        <p:txBody>
          <a:bodyPr>
            <a:noAutofit/>
          </a:bodyPr>
          <a:lstStyle/>
          <a:p>
            <a:r>
              <a:rPr lang="en-US" b="1" dirty="0"/>
              <a:t>Laboratory/Testing Center Documents</a:t>
            </a:r>
          </a:p>
        </p:txBody>
      </p:sp>
      <p:sp>
        <p:nvSpPr>
          <p:cNvPr id="3" name="Content Placeholder 2">
            <a:extLst>
              <a:ext uri="{FF2B5EF4-FFF2-40B4-BE49-F238E27FC236}">
                <a16:creationId xmlns:a16="http://schemas.microsoft.com/office/drawing/2014/main" id="{3BB95041-230A-4741-B9EE-5D1A6AE02640}"/>
              </a:ext>
            </a:extLst>
          </p:cNvPr>
          <p:cNvSpPr>
            <a:spLocks noGrp="1"/>
          </p:cNvSpPr>
          <p:nvPr>
            <p:ph idx="1"/>
          </p:nvPr>
        </p:nvSpPr>
        <p:spPr>
          <a:xfrm>
            <a:off x="552540" y="1589903"/>
            <a:ext cx="9428073" cy="5173361"/>
          </a:xfrm>
        </p:spPr>
        <p:txBody>
          <a:bodyPr>
            <a:noAutofit/>
          </a:bodyPr>
          <a:lstStyle/>
          <a:p>
            <a:pPr marL="0" lvl="0" indent="0">
              <a:buNone/>
            </a:pPr>
            <a:r>
              <a:rPr lang="en-US" sz="2000" b="1" dirty="0">
                <a:solidFill>
                  <a:schemeClr val="tx2">
                    <a:lumMod val="75000"/>
                  </a:schemeClr>
                </a:solidFill>
              </a:rPr>
              <a:t>Purpose: </a:t>
            </a:r>
          </a:p>
          <a:p>
            <a:pPr marL="0" lvl="0" indent="0">
              <a:buNone/>
            </a:pPr>
            <a:r>
              <a:rPr lang="en-US" sz="2000" b="1" dirty="0">
                <a:solidFill>
                  <a:schemeClr val="tx2">
                    <a:lumMod val="75000"/>
                  </a:schemeClr>
                </a:solidFill>
              </a:rPr>
              <a:t>Documentation of the normal ranges for the laboratory tests / procedures / laboratory’s credentials as being a qualified lab to test specimens collected for the study</a:t>
            </a:r>
          </a:p>
          <a:p>
            <a:pPr marL="0" lvl="0" indent="0">
              <a:buNone/>
            </a:pPr>
            <a:endParaRPr lang="en-US" sz="2000" b="1" dirty="0">
              <a:solidFill>
                <a:schemeClr val="tx2">
                  <a:lumMod val="75000"/>
                </a:schemeClr>
              </a:solidFill>
              <a:highlight>
                <a:srgbClr val="FFFF00"/>
              </a:highlight>
            </a:endParaRPr>
          </a:p>
          <a:p>
            <a:pPr marL="0" lvl="0" indent="0">
              <a:buNone/>
            </a:pPr>
            <a:r>
              <a:rPr lang="en-US" sz="2000" b="1" dirty="0">
                <a:solidFill>
                  <a:schemeClr val="tx2">
                    <a:lumMod val="75000"/>
                  </a:schemeClr>
                </a:solidFill>
              </a:rPr>
              <a:t>Documents to be maintained:</a:t>
            </a:r>
          </a:p>
          <a:p>
            <a:pPr lvl="0"/>
            <a:r>
              <a:rPr lang="en-US" sz="2000" b="1" dirty="0">
                <a:solidFill>
                  <a:schemeClr val="tx2">
                    <a:lumMod val="75000"/>
                  </a:schemeClr>
                </a:solidFill>
              </a:rPr>
              <a:t>Copy of laboratory certification and accreditations (CAP, CLIA, State License)</a:t>
            </a:r>
          </a:p>
          <a:p>
            <a:r>
              <a:rPr lang="en-US" sz="2000" b="1" dirty="0">
                <a:solidFill>
                  <a:schemeClr val="tx2">
                    <a:lumMod val="75000"/>
                  </a:schemeClr>
                </a:solidFill>
              </a:rPr>
              <a:t>Laboratory normal reference ranges/values for procedures included in the protocol</a:t>
            </a:r>
          </a:p>
          <a:p>
            <a:r>
              <a:rPr lang="en-US" sz="2000" b="1" dirty="0">
                <a:solidFill>
                  <a:schemeClr val="tx2">
                    <a:lumMod val="75000"/>
                  </a:schemeClr>
                </a:solidFill>
              </a:rPr>
              <a:t>Certification of analysis/reliability of tests performed, when requested </a:t>
            </a:r>
          </a:p>
          <a:p>
            <a:r>
              <a:rPr lang="en-US" sz="2000" b="1" dirty="0">
                <a:solidFill>
                  <a:schemeClr val="tx2">
                    <a:lumMod val="75000"/>
                  </a:schemeClr>
                </a:solidFill>
              </a:rPr>
              <a:t>Copy of Laboratory/Testing Center’s Director’s license and CV (current within 2 years) </a:t>
            </a:r>
            <a:endParaRPr lang="en-US" sz="2000" b="1" i="1" dirty="0">
              <a:solidFill>
                <a:schemeClr val="accent1">
                  <a:lumMod val="75000"/>
                </a:schemeClr>
              </a:solidFill>
            </a:endParaRPr>
          </a:p>
        </p:txBody>
      </p:sp>
      <p:pic>
        <p:nvPicPr>
          <p:cNvPr id="20482" name="Picture 2" descr="Image result for lab clipart">
            <a:extLst>
              <a:ext uri="{FF2B5EF4-FFF2-40B4-BE49-F238E27FC236}">
                <a16:creationId xmlns:a16="http://schemas.microsoft.com/office/drawing/2014/main" id="{BD35B7A7-1D2A-4A7F-95C0-B6F0D2AF00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80613" y="2991564"/>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1722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F0668-6C17-4B6B-8117-6540BC455F52}"/>
              </a:ext>
            </a:extLst>
          </p:cNvPr>
          <p:cNvSpPr>
            <a:spLocks noGrp="1"/>
          </p:cNvSpPr>
          <p:nvPr>
            <p:ph type="title"/>
          </p:nvPr>
        </p:nvSpPr>
        <p:spPr>
          <a:xfrm>
            <a:off x="379141" y="189571"/>
            <a:ext cx="8894861" cy="925551"/>
          </a:xfrm>
        </p:spPr>
        <p:txBody>
          <a:bodyPr/>
          <a:lstStyle/>
          <a:p>
            <a:r>
              <a:rPr lang="en-US" b="1" dirty="0"/>
              <a:t>Essential Documents</a:t>
            </a:r>
          </a:p>
        </p:txBody>
      </p:sp>
      <p:sp>
        <p:nvSpPr>
          <p:cNvPr id="3" name="Content Placeholder 2">
            <a:extLst>
              <a:ext uri="{FF2B5EF4-FFF2-40B4-BE49-F238E27FC236}">
                <a16:creationId xmlns:a16="http://schemas.microsoft.com/office/drawing/2014/main" id="{D79C1CF5-B18E-4F9C-8864-E7C9EB7607B1}"/>
              </a:ext>
            </a:extLst>
          </p:cNvPr>
          <p:cNvSpPr>
            <a:spLocks noGrp="1"/>
          </p:cNvSpPr>
          <p:nvPr>
            <p:ph idx="1"/>
          </p:nvPr>
        </p:nvSpPr>
        <p:spPr>
          <a:xfrm>
            <a:off x="677334" y="825190"/>
            <a:ext cx="8596668" cy="6032810"/>
          </a:xfrm>
        </p:spPr>
        <p:txBody>
          <a:bodyPr>
            <a:normAutofit fontScale="92500" lnSpcReduction="10000"/>
          </a:bodyPr>
          <a:lstStyle/>
          <a:p>
            <a:pPr marL="0" indent="0" fontAlgn="base">
              <a:buNone/>
            </a:pPr>
            <a:endParaRPr lang="en-US" sz="2000" dirty="0"/>
          </a:p>
          <a:p>
            <a:pPr marL="0" indent="0" fontAlgn="base">
              <a:buNone/>
            </a:pPr>
            <a:r>
              <a:rPr lang="en-US" sz="2200" dirty="0"/>
              <a:t>From ICH GCP E6 (R2):</a:t>
            </a:r>
          </a:p>
          <a:p>
            <a:pPr fontAlgn="base"/>
            <a:r>
              <a:rPr lang="en-US" sz="2200" dirty="0"/>
              <a:t>Documents which individually and collectively permit evaluation of the conduct of a trial and the quality of the data produced</a:t>
            </a:r>
          </a:p>
          <a:p>
            <a:pPr fontAlgn="base"/>
            <a:r>
              <a:rPr lang="en-US" sz="2200" dirty="0"/>
              <a:t>Serve :</a:t>
            </a:r>
          </a:p>
          <a:p>
            <a:pPr lvl="1" fontAlgn="base"/>
            <a:r>
              <a:rPr lang="en-US" sz="2200" dirty="0"/>
              <a:t>to demonstrate the compliance of the investigator, sponsor and monitor with the standards of Good Clinical Practice and with all applicable regulatory requirements</a:t>
            </a:r>
          </a:p>
          <a:p>
            <a:pPr lvl="1" fontAlgn="base"/>
            <a:r>
              <a:rPr lang="en-US" sz="2200" dirty="0"/>
              <a:t>a number of other important purposes:</a:t>
            </a:r>
          </a:p>
          <a:p>
            <a:pPr lvl="2" fontAlgn="base"/>
            <a:r>
              <a:rPr lang="en-US" sz="2200" dirty="0"/>
              <a:t> Filing essential documents at the investigator/institution and sponsor sites in a timely manner can greatly assist in the successful management of a trial by the investigator, sponsor and monitor </a:t>
            </a:r>
          </a:p>
          <a:p>
            <a:pPr lvl="2" fontAlgn="base"/>
            <a:r>
              <a:rPr lang="en-US" sz="2200" dirty="0"/>
              <a:t>These documents are also the ones which are usually audited by the sponsor’s independent audit function and inspected by the regulatory authority(</a:t>
            </a:r>
            <a:r>
              <a:rPr lang="en-US" sz="2200" dirty="0" err="1"/>
              <a:t>ies</a:t>
            </a:r>
            <a:r>
              <a:rPr lang="en-US" sz="2200" dirty="0"/>
              <a:t>) as part of the process to confirm the validity of the trial conduct and the integrity of data collected</a:t>
            </a:r>
          </a:p>
          <a:p>
            <a:endParaRPr lang="en-US" dirty="0"/>
          </a:p>
        </p:txBody>
      </p:sp>
    </p:spTree>
    <p:extLst>
      <p:ext uri="{BB962C8B-B14F-4D97-AF65-F5344CB8AC3E}">
        <p14:creationId xmlns:p14="http://schemas.microsoft.com/office/powerpoint/2010/main" val="23075930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71944-631D-4674-9491-F1749E205B82}"/>
              </a:ext>
            </a:extLst>
          </p:cNvPr>
          <p:cNvSpPr>
            <a:spLocks noGrp="1"/>
          </p:cNvSpPr>
          <p:nvPr>
            <p:ph type="title"/>
          </p:nvPr>
        </p:nvSpPr>
        <p:spPr/>
        <p:txBody>
          <a:bodyPr>
            <a:normAutofit/>
          </a:bodyPr>
          <a:lstStyle/>
          <a:p>
            <a:r>
              <a:rPr lang="en-US" b="1" dirty="0"/>
              <a:t>Specimen Tracking </a:t>
            </a:r>
          </a:p>
        </p:txBody>
      </p:sp>
      <p:sp>
        <p:nvSpPr>
          <p:cNvPr id="3" name="Content Placeholder 2">
            <a:extLst>
              <a:ext uri="{FF2B5EF4-FFF2-40B4-BE49-F238E27FC236}">
                <a16:creationId xmlns:a16="http://schemas.microsoft.com/office/drawing/2014/main" id="{9B84EFC3-862A-438E-8F00-1C50CE55E74D}"/>
              </a:ext>
            </a:extLst>
          </p:cNvPr>
          <p:cNvSpPr>
            <a:spLocks noGrp="1"/>
          </p:cNvSpPr>
          <p:nvPr>
            <p:ph idx="1"/>
          </p:nvPr>
        </p:nvSpPr>
        <p:spPr>
          <a:xfrm>
            <a:off x="677334" y="1482811"/>
            <a:ext cx="8433715" cy="5222789"/>
          </a:xfrm>
          <a:solidFill>
            <a:schemeClr val="accent1">
              <a:lumMod val="40000"/>
              <a:lumOff val="60000"/>
            </a:schemeClr>
          </a:solidFill>
        </p:spPr>
        <p:txBody>
          <a:bodyPr>
            <a:noAutofit/>
          </a:bodyPr>
          <a:lstStyle/>
          <a:p>
            <a:pPr marL="0" indent="0">
              <a:buNone/>
            </a:pPr>
            <a:r>
              <a:rPr lang="en-US" sz="2000" b="1" dirty="0">
                <a:solidFill>
                  <a:schemeClr val="tx2">
                    <a:lumMod val="75000"/>
                  </a:schemeClr>
                </a:solidFill>
              </a:rPr>
              <a:t>Purpose:</a:t>
            </a:r>
          </a:p>
          <a:p>
            <a:pPr marL="0" indent="0">
              <a:buNone/>
            </a:pPr>
            <a:r>
              <a:rPr lang="en-US" sz="2000" b="1" dirty="0">
                <a:solidFill>
                  <a:schemeClr val="tx2">
                    <a:lumMod val="75000"/>
                  </a:schemeClr>
                </a:solidFill>
              </a:rPr>
              <a:t>Provides a means to tracks specimens/samples collected as study procedures </a:t>
            </a:r>
          </a:p>
          <a:p>
            <a:pPr marL="0" indent="0">
              <a:buNone/>
            </a:pPr>
            <a:endParaRPr lang="en-US" sz="2000" b="1" dirty="0">
              <a:solidFill>
                <a:schemeClr val="tx2">
                  <a:lumMod val="75000"/>
                </a:schemeClr>
              </a:solidFill>
            </a:endParaRPr>
          </a:p>
          <a:p>
            <a:pPr marL="0" indent="0">
              <a:buNone/>
            </a:pPr>
            <a:r>
              <a:rPr lang="en-US" sz="2000" b="1" dirty="0">
                <a:solidFill>
                  <a:schemeClr val="tx2">
                    <a:lumMod val="75000"/>
                  </a:schemeClr>
                </a:solidFill>
              </a:rPr>
              <a:t>Types of samples to track:</a:t>
            </a:r>
          </a:p>
          <a:p>
            <a:pPr lvl="1"/>
            <a:r>
              <a:rPr lang="en-US" sz="2000" b="1" dirty="0">
                <a:solidFill>
                  <a:schemeClr val="tx2">
                    <a:lumMod val="75000"/>
                  </a:schemeClr>
                </a:solidFill>
              </a:rPr>
              <a:t>Specimen Tracking Log</a:t>
            </a:r>
          </a:p>
          <a:p>
            <a:pPr lvl="1"/>
            <a:r>
              <a:rPr lang="en-US" sz="2000" b="1" dirty="0">
                <a:solidFill>
                  <a:schemeClr val="tx2">
                    <a:lumMod val="75000"/>
                  </a:schemeClr>
                </a:solidFill>
              </a:rPr>
              <a:t>Retained tissue log</a:t>
            </a:r>
          </a:p>
          <a:p>
            <a:pPr lvl="1"/>
            <a:r>
              <a:rPr lang="en-US" sz="2000" b="1" dirty="0">
                <a:solidFill>
                  <a:schemeClr val="tx2">
                    <a:lumMod val="75000"/>
                  </a:schemeClr>
                </a:solidFill>
              </a:rPr>
              <a:t>Consider transport log, if applicable </a:t>
            </a:r>
          </a:p>
          <a:p>
            <a:pPr marL="457200" lvl="1" indent="0">
              <a:buNone/>
            </a:pPr>
            <a:endParaRPr lang="en-US" sz="2000" b="1" dirty="0">
              <a:solidFill>
                <a:schemeClr val="tx2">
                  <a:lumMod val="75000"/>
                </a:schemeClr>
              </a:solidFill>
            </a:endParaRPr>
          </a:p>
          <a:p>
            <a:pPr lvl="0"/>
            <a:r>
              <a:rPr lang="en-US" sz="2000" b="1" dirty="0">
                <a:solidFill>
                  <a:schemeClr val="tx2">
                    <a:lumMod val="75000"/>
                  </a:schemeClr>
                </a:solidFill>
              </a:rPr>
              <a:t>Documents to maintain</a:t>
            </a:r>
          </a:p>
          <a:p>
            <a:pPr lvl="1"/>
            <a:r>
              <a:rPr lang="en-US" sz="2000" b="1" dirty="0">
                <a:solidFill>
                  <a:schemeClr val="tx2">
                    <a:lumMod val="75000"/>
                  </a:schemeClr>
                </a:solidFill>
              </a:rPr>
              <a:t> Shipping/Receipt/Maintenance documentation</a:t>
            </a:r>
          </a:p>
          <a:p>
            <a:pPr lvl="1"/>
            <a:r>
              <a:rPr lang="en-US" sz="2000" b="1" dirty="0">
                <a:solidFill>
                  <a:schemeClr val="tx2">
                    <a:lumMod val="75000"/>
                  </a:schemeClr>
                </a:solidFill>
              </a:rPr>
              <a:t>Storage temperature logs </a:t>
            </a:r>
          </a:p>
        </p:txBody>
      </p:sp>
      <p:pic>
        <p:nvPicPr>
          <p:cNvPr id="21506" name="Picture 2" descr="Image result for vials of blood clipart">
            <a:extLst>
              <a:ext uri="{FF2B5EF4-FFF2-40B4-BE49-F238E27FC236}">
                <a16:creationId xmlns:a16="http://schemas.microsoft.com/office/drawing/2014/main" id="{27CB8EB4-DB94-4CCB-AFBA-15ED810573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7798" y="2629060"/>
            <a:ext cx="1568836" cy="2161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29637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4352F-2D1D-435E-857F-A7CC0C16A062}"/>
              </a:ext>
            </a:extLst>
          </p:cNvPr>
          <p:cNvSpPr>
            <a:spLocks noGrp="1"/>
          </p:cNvSpPr>
          <p:nvPr>
            <p:ph type="title"/>
          </p:nvPr>
        </p:nvSpPr>
        <p:spPr>
          <a:xfrm>
            <a:off x="547583" y="463504"/>
            <a:ext cx="9047426" cy="1598140"/>
          </a:xfrm>
        </p:spPr>
        <p:txBody>
          <a:bodyPr>
            <a:noAutofit/>
          </a:bodyPr>
          <a:lstStyle/>
          <a:p>
            <a:r>
              <a:rPr lang="en-US" b="1" dirty="0"/>
              <a:t>Equipment Logs</a:t>
            </a:r>
          </a:p>
        </p:txBody>
      </p:sp>
      <p:sp>
        <p:nvSpPr>
          <p:cNvPr id="3" name="Content Placeholder 2">
            <a:extLst>
              <a:ext uri="{FF2B5EF4-FFF2-40B4-BE49-F238E27FC236}">
                <a16:creationId xmlns:a16="http://schemas.microsoft.com/office/drawing/2014/main" id="{47F26084-DD00-43B3-A833-798AD1DC2575}"/>
              </a:ext>
            </a:extLst>
          </p:cNvPr>
          <p:cNvSpPr>
            <a:spLocks noGrp="1"/>
          </p:cNvSpPr>
          <p:nvPr>
            <p:ph idx="1"/>
          </p:nvPr>
        </p:nvSpPr>
        <p:spPr>
          <a:xfrm>
            <a:off x="1887634" y="1800676"/>
            <a:ext cx="7707375" cy="4866131"/>
          </a:xfrm>
        </p:spPr>
        <p:txBody>
          <a:bodyPr>
            <a:normAutofit/>
          </a:bodyPr>
          <a:lstStyle/>
          <a:p>
            <a:pPr marL="457200" lvl="1" indent="0">
              <a:buNone/>
            </a:pPr>
            <a:r>
              <a:rPr lang="en-US" sz="2000" b="1" dirty="0">
                <a:solidFill>
                  <a:schemeClr val="tx2">
                    <a:lumMod val="75000"/>
                  </a:schemeClr>
                </a:solidFill>
              </a:rPr>
              <a:t>Must prove ongoing accuracy of department equipment used to collect or create data:</a:t>
            </a:r>
          </a:p>
          <a:p>
            <a:pPr marL="457200" lvl="1" indent="0">
              <a:buNone/>
            </a:pPr>
            <a:endParaRPr lang="en-US" sz="2000" b="1" dirty="0">
              <a:solidFill>
                <a:schemeClr val="tx2">
                  <a:lumMod val="75000"/>
                </a:schemeClr>
              </a:solidFill>
            </a:endParaRPr>
          </a:p>
          <a:p>
            <a:pPr lvl="3">
              <a:buFont typeface="Wingdings" panose="05000000000000000000" pitchFamily="2" charset="2"/>
              <a:buChar char="§"/>
            </a:pPr>
            <a:r>
              <a:rPr lang="en-US" sz="2000" b="1" dirty="0">
                <a:solidFill>
                  <a:schemeClr val="tx2">
                    <a:lumMod val="75000"/>
                  </a:schemeClr>
                </a:solidFill>
              </a:rPr>
              <a:t>Calibration documentation, manuals, repairs</a:t>
            </a:r>
          </a:p>
          <a:p>
            <a:pPr lvl="3">
              <a:buFont typeface="Wingdings" panose="05000000000000000000" pitchFamily="2" charset="2"/>
              <a:buChar char="§"/>
            </a:pPr>
            <a:r>
              <a:rPr lang="en-US" sz="2000" b="1" dirty="0">
                <a:solidFill>
                  <a:schemeClr val="tx2">
                    <a:lumMod val="75000"/>
                  </a:schemeClr>
                </a:solidFill>
              </a:rPr>
              <a:t>Centrifuge</a:t>
            </a:r>
          </a:p>
          <a:p>
            <a:pPr lvl="3">
              <a:buFont typeface="Wingdings" panose="05000000000000000000" pitchFamily="2" charset="2"/>
              <a:buChar char="§"/>
            </a:pPr>
            <a:r>
              <a:rPr lang="en-US" sz="2000" b="1" dirty="0">
                <a:solidFill>
                  <a:schemeClr val="tx2">
                    <a:lumMod val="75000"/>
                  </a:schemeClr>
                </a:solidFill>
              </a:rPr>
              <a:t>Refrigerators</a:t>
            </a:r>
          </a:p>
          <a:p>
            <a:pPr lvl="3">
              <a:buFont typeface="Wingdings" panose="05000000000000000000" pitchFamily="2" charset="2"/>
              <a:buChar char="§"/>
            </a:pPr>
            <a:r>
              <a:rPr lang="en-US" sz="2000" b="1" dirty="0">
                <a:solidFill>
                  <a:schemeClr val="tx2">
                    <a:lumMod val="75000"/>
                  </a:schemeClr>
                </a:solidFill>
              </a:rPr>
              <a:t>Freezers</a:t>
            </a:r>
          </a:p>
          <a:p>
            <a:pPr lvl="3">
              <a:buFont typeface="Wingdings" panose="05000000000000000000" pitchFamily="2" charset="2"/>
              <a:buChar char="§"/>
            </a:pPr>
            <a:r>
              <a:rPr lang="en-US" sz="2000" b="1" dirty="0">
                <a:solidFill>
                  <a:schemeClr val="tx2">
                    <a:lumMod val="75000"/>
                  </a:schemeClr>
                </a:solidFill>
              </a:rPr>
              <a:t>Associated alarm systems with fridge and freezer</a:t>
            </a:r>
          </a:p>
          <a:p>
            <a:pPr lvl="3">
              <a:buFont typeface="Wingdings" panose="05000000000000000000" pitchFamily="2" charset="2"/>
              <a:buChar char="§"/>
            </a:pPr>
            <a:r>
              <a:rPr lang="en-US" sz="2000" b="1" dirty="0">
                <a:solidFill>
                  <a:schemeClr val="tx2">
                    <a:lumMod val="75000"/>
                  </a:schemeClr>
                </a:solidFill>
              </a:rPr>
              <a:t>VS monitoring (BP, Pulse, Temp, oximetry, EKG)</a:t>
            </a:r>
          </a:p>
          <a:p>
            <a:pPr lvl="3">
              <a:buFont typeface="Wingdings" panose="05000000000000000000" pitchFamily="2" charset="2"/>
              <a:buChar char="§"/>
            </a:pPr>
            <a:r>
              <a:rPr lang="en-US" sz="2000" b="1" dirty="0">
                <a:solidFill>
                  <a:schemeClr val="tx2">
                    <a:lumMod val="75000"/>
                  </a:schemeClr>
                </a:solidFill>
              </a:rPr>
              <a:t>Scales</a:t>
            </a:r>
          </a:p>
          <a:p>
            <a:pPr lvl="3">
              <a:buFont typeface="Wingdings" panose="05000000000000000000" pitchFamily="2" charset="2"/>
              <a:buChar char="§"/>
            </a:pPr>
            <a:r>
              <a:rPr lang="en-US" sz="2000" b="1" dirty="0">
                <a:solidFill>
                  <a:schemeClr val="tx2">
                    <a:lumMod val="75000"/>
                  </a:schemeClr>
                </a:solidFill>
              </a:rPr>
              <a:t>Room and Refrigerator thermometer, hygrometer</a:t>
            </a:r>
          </a:p>
          <a:p>
            <a:pPr lvl="3">
              <a:buFont typeface="Wingdings" panose="05000000000000000000" pitchFamily="2" charset="2"/>
              <a:buChar char="§"/>
            </a:pPr>
            <a:endParaRPr lang="en-US" sz="1500" b="1" dirty="0">
              <a:solidFill>
                <a:schemeClr val="tx2">
                  <a:lumMod val="75000"/>
                </a:schemeClr>
              </a:solidFill>
            </a:endParaRPr>
          </a:p>
          <a:p>
            <a:pPr marL="1371600" lvl="3" indent="0">
              <a:buNone/>
            </a:pPr>
            <a:endParaRPr lang="en-US" sz="1500" b="1" dirty="0">
              <a:solidFill>
                <a:schemeClr val="tx2">
                  <a:lumMod val="75000"/>
                </a:schemeClr>
              </a:solidFill>
            </a:endParaRPr>
          </a:p>
          <a:p>
            <a:pPr marL="1371600" lvl="3" indent="0">
              <a:buNone/>
            </a:pPr>
            <a:endParaRPr lang="en-US" sz="1500" b="1" dirty="0">
              <a:solidFill>
                <a:schemeClr val="tx2">
                  <a:lumMod val="75000"/>
                </a:schemeClr>
              </a:solidFill>
            </a:endParaRPr>
          </a:p>
          <a:p>
            <a:pPr marL="914400" lvl="2" indent="0">
              <a:buNone/>
            </a:pPr>
            <a:endParaRPr lang="en-US" sz="1700" b="1" dirty="0">
              <a:solidFill>
                <a:schemeClr val="tx2">
                  <a:lumMod val="75000"/>
                </a:schemeClr>
              </a:solidFill>
            </a:endParaRPr>
          </a:p>
          <a:p>
            <a:endParaRPr lang="en-US" dirty="0"/>
          </a:p>
        </p:txBody>
      </p:sp>
      <p:pic>
        <p:nvPicPr>
          <p:cNvPr id="4" name="Picture 3">
            <a:extLst>
              <a:ext uri="{FF2B5EF4-FFF2-40B4-BE49-F238E27FC236}">
                <a16:creationId xmlns:a16="http://schemas.microsoft.com/office/drawing/2014/main" id="{F52544CE-FD9B-4507-9D8F-A45991A225C2}"/>
              </a:ext>
            </a:extLst>
          </p:cNvPr>
          <p:cNvPicPr>
            <a:picLocks noChangeAspect="1"/>
          </p:cNvPicPr>
          <p:nvPr/>
        </p:nvPicPr>
        <p:blipFill rotWithShape="1">
          <a:blip r:embed="rId2"/>
          <a:srcRect l="34466" r="32986"/>
          <a:stretch/>
        </p:blipFill>
        <p:spPr>
          <a:xfrm>
            <a:off x="462400" y="3001489"/>
            <a:ext cx="1532238" cy="3838760"/>
          </a:xfrm>
          <a:prstGeom prst="rect">
            <a:avLst/>
          </a:prstGeom>
        </p:spPr>
      </p:pic>
      <p:pic>
        <p:nvPicPr>
          <p:cNvPr id="11" name="Picture 10" descr="A close up of a clock&#10;&#10;Description automatically generated">
            <a:extLst>
              <a:ext uri="{FF2B5EF4-FFF2-40B4-BE49-F238E27FC236}">
                <a16:creationId xmlns:a16="http://schemas.microsoft.com/office/drawing/2014/main" id="{0AB8D477-0A33-485E-A6B5-ED0D83AD162D}"/>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805581" y="2306515"/>
            <a:ext cx="1122485" cy="2244969"/>
          </a:xfrm>
          <a:prstGeom prst="rect">
            <a:avLst/>
          </a:prstGeom>
        </p:spPr>
      </p:pic>
    </p:spTree>
    <p:extLst>
      <p:ext uri="{BB962C8B-B14F-4D97-AF65-F5344CB8AC3E}">
        <p14:creationId xmlns:p14="http://schemas.microsoft.com/office/powerpoint/2010/main" val="5820348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49EC2-8C53-43F6-9378-B3AB274CC961}"/>
              </a:ext>
            </a:extLst>
          </p:cNvPr>
          <p:cNvSpPr>
            <a:spLocks noGrp="1"/>
          </p:cNvSpPr>
          <p:nvPr>
            <p:ph type="title"/>
          </p:nvPr>
        </p:nvSpPr>
        <p:spPr>
          <a:xfrm>
            <a:off x="5514109" y="609600"/>
            <a:ext cx="6180603" cy="997527"/>
          </a:xfrm>
        </p:spPr>
        <p:txBody>
          <a:bodyPr anchor="ctr">
            <a:normAutofit/>
          </a:bodyPr>
          <a:lstStyle/>
          <a:p>
            <a:r>
              <a:rPr lang="en-US" b="1" dirty="0">
                <a:solidFill>
                  <a:schemeClr val="tx1"/>
                </a:solidFill>
              </a:rPr>
              <a:t>AEs/SAEs</a:t>
            </a:r>
          </a:p>
        </p:txBody>
      </p:sp>
      <p:sp>
        <p:nvSpPr>
          <p:cNvPr id="3" name="Content Placeholder 2">
            <a:extLst>
              <a:ext uri="{FF2B5EF4-FFF2-40B4-BE49-F238E27FC236}">
                <a16:creationId xmlns:a16="http://schemas.microsoft.com/office/drawing/2014/main" id="{D1E5E7F7-E022-438A-A317-1F333A0D7877}"/>
              </a:ext>
            </a:extLst>
          </p:cNvPr>
          <p:cNvSpPr>
            <a:spLocks noGrp="1"/>
          </p:cNvSpPr>
          <p:nvPr>
            <p:ph idx="1"/>
          </p:nvPr>
        </p:nvSpPr>
        <p:spPr>
          <a:xfrm>
            <a:off x="5321483" y="1889326"/>
            <a:ext cx="4512988" cy="4103443"/>
          </a:xfrm>
        </p:spPr>
        <p:txBody>
          <a:bodyPr anchor="t">
            <a:normAutofit/>
          </a:bodyPr>
          <a:lstStyle/>
          <a:p>
            <a:pPr marL="0" indent="0">
              <a:buNone/>
            </a:pPr>
            <a:endParaRPr lang="en-US" b="1" dirty="0">
              <a:solidFill>
                <a:srgbClr val="FFFFFF"/>
              </a:solidFill>
            </a:endParaRPr>
          </a:p>
          <a:p>
            <a:pPr marL="0" indent="0">
              <a:buNone/>
            </a:pPr>
            <a:r>
              <a:rPr lang="en-US" b="1" dirty="0">
                <a:solidFill>
                  <a:srgbClr val="FFFFFF"/>
                </a:solidFill>
              </a:rPr>
              <a:t> </a:t>
            </a:r>
            <a:r>
              <a:rPr lang="en-US" sz="2000" b="1" dirty="0">
                <a:solidFill>
                  <a:schemeClr val="tx1"/>
                </a:solidFill>
              </a:rPr>
              <a:t>Purpose: </a:t>
            </a:r>
          </a:p>
          <a:p>
            <a:pPr marL="0" indent="0">
              <a:buNone/>
            </a:pPr>
            <a:endParaRPr lang="en-US" sz="2000" b="1" dirty="0">
              <a:solidFill>
                <a:schemeClr val="tx1"/>
              </a:solidFill>
            </a:endParaRPr>
          </a:p>
          <a:p>
            <a:pPr marL="0" indent="0">
              <a:buNone/>
            </a:pPr>
            <a:r>
              <a:rPr lang="en-US" sz="2000" b="1" dirty="0">
                <a:solidFill>
                  <a:schemeClr val="tx1"/>
                </a:solidFill>
              </a:rPr>
              <a:t>Documentation of side effects/adverse events (AEs)/serious adverse events (SAEs)/unexpected adverse events experienced by a subject </a:t>
            </a:r>
          </a:p>
          <a:p>
            <a:pPr marL="0" indent="0">
              <a:buNone/>
            </a:pPr>
            <a:endParaRPr lang="en-US" b="1" dirty="0">
              <a:solidFill>
                <a:srgbClr val="FFFFFF"/>
              </a:solidFill>
            </a:endParaRPr>
          </a:p>
          <a:p>
            <a:endParaRPr lang="en-US" dirty="0">
              <a:solidFill>
                <a:srgbClr val="FFFFFF"/>
              </a:solidFill>
            </a:endParaRPr>
          </a:p>
        </p:txBody>
      </p:sp>
      <p:pic>
        <p:nvPicPr>
          <p:cNvPr id="22530" name="Picture 2" descr="Image result for adverse events clipart">
            <a:extLst>
              <a:ext uri="{FF2B5EF4-FFF2-40B4-BE49-F238E27FC236}">
                <a16:creationId xmlns:a16="http://schemas.microsoft.com/office/drawing/2014/main" id="{E26BB581-43C4-4DF5-A3A1-9D6BE607BB2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3170"/>
          <a:stretch/>
        </p:blipFill>
        <p:spPr bwMode="auto">
          <a:xfrm>
            <a:off x="757251" y="1889326"/>
            <a:ext cx="3856774" cy="3168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63973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B38AB-4F08-46BA-9C6E-2ECF5E7D60DE}"/>
              </a:ext>
            </a:extLst>
          </p:cNvPr>
          <p:cNvSpPr>
            <a:spLocks noGrp="1"/>
          </p:cNvSpPr>
          <p:nvPr>
            <p:ph type="title"/>
          </p:nvPr>
        </p:nvSpPr>
        <p:spPr/>
        <p:txBody>
          <a:bodyPr>
            <a:normAutofit/>
          </a:bodyPr>
          <a:lstStyle/>
          <a:p>
            <a:r>
              <a:rPr lang="en-US" b="1" dirty="0"/>
              <a:t>AEs/SAEs/Unanticipated Problems</a:t>
            </a:r>
          </a:p>
        </p:txBody>
      </p:sp>
      <p:graphicFrame>
        <p:nvGraphicFramePr>
          <p:cNvPr id="5" name="Content Placeholder 2">
            <a:extLst>
              <a:ext uri="{FF2B5EF4-FFF2-40B4-BE49-F238E27FC236}">
                <a16:creationId xmlns:a16="http://schemas.microsoft.com/office/drawing/2014/main" id="{A6225272-1D5A-4900-9B9C-2A66EF6E4669}"/>
              </a:ext>
            </a:extLst>
          </p:cNvPr>
          <p:cNvGraphicFramePr>
            <a:graphicFrameLocks noGrp="1"/>
          </p:cNvGraphicFramePr>
          <p:nvPr>
            <p:ph idx="1"/>
            <p:extLst>
              <p:ext uri="{D42A27DB-BD31-4B8C-83A1-F6EECF244321}">
                <p14:modId xmlns:p14="http://schemas.microsoft.com/office/powerpoint/2010/main" val="461879484"/>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28488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DC034-AE91-4AD0-B5DF-EF223F8A6033}"/>
              </a:ext>
            </a:extLst>
          </p:cNvPr>
          <p:cNvSpPr>
            <a:spLocks noGrp="1"/>
          </p:cNvSpPr>
          <p:nvPr>
            <p:ph type="title"/>
          </p:nvPr>
        </p:nvSpPr>
        <p:spPr>
          <a:xfrm>
            <a:off x="677334" y="609600"/>
            <a:ext cx="8596668" cy="791183"/>
          </a:xfrm>
        </p:spPr>
        <p:txBody>
          <a:bodyPr>
            <a:normAutofit/>
          </a:bodyPr>
          <a:lstStyle/>
          <a:p>
            <a:r>
              <a:rPr lang="en-US" b="1" dirty="0"/>
              <a:t>Protocol Deviations</a:t>
            </a:r>
          </a:p>
        </p:txBody>
      </p:sp>
      <p:sp>
        <p:nvSpPr>
          <p:cNvPr id="3" name="Content Placeholder 2">
            <a:extLst>
              <a:ext uri="{FF2B5EF4-FFF2-40B4-BE49-F238E27FC236}">
                <a16:creationId xmlns:a16="http://schemas.microsoft.com/office/drawing/2014/main" id="{00BDC1AC-968C-4DC3-A7C0-23012811C9E3}"/>
              </a:ext>
            </a:extLst>
          </p:cNvPr>
          <p:cNvSpPr>
            <a:spLocks noGrp="1"/>
          </p:cNvSpPr>
          <p:nvPr>
            <p:ph idx="1"/>
          </p:nvPr>
        </p:nvSpPr>
        <p:spPr>
          <a:xfrm>
            <a:off x="417268" y="1786855"/>
            <a:ext cx="6948267" cy="4976409"/>
          </a:xfrm>
        </p:spPr>
        <p:txBody>
          <a:bodyPr>
            <a:normAutofit/>
          </a:bodyPr>
          <a:lstStyle/>
          <a:p>
            <a:pPr marL="0" indent="0">
              <a:buNone/>
            </a:pPr>
            <a:r>
              <a:rPr lang="en-US" sz="2000" b="1" dirty="0">
                <a:solidFill>
                  <a:schemeClr val="tx2">
                    <a:lumMod val="75000"/>
                  </a:schemeClr>
                </a:solidFill>
              </a:rPr>
              <a:t>Purpose: </a:t>
            </a:r>
          </a:p>
          <a:p>
            <a:pPr marL="0" indent="0">
              <a:buNone/>
            </a:pPr>
            <a:r>
              <a:rPr lang="en-US" sz="2000" b="1" dirty="0">
                <a:solidFill>
                  <a:schemeClr val="tx2">
                    <a:lumMod val="75000"/>
                  </a:schemeClr>
                </a:solidFill>
              </a:rPr>
              <a:t>Documentation of non-compliance with the protocol</a:t>
            </a:r>
          </a:p>
          <a:p>
            <a:endParaRPr lang="en-US" sz="2000" b="1" dirty="0">
              <a:solidFill>
                <a:schemeClr val="tx2">
                  <a:lumMod val="75000"/>
                </a:schemeClr>
              </a:solidFill>
            </a:endParaRPr>
          </a:p>
          <a:p>
            <a:r>
              <a:rPr lang="en-US" sz="2000" b="1" dirty="0">
                <a:solidFill>
                  <a:schemeClr val="tx2">
                    <a:lumMod val="75000"/>
                  </a:schemeClr>
                </a:solidFill>
              </a:rPr>
              <a:t>Best Practices:</a:t>
            </a:r>
          </a:p>
          <a:p>
            <a:pPr lvl="1"/>
            <a:r>
              <a:rPr lang="en-US" sz="2000" b="1" dirty="0">
                <a:solidFill>
                  <a:schemeClr val="tx2">
                    <a:lumMod val="75000"/>
                  </a:schemeClr>
                </a:solidFill>
              </a:rPr>
              <a:t>Maintain a protocol deviation log </a:t>
            </a:r>
          </a:p>
          <a:p>
            <a:pPr lvl="1"/>
            <a:r>
              <a:rPr lang="en-US" sz="2000" b="1" dirty="0">
                <a:solidFill>
                  <a:schemeClr val="tx2">
                    <a:lumMod val="75000"/>
                  </a:schemeClr>
                </a:solidFill>
              </a:rPr>
              <a:t>Documentation/memo/Corrective Action Preventive Action (CAPA), as applicable for each deviation</a:t>
            </a:r>
          </a:p>
          <a:p>
            <a:pPr marL="457200" lvl="1" indent="0">
              <a:buNone/>
            </a:pPr>
            <a:endParaRPr lang="en-US" sz="2000" b="1" dirty="0">
              <a:solidFill>
                <a:schemeClr val="tx2">
                  <a:lumMod val="75000"/>
                </a:schemeClr>
              </a:solidFill>
            </a:endParaRPr>
          </a:p>
          <a:p>
            <a:pPr marL="457200" lvl="1" indent="0">
              <a:buNone/>
            </a:pPr>
            <a:r>
              <a:rPr lang="en-US" sz="2000" b="1" dirty="0">
                <a:solidFill>
                  <a:schemeClr val="tx2">
                    <a:lumMod val="75000"/>
                  </a:schemeClr>
                </a:solidFill>
              </a:rPr>
              <a:t>Record events as soon as possible after the event, ALCOA-C</a:t>
            </a:r>
          </a:p>
          <a:p>
            <a:endParaRPr lang="en-US" dirty="0"/>
          </a:p>
        </p:txBody>
      </p:sp>
      <p:pic>
        <p:nvPicPr>
          <p:cNvPr id="23556" name="Picture 4" descr="Image result for protocol deviation clipart">
            <a:extLst>
              <a:ext uri="{FF2B5EF4-FFF2-40B4-BE49-F238E27FC236}">
                <a16:creationId xmlns:a16="http://schemas.microsoft.com/office/drawing/2014/main" id="{4990B805-4206-4329-81C4-CE9BD17D2F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5028" y="3810564"/>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3558" name="Picture 6" descr="Image result for protocol deviation clipart">
            <a:extLst>
              <a:ext uri="{FF2B5EF4-FFF2-40B4-BE49-F238E27FC236}">
                <a16:creationId xmlns:a16="http://schemas.microsoft.com/office/drawing/2014/main" id="{8939B901-A922-451A-963A-9F6D250D7D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5096" y="904311"/>
            <a:ext cx="2266950" cy="201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21027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196DD-6279-4485-A309-3859E899C5DC}"/>
              </a:ext>
            </a:extLst>
          </p:cNvPr>
          <p:cNvSpPr>
            <a:spLocks noGrp="1"/>
          </p:cNvSpPr>
          <p:nvPr>
            <p:ph type="title"/>
          </p:nvPr>
        </p:nvSpPr>
        <p:spPr>
          <a:xfrm>
            <a:off x="241107" y="131427"/>
            <a:ext cx="8596668" cy="732639"/>
          </a:xfrm>
        </p:spPr>
        <p:txBody>
          <a:bodyPr>
            <a:noAutofit/>
          </a:bodyPr>
          <a:lstStyle/>
          <a:p>
            <a:r>
              <a:rPr lang="en-US" b="1" dirty="0">
                <a:solidFill>
                  <a:srgbClr val="92D050"/>
                </a:solidFill>
              </a:rPr>
              <a:t>Monitoring Visits</a:t>
            </a:r>
          </a:p>
        </p:txBody>
      </p:sp>
      <p:sp>
        <p:nvSpPr>
          <p:cNvPr id="3" name="Content Placeholder 2">
            <a:extLst>
              <a:ext uri="{FF2B5EF4-FFF2-40B4-BE49-F238E27FC236}">
                <a16:creationId xmlns:a16="http://schemas.microsoft.com/office/drawing/2014/main" id="{89F370B7-4DCA-4A6B-82B8-AF66E173231A}"/>
              </a:ext>
            </a:extLst>
          </p:cNvPr>
          <p:cNvSpPr>
            <a:spLocks noGrp="1"/>
          </p:cNvSpPr>
          <p:nvPr>
            <p:ph idx="1"/>
          </p:nvPr>
        </p:nvSpPr>
        <p:spPr>
          <a:xfrm>
            <a:off x="2801576" y="1317072"/>
            <a:ext cx="6367592" cy="5150840"/>
          </a:xfrm>
          <a:solidFill>
            <a:schemeClr val="accent1">
              <a:lumMod val="40000"/>
              <a:lumOff val="60000"/>
            </a:schemeClr>
          </a:solidFill>
        </p:spPr>
        <p:txBody>
          <a:bodyPr anchor="ctr">
            <a:noAutofit/>
          </a:bodyPr>
          <a:lstStyle/>
          <a:p>
            <a:pPr marL="0" indent="0">
              <a:lnSpc>
                <a:spcPct val="90000"/>
              </a:lnSpc>
              <a:buNone/>
            </a:pPr>
            <a:r>
              <a:rPr lang="en-US" sz="2000" b="1" dirty="0">
                <a:solidFill>
                  <a:schemeClr val="tx2">
                    <a:lumMod val="75000"/>
                  </a:schemeClr>
                </a:solidFill>
              </a:rPr>
              <a:t>Documentation of the monitoring visit/visit type/ results of visit(s)/findings(s) </a:t>
            </a:r>
          </a:p>
          <a:p>
            <a:pPr marL="0" indent="0">
              <a:lnSpc>
                <a:spcPct val="90000"/>
              </a:lnSpc>
              <a:buNone/>
            </a:pPr>
            <a:endParaRPr lang="en-US" sz="2000" b="1" dirty="0">
              <a:solidFill>
                <a:schemeClr val="tx2">
                  <a:lumMod val="75000"/>
                </a:schemeClr>
              </a:solidFill>
            </a:endParaRPr>
          </a:p>
          <a:p>
            <a:pPr marL="0" indent="0">
              <a:lnSpc>
                <a:spcPct val="90000"/>
              </a:lnSpc>
              <a:buNone/>
            </a:pPr>
            <a:r>
              <a:rPr lang="en-US" sz="2000" b="1" dirty="0">
                <a:solidFill>
                  <a:schemeClr val="tx2">
                    <a:lumMod val="75000"/>
                  </a:schemeClr>
                </a:solidFill>
              </a:rPr>
              <a:t>Maintain the following in this section:</a:t>
            </a:r>
          </a:p>
          <a:p>
            <a:pPr lvl="1">
              <a:lnSpc>
                <a:spcPct val="90000"/>
              </a:lnSpc>
            </a:pPr>
            <a:r>
              <a:rPr lang="en-US" sz="2000" b="1" dirty="0">
                <a:solidFill>
                  <a:schemeClr val="tx2">
                    <a:lumMod val="75000"/>
                  </a:schemeClr>
                </a:solidFill>
              </a:rPr>
              <a:t>Monitoring reports/letters/Correspondence</a:t>
            </a:r>
          </a:p>
          <a:p>
            <a:pPr lvl="1">
              <a:lnSpc>
                <a:spcPct val="90000"/>
              </a:lnSpc>
            </a:pPr>
            <a:r>
              <a:rPr lang="en-US" sz="2000" b="1" dirty="0">
                <a:solidFill>
                  <a:schemeClr val="tx2">
                    <a:lumMod val="75000"/>
                  </a:schemeClr>
                </a:solidFill>
              </a:rPr>
              <a:t>Monitoring Log:</a:t>
            </a:r>
          </a:p>
          <a:p>
            <a:pPr lvl="2">
              <a:lnSpc>
                <a:spcPct val="90000"/>
              </a:lnSpc>
            </a:pPr>
            <a:r>
              <a:rPr lang="en-US" sz="2000" b="1" dirty="0">
                <a:solidFill>
                  <a:schemeClr val="tx2">
                    <a:lumMod val="75000"/>
                  </a:schemeClr>
                </a:solidFill>
              </a:rPr>
              <a:t>Each Visit should be documented by the monitor and a study team member by dating and signing the log</a:t>
            </a:r>
          </a:p>
          <a:p>
            <a:pPr lvl="2">
              <a:lnSpc>
                <a:spcPct val="90000"/>
              </a:lnSpc>
            </a:pPr>
            <a:r>
              <a:rPr lang="en-US" sz="2000" b="1" dirty="0">
                <a:solidFill>
                  <a:schemeClr val="tx2">
                    <a:lumMod val="75000"/>
                  </a:schemeClr>
                </a:solidFill>
              </a:rPr>
              <a:t>The reason for each visit should also be documented on the log</a:t>
            </a:r>
          </a:p>
          <a:p>
            <a:pPr lvl="3">
              <a:lnSpc>
                <a:spcPct val="90000"/>
              </a:lnSpc>
            </a:pPr>
            <a:r>
              <a:rPr lang="en-US" sz="2000" b="1" dirty="0">
                <a:solidFill>
                  <a:schemeClr val="tx2">
                    <a:lumMod val="75000"/>
                  </a:schemeClr>
                </a:solidFill>
              </a:rPr>
              <a:t>Pre-study visit, site initiation, routine visits, close-out visit, etc.</a:t>
            </a:r>
          </a:p>
        </p:txBody>
      </p:sp>
      <p:pic>
        <p:nvPicPr>
          <p:cNvPr id="24578" name="Picture 2" descr="Image result for supervisor  clip art">
            <a:extLst>
              <a:ext uri="{FF2B5EF4-FFF2-40B4-BE49-F238E27FC236}">
                <a16:creationId xmlns:a16="http://schemas.microsoft.com/office/drawing/2014/main" id="{A4190BEF-A447-4BA2-9C60-D8914959778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2356" y="2702011"/>
            <a:ext cx="1929169" cy="3067163"/>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07627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 up of a computer&#10;&#10;Description automatically generated">
            <a:extLst>
              <a:ext uri="{FF2B5EF4-FFF2-40B4-BE49-F238E27FC236}">
                <a16:creationId xmlns:a16="http://schemas.microsoft.com/office/drawing/2014/main" id="{D1986F52-893C-461F-B8DA-46A3DFD4FB10}"/>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1" b="1141"/>
          <a:stretch/>
        </p:blipFill>
        <p:spPr>
          <a:xfrm>
            <a:off x="9338081" y="1472964"/>
            <a:ext cx="2853919" cy="3681413"/>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DB01F460-31D2-4B00-A568-32A24E094D7B}"/>
              </a:ext>
            </a:extLst>
          </p:cNvPr>
          <p:cNvSpPr>
            <a:spLocks noGrp="1"/>
          </p:cNvSpPr>
          <p:nvPr>
            <p:ph type="title"/>
          </p:nvPr>
        </p:nvSpPr>
        <p:spPr>
          <a:xfrm>
            <a:off x="145915" y="223736"/>
            <a:ext cx="4382541" cy="846307"/>
          </a:xfrm>
        </p:spPr>
        <p:txBody>
          <a:bodyPr>
            <a:normAutofit/>
          </a:bodyPr>
          <a:lstStyle/>
          <a:p>
            <a:r>
              <a:rPr lang="en-US" b="1" dirty="0"/>
              <a:t>Correspondence </a:t>
            </a:r>
          </a:p>
        </p:txBody>
      </p:sp>
      <p:sp>
        <p:nvSpPr>
          <p:cNvPr id="3" name="Content Placeholder 2">
            <a:extLst>
              <a:ext uri="{FF2B5EF4-FFF2-40B4-BE49-F238E27FC236}">
                <a16:creationId xmlns:a16="http://schemas.microsoft.com/office/drawing/2014/main" id="{93CA37CB-D1D5-46A0-8DE7-5D226961D9DF}"/>
              </a:ext>
            </a:extLst>
          </p:cNvPr>
          <p:cNvSpPr>
            <a:spLocks noGrp="1"/>
          </p:cNvSpPr>
          <p:nvPr>
            <p:ph idx="1"/>
          </p:nvPr>
        </p:nvSpPr>
        <p:spPr>
          <a:xfrm>
            <a:off x="291828" y="988541"/>
            <a:ext cx="7740063" cy="5799437"/>
          </a:xfrm>
        </p:spPr>
        <p:txBody>
          <a:bodyPr>
            <a:normAutofit fontScale="25000" lnSpcReduction="20000"/>
          </a:bodyPr>
          <a:lstStyle/>
          <a:p>
            <a:pPr marL="0" indent="0">
              <a:lnSpc>
                <a:spcPct val="90000"/>
              </a:lnSpc>
              <a:buNone/>
            </a:pPr>
            <a:endParaRPr lang="en-US" sz="700" b="1" dirty="0"/>
          </a:p>
          <a:p>
            <a:pPr marL="0" indent="0">
              <a:lnSpc>
                <a:spcPct val="90000"/>
              </a:lnSpc>
              <a:buNone/>
            </a:pPr>
            <a:r>
              <a:rPr lang="en-US" sz="8000" b="1" dirty="0"/>
              <a:t>Purpose</a:t>
            </a:r>
          </a:p>
          <a:p>
            <a:pPr marL="0" indent="0">
              <a:lnSpc>
                <a:spcPct val="90000"/>
              </a:lnSpc>
              <a:buNone/>
            </a:pPr>
            <a:r>
              <a:rPr lang="en-US" sz="8000" b="1" dirty="0"/>
              <a:t>To record discussions/ correspondence that are significant to the conduct of the study resulting in a complete and accurate audit trail</a:t>
            </a:r>
          </a:p>
          <a:p>
            <a:pPr marL="0" indent="0">
              <a:lnSpc>
                <a:spcPct val="90000"/>
              </a:lnSpc>
              <a:buNone/>
            </a:pPr>
            <a:endParaRPr lang="en-US" sz="8000" b="1" dirty="0"/>
          </a:p>
          <a:p>
            <a:pPr marL="0" indent="0">
              <a:lnSpc>
                <a:spcPct val="90000"/>
              </a:lnSpc>
              <a:buNone/>
            </a:pPr>
            <a:endParaRPr lang="en-US" sz="8000" b="1" dirty="0"/>
          </a:p>
          <a:p>
            <a:pPr marL="0" indent="0">
              <a:lnSpc>
                <a:spcPct val="90000"/>
              </a:lnSpc>
              <a:buNone/>
            </a:pPr>
            <a:r>
              <a:rPr lang="en-US" sz="8000" b="1" dirty="0"/>
              <a:t>Types of Correspondence (emails/faxes/letters/electronic documents, meeting notes, phone calls) to maintain from:</a:t>
            </a:r>
          </a:p>
          <a:p>
            <a:pPr>
              <a:lnSpc>
                <a:spcPct val="90000"/>
              </a:lnSpc>
            </a:pPr>
            <a:r>
              <a:rPr lang="en-US" sz="8000" b="1" dirty="0"/>
              <a:t>Sponsor</a:t>
            </a:r>
          </a:p>
          <a:p>
            <a:pPr>
              <a:lnSpc>
                <a:spcPct val="90000"/>
              </a:lnSpc>
            </a:pPr>
            <a:r>
              <a:rPr lang="en-US" sz="8000" b="1" dirty="0"/>
              <a:t>Contract Research Organization (CROs)</a:t>
            </a:r>
          </a:p>
          <a:p>
            <a:pPr>
              <a:lnSpc>
                <a:spcPct val="90000"/>
              </a:lnSpc>
            </a:pPr>
            <a:r>
              <a:rPr lang="en-US" sz="8000" b="1" dirty="0"/>
              <a:t>Monitor</a:t>
            </a:r>
          </a:p>
          <a:p>
            <a:pPr>
              <a:lnSpc>
                <a:spcPct val="90000"/>
              </a:lnSpc>
            </a:pPr>
            <a:r>
              <a:rPr lang="en-US" sz="8000" b="1" dirty="0"/>
              <a:t>IRB (prefer to keep this correspondence with the IRB section)</a:t>
            </a:r>
          </a:p>
          <a:p>
            <a:pPr>
              <a:lnSpc>
                <a:spcPct val="90000"/>
              </a:lnSpc>
            </a:pPr>
            <a:r>
              <a:rPr lang="en-US" sz="8000" b="1" dirty="0"/>
              <a:t>Study Team </a:t>
            </a:r>
          </a:p>
          <a:p>
            <a:pPr>
              <a:lnSpc>
                <a:spcPct val="90000"/>
              </a:lnSpc>
            </a:pPr>
            <a:r>
              <a:rPr lang="en-US" sz="8000" b="1" dirty="0"/>
              <a:t>Subjects</a:t>
            </a:r>
          </a:p>
          <a:p>
            <a:pPr marL="0" indent="0">
              <a:lnSpc>
                <a:spcPct val="90000"/>
              </a:lnSpc>
              <a:buNone/>
            </a:pPr>
            <a:endParaRPr lang="en-US" sz="8000" b="1" dirty="0"/>
          </a:p>
          <a:p>
            <a:pPr marL="0" indent="0">
              <a:lnSpc>
                <a:spcPct val="90000"/>
              </a:lnSpc>
              <a:buNone/>
            </a:pPr>
            <a:r>
              <a:rPr lang="en-US" sz="8000" b="1" dirty="0"/>
              <a:t>Correspondence regarding individual subjects should/may be maintained with their research records</a:t>
            </a:r>
          </a:p>
          <a:p>
            <a:pPr marL="0" indent="0">
              <a:lnSpc>
                <a:spcPct val="90000"/>
              </a:lnSpc>
              <a:buNone/>
            </a:pPr>
            <a:endParaRPr lang="en-US" sz="3600" b="1" dirty="0"/>
          </a:p>
          <a:p>
            <a:pPr marL="0" indent="0">
              <a:lnSpc>
                <a:spcPct val="90000"/>
              </a:lnSpc>
              <a:buNone/>
            </a:pPr>
            <a:r>
              <a:rPr lang="en-US" sz="2900" b="1" dirty="0"/>
              <a:t> </a:t>
            </a:r>
          </a:p>
          <a:p>
            <a:pPr marL="0" indent="0">
              <a:lnSpc>
                <a:spcPct val="90000"/>
              </a:lnSpc>
              <a:buNone/>
            </a:pPr>
            <a:endParaRPr lang="en-US" sz="700" b="1" dirty="0"/>
          </a:p>
        </p:txBody>
      </p:sp>
    </p:spTree>
    <p:extLst>
      <p:ext uri="{BB962C8B-B14F-4D97-AF65-F5344CB8AC3E}">
        <p14:creationId xmlns:p14="http://schemas.microsoft.com/office/powerpoint/2010/main" val="23055237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8134F-6EE8-4384-879B-9E29B134F4B1}"/>
              </a:ext>
            </a:extLst>
          </p:cNvPr>
          <p:cNvSpPr>
            <a:spLocks noGrp="1"/>
          </p:cNvSpPr>
          <p:nvPr>
            <p:ph type="title"/>
          </p:nvPr>
        </p:nvSpPr>
        <p:spPr>
          <a:xfrm>
            <a:off x="226504" y="343950"/>
            <a:ext cx="7046752" cy="947956"/>
          </a:xfrm>
        </p:spPr>
        <p:txBody>
          <a:bodyPr>
            <a:noAutofit/>
          </a:bodyPr>
          <a:lstStyle/>
          <a:p>
            <a:r>
              <a:rPr lang="en-US" b="1" dirty="0">
                <a:solidFill>
                  <a:srgbClr val="92D050"/>
                </a:solidFill>
              </a:rPr>
              <a:t>Legal/Financial Documents  </a:t>
            </a:r>
          </a:p>
        </p:txBody>
      </p:sp>
      <p:sp>
        <p:nvSpPr>
          <p:cNvPr id="3" name="Content Placeholder 2">
            <a:extLst>
              <a:ext uri="{FF2B5EF4-FFF2-40B4-BE49-F238E27FC236}">
                <a16:creationId xmlns:a16="http://schemas.microsoft.com/office/drawing/2014/main" id="{1C06DFF3-E4A7-434A-90E1-1C54F00A591D}"/>
              </a:ext>
            </a:extLst>
          </p:cNvPr>
          <p:cNvSpPr>
            <a:spLocks noGrp="1"/>
          </p:cNvSpPr>
          <p:nvPr>
            <p:ph idx="1"/>
          </p:nvPr>
        </p:nvSpPr>
        <p:spPr>
          <a:xfrm>
            <a:off x="3696884" y="1168676"/>
            <a:ext cx="5362079" cy="5345374"/>
          </a:xfrm>
        </p:spPr>
        <p:txBody>
          <a:bodyPr anchor="ctr">
            <a:normAutofit/>
          </a:bodyPr>
          <a:lstStyle/>
          <a:p>
            <a:pPr>
              <a:lnSpc>
                <a:spcPct val="90000"/>
              </a:lnSpc>
            </a:pPr>
            <a:r>
              <a:rPr lang="en-US" sz="2000" b="1" dirty="0">
                <a:solidFill>
                  <a:schemeClr val="tx2">
                    <a:lumMod val="75000"/>
                  </a:schemeClr>
                </a:solidFill>
              </a:rPr>
              <a:t>FDA documents</a:t>
            </a:r>
          </a:p>
          <a:p>
            <a:pPr>
              <a:lnSpc>
                <a:spcPct val="90000"/>
              </a:lnSpc>
            </a:pPr>
            <a:r>
              <a:rPr lang="en-US" sz="2000" b="1" dirty="0">
                <a:solidFill>
                  <a:schemeClr val="tx2">
                    <a:lumMod val="75000"/>
                  </a:schemeClr>
                </a:solidFill>
              </a:rPr>
              <a:t>Contracts</a:t>
            </a:r>
          </a:p>
          <a:p>
            <a:pPr lvl="0">
              <a:lnSpc>
                <a:spcPct val="90000"/>
              </a:lnSpc>
            </a:pPr>
            <a:r>
              <a:rPr lang="en-US" sz="2000" b="1" dirty="0">
                <a:solidFill>
                  <a:schemeClr val="tx2">
                    <a:lumMod val="75000"/>
                  </a:schemeClr>
                </a:solidFill>
              </a:rPr>
              <a:t>Budgets</a:t>
            </a:r>
          </a:p>
          <a:p>
            <a:pPr lvl="0">
              <a:lnSpc>
                <a:spcPct val="90000"/>
              </a:lnSpc>
            </a:pPr>
            <a:r>
              <a:rPr lang="en-US" sz="2000" b="1" dirty="0">
                <a:solidFill>
                  <a:schemeClr val="tx2">
                    <a:lumMod val="75000"/>
                  </a:schemeClr>
                </a:solidFill>
              </a:rPr>
              <a:t>Subject payments</a:t>
            </a:r>
          </a:p>
          <a:p>
            <a:pPr lvl="0">
              <a:lnSpc>
                <a:spcPct val="90000"/>
              </a:lnSpc>
            </a:pPr>
            <a:r>
              <a:rPr lang="en-US" sz="2000" b="1" dirty="0">
                <a:solidFill>
                  <a:schemeClr val="tx2">
                    <a:lumMod val="75000"/>
                  </a:schemeClr>
                </a:solidFill>
              </a:rPr>
              <a:t>Letter of Understanding/Confidentiality Agreement</a:t>
            </a:r>
          </a:p>
          <a:p>
            <a:pPr lvl="0">
              <a:lnSpc>
                <a:spcPct val="90000"/>
              </a:lnSpc>
            </a:pPr>
            <a:r>
              <a:rPr lang="en-US" sz="2000" b="1" dirty="0">
                <a:solidFill>
                  <a:schemeClr val="tx2">
                    <a:lumMod val="75000"/>
                  </a:schemeClr>
                </a:solidFill>
              </a:rPr>
              <a:t>Data Sharing Agreement</a:t>
            </a:r>
          </a:p>
          <a:p>
            <a:pPr lvl="0">
              <a:lnSpc>
                <a:spcPct val="90000"/>
              </a:lnSpc>
            </a:pPr>
            <a:r>
              <a:rPr lang="en-US" sz="2000" b="1" dirty="0">
                <a:solidFill>
                  <a:schemeClr val="tx2">
                    <a:lumMod val="75000"/>
                  </a:schemeClr>
                </a:solidFill>
              </a:rPr>
              <a:t>Material Transfer Agreement</a:t>
            </a:r>
          </a:p>
          <a:p>
            <a:pPr lvl="0">
              <a:lnSpc>
                <a:spcPct val="90000"/>
              </a:lnSpc>
            </a:pPr>
            <a:r>
              <a:rPr lang="en-US" sz="2000" b="1" dirty="0">
                <a:solidFill>
                  <a:schemeClr val="tx2">
                    <a:lumMod val="75000"/>
                  </a:schemeClr>
                </a:solidFill>
              </a:rPr>
              <a:t>Signed agreements between parties (i.e., sponsor/CRO/Institution investigators)</a:t>
            </a:r>
          </a:p>
        </p:txBody>
      </p:sp>
      <p:pic>
        <p:nvPicPr>
          <p:cNvPr id="1026" name="Picture 2" descr="Image result for legal documents clip art">
            <a:extLst>
              <a:ext uri="{FF2B5EF4-FFF2-40B4-BE49-F238E27FC236}">
                <a16:creationId xmlns:a16="http://schemas.microsoft.com/office/drawing/2014/main" id="{1E7AC05D-AB47-4A4D-A526-818603C6EB8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36605" y="3044757"/>
            <a:ext cx="2693773" cy="2204969"/>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13101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11CB7-4958-4D52-A209-7F75287A3553}"/>
              </a:ext>
            </a:extLst>
          </p:cNvPr>
          <p:cNvSpPr>
            <a:spLocks noGrp="1"/>
          </p:cNvSpPr>
          <p:nvPr>
            <p:ph type="title"/>
          </p:nvPr>
        </p:nvSpPr>
        <p:spPr>
          <a:xfrm>
            <a:off x="387926" y="125836"/>
            <a:ext cx="8886075" cy="897622"/>
          </a:xfrm>
        </p:spPr>
        <p:txBody>
          <a:bodyPr>
            <a:normAutofit/>
          </a:bodyPr>
          <a:lstStyle/>
          <a:p>
            <a:r>
              <a:rPr lang="en-US" sz="4000" b="1" dirty="0">
                <a:solidFill>
                  <a:srgbClr val="92D050"/>
                </a:solidFill>
              </a:rPr>
              <a:t>Memo to Document Events </a:t>
            </a:r>
            <a:r>
              <a:rPr lang="en-US" sz="2000" b="1" i="1" u="sng" dirty="0">
                <a:solidFill>
                  <a:srgbClr val="92D050"/>
                </a:solidFill>
              </a:rPr>
              <a:t>(aka NTF) </a:t>
            </a:r>
          </a:p>
        </p:txBody>
      </p:sp>
      <p:sp>
        <p:nvSpPr>
          <p:cNvPr id="3" name="Content Placeholder 2">
            <a:extLst>
              <a:ext uri="{FF2B5EF4-FFF2-40B4-BE49-F238E27FC236}">
                <a16:creationId xmlns:a16="http://schemas.microsoft.com/office/drawing/2014/main" id="{D133C904-0E7E-437A-83EE-66F4D3BC175E}"/>
              </a:ext>
            </a:extLst>
          </p:cNvPr>
          <p:cNvSpPr>
            <a:spLocks noGrp="1"/>
          </p:cNvSpPr>
          <p:nvPr>
            <p:ph sz="half" idx="1"/>
          </p:nvPr>
        </p:nvSpPr>
        <p:spPr>
          <a:xfrm>
            <a:off x="1040654" y="1543574"/>
            <a:ext cx="4049315" cy="5092117"/>
          </a:xfrm>
        </p:spPr>
        <p:txBody>
          <a:bodyPr>
            <a:normAutofit fontScale="25000" lnSpcReduction="20000"/>
          </a:bodyPr>
          <a:lstStyle/>
          <a:p>
            <a:pPr marL="0" lvl="0" indent="0">
              <a:buNone/>
            </a:pPr>
            <a:r>
              <a:rPr lang="en-US" sz="8000" b="1" dirty="0"/>
              <a:t>Purpose:</a:t>
            </a:r>
          </a:p>
          <a:p>
            <a:pPr lvl="1"/>
            <a:r>
              <a:rPr lang="en-US" sz="8000" b="1" dirty="0"/>
              <a:t>To document the reason for missing/delayed/incorrect information/any discrepancies </a:t>
            </a:r>
          </a:p>
          <a:p>
            <a:pPr lvl="1"/>
            <a:r>
              <a:rPr lang="en-US" sz="8000" b="1" dirty="0"/>
              <a:t>To document the corrective action taken/resolution of discrepancies</a:t>
            </a:r>
          </a:p>
          <a:p>
            <a:pPr lvl="1"/>
            <a:r>
              <a:rPr lang="en-US" sz="8000" b="1" dirty="0"/>
              <a:t>To document the location of documents stored outside of the RB</a:t>
            </a:r>
          </a:p>
          <a:p>
            <a:pPr lvl="1"/>
            <a:r>
              <a:rPr lang="en-US" sz="8000" b="1" dirty="0"/>
              <a:t>To provide additional information or clarification</a:t>
            </a:r>
          </a:p>
          <a:p>
            <a:pPr marL="0" lvl="0" indent="0">
              <a:buNone/>
            </a:pPr>
            <a:endParaRPr lang="en-US" sz="4300" dirty="0"/>
          </a:p>
          <a:p>
            <a:pPr marL="0" lvl="0" indent="0">
              <a:buNone/>
            </a:pPr>
            <a:endParaRPr lang="en-US" sz="4300" dirty="0"/>
          </a:p>
          <a:p>
            <a:pPr marL="0" lvl="0" indent="0">
              <a:buNone/>
            </a:pPr>
            <a:endParaRPr lang="en-US" sz="5000" b="1" dirty="0">
              <a:solidFill>
                <a:srgbClr val="FF0000"/>
              </a:solidFill>
            </a:endParaRPr>
          </a:p>
          <a:p>
            <a:endParaRPr lang="en-US" dirty="0"/>
          </a:p>
        </p:txBody>
      </p:sp>
      <p:sp>
        <p:nvSpPr>
          <p:cNvPr id="4" name="Content Placeholder 3">
            <a:extLst>
              <a:ext uri="{FF2B5EF4-FFF2-40B4-BE49-F238E27FC236}">
                <a16:creationId xmlns:a16="http://schemas.microsoft.com/office/drawing/2014/main" id="{77376412-7B20-4E09-955A-51C7FEF180F8}"/>
              </a:ext>
            </a:extLst>
          </p:cNvPr>
          <p:cNvSpPr>
            <a:spLocks noGrp="1"/>
          </p:cNvSpPr>
          <p:nvPr>
            <p:ph sz="half" idx="2"/>
          </p:nvPr>
        </p:nvSpPr>
        <p:spPr>
          <a:xfrm>
            <a:off x="5975793" y="1543575"/>
            <a:ext cx="3703465" cy="4932726"/>
          </a:xfrm>
        </p:spPr>
        <p:txBody>
          <a:bodyPr>
            <a:normAutofit fontScale="25000" lnSpcReduction="20000"/>
          </a:bodyPr>
          <a:lstStyle/>
          <a:p>
            <a:pPr marL="0" lvl="0" indent="0">
              <a:buNone/>
            </a:pPr>
            <a:r>
              <a:rPr lang="en-US" sz="8000" b="1" dirty="0"/>
              <a:t>Documentation of events should include the following:</a:t>
            </a:r>
          </a:p>
          <a:p>
            <a:pPr lvl="1"/>
            <a:r>
              <a:rPr lang="en-US" sz="8000" b="1" dirty="0"/>
              <a:t>Signature of the author and the date created and the PI (when applicable)</a:t>
            </a:r>
          </a:p>
          <a:p>
            <a:pPr lvl="1"/>
            <a:r>
              <a:rPr lang="en-US" sz="8000" b="1" dirty="0"/>
              <a:t>Description of the event (who, what, where, when, how, why)</a:t>
            </a:r>
          </a:p>
          <a:p>
            <a:pPr lvl="1"/>
            <a:r>
              <a:rPr lang="en-US" sz="8000" b="1" dirty="0"/>
              <a:t>Actions taken to resolve the issue</a:t>
            </a:r>
          </a:p>
          <a:p>
            <a:pPr lvl="1"/>
            <a:r>
              <a:rPr lang="en-US" sz="8000" b="1" dirty="0"/>
              <a:t>Any necessary CAPA</a:t>
            </a:r>
          </a:p>
          <a:p>
            <a:pPr lvl="1"/>
            <a:r>
              <a:rPr lang="en-US" sz="8000" b="1" dirty="0"/>
              <a:t>Pertinent information to provide clarification of an event</a:t>
            </a:r>
          </a:p>
          <a:p>
            <a:endParaRPr lang="en-US" dirty="0"/>
          </a:p>
        </p:txBody>
      </p:sp>
      <p:pic>
        <p:nvPicPr>
          <p:cNvPr id="2050" name="Picture 2" descr="Image result for documentation  clip art">
            <a:extLst>
              <a:ext uri="{FF2B5EF4-FFF2-40B4-BE49-F238E27FC236}">
                <a16:creationId xmlns:a16="http://schemas.microsoft.com/office/drawing/2014/main" id="{4A842CF7-F801-4E77-8B0F-594F82FCE5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829" y="2012950"/>
            <a:ext cx="1047895" cy="1181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00326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Long Term Storage</a:t>
            </a:r>
          </a:p>
        </p:txBody>
      </p:sp>
      <p:sp>
        <p:nvSpPr>
          <p:cNvPr id="3" name="Content Placeholder 2"/>
          <p:cNvSpPr>
            <a:spLocks noGrp="1"/>
          </p:cNvSpPr>
          <p:nvPr>
            <p:ph sz="half" idx="1"/>
          </p:nvPr>
        </p:nvSpPr>
        <p:spPr>
          <a:xfrm>
            <a:off x="677334" y="2062263"/>
            <a:ext cx="5460819" cy="4105781"/>
          </a:xfrm>
          <a:solidFill>
            <a:schemeClr val="accent1">
              <a:lumMod val="20000"/>
              <a:lumOff val="80000"/>
            </a:schemeClr>
          </a:solidFill>
          <a:ln w="38100">
            <a:solidFill>
              <a:schemeClr val="accent1">
                <a:lumMod val="75000"/>
              </a:schemeClr>
            </a:solidFill>
          </a:ln>
        </p:spPr>
        <p:txBody>
          <a:bodyPr>
            <a:normAutofit lnSpcReduction="10000"/>
          </a:bodyPr>
          <a:lstStyle/>
          <a:p>
            <a:r>
              <a:rPr lang="en-US" dirty="0"/>
              <a:t>Make sure you have allowed for this in your budget</a:t>
            </a:r>
          </a:p>
          <a:p>
            <a:r>
              <a:rPr lang="en-US" dirty="0"/>
              <a:t>Store on site if possible</a:t>
            </a:r>
          </a:p>
          <a:p>
            <a:r>
              <a:rPr lang="en-US" dirty="0"/>
              <a:t>If location changes, let sponsor know</a:t>
            </a:r>
          </a:p>
          <a:p>
            <a:r>
              <a:rPr lang="en-US" dirty="0"/>
              <a:t>Temp, humidity controlled</a:t>
            </a:r>
          </a:p>
          <a:p>
            <a:r>
              <a:rPr lang="en-US" dirty="0"/>
              <a:t>When storing CDs or flash drives be </a:t>
            </a:r>
            <a:r>
              <a:rPr lang="en-US" dirty="0" err="1"/>
              <a:t>be</a:t>
            </a:r>
            <a:r>
              <a:rPr lang="en-US"/>
              <a:t> sure to check with your institution regarding safe storage of these items."</a:t>
            </a:r>
            <a:endParaRPr lang="en-US" dirty="0"/>
          </a:p>
          <a:p>
            <a:r>
              <a:rPr lang="en-US" dirty="0"/>
              <a:t>CURRENT SOPs with that particular study – both departmental and IRB</a:t>
            </a:r>
          </a:p>
          <a:p>
            <a:endParaRPr lang="en-US" dirty="0"/>
          </a:p>
        </p:txBody>
      </p:sp>
      <p:sp>
        <p:nvSpPr>
          <p:cNvPr id="4" name="Content Placeholder 3"/>
          <p:cNvSpPr>
            <a:spLocks noGrp="1"/>
          </p:cNvSpPr>
          <p:nvPr>
            <p:ph sz="half" idx="2"/>
          </p:nvPr>
        </p:nvSpPr>
        <p:spPr>
          <a:xfrm>
            <a:off x="6895477" y="3024824"/>
            <a:ext cx="3684379" cy="3131258"/>
          </a:xfrm>
          <a:solidFill>
            <a:schemeClr val="accent1">
              <a:lumMod val="60000"/>
              <a:lumOff val="40000"/>
            </a:schemeClr>
          </a:solidFill>
          <a:ln w="38100">
            <a:solidFill>
              <a:schemeClr val="accent1">
                <a:lumMod val="50000"/>
              </a:schemeClr>
            </a:solidFill>
          </a:ln>
        </p:spPr>
        <p:txBody>
          <a:bodyPr>
            <a:normAutofit lnSpcReduction="10000"/>
          </a:bodyPr>
          <a:lstStyle/>
          <a:p>
            <a:pPr marL="0" indent="0">
              <a:buNone/>
            </a:pPr>
            <a:r>
              <a:rPr lang="en-US" dirty="0"/>
              <a:t>How to:</a:t>
            </a:r>
          </a:p>
          <a:p>
            <a:r>
              <a:rPr lang="en-US" dirty="0"/>
              <a:t>Remove hard binder, divider pages, plastic sleeves</a:t>
            </a:r>
          </a:p>
          <a:p>
            <a:r>
              <a:rPr lang="en-US" dirty="0"/>
              <a:t>Rubber band horizontal and vertical</a:t>
            </a:r>
          </a:p>
          <a:p>
            <a:r>
              <a:rPr lang="en-US" dirty="0"/>
              <a:t>Place in labeled, expandable folder, store in binder order </a:t>
            </a:r>
          </a:p>
          <a:p>
            <a:r>
              <a:rPr lang="en-US" dirty="0"/>
              <a:t>Label storage boxes appropriately according to institution</a:t>
            </a:r>
          </a:p>
        </p:txBody>
      </p:sp>
      <p:pic>
        <p:nvPicPr>
          <p:cNvPr id="5" name="Picture 4"/>
          <p:cNvPicPr>
            <a:picLocks noChangeAspect="1"/>
          </p:cNvPicPr>
          <p:nvPr/>
        </p:nvPicPr>
        <p:blipFill>
          <a:blip r:embed="rId2"/>
          <a:stretch>
            <a:fillRect/>
          </a:stretch>
        </p:blipFill>
        <p:spPr>
          <a:xfrm>
            <a:off x="7267340" y="813881"/>
            <a:ext cx="2006662" cy="2006662"/>
          </a:xfrm>
          <a:prstGeom prst="rect">
            <a:avLst/>
          </a:prstGeom>
        </p:spPr>
      </p:pic>
      <p:pic>
        <p:nvPicPr>
          <p:cNvPr id="7" name="Picture 6" descr="A close up of a device&#10;&#10;Description automatically generated">
            <a:extLst>
              <a:ext uri="{FF2B5EF4-FFF2-40B4-BE49-F238E27FC236}">
                <a16:creationId xmlns:a16="http://schemas.microsoft.com/office/drawing/2014/main" id="{47E7F715-FEF7-408B-832C-7E7B3A9045E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409546" y="5544622"/>
            <a:ext cx="1857794" cy="1313378"/>
          </a:xfrm>
          <a:prstGeom prst="rect">
            <a:avLst/>
          </a:prstGeom>
        </p:spPr>
      </p:pic>
    </p:spTree>
    <p:extLst>
      <p:ext uri="{BB962C8B-B14F-4D97-AF65-F5344CB8AC3E}">
        <p14:creationId xmlns:p14="http://schemas.microsoft.com/office/powerpoint/2010/main" val="1036294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8BB48-5E54-4930-9571-2F8BD323CCC3}"/>
              </a:ext>
            </a:extLst>
          </p:cNvPr>
          <p:cNvSpPr>
            <a:spLocks noGrp="1"/>
          </p:cNvSpPr>
          <p:nvPr>
            <p:ph type="title"/>
          </p:nvPr>
        </p:nvSpPr>
        <p:spPr>
          <a:xfrm>
            <a:off x="267629" y="189572"/>
            <a:ext cx="9006373" cy="1059366"/>
          </a:xfrm>
        </p:spPr>
        <p:txBody>
          <a:bodyPr>
            <a:normAutofit/>
          </a:bodyPr>
          <a:lstStyle/>
          <a:p>
            <a:r>
              <a:rPr lang="en-US" b="1" dirty="0"/>
              <a:t>ICH GCP E6 (R2) Section 8</a:t>
            </a:r>
          </a:p>
        </p:txBody>
      </p:sp>
      <p:sp>
        <p:nvSpPr>
          <p:cNvPr id="3" name="Content Placeholder 2">
            <a:extLst>
              <a:ext uri="{FF2B5EF4-FFF2-40B4-BE49-F238E27FC236}">
                <a16:creationId xmlns:a16="http://schemas.microsoft.com/office/drawing/2014/main" id="{987988E3-D3DF-4EF6-94BD-91534A8D2878}"/>
              </a:ext>
            </a:extLst>
          </p:cNvPr>
          <p:cNvSpPr>
            <a:spLocks noGrp="1"/>
          </p:cNvSpPr>
          <p:nvPr>
            <p:ph idx="1"/>
          </p:nvPr>
        </p:nvSpPr>
        <p:spPr>
          <a:xfrm>
            <a:off x="267629" y="869796"/>
            <a:ext cx="9006373" cy="5798634"/>
          </a:xfrm>
        </p:spPr>
        <p:txBody>
          <a:bodyPr/>
          <a:lstStyle/>
          <a:p>
            <a:pPr marL="0" indent="0">
              <a:buNone/>
            </a:pPr>
            <a:endParaRPr lang="en-US" b="1" dirty="0"/>
          </a:p>
          <a:p>
            <a:pPr marL="0" indent="0">
              <a:buNone/>
            </a:pPr>
            <a:r>
              <a:rPr lang="en-US" sz="2000" b="1" dirty="0"/>
              <a:t>ESSENTIAL DOCUMENTS FOR THE CONDUCT OF A CLINICAL TRIAL</a:t>
            </a:r>
          </a:p>
          <a:p>
            <a:r>
              <a:rPr lang="en-US" sz="2000" b="1" dirty="0"/>
              <a:t>The various documents are grouped in three sections according to the stage of the trial during which they will normally be generated:</a:t>
            </a:r>
          </a:p>
          <a:p>
            <a:pPr lvl="1"/>
            <a:r>
              <a:rPr lang="en-US" sz="2000" b="1" dirty="0"/>
              <a:t> 1) before the clinical phase of the trial commences</a:t>
            </a:r>
          </a:p>
          <a:p>
            <a:pPr lvl="1"/>
            <a:r>
              <a:rPr lang="en-US" sz="2000" b="1" dirty="0"/>
              <a:t> 2) during the clinical conduct of the trial</a:t>
            </a:r>
          </a:p>
          <a:p>
            <a:pPr lvl="1"/>
            <a:r>
              <a:rPr lang="en-US" sz="2000" b="1" dirty="0"/>
              <a:t>3) after completion or termination of the trial.</a:t>
            </a:r>
          </a:p>
          <a:p>
            <a:pPr lvl="1"/>
            <a:endParaRPr lang="en-US" sz="2000" b="1" dirty="0"/>
          </a:p>
          <a:p>
            <a:pPr marL="457200" lvl="1" indent="0">
              <a:buNone/>
            </a:pPr>
            <a:r>
              <a:rPr lang="en-US" sz="2000" b="1" dirty="0"/>
              <a:t> A description is given of the purpose of each document, and whether it should be filed in either the investigator/institution or sponsor files, or both. It is acceptable to combine some of the documents, provided the individual elements are readily identifiable.</a:t>
            </a:r>
          </a:p>
        </p:txBody>
      </p:sp>
    </p:spTree>
    <p:extLst>
      <p:ext uri="{BB962C8B-B14F-4D97-AF65-F5344CB8AC3E}">
        <p14:creationId xmlns:p14="http://schemas.microsoft.com/office/powerpoint/2010/main" val="41797065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8B931EB-54B9-4A87-A664-C7AA4630CFB3}"/>
              </a:ext>
            </a:extLst>
          </p:cNvPr>
          <p:cNvSpPr>
            <a:spLocks noGrp="1"/>
          </p:cNvSpPr>
          <p:nvPr>
            <p:ph idx="1"/>
          </p:nvPr>
        </p:nvSpPr>
        <p:spPr>
          <a:xfrm>
            <a:off x="703481" y="894945"/>
            <a:ext cx="6155266" cy="5379395"/>
          </a:xfrm>
        </p:spPr>
        <p:txBody>
          <a:bodyPr anchor="ctr">
            <a:noAutofit/>
          </a:bodyPr>
          <a:lstStyle/>
          <a:p>
            <a:pPr marL="0" indent="0">
              <a:buNone/>
            </a:pPr>
            <a:r>
              <a:rPr lang="en-US" sz="2000" b="1" dirty="0"/>
              <a:t>The RB should:</a:t>
            </a:r>
          </a:p>
          <a:p>
            <a:pPr marL="0" indent="0">
              <a:buNone/>
            </a:pPr>
            <a:endParaRPr lang="en-US" sz="2000" b="1" dirty="0"/>
          </a:p>
          <a:p>
            <a:pPr lvl="1"/>
            <a:r>
              <a:rPr lang="en-US" sz="2000" b="1" dirty="0"/>
              <a:t>Organized in a logical manner</a:t>
            </a:r>
          </a:p>
          <a:p>
            <a:pPr lvl="1"/>
            <a:endParaRPr lang="en-US" sz="2000" b="1" dirty="0"/>
          </a:p>
          <a:p>
            <a:pPr lvl="1"/>
            <a:r>
              <a:rPr lang="en-US" sz="2000" b="1" dirty="0"/>
              <a:t>Located in a central location and accessible to the appropriate study team members</a:t>
            </a:r>
          </a:p>
          <a:p>
            <a:pPr lvl="1"/>
            <a:endParaRPr lang="en-US" sz="2000" b="1" dirty="0"/>
          </a:p>
          <a:p>
            <a:pPr lvl="1"/>
            <a:r>
              <a:rPr lang="en-US" sz="2000" b="1" dirty="0"/>
              <a:t>Be maintained in a current state at all times in paper / electronic / or combination of both formats</a:t>
            </a:r>
          </a:p>
          <a:p>
            <a:pPr lvl="1"/>
            <a:r>
              <a:rPr lang="en-US" sz="2000" b="1" dirty="0"/>
              <a:t>Store securely until deemed appropriate to destroy</a:t>
            </a:r>
          </a:p>
        </p:txBody>
      </p:sp>
      <p:sp>
        <p:nvSpPr>
          <p:cNvPr id="10" name="Rectangle 9">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2" name="Straight Connector 11">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590212" y="0"/>
            <a:ext cx="1059921"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721600" y="3721395"/>
            <a:ext cx="434556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3BC3373-3C40-4F7A-8041-EA5A88346BC5}"/>
              </a:ext>
            </a:extLst>
          </p:cNvPr>
          <p:cNvSpPr>
            <a:spLocks noGrp="1"/>
          </p:cNvSpPr>
          <p:nvPr>
            <p:ph type="title"/>
          </p:nvPr>
        </p:nvSpPr>
        <p:spPr>
          <a:xfrm>
            <a:off x="7829658" y="1253067"/>
            <a:ext cx="3371742" cy="4351866"/>
          </a:xfrm>
        </p:spPr>
        <p:txBody>
          <a:bodyPr anchor="ctr">
            <a:normAutofit/>
          </a:bodyPr>
          <a:lstStyle/>
          <a:p>
            <a:r>
              <a:rPr lang="en-US" sz="4400" b="1" dirty="0">
                <a:solidFill>
                  <a:schemeClr val="bg1"/>
                </a:solidFill>
              </a:rPr>
              <a:t>Conclusion</a:t>
            </a:r>
          </a:p>
        </p:txBody>
      </p:sp>
    </p:spTree>
    <p:extLst>
      <p:ext uri="{BB962C8B-B14F-4D97-AF65-F5344CB8AC3E}">
        <p14:creationId xmlns:p14="http://schemas.microsoft.com/office/powerpoint/2010/main" val="26671180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2" name="Straight Connector 71">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4"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75">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extBox 1">
            <a:extLst>
              <a:ext uri="{FF2B5EF4-FFF2-40B4-BE49-F238E27FC236}">
                <a16:creationId xmlns:a16="http://schemas.microsoft.com/office/drawing/2014/main" id="{22133431-DA76-4BA0-B374-DE11B22D2AD3}"/>
              </a:ext>
            </a:extLst>
          </p:cNvPr>
          <p:cNvSpPr txBox="1"/>
          <p:nvPr/>
        </p:nvSpPr>
        <p:spPr>
          <a:xfrm>
            <a:off x="5329724" y="2051473"/>
            <a:ext cx="4765854" cy="2626468"/>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2400" b="1" u="sng" kern="1200" dirty="0">
                <a:solidFill>
                  <a:schemeClr val="accent1"/>
                </a:solidFill>
                <a:latin typeface="+mj-lt"/>
                <a:ea typeface="+mj-ea"/>
                <a:cs typeface="+mj-cs"/>
                <a:hlinkClick r:id="rId2"/>
              </a:rPr>
              <a:t>Carol Hendrix MSN, RN, CCRC chendrix@uthsc.edu</a:t>
            </a:r>
            <a:endParaRPr lang="en-US" sz="2400" b="1" u="sng" kern="1200" dirty="0">
              <a:solidFill>
                <a:schemeClr val="accent1"/>
              </a:solidFill>
              <a:latin typeface="+mj-lt"/>
              <a:ea typeface="+mj-ea"/>
              <a:cs typeface="+mj-cs"/>
            </a:endParaRPr>
          </a:p>
          <a:p>
            <a:pPr>
              <a:lnSpc>
                <a:spcPct val="90000"/>
              </a:lnSpc>
              <a:spcBef>
                <a:spcPct val="0"/>
              </a:spcBef>
              <a:spcAft>
                <a:spcPts val="600"/>
              </a:spcAft>
            </a:pPr>
            <a:endParaRPr lang="en-US" sz="2400" b="1" u="sng" kern="1200" dirty="0">
              <a:solidFill>
                <a:schemeClr val="accent1"/>
              </a:solidFill>
              <a:latin typeface="+mj-lt"/>
              <a:ea typeface="+mj-ea"/>
              <a:cs typeface="+mj-cs"/>
            </a:endParaRPr>
          </a:p>
          <a:p>
            <a:pPr>
              <a:lnSpc>
                <a:spcPct val="90000"/>
              </a:lnSpc>
              <a:spcBef>
                <a:spcPct val="0"/>
              </a:spcBef>
              <a:spcAft>
                <a:spcPts val="600"/>
              </a:spcAft>
            </a:pPr>
            <a:endParaRPr lang="en-US" sz="2400" b="1" u="sng" kern="1200" dirty="0">
              <a:solidFill>
                <a:schemeClr val="accent1"/>
              </a:solidFill>
              <a:latin typeface="+mj-lt"/>
              <a:ea typeface="+mj-ea"/>
              <a:cs typeface="+mj-cs"/>
            </a:endParaRPr>
          </a:p>
          <a:p>
            <a:pPr>
              <a:lnSpc>
                <a:spcPct val="90000"/>
              </a:lnSpc>
              <a:spcBef>
                <a:spcPct val="0"/>
              </a:spcBef>
              <a:spcAft>
                <a:spcPts val="600"/>
              </a:spcAft>
            </a:pPr>
            <a:r>
              <a:rPr lang="en-US" sz="2400" b="1" u="sng" kern="1200" dirty="0" err="1">
                <a:solidFill>
                  <a:schemeClr val="accent1"/>
                </a:solidFill>
                <a:latin typeface="+mj-lt"/>
                <a:ea typeface="+mj-ea"/>
                <a:cs typeface="+mj-cs"/>
                <a:hlinkClick r:id="rId3"/>
              </a:rPr>
              <a:t>Derita</a:t>
            </a:r>
            <a:r>
              <a:rPr lang="en-US" sz="2400" b="1" u="sng" kern="1200" dirty="0">
                <a:solidFill>
                  <a:schemeClr val="accent1"/>
                </a:solidFill>
                <a:latin typeface="+mj-lt"/>
                <a:ea typeface="+mj-ea"/>
                <a:cs typeface="+mj-cs"/>
                <a:hlinkClick r:id="rId3"/>
              </a:rPr>
              <a:t> Bran MSN, RN, CCRC dbran@uthsc.edu</a:t>
            </a:r>
            <a:endParaRPr lang="en-US" sz="2400" b="1" u="sng" kern="1200" dirty="0">
              <a:solidFill>
                <a:schemeClr val="accent1"/>
              </a:solidFill>
              <a:latin typeface="+mj-lt"/>
              <a:ea typeface="+mj-ea"/>
              <a:cs typeface="+mj-cs"/>
            </a:endParaRPr>
          </a:p>
        </p:txBody>
      </p:sp>
      <p:sp>
        <p:nvSpPr>
          <p:cNvPr id="83" name="Isosceles Triangle 82">
            <a:extLst>
              <a:ext uri="{FF2B5EF4-FFF2-40B4-BE49-F238E27FC236}">
                <a16:creationId xmlns:a16="http://schemas.microsoft.com/office/drawing/2014/main" id="{AA330523-F25B-4007-B3E5-ABB5637D1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4098" name="Picture 2" descr="Image result for thank you clipart">
            <a:extLst>
              <a:ext uri="{FF2B5EF4-FFF2-40B4-BE49-F238E27FC236}">
                <a16:creationId xmlns:a16="http://schemas.microsoft.com/office/drawing/2014/main" id="{190C3BBB-FD52-4086-9803-463D90B74A7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88603" y="2292579"/>
            <a:ext cx="4208691" cy="2272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38386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DFFBF-7AAA-4710-A9D5-C37D05A400A6}"/>
              </a:ext>
            </a:extLst>
          </p:cNvPr>
          <p:cNvSpPr>
            <a:spLocks noGrp="1"/>
          </p:cNvSpPr>
          <p:nvPr>
            <p:ph type="title"/>
          </p:nvPr>
        </p:nvSpPr>
        <p:spPr>
          <a:xfrm>
            <a:off x="356839" y="609600"/>
            <a:ext cx="8917163" cy="840059"/>
          </a:xfrm>
        </p:spPr>
        <p:txBody>
          <a:bodyPr/>
          <a:lstStyle/>
          <a:p>
            <a:r>
              <a:rPr lang="en-US" b="1" dirty="0"/>
              <a:t>Essential Document Maintenance</a:t>
            </a:r>
          </a:p>
        </p:txBody>
      </p:sp>
      <p:sp>
        <p:nvSpPr>
          <p:cNvPr id="3" name="Content Placeholder 2">
            <a:extLst>
              <a:ext uri="{FF2B5EF4-FFF2-40B4-BE49-F238E27FC236}">
                <a16:creationId xmlns:a16="http://schemas.microsoft.com/office/drawing/2014/main" id="{E31CE23E-055B-4FEF-BC7E-1DB7AE7275FF}"/>
              </a:ext>
            </a:extLst>
          </p:cNvPr>
          <p:cNvSpPr>
            <a:spLocks noGrp="1"/>
          </p:cNvSpPr>
          <p:nvPr>
            <p:ph idx="1"/>
          </p:nvPr>
        </p:nvSpPr>
        <p:spPr>
          <a:xfrm>
            <a:off x="356839" y="1449659"/>
            <a:ext cx="8917163" cy="5174165"/>
          </a:xfrm>
          <a:solidFill>
            <a:schemeClr val="accent1">
              <a:lumMod val="40000"/>
              <a:lumOff val="60000"/>
            </a:schemeClr>
          </a:solidFill>
        </p:spPr>
        <p:txBody>
          <a:bodyPr/>
          <a:lstStyle/>
          <a:p>
            <a:pPr fontAlgn="base"/>
            <a:r>
              <a:rPr lang="en-US" sz="2000" b="1" dirty="0"/>
              <a:t>Essential Documents master file should be established at the beginning of the trial</a:t>
            </a:r>
          </a:p>
          <a:p>
            <a:pPr lvl="1" fontAlgn="base"/>
            <a:r>
              <a:rPr lang="en-US" sz="2000" b="1" dirty="0"/>
              <a:t> both at the investigator/institution’s site and with sponsor, as applicable</a:t>
            </a:r>
          </a:p>
          <a:p>
            <a:pPr lvl="1" fontAlgn="base"/>
            <a:r>
              <a:rPr lang="en-US" sz="2000" b="1" dirty="0"/>
              <a:t>Any or all of the documents maintained as part of your research are subject to, and should be available for, audit/monitoring by the following:</a:t>
            </a:r>
          </a:p>
          <a:p>
            <a:pPr lvl="3" fontAlgn="base"/>
            <a:r>
              <a:rPr lang="en-US" sz="2000" b="1" dirty="0"/>
              <a:t>Sponsor </a:t>
            </a:r>
          </a:p>
          <a:p>
            <a:pPr lvl="3" fontAlgn="base"/>
            <a:r>
              <a:rPr lang="en-US" sz="2000" b="1" dirty="0"/>
              <a:t>Regulatory authority(</a:t>
            </a:r>
            <a:r>
              <a:rPr lang="en-US" sz="2000" b="1" dirty="0" err="1"/>
              <a:t>ies</a:t>
            </a:r>
            <a:r>
              <a:rPr lang="en-US" sz="2000" b="1" dirty="0"/>
              <a:t>)</a:t>
            </a:r>
          </a:p>
          <a:p>
            <a:pPr lvl="3" fontAlgn="base"/>
            <a:r>
              <a:rPr lang="en-US" sz="2000" b="1" dirty="0"/>
              <a:t>IRB/IEC</a:t>
            </a:r>
          </a:p>
          <a:p>
            <a:pPr lvl="3" fontAlgn="base"/>
            <a:r>
              <a:rPr lang="en-US" sz="2000" b="1" dirty="0"/>
              <a:t>Institution</a:t>
            </a:r>
          </a:p>
          <a:p>
            <a:pPr lvl="3" fontAlgn="base"/>
            <a:r>
              <a:rPr lang="en-US" sz="2000" b="1" dirty="0"/>
              <a:t>Department</a:t>
            </a:r>
          </a:p>
          <a:p>
            <a:pPr marL="914400" lvl="2" indent="0" fontAlgn="base">
              <a:buNone/>
            </a:pPr>
            <a:endParaRPr lang="en-US" sz="1800" b="1" dirty="0"/>
          </a:p>
          <a:p>
            <a:endParaRPr lang="en-US" dirty="0"/>
          </a:p>
        </p:txBody>
      </p:sp>
    </p:spTree>
    <p:extLst>
      <p:ext uri="{BB962C8B-B14F-4D97-AF65-F5344CB8AC3E}">
        <p14:creationId xmlns:p14="http://schemas.microsoft.com/office/powerpoint/2010/main" val="3130857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48418-C365-4D36-8625-23BC1A67468B}"/>
              </a:ext>
            </a:extLst>
          </p:cNvPr>
          <p:cNvSpPr>
            <a:spLocks noGrp="1"/>
          </p:cNvSpPr>
          <p:nvPr>
            <p:ph type="title"/>
          </p:nvPr>
        </p:nvSpPr>
        <p:spPr>
          <a:xfrm>
            <a:off x="652481" y="1382486"/>
            <a:ext cx="3547581" cy="4093028"/>
          </a:xfrm>
        </p:spPr>
        <p:txBody>
          <a:bodyPr anchor="ctr">
            <a:normAutofit/>
          </a:bodyPr>
          <a:lstStyle/>
          <a:p>
            <a:r>
              <a:rPr lang="en-US" sz="4400" b="1"/>
              <a:t>Essential Documents</a:t>
            </a:r>
          </a:p>
        </p:txBody>
      </p:sp>
      <p:graphicFrame>
        <p:nvGraphicFramePr>
          <p:cNvPr id="5" name="Content Placeholder 2">
            <a:extLst>
              <a:ext uri="{FF2B5EF4-FFF2-40B4-BE49-F238E27FC236}">
                <a16:creationId xmlns:a16="http://schemas.microsoft.com/office/drawing/2014/main" id="{B54305B8-5E74-43CE-A576-E90BC11F0444}"/>
              </a:ext>
            </a:extLst>
          </p:cNvPr>
          <p:cNvGraphicFramePr>
            <a:graphicFrameLocks noGrp="1"/>
          </p:cNvGraphicFramePr>
          <p:nvPr>
            <p:ph idx="1"/>
            <p:extLst>
              <p:ext uri="{D42A27DB-BD31-4B8C-83A1-F6EECF244321}">
                <p14:modId xmlns:p14="http://schemas.microsoft.com/office/powerpoint/2010/main" val="3668484933"/>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6815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E4C96-7B06-411F-A143-80CF6F91C204}"/>
              </a:ext>
            </a:extLst>
          </p:cNvPr>
          <p:cNvSpPr>
            <a:spLocks noGrp="1"/>
          </p:cNvSpPr>
          <p:nvPr>
            <p:ph type="title"/>
          </p:nvPr>
        </p:nvSpPr>
        <p:spPr>
          <a:xfrm>
            <a:off x="3200400" y="609600"/>
            <a:ext cx="6424439" cy="1320800"/>
          </a:xfrm>
        </p:spPr>
        <p:txBody>
          <a:bodyPr>
            <a:normAutofit/>
          </a:bodyPr>
          <a:lstStyle/>
          <a:p>
            <a:r>
              <a:rPr lang="en-US" b="1" dirty="0"/>
              <a:t>What is a Regulatory Binder?</a:t>
            </a:r>
          </a:p>
        </p:txBody>
      </p:sp>
      <p:sp>
        <p:nvSpPr>
          <p:cNvPr id="3" name="Content Placeholder 2">
            <a:extLst>
              <a:ext uri="{FF2B5EF4-FFF2-40B4-BE49-F238E27FC236}">
                <a16:creationId xmlns:a16="http://schemas.microsoft.com/office/drawing/2014/main" id="{D8E394D1-EEFE-4293-9148-FB91284960CA}"/>
              </a:ext>
            </a:extLst>
          </p:cNvPr>
          <p:cNvSpPr>
            <a:spLocks noGrp="1"/>
          </p:cNvSpPr>
          <p:nvPr>
            <p:ph idx="1"/>
          </p:nvPr>
        </p:nvSpPr>
        <p:spPr>
          <a:xfrm>
            <a:off x="3491345" y="1496305"/>
            <a:ext cx="5782656" cy="4545058"/>
          </a:xfrm>
        </p:spPr>
        <p:txBody>
          <a:bodyPr>
            <a:normAutofit/>
          </a:bodyPr>
          <a:lstStyle/>
          <a:p>
            <a:pPr marL="0" indent="0">
              <a:buNone/>
            </a:pPr>
            <a:endParaRPr lang="en-US" b="1" dirty="0"/>
          </a:p>
          <a:p>
            <a:pPr marL="0" indent="0">
              <a:buNone/>
            </a:pPr>
            <a:endParaRPr lang="en-US" b="1" dirty="0"/>
          </a:p>
          <a:p>
            <a:pPr marL="0" indent="0">
              <a:buNone/>
            </a:pPr>
            <a:endParaRPr lang="en-US" b="1" dirty="0"/>
          </a:p>
          <a:p>
            <a:pPr marL="0" indent="0">
              <a:buNone/>
            </a:pPr>
            <a:r>
              <a:rPr lang="en-US" sz="2000" b="1" dirty="0"/>
              <a:t>Electronic/paper/combination file that contains:</a:t>
            </a:r>
          </a:p>
          <a:p>
            <a:pPr marL="0" indent="0">
              <a:buNone/>
            </a:pPr>
            <a:r>
              <a:rPr lang="en-US" sz="2000" b="1" dirty="0"/>
              <a:t> </a:t>
            </a:r>
          </a:p>
          <a:p>
            <a:pPr lvl="1"/>
            <a:r>
              <a:rPr lang="en-US" sz="2000" b="1" dirty="0"/>
              <a:t>Study specific information</a:t>
            </a:r>
          </a:p>
          <a:p>
            <a:pPr lvl="1"/>
            <a:r>
              <a:rPr lang="en-US" sz="2000" b="1" dirty="0"/>
              <a:t>Study essential documents</a:t>
            </a:r>
          </a:p>
          <a:p>
            <a:pPr lvl="1"/>
            <a:r>
              <a:rPr lang="en-US" sz="2000" b="1" dirty="0"/>
              <a:t>Regulatory documents</a:t>
            </a:r>
          </a:p>
          <a:p>
            <a:pPr marL="457200" lvl="1" indent="0">
              <a:buNone/>
            </a:pPr>
            <a:endParaRPr lang="en-US" dirty="0"/>
          </a:p>
        </p:txBody>
      </p:sp>
      <p:pic>
        <p:nvPicPr>
          <p:cNvPr id="5" name="Picture 4" descr="A drawing of a face&#10;&#10;Description automatically generated">
            <a:extLst>
              <a:ext uri="{FF2B5EF4-FFF2-40B4-BE49-F238E27FC236}">
                <a16:creationId xmlns:a16="http://schemas.microsoft.com/office/drawing/2014/main" id="{51285C2B-F46D-4005-A46D-1902E40E7ADB}"/>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1846" b="-2"/>
          <a:stretch/>
        </p:blipFill>
        <p:spPr>
          <a:xfrm>
            <a:off x="20" y="10"/>
            <a:ext cx="3047980" cy="4236843"/>
          </a:xfrm>
          <a:custGeom>
            <a:avLst/>
            <a:gdLst/>
            <a:ahLst/>
            <a:cxnLst/>
            <a:rect l="l" t="t" r="r" b="b"/>
            <a:pathLst>
              <a:path w="2328814" h="4236853">
                <a:moveTo>
                  <a:pt x="0" y="0"/>
                </a:moveTo>
                <a:lnTo>
                  <a:pt x="1674254" y="0"/>
                </a:lnTo>
                <a:lnTo>
                  <a:pt x="2328814" y="4236853"/>
                </a:lnTo>
                <a:lnTo>
                  <a:pt x="16388" y="4236853"/>
                </a:lnTo>
                <a:lnTo>
                  <a:pt x="0" y="4139983"/>
                </a:lnTo>
                <a:close/>
              </a:path>
            </a:pathLst>
          </a:custGeom>
          <a:solidFill>
            <a:schemeClr val="accent1">
              <a:lumMod val="40000"/>
              <a:lumOff val="60000"/>
            </a:schemeClr>
          </a:solidFill>
        </p:spPr>
      </p:pic>
      <p:pic>
        <p:nvPicPr>
          <p:cNvPr id="10" name="Picture 9" descr="A close up of a computer&#10;&#10;Description automatically generated">
            <a:extLst>
              <a:ext uri="{FF2B5EF4-FFF2-40B4-BE49-F238E27FC236}">
                <a16:creationId xmlns:a16="http://schemas.microsoft.com/office/drawing/2014/main" id="{A68847A0-7E25-4AF0-8428-353C66411D4A}"/>
              </a:ext>
            </a:extLst>
          </p:cNvPr>
          <p:cNvPicPr>
            <a:picLocks noChangeAspect="1"/>
          </p:cNvPicPr>
          <p:nvPr/>
        </p:nvPicPr>
        <p:blipFill rotWithShape="1">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r="2" b="9004"/>
          <a:stretch/>
        </p:blipFill>
        <p:spPr>
          <a:xfrm>
            <a:off x="16388" y="4558146"/>
            <a:ext cx="3184012" cy="2309583"/>
          </a:xfrm>
          <a:custGeom>
            <a:avLst/>
            <a:gdLst/>
            <a:ahLst/>
            <a:cxnLst/>
            <a:rect l="l" t="t" r="r" b="b"/>
            <a:pathLst>
              <a:path w="2717668" h="2630875">
                <a:moveTo>
                  <a:pt x="0" y="0"/>
                </a:moveTo>
                <a:lnTo>
                  <a:pt x="2312426" y="0"/>
                </a:lnTo>
                <a:lnTo>
                  <a:pt x="2717668" y="2623063"/>
                </a:lnTo>
                <a:lnTo>
                  <a:pt x="2717668" y="2630875"/>
                </a:lnTo>
                <a:lnTo>
                  <a:pt x="445069" y="2630875"/>
                </a:lnTo>
                <a:close/>
              </a:path>
            </a:pathLst>
          </a:custGeom>
        </p:spPr>
      </p:pic>
    </p:spTree>
    <p:extLst>
      <p:ext uri="{BB962C8B-B14F-4D97-AF65-F5344CB8AC3E}">
        <p14:creationId xmlns:p14="http://schemas.microsoft.com/office/powerpoint/2010/main" val="32129195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82</TotalTime>
  <Words>3359</Words>
  <Application>Microsoft Macintosh PowerPoint</Application>
  <PresentationFormat>Widescreen</PresentationFormat>
  <Paragraphs>545</Paragraphs>
  <Slides>61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61</vt:i4>
      </vt:variant>
    </vt:vector>
  </HeadingPairs>
  <TitlesOfParts>
    <vt:vector size="67" baseType="lpstr">
      <vt:lpstr>Arial</vt:lpstr>
      <vt:lpstr>Times New Roman</vt:lpstr>
      <vt:lpstr>Trebuchet MS</vt:lpstr>
      <vt:lpstr>Wingdings</vt:lpstr>
      <vt:lpstr>Wingdings 3</vt:lpstr>
      <vt:lpstr>Facet</vt:lpstr>
      <vt:lpstr>Research 101 sponsored by</vt:lpstr>
      <vt:lpstr>Disclaimer</vt:lpstr>
      <vt:lpstr>Regulatory and  Essential Documents Record-Keeping</vt:lpstr>
      <vt:lpstr>Regulations/Guidance for  Essential Documents</vt:lpstr>
      <vt:lpstr>Essential Documents</vt:lpstr>
      <vt:lpstr>ICH GCP E6 (R2) Section 8</vt:lpstr>
      <vt:lpstr>Essential Document Maintenance</vt:lpstr>
      <vt:lpstr>Essential Documents</vt:lpstr>
      <vt:lpstr>What is a Regulatory Binder?</vt:lpstr>
      <vt:lpstr>Regulatory Binder</vt:lpstr>
      <vt:lpstr>PowerPoint Presentation</vt:lpstr>
      <vt:lpstr>Regulatory Binder Names</vt:lpstr>
      <vt:lpstr>Labeling the RB</vt:lpstr>
      <vt:lpstr>Responsibility</vt:lpstr>
      <vt:lpstr>PowerPoint Presentation</vt:lpstr>
      <vt:lpstr>PowerPoint Presentation</vt:lpstr>
      <vt:lpstr>Maintenance</vt:lpstr>
      <vt:lpstr>PowerPoint Presentation</vt:lpstr>
      <vt:lpstr>Organization</vt:lpstr>
      <vt:lpstr>Storage</vt:lpstr>
      <vt:lpstr>PowerPoint Presentation</vt:lpstr>
      <vt:lpstr>Table of Contents</vt:lpstr>
      <vt:lpstr>Protocol</vt:lpstr>
      <vt:lpstr>Informed Consent Form (ICF)</vt:lpstr>
      <vt:lpstr>Signed ICFs </vt:lpstr>
      <vt:lpstr>Institutional Review Board (IRB)</vt:lpstr>
      <vt:lpstr>IRB Documents to Include</vt:lpstr>
      <vt:lpstr>IRB Documents cont’d</vt:lpstr>
      <vt:lpstr>IRB Documents cont’d</vt:lpstr>
      <vt:lpstr>IRB Documents cont’d</vt:lpstr>
      <vt:lpstr>Study Team Credentials </vt:lpstr>
      <vt:lpstr>Study Team Credentials  Best Practices</vt:lpstr>
      <vt:lpstr>PowerPoint Presentation</vt:lpstr>
      <vt:lpstr>Training Documents </vt:lpstr>
      <vt:lpstr>Delegation Log</vt:lpstr>
      <vt:lpstr>DOA/DOAL/DOR </vt:lpstr>
      <vt:lpstr>DOA/DOAL/DOR</vt:lpstr>
      <vt:lpstr>Subject /Participant Logs</vt:lpstr>
      <vt:lpstr>Subject /Participant Logs cont’d</vt:lpstr>
      <vt:lpstr>Screening/Enrollment Log</vt:lpstr>
      <vt:lpstr>Subject Logs: Best Practices</vt:lpstr>
      <vt:lpstr>Master Log </vt:lpstr>
      <vt:lpstr>Case Report Forms (CRFs)</vt:lpstr>
      <vt:lpstr>Blank Case Report Forms (CRFs)</vt:lpstr>
      <vt:lpstr>CRFs:Best Practices</vt:lpstr>
      <vt:lpstr>Source Documents </vt:lpstr>
      <vt:lpstr>Investigational Product (IP)</vt:lpstr>
      <vt:lpstr>Investigational Product cont’d</vt:lpstr>
      <vt:lpstr>Laboratory/Testing Center Documents</vt:lpstr>
      <vt:lpstr>Specimen Tracking </vt:lpstr>
      <vt:lpstr>Equipment Logs</vt:lpstr>
      <vt:lpstr>AEs/SAEs</vt:lpstr>
      <vt:lpstr>AEs/SAEs/Unanticipated Problems</vt:lpstr>
      <vt:lpstr>Protocol Deviations</vt:lpstr>
      <vt:lpstr>Monitoring Visits</vt:lpstr>
      <vt:lpstr>Correspondence </vt:lpstr>
      <vt:lpstr>Legal/Financial Documents  </vt:lpstr>
      <vt:lpstr>Memo to Document Events (aka NTF) </vt:lpstr>
      <vt:lpstr>Long Term Storage</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101 sponsored by</dc:title>
  <dc:creator>Rebeca Kalynn Bran (rbran)</dc:creator>
  <cp:lastModifiedBy>Ferguson, Lee</cp:lastModifiedBy>
  <cp:revision>3</cp:revision>
  <dcterms:created xsi:type="dcterms:W3CDTF">2020-06-10T18:00:11Z</dcterms:created>
  <dcterms:modified xsi:type="dcterms:W3CDTF">2020-08-05T17:58:30Z</dcterms:modified>
</cp:coreProperties>
</file>