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91" r:id="rId5"/>
    <p:sldId id="260" r:id="rId6"/>
    <p:sldId id="261" r:id="rId7"/>
    <p:sldId id="263" r:id="rId8"/>
    <p:sldId id="262" r:id="rId9"/>
    <p:sldId id="264" r:id="rId10"/>
    <p:sldId id="292" r:id="rId11"/>
    <p:sldId id="294" r:id="rId12"/>
    <p:sldId id="267" r:id="rId13"/>
    <p:sldId id="29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EF4E7-A2F4-4807-B1BE-C07854F76A7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870061-833C-418E-91EC-E58C03BDE6E3}">
      <dgm:prSet/>
      <dgm:spPr/>
      <dgm:t>
        <a:bodyPr/>
        <a:lstStyle/>
        <a:p>
          <a:r>
            <a:rPr lang="en-US"/>
            <a:t>Title</a:t>
          </a:r>
        </a:p>
      </dgm:t>
    </dgm:pt>
    <dgm:pt modelId="{F764EBF1-51E4-4C61-866D-13478D15A0A4}" type="parTrans" cxnId="{19235EAF-ECD3-4711-92CD-AA2CB96154D3}">
      <dgm:prSet/>
      <dgm:spPr/>
      <dgm:t>
        <a:bodyPr/>
        <a:lstStyle/>
        <a:p>
          <a:endParaRPr lang="en-US"/>
        </a:p>
      </dgm:t>
    </dgm:pt>
    <dgm:pt modelId="{FF4194E4-7D47-4B96-A6B3-4EFD8A427771}" type="sibTrans" cxnId="{19235EAF-ECD3-4711-92CD-AA2CB96154D3}">
      <dgm:prSet/>
      <dgm:spPr/>
      <dgm:t>
        <a:bodyPr/>
        <a:lstStyle/>
        <a:p>
          <a:endParaRPr lang="en-US"/>
        </a:p>
      </dgm:t>
    </dgm:pt>
    <dgm:pt modelId="{4F2D62E9-1DFB-4087-AE36-636565BB613A}">
      <dgm:prSet/>
      <dgm:spPr/>
      <dgm:t>
        <a:bodyPr/>
        <a:lstStyle/>
        <a:p>
          <a:r>
            <a:rPr lang="en-US"/>
            <a:t>Section headers</a:t>
          </a:r>
        </a:p>
      </dgm:t>
    </dgm:pt>
    <dgm:pt modelId="{CC372051-D338-451C-9879-30D4932B4DD7}" type="parTrans" cxnId="{DA9ADFF2-179E-426E-9137-7D9560F60604}">
      <dgm:prSet/>
      <dgm:spPr/>
      <dgm:t>
        <a:bodyPr/>
        <a:lstStyle/>
        <a:p>
          <a:endParaRPr lang="en-US"/>
        </a:p>
      </dgm:t>
    </dgm:pt>
    <dgm:pt modelId="{E8758B6B-D44C-4E8C-8FBF-9C4E34A68B96}" type="sibTrans" cxnId="{DA9ADFF2-179E-426E-9137-7D9560F60604}">
      <dgm:prSet/>
      <dgm:spPr/>
      <dgm:t>
        <a:bodyPr/>
        <a:lstStyle/>
        <a:p>
          <a:endParaRPr lang="en-US"/>
        </a:p>
      </dgm:t>
    </dgm:pt>
    <dgm:pt modelId="{E178FD80-562F-4026-99B2-26193F0DCD7B}">
      <dgm:prSet/>
      <dgm:spPr/>
      <dgm:t>
        <a:bodyPr/>
        <a:lstStyle/>
        <a:p>
          <a:r>
            <a:rPr lang="en-US"/>
            <a:t>Purpose</a:t>
          </a:r>
        </a:p>
      </dgm:t>
    </dgm:pt>
    <dgm:pt modelId="{9C8667D2-2D54-46EE-A496-C283B18387CA}" type="parTrans" cxnId="{69DFD6D0-22BA-4612-9A55-0BA73F2DB8FB}">
      <dgm:prSet/>
      <dgm:spPr/>
      <dgm:t>
        <a:bodyPr/>
        <a:lstStyle/>
        <a:p>
          <a:endParaRPr lang="en-US"/>
        </a:p>
      </dgm:t>
    </dgm:pt>
    <dgm:pt modelId="{5AD9FEBE-8A8D-4878-BCD9-D290369B826B}" type="sibTrans" cxnId="{69DFD6D0-22BA-4612-9A55-0BA73F2DB8FB}">
      <dgm:prSet/>
      <dgm:spPr/>
      <dgm:t>
        <a:bodyPr/>
        <a:lstStyle/>
        <a:p>
          <a:endParaRPr lang="en-US"/>
        </a:p>
      </dgm:t>
    </dgm:pt>
    <dgm:pt modelId="{4E326CB4-4CF4-4E35-BB51-F30B96C1DC7B}">
      <dgm:prSet/>
      <dgm:spPr/>
      <dgm:t>
        <a:bodyPr/>
        <a:lstStyle/>
        <a:p>
          <a:r>
            <a:rPr lang="en-US"/>
            <a:t>Definition </a:t>
          </a:r>
        </a:p>
      </dgm:t>
    </dgm:pt>
    <dgm:pt modelId="{3E49E686-B538-483B-9287-5BE435C8F589}" type="parTrans" cxnId="{57418C87-D592-4978-800B-0399F2ACD060}">
      <dgm:prSet/>
      <dgm:spPr/>
      <dgm:t>
        <a:bodyPr/>
        <a:lstStyle/>
        <a:p>
          <a:endParaRPr lang="en-US"/>
        </a:p>
      </dgm:t>
    </dgm:pt>
    <dgm:pt modelId="{16320CCA-FEB0-4B64-BCE4-AEB75EDF60C7}" type="sibTrans" cxnId="{57418C87-D592-4978-800B-0399F2ACD060}">
      <dgm:prSet/>
      <dgm:spPr/>
      <dgm:t>
        <a:bodyPr/>
        <a:lstStyle/>
        <a:p>
          <a:endParaRPr lang="en-US"/>
        </a:p>
      </dgm:t>
    </dgm:pt>
    <dgm:pt modelId="{61671529-7039-41AF-A914-6DCEB1F5B481}">
      <dgm:prSet/>
      <dgm:spPr/>
      <dgm:t>
        <a:bodyPr/>
        <a:lstStyle/>
        <a:p>
          <a:r>
            <a:rPr lang="en-US"/>
            <a:t>Scope/Responsible individuals </a:t>
          </a:r>
        </a:p>
      </dgm:t>
    </dgm:pt>
    <dgm:pt modelId="{DB2061E4-D35C-45F6-91B1-A2C99313C8F1}" type="parTrans" cxnId="{C97E8020-C48B-4F04-8145-B5596F6556E0}">
      <dgm:prSet/>
      <dgm:spPr/>
      <dgm:t>
        <a:bodyPr/>
        <a:lstStyle/>
        <a:p>
          <a:endParaRPr lang="en-US"/>
        </a:p>
      </dgm:t>
    </dgm:pt>
    <dgm:pt modelId="{63A647D2-923B-4EBB-8C8D-950522AA8343}" type="sibTrans" cxnId="{C97E8020-C48B-4F04-8145-B5596F6556E0}">
      <dgm:prSet/>
      <dgm:spPr/>
      <dgm:t>
        <a:bodyPr/>
        <a:lstStyle/>
        <a:p>
          <a:endParaRPr lang="en-US"/>
        </a:p>
      </dgm:t>
    </dgm:pt>
    <dgm:pt modelId="{1C609B57-079F-45F5-8167-5003FD873299}">
      <dgm:prSet/>
      <dgm:spPr/>
      <dgm:t>
        <a:bodyPr/>
        <a:lstStyle/>
        <a:p>
          <a:r>
            <a:rPr lang="en-US"/>
            <a:t>Background</a:t>
          </a:r>
        </a:p>
      </dgm:t>
    </dgm:pt>
    <dgm:pt modelId="{C21B507C-06DF-45EA-9C49-D0BB733B478F}" type="parTrans" cxnId="{4DC48026-13CA-47CF-A466-A3957417981A}">
      <dgm:prSet/>
      <dgm:spPr/>
      <dgm:t>
        <a:bodyPr/>
        <a:lstStyle/>
        <a:p>
          <a:endParaRPr lang="en-US"/>
        </a:p>
      </dgm:t>
    </dgm:pt>
    <dgm:pt modelId="{818758F9-6F5A-47E1-A856-48691C17D6F6}" type="sibTrans" cxnId="{4DC48026-13CA-47CF-A466-A3957417981A}">
      <dgm:prSet/>
      <dgm:spPr/>
      <dgm:t>
        <a:bodyPr/>
        <a:lstStyle/>
        <a:p>
          <a:endParaRPr lang="en-US"/>
        </a:p>
      </dgm:t>
    </dgm:pt>
    <dgm:pt modelId="{8CD33D02-4EED-4547-9586-E369E6E40EE4}">
      <dgm:prSet/>
      <dgm:spPr/>
      <dgm:t>
        <a:bodyPr/>
        <a:lstStyle/>
        <a:p>
          <a:r>
            <a:rPr lang="en-US"/>
            <a:t>Procedures </a:t>
          </a:r>
        </a:p>
      </dgm:t>
    </dgm:pt>
    <dgm:pt modelId="{C8FD5BAC-E69F-44E7-AB75-BD154F206B31}" type="parTrans" cxnId="{E1C300A8-3FF2-48F4-BBD7-5412DF046C68}">
      <dgm:prSet/>
      <dgm:spPr/>
      <dgm:t>
        <a:bodyPr/>
        <a:lstStyle/>
        <a:p>
          <a:endParaRPr lang="en-US"/>
        </a:p>
      </dgm:t>
    </dgm:pt>
    <dgm:pt modelId="{983FBD54-AE96-442F-83A7-B8AB26E2ACB1}" type="sibTrans" cxnId="{E1C300A8-3FF2-48F4-BBD7-5412DF046C68}">
      <dgm:prSet/>
      <dgm:spPr/>
      <dgm:t>
        <a:bodyPr/>
        <a:lstStyle/>
        <a:p>
          <a:endParaRPr lang="en-US"/>
        </a:p>
      </dgm:t>
    </dgm:pt>
    <dgm:pt modelId="{0CACF09C-48BE-48BE-B27C-782B821BE9E8}">
      <dgm:prSet/>
      <dgm:spPr/>
      <dgm:t>
        <a:bodyPr/>
        <a:lstStyle/>
        <a:p>
          <a:r>
            <a:rPr lang="en-US"/>
            <a:t>Reference to applicable guidance and regulations </a:t>
          </a:r>
        </a:p>
      </dgm:t>
    </dgm:pt>
    <dgm:pt modelId="{AFEC9C33-6C66-4225-872D-E25EC415F0AC}" type="parTrans" cxnId="{247F2331-E36C-4422-A791-7A5D7A868ED5}">
      <dgm:prSet/>
      <dgm:spPr/>
      <dgm:t>
        <a:bodyPr/>
        <a:lstStyle/>
        <a:p>
          <a:endParaRPr lang="en-US"/>
        </a:p>
      </dgm:t>
    </dgm:pt>
    <dgm:pt modelId="{3D16CC02-E31E-435F-9682-FA7B84F7A8C0}" type="sibTrans" cxnId="{247F2331-E36C-4422-A791-7A5D7A868ED5}">
      <dgm:prSet/>
      <dgm:spPr/>
      <dgm:t>
        <a:bodyPr/>
        <a:lstStyle/>
        <a:p>
          <a:endParaRPr lang="en-US"/>
        </a:p>
      </dgm:t>
    </dgm:pt>
    <dgm:pt modelId="{768EA126-C828-4435-8D17-BDDB3F3B444A}">
      <dgm:prSet/>
      <dgm:spPr/>
      <dgm:t>
        <a:bodyPr/>
        <a:lstStyle/>
        <a:p>
          <a:r>
            <a:rPr lang="en-US"/>
            <a:t>Signature of approving authoritative person/date</a:t>
          </a:r>
        </a:p>
      </dgm:t>
    </dgm:pt>
    <dgm:pt modelId="{421B6E9D-74AB-4A49-8214-EFDD0B21D6D6}" type="parTrans" cxnId="{DA8228A7-5A6D-4216-B892-9B2D18D05C14}">
      <dgm:prSet/>
      <dgm:spPr/>
      <dgm:t>
        <a:bodyPr/>
        <a:lstStyle/>
        <a:p>
          <a:endParaRPr lang="en-US"/>
        </a:p>
      </dgm:t>
    </dgm:pt>
    <dgm:pt modelId="{6EDD9376-275D-4757-99FD-8D571FE40FF9}" type="sibTrans" cxnId="{DA8228A7-5A6D-4216-B892-9B2D18D05C14}">
      <dgm:prSet/>
      <dgm:spPr/>
      <dgm:t>
        <a:bodyPr/>
        <a:lstStyle/>
        <a:p>
          <a:endParaRPr lang="en-US"/>
        </a:p>
      </dgm:t>
    </dgm:pt>
    <dgm:pt modelId="{930E6EDE-B3BD-4939-B4AE-5FB09FF0B612}">
      <dgm:prSet/>
      <dgm:spPr/>
      <dgm:t>
        <a:bodyPr/>
        <a:lstStyle/>
        <a:p>
          <a:r>
            <a:rPr lang="en-US"/>
            <a:t>Page numbers</a:t>
          </a:r>
        </a:p>
      </dgm:t>
    </dgm:pt>
    <dgm:pt modelId="{76DB1381-2A08-4895-8E02-EF6723786BB2}" type="parTrans" cxnId="{83442646-96FD-45C6-9758-B32FA083BD3B}">
      <dgm:prSet/>
      <dgm:spPr/>
      <dgm:t>
        <a:bodyPr/>
        <a:lstStyle/>
        <a:p>
          <a:endParaRPr lang="en-US"/>
        </a:p>
      </dgm:t>
    </dgm:pt>
    <dgm:pt modelId="{61B063F3-4AA6-4EE8-9A72-3572729D211F}" type="sibTrans" cxnId="{83442646-96FD-45C6-9758-B32FA083BD3B}">
      <dgm:prSet/>
      <dgm:spPr/>
      <dgm:t>
        <a:bodyPr/>
        <a:lstStyle/>
        <a:p>
          <a:endParaRPr lang="en-US"/>
        </a:p>
      </dgm:t>
    </dgm:pt>
    <dgm:pt modelId="{F903983E-E6B6-431C-9A1F-83A5ADB2BCE4}">
      <dgm:prSet/>
      <dgm:spPr/>
      <dgm:t>
        <a:bodyPr/>
        <a:lstStyle/>
        <a:p>
          <a:r>
            <a:rPr lang="en-US"/>
            <a:t>Attachments/Appendix</a:t>
          </a:r>
        </a:p>
      </dgm:t>
    </dgm:pt>
    <dgm:pt modelId="{68CA683B-1CA5-44A6-8E60-B92F7FADDDE6}" type="parTrans" cxnId="{A5FF1082-38BF-462A-BDA8-CF952521B026}">
      <dgm:prSet/>
      <dgm:spPr/>
      <dgm:t>
        <a:bodyPr/>
        <a:lstStyle/>
        <a:p>
          <a:endParaRPr lang="en-US"/>
        </a:p>
      </dgm:t>
    </dgm:pt>
    <dgm:pt modelId="{029FF75B-4EB5-4507-ABD8-4518BC4BD104}" type="sibTrans" cxnId="{A5FF1082-38BF-462A-BDA8-CF952521B026}">
      <dgm:prSet/>
      <dgm:spPr/>
      <dgm:t>
        <a:bodyPr/>
        <a:lstStyle/>
        <a:p>
          <a:endParaRPr lang="en-US"/>
        </a:p>
      </dgm:t>
    </dgm:pt>
    <dgm:pt modelId="{0132AAE0-E5EA-49A7-80A2-E4C078BF0FDA}">
      <dgm:prSet/>
      <dgm:spPr/>
      <dgm:t>
        <a:bodyPr/>
        <a:lstStyle/>
        <a:p>
          <a:r>
            <a:rPr lang="en-US"/>
            <a:t>History of Change</a:t>
          </a:r>
        </a:p>
      </dgm:t>
    </dgm:pt>
    <dgm:pt modelId="{CBF2FFB0-2EC6-4D08-A836-0A5765858A11}" type="parTrans" cxnId="{40B73DCA-34F9-4F52-8FD0-4E2C81C98DA9}">
      <dgm:prSet/>
      <dgm:spPr/>
      <dgm:t>
        <a:bodyPr/>
        <a:lstStyle/>
        <a:p>
          <a:endParaRPr lang="en-US"/>
        </a:p>
      </dgm:t>
    </dgm:pt>
    <dgm:pt modelId="{F71F4573-6A4A-4E85-86A6-27B01A5B7FB2}" type="sibTrans" cxnId="{40B73DCA-34F9-4F52-8FD0-4E2C81C98DA9}">
      <dgm:prSet/>
      <dgm:spPr/>
      <dgm:t>
        <a:bodyPr/>
        <a:lstStyle/>
        <a:p>
          <a:endParaRPr lang="en-US"/>
        </a:p>
      </dgm:t>
    </dgm:pt>
    <dgm:pt modelId="{75D75E64-63E6-4DAF-916F-A734DF5E2450}">
      <dgm:prSet/>
      <dgm:spPr/>
      <dgm:t>
        <a:bodyPr/>
        <a:lstStyle/>
        <a:p>
          <a:r>
            <a:rPr lang="en-US"/>
            <a:t>Date of :</a:t>
          </a:r>
        </a:p>
      </dgm:t>
    </dgm:pt>
    <dgm:pt modelId="{407D7025-06B8-4ACB-B4C5-18890A94DEA0}" type="parTrans" cxnId="{3A280F37-9713-4D9C-B6BD-4CF803900BEC}">
      <dgm:prSet/>
      <dgm:spPr/>
      <dgm:t>
        <a:bodyPr/>
        <a:lstStyle/>
        <a:p>
          <a:endParaRPr lang="en-US"/>
        </a:p>
      </dgm:t>
    </dgm:pt>
    <dgm:pt modelId="{74C48F84-D952-49D0-8238-F912A3D1ECD9}" type="sibTrans" cxnId="{3A280F37-9713-4D9C-B6BD-4CF803900BEC}">
      <dgm:prSet/>
      <dgm:spPr/>
      <dgm:t>
        <a:bodyPr/>
        <a:lstStyle/>
        <a:p>
          <a:endParaRPr lang="en-US"/>
        </a:p>
      </dgm:t>
    </dgm:pt>
    <dgm:pt modelId="{3FF013E6-993B-4CE9-913D-E17A3CB99422}">
      <dgm:prSet/>
      <dgm:spPr/>
      <dgm:t>
        <a:bodyPr/>
        <a:lstStyle/>
        <a:p>
          <a:r>
            <a:rPr lang="en-US"/>
            <a:t>Version</a:t>
          </a:r>
        </a:p>
      </dgm:t>
    </dgm:pt>
    <dgm:pt modelId="{FB450B81-26A0-4C70-9686-9B06E12B01A9}" type="parTrans" cxnId="{FDEEF524-9164-4D07-92A2-6627492BF8C3}">
      <dgm:prSet/>
      <dgm:spPr/>
      <dgm:t>
        <a:bodyPr/>
        <a:lstStyle/>
        <a:p>
          <a:endParaRPr lang="en-US"/>
        </a:p>
      </dgm:t>
    </dgm:pt>
    <dgm:pt modelId="{B9F6DBB2-EFFD-4607-A97D-C8654FA41D30}" type="sibTrans" cxnId="{FDEEF524-9164-4D07-92A2-6627492BF8C3}">
      <dgm:prSet/>
      <dgm:spPr/>
      <dgm:t>
        <a:bodyPr/>
        <a:lstStyle/>
        <a:p>
          <a:endParaRPr lang="en-US"/>
        </a:p>
      </dgm:t>
    </dgm:pt>
    <dgm:pt modelId="{5232AC5E-892A-4853-AA78-EE9BE0CA5B36}">
      <dgm:prSet/>
      <dgm:spPr/>
      <dgm:t>
        <a:bodyPr/>
        <a:lstStyle/>
        <a:p>
          <a:r>
            <a:rPr lang="en-US" dirty="0"/>
            <a:t>Initial approval</a:t>
          </a:r>
        </a:p>
      </dgm:t>
    </dgm:pt>
    <dgm:pt modelId="{CF7D2C56-950F-4145-AD24-80F8920F0C8B}" type="parTrans" cxnId="{3D155CF4-7170-45A7-97D3-8FBE23E3250D}">
      <dgm:prSet/>
      <dgm:spPr/>
      <dgm:t>
        <a:bodyPr/>
        <a:lstStyle/>
        <a:p>
          <a:endParaRPr lang="en-US"/>
        </a:p>
      </dgm:t>
    </dgm:pt>
    <dgm:pt modelId="{1567914C-12EB-4D54-BDF0-50EF796B070B}" type="sibTrans" cxnId="{3D155CF4-7170-45A7-97D3-8FBE23E3250D}">
      <dgm:prSet/>
      <dgm:spPr/>
      <dgm:t>
        <a:bodyPr/>
        <a:lstStyle/>
        <a:p>
          <a:endParaRPr lang="en-US"/>
        </a:p>
      </dgm:t>
    </dgm:pt>
    <dgm:pt modelId="{575A1365-CFFA-46EC-A8E4-0CE3C556D4CD}">
      <dgm:prSet/>
      <dgm:spPr/>
      <dgm:t>
        <a:bodyPr/>
        <a:lstStyle/>
        <a:p>
          <a:r>
            <a:rPr lang="en-US"/>
            <a:t>Effective date</a:t>
          </a:r>
        </a:p>
      </dgm:t>
    </dgm:pt>
    <dgm:pt modelId="{534D8CCD-3C43-4E58-8087-08269D877F3D}" type="parTrans" cxnId="{5C40A9B9-EA0D-456E-ACF9-0511780D95FA}">
      <dgm:prSet/>
      <dgm:spPr/>
      <dgm:t>
        <a:bodyPr/>
        <a:lstStyle/>
        <a:p>
          <a:endParaRPr lang="en-US"/>
        </a:p>
      </dgm:t>
    </dgm:pt>
    <dgm:pt modelId="{6E52E632-7D05-4D08-BD60-1096C2945990}" type="sibTrans" cxnId="{5C40A9B9-EA0D-456E-ACF9-0511780D95FA}">
      <dgm:prSet/>
      <dgm:spPr/>
      <dgm:t>
        <a:bodyPr/>
        <a:lstStyle/>
        <a:p>
          <a:endParaRPr lang="en-US"/>
        </a:p>
      </dgm:t>
    </dgm:pt>
    <dgm:pt modelId="{1E7777EE-127F-4EE6-983E-DAB2AF4FAF8D}">
      <dgm:prSet/>
      <dgm:spPr/>
      <dgm:t>
        <a:bodyPr/>
        <a:lstStyle/>
        <a:p>
          <a:r>
            <a:rPr lang="en-US"/>
            <a:t>Revision</a:t>
          </a:r>
        </a:p>
      </dgm:t>
    </dgm:pt>
    <dgm:pt modelId="{B92EBEFC-A561-412E-BDC1-24118947F6A1}" type="parTrans" cxnId="{215A9015-0AE2-4BA4-A4D1-B32D36287269}">
      <dgm:prSet/>
      <dgm:spPr/>
      <dgm:t>
        <a:bodyPr/>
        <a:lstStyle/>
        <a:p>
          <a:endParaRPr lang="en-US"/>
        </a:p>
      </dgm:t>
    </dgm:pt>
    <dgm:pt modelId="{C3F75DCA-3045-48E0-9144-AE138F6BE392}" type="sibTrans" cxnId="{215A9015-0AE2-4BA4-A4D1-B32D36287269}">
      <dgm:prSet/>
      <dgm:spPr/>
      <dgm:t>
        <a:bodyPr/>
        <a:lstStyle/>
        <a:p>
          <a:endParaRPr lang="en-US"/>
        </a:p>
      </dgm:t>
    </dgm:pt>
    <dgm:pt modelId="{6BCF5D04-A0F9-4E81-9E6D-BBE2AEC4A0CC}" type="pres">
      <dgm:prSet presAssocID="{E0EEF4E7-A2F4-4807-B1BE-C07854F76A78}" presName="diagram" presStyleCnt="0">
        <dgm:presLayoutVars>
          <dgm:dir/>
          <dgm:resizeHandles val="exact"/>
        </dgm:presLayoutVars>
      </dgm:prSet>
      <dgm:spPr/>
    </dgm:pt>
    <dgm:pt modelId="{35C0FE1F-4B0E-4898-BCAF-9D932A2304E5}" type="pres">
      <dgm:prSet presAssocID="{91870061-833C-418E-91EC-E58C03BDE6E3}" presName="node" presStyleLbl="node1" presStyleIdx="0" presStyleCnt="13">
        <dgm:presLayoutVars>
          <dgm:bulletEnabled val="1"/>
        </dgm:presLayoutVars>
      </dgm:prSet>
      <dgm:spPr/>
    </dgm:pt>
    <dgm:pt modelId="{96355181-4325-4AFF-B807-DB5988B9B3BA}" type="pres">
      <dgm:prSet presAssocID="{FF4194E4-7D47-4B96-A6B3-4EFD8A427771}" presName="sibTrans" presStyleCnt="0"/>
      <dgm:spPr/>
    </dgm:pt>
    <dgm:pt modelId="{C2E438D0-8EF1-45C9-A592-A73F01FCDE25}" type="pres">
      <dgm:prSet presAssocID="{4F2D62E9-1DFB-4087-AE36-636565BB613A}" presName="node" presStyleLbl="node1" presStyleIdx="1" presStyleCnt="13">
        <dgm:presLayoutVars>
          <dgm:bulletEnabled val="1"/>
        </dgm:presLayoutVars>
      </dgm:prSet>
      <dgm:spPr/>
    </dgm:pt>
    <dgm:pt modelId="{3048DB56-1561-4348-8C9A-EEC91C0951E2}" type="pres">
      <dgm:prSet presAssocID="{E8758B6B-D44C-4E8C-8FBF-9C4E34A68B96}" presName="sibTrans" presStyleCnt="0"/>
      <dgm:spPr/>
    </dgm:pt>
    <dgm:pt modelId="{88B5B9B2-EB5F-491E-8D1F-4DC43DB69AFD}" type="pres">
      <dgm:prSet presAssocID="{E178FD80-562F-4026-99B2-26193F0DCD7B}" presName="node" presStyleLbl="node1" presStyleIdx="2" presStyleCnt="13" custScaleY="93314">
        <dgm:presLayoutVars>
          <dgm:bulletEnabled val="1"/>
        </dgm:presLayoutVars>
      </dgm:prSet>
      <dgm:spPr/>
    </dgm:pt>
    <dgm:pt modelId="{25283BDC-4730-4DF5-9D5E-B40B3EAFDEC9}" type="pres">
      <dgm:prSet presAssocID="{5AD9FEBE-8A8D-4878-BCD9-D290369B826B}" presName="sibTrans" presStyleCnt="0"/>
      <dgm:spPr/>
    </dgm:pt>
    <dgm:pt modelId="{983BDDF8-E8B7-45E8-A0B9-B4D6693DA6FF}" type="pres">
      <dgm:prSet presAssocID="{4E326CB4-4CF4-4E35-BB51-F30B96C1DC7B}" presName="node" presStyleLbl="node1" presStyleIdx="3" presStyleCnt="13">
        <dgm:presLayoutVars>
          <dgm:bulletEnabled val="1"/>
        </dgm:presLayoutVars>
      </dgm:prSet>
      <dgm:spPr/>
    </dgm:pt>
    <dgm:pt modelId="{A289E8BC-E1DA-4FC9-9594-4055F4777E5B}" type="pres">
      <dgm:prSet presAssocID="{16320CCA-FEB0-4B64-BCE4-AEB75EDF60C7}" presName="sibTrans" presStyleCnt="0"/>
      <dgm:spPr/>
    </dgm:pt>
    <dgm:pt modelId="{6A616CC3-A341-43E4-ADAD-22104E419374}" type="pres">
      <dgm:prSet presAssocID="{61671529-7039-41AF-A914-6DCEB1F5B481}" presName="node" presStyleLbl="node1" presStyleIdx="4" presStyleCnt="13">
        <dgm:presLayoutVars>
          <dgm:bulletEnabled val="1"/>
        </dgm:presLayoutVars>
      </dgm:prSet>
      <dgm:spPr/>
    </dgm:pt>
    <dgm:pt modelId="{ED451693-0411-4711-AAA4-FFDA2663A9BF}" type="pres">
      <dgm:prSet presAssocID="{63A647D2-923B-4EBB-8C8D-950522AA8343}" presName="sibTrans" presStyleCnt="0"/>
      <dgm:spPr/>
    </dgm:pt>
    <dgm:pt modelId="{D41674AB-88F1-43F7-BBC2-5EBA387B9287}" type="pres">
      <dgm:prSet presAssocID="{1C609B57-079F-45F5-8167-5003FD873299}" presName="node" presStyleLbl="node1" presStyleIdx="5" presStyleCnt="13">
        <dgm:presLayoutVars>
          <dgm:bulletEnabled val="1"/>
        </dgm:presLayoutVars>
      </dgm:prSet>
      <dgm:spPr/>
    </dgm:pt>
    <dgm:pt modelId="{8273812C-093D-4E11-AC20-CA02C0DA378D}" type="pres">
      <dgm:prSet presAssocID="{818758F9-6F5A-47E1-A856-48691C17D6F6}" presName="sibTrans" presStyleCnt="0"/>
      <dgm:spPr/>
    </dgm:pt>
    <dgm:pt modelId="{FC4BB4B9-7333-450E-8F39-3F013AB892C8}" type="pres">
      <dgm:prSet presAssocID="{8CD33D02-4EED-4547-9586-E369E6E40EE4}" presName="node" presStyleLbl="node1" presStyleIdx="6" presStyleCnt="13">
        <dgm:presLayoutVars>
          <dgm:bulletEnabled val="1"/>
        </dgm:presLayoutVars>
      </dgm:prSet>
      <dgm:spPr/>
    </dgm:pt>
    <dgm:pt modelId="{C67F3B68-8D32-447C-BBEA-B0A28A96DC2E}" type="pres">
      <dgm:prSet presAssocID="{983FBD54-AE96-442F-83A7-B8AB26E2ACB1}" presName="sibTrans" presStyleCnt="0"/>
      <dgm:spPr/>
    </dgm:pt>
    <dgm:pt modelId="{80F43A14-3C49-4E32-A56B-9BF6734381CC}" type="pres">
      <dgm:prSet presAssocID="{0CACF09C-48BE-48BE-B27C-782B821BE9E8}" presName="node" presStyleLbl="node1" presStyleIdx="7" presStyleCnt="13">
        <dgm:presLayoutVars>
          <dgm:bulletEnabled val="1"/>
        </dgm:presLayoutVars>
      </dgm:prSet>
      <dgm:spPr/>
    </dgm:pt>
    <dgm:pt modelId="{DC8E2E46-BF2E-4662-92F8-470FE2CF80E3}" type="pres">
      <dgm:prSet presAssocID="{3D16CC02-E31E-435F-9682-FA7B84F7A8C0}" presName="sibTrans" presStyleCnt="0"/>
      <dgm:spPr/>
    </dgm:pt>
    <dgm:pt modelId="{D7DD34C5-2E90-4F42-B18C-ED27D5B65338}" type="pres">
      <dgm:prSet presAssocID="{768EA126-C828-4435-8D17-BDDB3F3B444A}" presName="node" presStyleLbl="node1" presStyleIdx="8" presStyleCnt="13">
        <dgm:presLayoutVars>
          <dgm:bulletEnabled val="1"/>
        </dgm:presLayoutVars>
      </dgm:prSet>
      <dgm:spPr/>
    </dgm:pt>
    <dgm:pt modelId="{DF05683F-44F6-4938-9AFA-831982CC9D75}" type="pres">
      <dgm:prSet presAssocID="{6EDD9376-275D-4757-99FD-8D571FE40FF9}" presName="sibTrans" presStyleCnt="0"/>
      <dgm:spPr/>
    </dgm:pt>
    <dgm:pt modelId="{A2291155-B9D0-4DA5-A1F3-E1342020DFCC}" type="pres">
      <dgm:prSet presAssocID="{930E6EDE-B3BD-4939-B4AE-5FB09FF0B612}" presName="node" presStyleLbl="node1" presStyleIdx="9" presStyleCnt="13">
        <dgm:presLayoutVars>
          <dgm:bulletEnabled val="1"/>
        </dgm:presLayoutVars>
      </dgm:prSet>
      <dgm:spPr/>
    </dgm:pt>
    <dgm:pt modelId="{D82E8C36-243D-4FB1-B9B3-587A4F4E54D8}" type="pres">
      <dgm:prSet presAssocID="{61B063F3-4AA6-4EE8-9A72-3572729D211F}" presName="sibTrans" presStyleCnt="0"/>
      <dgm:spPr/>
    </dgm:pt>
    <dgm:pt modelId="{692E1ED4-B35C-4E15-878D-203B6F205876}" type="pres">
      <dgm:prSet presAssocID="{F903983E-E6B6-431C-9A1F-83A5ADB2BCE4}" presName="node" presStyleLbl="node1" presStyleIdx="10" presStyleCnt="13">
        <dgm:presLayoutVars>
          <dgm:bulletEnabled val="1"/>
        </dgm:presLayoutVars>
      </dgm:prSet>
      <dgm:spPr/>
    </dgm:pt>
    <dgm:pt modelId="{E4185C21-3C05-44DE-94D1-ECDB3284C11A}" type="pres">
      <dgm:prSet presAssocID="{029FF75B-4EB5-4507-ABD8-4518BC4BD104}" presName="sibTrans" presStyleCnt="0"/>
      <dgm:spPr/>
    </dgm:pt>
    <dgm:pt modelId="{D4D1B51B-16E5-4886-AE5D-BDFC8531C6E7}" type="pres">
      <dgm:prSet presAssocID="{0132AAE0-E5EA-49A7-80A2-E4C078BF0FDA}" presName="node" presStyleLbl="node1" presStyleIdx="11" presStyleCnt="13">
        <dgm:presLayoutVars>
          <dgm:bulletEnabled val="1"/>
        </dgm:presLayoutVars>
      </dgm:prSet>
      <dgm:spPr/>
    </dgm:pt>
    <dgm:pt modelId="{430E5F7E-2B4D-4EE2-BAB0-53348663712C}" type="pres">
      <dgm:prSet presAssocID="{F71F4573-6A4A-4E85-86A6-27B01A5B7FB2}" presName="sibTrans" presStyleCnt="0"/>
      <dgm:spPr/>
    </dgm:pt>
    <dgm:pt modelId="{A9E89836-42F8-41B4-8553-8690140B44EA}" type="pres">
      <dgm:prSet presAssocID="{75D75E64-63E6-4DAF-916F-A734DF5E2450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629EA0A-C516-419E-B4C3-66F2B4159CE5}" type="presOf" srcId="{5232AC5E-892A-4853-AA78-EE9BE0CA5B36}" destId="{A9E89836-42F8-41B4-8553-8690140B44EA}" srcOrd="0" destOrd="2" presId="urn:microsoft.com/office/officeart/2005/8/layout/default"/>
    <dgm:cxn modelId="{F9AE3F0F-6DC2-4C8B-9BCF-C3F7F9CED84F}" type="presOf" srcId="{930E6EDE-B3BD-4939-B4AE-5FB09FF0B612}" destId="{A2291155-B9D0-4DA5-A1F3-E1342020DFCC}" srcOrd="0" destOrd="0" presId="urn:microsoft.com/office/officeart/2005/8/layout/default"/>
    <dgm:cxn modelId="{215A9015-0AE2-4BA4-A4D1-B32D36287269}" srcId="{75D75E64-63E6-4DAF-916F-A734DF5E2450}" destId="{1E7777EE-127F-4EE6-983E-DAB2AF4FAF8D}" srcOrd="3" destOrd="0" parTransId="{B92EBEFC-A561-412E-BDC1-24118947F6A1}" sibTransId="{C3F75DCA-3045-48E0-9144-AE138F6BE392}"/>
    <dgm:cxn modelId="{C97E8020-C48B-4F04-8145-B5596F6556E0}" srcId="{E0EEF4E7-A2F4-4807-B1BE-C07854F76A78}" destId="{61671529-7039-41AF-A914-6DCEB1F5B481}" srcOrd="4" destOrd="0" parTransId="{DB2061E4-D35C-45F6-91B1-A2C99313C8F1}" sibTransId="{63A647D2-923B-4EBB-8C8D-950522AA8343}"/>
    <dgm:cxn modelId="{B08C9521-0CB5-48BA-BD40-0925DE0B6104}" type="presOf" srcId="{575A1365-CFFA-46EC-A8E4-0CE3C556D4CD}" destId="{A9E89836-42F8-41B4-8553-8690140B44EA}" srcOrd="0" destOrd="3" presId="urn:microsoft.com/office/officeart/2005/8/layout/default"/>
    <dgm:cxn modelId="{FDEEF524-9164-4D07-92A2-6627492BF8C3}" srcId="{75D75E64-63E6-4DAF-916F-A734DF5E2450}" destId="{3FF013E6-993B-4CE9-913D-E17A3CB99422}" srcOrd="0" destOrd="0" parTransId="{FB450B81-26A0-4C70-9686-9B06E12B01A9}" sibTransId="{B9F6DBB2-EFFD-4607-A97D-C8654FA41D30}"/>
    <dgm:cxn modelId="{092E2926-39F4-44F6-9969-442BA785F127}" type="presOf" srcId="{768EA126-C828-4435-8D17-BDDB3F3B444A}" destId="{D7DD34C5-2E90-4F42-B18C-ED27D5B65338}" srcOrd="0" destOrd="0" presId="urn:microsoft.com/office/officeart/2005/8/layout/default"/>
    <dgm:cxn modelId="{4DC48026-13CA-47CF-A466-A3957417981A}" srcId="{E0EEF4E7-A2F4-4807-B1BE-C07854F76A78}" destId="{1C609B57-079F-45F5-8167-5003FD873299}" srcOrd="5" destOrd="0" parTransId="{C21B507C-06DF-45EA-9C49-D0BB733B478F}" sibTransId="{818758F9-6F5A-47E1-A856-48691C17D6F6}"/>
    <dgm:cxn modelId="{247F2331-E36C-4422-A791-7A5D7A868ED5}" srcId="{E0EEF4E7-A2F4-4807-B1BE-C07854F76A78}" destId="{0CACF09C-48BE-48BE-B27C-782B821BE9E8}" srcOrd="7" destOrd="0" parTransId="{AFEC9C33-6C66-4225-872D-E25EC415F0AC}" sibTransId="{3D16CC02-E31E-435F-9682-FA7B84F7A8C0}"/>
    <dgm:cxn modelId="{CB596132-CB5A-40FA-913E-1CDE4ECF6C9B}" type="presOf" srcId="{0132AAE0-E5EA-49A7-80A2-E4C078BF0FDA}" destId="{D4D1B51B-16E5-4886-AE5D-BDFC8531C6E7}" srcOrd="0" destOrd="0" presId="urn:microsoft.com/office/officeart/2005/8/layout/default"/>
    <dgm:cxn modelId="{3A280F37-9713-4D9C-B6BD-4CF803900BEC}" srcId="{E0EEF4E7-A2F4-4807-B1BE-C07854F76A78}" destId="{75D75E64-63E6-4DAF-916F-A734DF5E2450}" srcOrd="12" destOrd="0" parTransId="{407D7025-06B8-4ACB-B4C5-18890A94DEA0}" sibTransId="{74C48F84-D952-49D0-8238-F912A3D1ECD9}"/>
    <dgm:cxn modelId="{9B55803C-D110-45BF-BB79-58510146F4C7}" type="presOf" srcId="{4F2D62E9-1DFB-4087-AE36-636565BB613A}" destId="{C2E438D0-8EF1-45C9-A592-A73F01FCDE25}" srcOrd="0" destOrd="0" presId="urn:microsoft.com/office/officeart/2005/8/layout/default"/>
    <dgm:cxn modelId="{83442646-96FD-45C6-9758-B32FA083BD3B}" srcId="{E0EEF4E7-A2F4-4807-B1BE-C07854F76A78}" destId="{930E6EDE-B3BD-4939-B4AE-5FB09FF0B612}" srcOrd="9" destOrd="0" parTransId="{76DB1381-2A08-4895-8E02-EF6723786BB2}" sibTransId="{61B063F3-4AA6-4EE8-9A72-3572729D211F}"/>
    <dgm:cxn modelId="{8D1A4C4D-190A-40B7-BD97-B9721ECD652F}" type="presOf" srcId="{1C609B57-079F-45F5-8167-5003FD873299}" destId="{D41674AB-88F1-43F7-BBC2-5EBA387B9287}" srcOrd="0" destOrd="0" presId="urn:microsoft.com/office/officeart/2005/8/layout/default"/>
    <dgm:cxn modelId="{620E7266-C564-4AAD-A8FD-8B5486A5F1B8}" type="presOf" srcId="{91870061-833C-418E-91EC-E58C03BDE6E3}" destId="{35C0FE1F-4B0E-4898-BCAF-9D932A2304E5}" srcOrd="0" destOrd="0" presId="urn:microsoft.com/office/officeart/2005/8/layout/default"/>
    <dgm:cxn modelId="{930EDC66-C460-469C-95B3-F56082C0652E}" type="presOf" srcId="{4E326CB4-4CF4-4E35-BB51-F30B96C1DC7B}" destId="{983BDDF8-E8B7-45E8-A0B9-B4D6693DA6FF}" srcOrd="0" destOrd="0" presId="urn:microsoft.com/office/officeart/2005/8/layout/default"/>
    <dgm:cxn modelId="{A5FF1082-38BF-462A-BDA8-CF952521B026}" srcId="{E0EEF4E7-A2F4-4807-B1BE-C07854F76A78}" destId="{F903983E-E6B6-431C-9A1F-83A5ADB2BCE4}" srcOrd="10" destOrd="0" parTransId="{68CA683B-1CA5-44A6-8E60-B92F7FADDDE6}" sibTransId="{029FF75B-4EB5-4507-ABD8-4518BC4BD104}"/>
    <dgm:cxn modelId="{57418C87-D592-4978-800B-0399F2ACD060}" srcId="{E0EEF4E7-A2F4-4807-B1BE-C07854F76A78}" destId="{4E326CB4-4CF4-4E35-BB51-F30B96C1DC7B}" srcOrd="3" destOrd="0" parTransId="{3E49E686-B538-483B-9287-5BE435C8F589}" sibTransId="{16320CCA-FEB0-4B64-BCE4-AEB75EDF60C7}"/>
    <dgm:cxn modelId="{2CCD0C91-471D-4B4B-A148-AAC1C753A98E}" type="presOf" srcId="{61671529-7039-41AF-A914-6DCEB1F5B481}" destId="{6A616CC3-A341-43E4-ADAD-22104E419374}" srcOrd="0" destOrd="0" presId="urn:microsoft.com/office/officeart/2005/8/layout/default"/>
    <dgm:cxn modelId="{133A8993-53E1-4A3A-BA84-86B8A7FF7455}" type="presOf" srcId="{3FF013E6-993B-4CE9-913D-E17A3CB99422}" destId="{A9E89836-42F8-41B4-8553-8690140B44EA}" srcOrd="0" destOrd="1" presId="urn:microsoft.com/office/officeart/2005/8/layout/default"/>
    <dgm:cxn modelId="{83FF949E-53B5-41E3-A660-8D977C68AC75}" type="presOf" srcId="{0CACF09C-48BE-48BE-B27C-782B821BE9E8}" destId="{80F43A14-3C49-4E32-A56B-9BF6734381CC}" srcOrd="0" destOrd="0" presId="urn:microsoft.com/office/officeart/2005/8/layout/default"/>
    <dgm:cxn modelId="{DA8228A7-5A6D-4216-B892-9B2D18D05C14}" srcId="{E0EEF4E7-A2F4-4807-B1BE-C07854F76A78}" destId="{768EA126-C828-4435-8D17-BDDB3F3B444A}" srcOrd="8" destOrd="0" parTransId="{421B6E9D-74AB-4A49-8214-EFDD0B21D6D6}" sibTransId="{6EDD9376-275D-4757-99FD-8D571FE40FF9}"/>
    <dgm:cxn modelId="{E1C300A8-3FF2-48F4-BBD7-5412DF046C68}" srcId="{E0EEF4E7-A2F4-4807-B1BE-C07854F76A78}" destId="{8CD33D02-4EED-4547-9586-E369E6E40EE4}" srcOrd="6" destOrd="0" parTransId="{C8FD5BAC-E69F-44E7-AB75-BD154F206B31}" sibTransId="{983FBD54-AE96-442F-83A7-B8AB26E2ACB1}"/>
    <dgm:cxn modelId="{79DD9FAC-1B2B-4BC1-85B4-B70BF548EA2F}" type="presOf" srcId="{8CD33D02-4EED-4547-9586-E369E6E40EE4}" destId="{FC4BB4B9-7333-450E-8F39-3F013AB892C8}" srcOrd="0" destOrd="0" presId="urn:microsoft.com/office/officeart/2005/8/layout/default"/>
    <dgm:cxn modelId="{19235EAF-ECD3-4711-92CD-AA2CB96154D3}" srcId="{E0EEF4E7-A2F4-4807-B1BE-C07854F76A78}" destId="{91870061-833C-418E-91EC-E58C03BDE6E3}" srcOrd="0" destOrd="0" parTransId="{F764EBF1-51E4-4C61-866D-13478D15A0A4}" sibTransId="{FF4194E4-7D47-4B96-A6B3-4EFD8A427771}"/>
    <dgm:cxn modelId="{A70C7FB6-96FF-4F7E-9CE2-AACB584AF4A7}" type="presOf" srcId="{E178FD80-562F-4026-99B2-26193F0DCD7B}" destId="{88B5B9B2-EB5F-491E-8D1F-4DC43DB69AFD}" srcOrd="0" destOrd="0" presId="urn:microsoft.com/office/officeart/2005/8/layout/default"/>
    <dgm:cxn modelId="{5C40A9B9-EA0D-456E-ACF9-0511780D95FA}" srcId="{75D75E64-63E6-4DAF-916F-A734DF5E2450}" destId="{575A1365-CFFA-46EC-A8E4-0CE3C556D4CD}" srcOrd="2" destOrd="0" parTransId="{534D8CCD-3C43-4E58-8087-08269D877F3D}" sibTransId="{6E52E632-7D05-4D08-BD60-1096C2945990}"/>
    <dgm:cxn modelId="{BB9DC3C1-5414-4000-B52C-D59945EF2B17}" type="presOf" srcId="{E0EEF4E7-A2F4-4807-B1BE-C07854F76A78}" destId="{6BCF5D04-A0F9-4E81-9E6D-BBE2AEC4A0CC}" srcOrd="0" destOrd="0" presId="urn:microsoft.com/office/officeart/2005/8/layout/default"/>
    <dgm:cxn modelId="{40B73DCA-34F9-4F52-8FD0-4E2C81C98DA9}" srcId="{E0EEF4E7-A2F4-4807-B1BE-C07854F76A78}" destId="{0132AAE0-E5EA-49A7-80A2-E4C078BF0FDA}" srcOrd="11" destOrd="0" parTransId="{CBF2FFB0-2EC6-4D08-A836-0A5765858A11}" sibTransId="{F71F4573-6A4A-4E85-86A6-27B01A5B7FB2}"/>
    <dgm:cxn modelId="{69DFD6D0-22BA-4612-9A55-0BA73F2DB8FB}" srcId="{E0EEF4E7-A2F4-4807-B1BE-C07854F76A78}" destId="{E178FD80-562F-4026-99B2-26193F0DCD7B}" srcOrd="2" destOrd="0" parTransId="{9C8667D2-2D54-46EE-A496-C283B18387CA}" sibTransId="{5AD9FEBE-8A8D-4878-BCD9-D290369B826B}"/>
    <dgm:cxn modelId="{9CD255D6-1772-4255-B988-418038DC49F4}" type="presOf" srcId="{75D75E64-63E6-4DAF-916F-A734DF5E2450}" destId="{A9E89836-42F8-41B4-8553-8690140B44EA}" srcOrd="0" destOrd="0" presId="urn:microsoft.com/office/officeart/2005/8/layout/default"/>
    <dgm:cxn modelId="{270B16DE-3B9C-40D8-ADF0-2B3528F73C0F}" type="presOf" srcId="{F903983E-E6B6-431C-9A1F-83A5ADB2BCE4}" destId="{692E1ED4-B35C-4E15-878D-203B6F205876}" srcOrd="0" destOrd="0" presId="urn:microsoft.com/office/officeart/2005/8/layout/default"/>
    <dgm:cxn modelId="{C1C63CE6-DD3A-4D51-9931-AAFEE58CDE7E}" type="presOf" srcId="{1E7777EE-127F-4EE6-983E-DAB2AF4FAF8D}" destId="{A9E89836-42F8-41B4-8553-8690140B44EA}" srcOrd="0" destOrd="4" presId="urn:microsoft.com/office/officeart/2005/8/layout/default"/>
    <dgm:cxn modelId="{DA9ADFF2-179E-426E-9137-7D9560F60604}" srcId="{E0EEF4E7-A2F4-4807-B1BE-C07854F76A78}" destId="{4F2D62E9-1DFB-4087-AE36-636565BB613A}" srcOrd="1" destOrd="0" parTransId="{CC372051-D338-451C-9879-30D4932B4DD7}" sibTransId="{E8758B6B-D44C-4E8C-8FBF-9C4E34A68B96}"/>
    <dgm:cxn modelId="{3D155CF4-7170-45A7-97D3-8FBE23E3250D}" srcId="{75D75E64-63E6-4DAF-916F-A734DF5E2450}" destId="{5232AC5E-892A-4853-AA78-EE9BE0CA5B36}" srcOrd="1" destOrd="0" parTransId="{CF7D2C56-950F-4145-AD24-80F8920F0C8B}" sibTransId="{1567914C-12EB-4D54-BDF0-50EF796B070B}"/>
    <dgm:cxn modelId="{6A038B5B-5BD7-4321-A0FB-1CDB549710F8}" type="presParOf" srcId="{6BCF5D04-A0F9-4E81-9E6D-BBE2AEC4A0CC}" destId="{35C0FE1F-4B0E-4898-BCAF-9D932A2304E5}" srcOrd="0" destOrd="0" presId="urn:microsoft.com/office/officeart/2005/8/layout/default"/>
    <dgm:cxn modelId="{90389A9E-DAEE-43AE-B449-E0B84D87FD5D}" type="presParOf" srcId="{6BCF5D04-A0F9-4E81-9E6D-BBE2AEC4A0CC}" destId="{96355181-4325-4AFF-B807-DB5988B9B3BA}" srcOrd="1" destOrd="0" presId="urn:microsoft.com/office/officeart/2005/8/layout/default"/>
    <dgm:cxn modelId="{0668DE06-57B0-4048-A5AF-0FC15BF7A7D6}" type="presParOf" srcId="{6BCF5D04-A0F9-4E81-9E6D-BBE2AEC4A0CC}" destId="{C2E438D0-8EF1-45C9-A592-A73F01FCDE25}" srcOrd="2" destOrd="0" presId="urn:microsoft.com/office/officeart/2005/8/layout/default"/>
    <dgm:cxn modelId="{2190FEE8-2226-4E4F-BC8F-02F27D1A14FA}" type="presParOf" srcId="{6BCF5D04-A0F9-4E81-9E6D-BBE2AEC4A0CC}" destId="{3048DB56-1561-4348-8C9A-EEC91C0951E2}" srcOrd="3" destOrd="0" presId="urn:microsoft.com/office/officeart/2005/8/layout/default"/>
    <dgm:cxn modelId="{5ACEF617-2C52-40A2-B114-F10A6E8876CF}" type="presParOf" srcId="{6BCF5D04-A0F9-4E81-9E6D-BBE2AEC4A0CC}" destId="{88B5B9B2-EB5F-491E-8D1F-4DC43DB69AFD}" srcOrd="4" destOrd="0" presId="urn:microsoft.com/office/officeart/2005/8/layout/default"/>
    <dgm:cxn modelId="{CD31180F-5667-4721-BADE-9F56B8689676}" type="presParOf" srcId="{6BCF5D04-A0F9-4E81-9E6D-BBE2AEC4A0CC}" destId="{25283BDC-4730-4DF5-9D5E-B40B3EAFDEC9}" srcOrd="5" destOrd="0" presId="urn:microsoft.com/office/officeart/2005/8/layout/default"/>
    <dgm:cxn modelId="{52A876D4-7050-40B8-B2BF-FEEA6EA0B36E}" type="presParOf" srcId="{6BCF5D04-A0F9-4E81-9E6D-BBE2AEC4A0CC}" destId="{983BDDF8-E8B7-45E8-A0B9-B4D6693DA6FF}" srcOrd="6" destOrd="0" presId="urn:microsoft.com/office/officeart/2005/8/layout/default"/>
    <dgm:cxn modelId="{CAAE8A84-BA36-44D0-80A8-860C679B779F}" type="presParOf" srcId="{6BCF5D04-A0F9-4E81-9E6D-BBE2AEC4A0CC}" destId="{A289E8BC-E1DA-4FC9-9594-4055F4777E5B}" srcOrd="7" destOrd="0" presId="urn:microsoft.com/office/officeart/2005/8/layout/default"/>
    <dgm:cxn modelId="{AAB4F081-4702-4C62-841F-78AE53DDCD01}" type="presParOf" srcId="{6BCF5D04-A0F9-4E81-9E6D-BBE2AEC4A0CC}" destId="{6A616CC3-A341-43E4-ADAD-22104E419374}" srcOrd="8" destOrd="0" presId="urn:microsoft.com/office/officeart/2005/8/layout/default"/>
    <dgm:cxn modelId="{53974B6B-DB60-44EF-A8F9-12D13C7DAEB4}" type="presParOf" srcId="{6BCF5D04-A0F9-4E81-9E6D-BBE2AEC4A0CC}" destId="{ED451693-0411-4711-AAA4-FFDA2663A9BF}" srcOrd="9" destOrd="0" presId="urn:microsoft.com/office/officeart/2005/8/layout/default"/>
    <dgm:cxn modelId="{11AFB61E-DB4C-4456-AAF5-B13A370E9F61}" type="presParOf" srcId="{6BCF5D04-A0F9-4E81-9E6D-BBE2AEC4A0CC}" destId="{D41674AB-88F1-43F7-BBC2-5EBA387B9287}" srcOrd="10" destOrd="0" presId="urn:microsoft.com/office/officeart/2005/8/layout/default"/>
    <dgm:cxn modelId="{67ED04C8-45DB-46D1-B1CB-9990151253B6}" type="presParOf" srcId="{6BCF5D04-A0F9-4E81-9E6D-BBE2AEC4A0CC}" destId="{8273812C-093D-4E11-AC20-CA02C0DA378D}" srcOrd="11" destOrd="0" presId="urn:microsoft.com/office/officeart/2005/8/layout/default"/>
    <dgm:cxn modelId="{C1027B54-7CBD-4A89-8D18-03AE8EFE1A71}" type="presParOf" srcId="{6BCF5D04-A0F9-4E81-9E6D-BBE2AEC4A0CC}" destId="{FC4BB4B9-7333-450E-8F39-3F013AB892C8}" srcOrd="12" destOrd="0" presId="urn:microsoft.com/office/officeart/2005/8/layout/default"/>
    <dgm:cxn modelId="{B53F3A2B-F3ED-4FBF-98B7-F3C088B20459}" type="presParOf" srcId="{6BCF5D04-A0F9-4E81-9E6D-BBE2AEC4A0CC}" destId="{C67F3B68-8D32-447C-BBEA-B0A28A96DC2E}" srcOrd="13" destOrd="0" presId="urn:microsoft.com/office/officeart/2005/8/layout/default"/>
    <dgm:cxn modelId="{32A7E305-989F-413A-AF2B-6AAB255D7D9D}" type="presParOf" srcId="{6BCF5D04-A0F9-4E81-9E6D-BBE2AEC4A0CC}" destId="{80F43A14-3C49-4E32-A56B-9BF6734381CC}" srcOrd="14" destOrd="0" presId="urn:microsoft.com/office/officeart/2005/8/layout/default"/>
    <dgm:cxn modelId="{3C745D50-C67F-4E36-9F27-5F19B7144B90}" type="presParOf" srcId="{6BCF5D04-A0F9-4E81-9E6D-BBE2AEC4A0CC}" destId="{DC8E2E46-BF2E-4662-92F8-470FE2CF80E3}" srcOrd="15" destOrd="0" presId="urn:microsoft.com/office/officeart/2005/8/layout/default"/>
    <dgm:cxn modelId="{4798A2CF-658B-4B07-81BF-8DCC1820FB08}" type="presParOf" srcId="{6BCF5D04-A0F9-4E81-9E6D-BBE2AEC4A0CC}" destId="{D7DD34C5-2E90-4F42-B18C-ED27D5B65338}" srcOrd="16" destOrd="0" presId="urn:microsoft.com/office/officeart/2005/8/layout/default"/>
    <dgm:cxn modelId="{C534979D-FA02-4BF1-89BA-1FDD809037AB}" type="presParOf" srcId="{6BCF5D04-A0F9-4E81-9E6D-BBE2AEC4A0CC}" destId="{DF05683F-44F6-4938-9AFA-831982CC9D75}" srcOrd="17" destOrd="0" presId="urn:microsoft.com/office/officeart/2005/8/layout/default"/>
    <dgm:cxn modelId="{80899748-98BC-4042-A55C-C3F8C9456F97}" type="presParOf" srcId="{6BCF5D04-A0F9-4E81-9E6D-BBE2AEC4A0CC}" destId="{A2291155-B9D0-4DA5-A1F3-E1342020DFCC}" srcOrd="18" destOrd="0" presId="urn:microsoft.com/office/officeart/2005/8/layout/default"/>
    <dgm:cxn modelId="{389B7379-DDAB-4B31-A92B-BCEF090066EB}" type="presParOf" srcId="{6BCF5D04-A0F9-4E81-9E6D-BBE2AEC4A0CC}" destId="{D82E8C36-243D-4FB1-B9B3-587A4F4E54D8}" srcOrd="19" destOrd="0" presId="urn:microsoft.com/office/officeart/2005/8/layout/default"/>
    <dgm:cxn modelId="{79F0B2F6-E8D5-4168-BB80-7919F7D53248}" type="presParOf" srcId="{6BCF5D04-A0F9-4E81-9E6D-BBE2AEC4A0CC}" destId="{692E1ED4-B35C-4E15-878D-203B6F205876}" srcOrd="20" destOrd="0" presId="urn:microsoft.com/office/officeart/2005/8/layout/default"/>
    <dgm:cxn modelId="{A2B6BE9F-D50C-4818-BDDF-C4F169520F4A}" type="presParOf" srcId="{6BCF5D04-A0F9-4E81-9E6D-BBE2AEC4A0CC}" destId="{E4185C21-3C05-44DE-94D1-ECDB3284C11A}" srcOrd="21" destOrd="0" presId="urn:microsoft.com/office/officeart/2005/8/layout/default"/>
    <dgm:cxn modelId="{9A1AF67C-6284-404D-B04F-B33A91723597}" type="presParOf" srcId="{6BCF5D04-A0F9-4E81-9E6D-BBE2AEC4A0CC}" destId="{D4D1B51B-16E5-4886-AE5D-BDFC8531C6E7}" srcOrd="22" destOrd="0" presId="urn:microsoft.com/office/officeart/2005/8/layout/default"/>
    <dgm:cxn modelId="{5405FB51-933D-4FBE-AF74-A2C3700300B9}" type="presParOf" srcId="{6BCF5D04-A0F9-4E81-9E6D-BBE2AEC4A0CC}" destId="{430E5F7E-2B4D-4EE2-BAB0-53348663712C}" srcOrd="23" destOrd="0" presId="urn:microsoft.com/office/officeart/2005/8/layout/default"/>
    <dgm:cxn modelId="{7008B7C1-75A2-458E-87F2-986C387E559E}" type="presParOf" srcId="{6BCF5D04-A0F9-4E81-9E6D-BBE2AEC4A0CC}" destId="{A9E89836-42F8-41B4-8553-8690140B44EA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FE1F-4B0E-4898-BCAF-9D932A2304E5}">
      <dsp:nvSpPr>
        <dsp:cNvPr id="0" name=""/>
        <dsp:cNvSpPr/>
      </dsp:nvSpPr>
      <dsp:spPr>
        <a:xfrm>
          <a:off x="3823" y="647167"/>
          <a:ext cx="2070190" cy="1242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Title</a:t>
          </a:r>
        </a:p>
      </dsp:txBody>
      <dsp:txXfrm>
        <a:off x="3823" y="647167"/>
        <a:ext cx="2070190" cy="1242114"/>
      </dsp:txXfrm>
    </dsp:sp>
    <dsp:sp modelId="{C2E438D0-8EF1-45C9-A592-A73F01FCDE25}">
      <dsp:nvSpPr>
        <dsp:cNvPr id="0" name=""/>
        <dsp:cNvSpPr/>
      </dsp:nvSpPr>
      <dsp:spPr>
        <a:xfrm>
          <a:off x="2281033" y="647167"/>
          <a:ext cx="2070190" cy="1242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Section headers</a:t>
          </a:r>
        </a:p>
      </dsp:txBody>
      <dsp:txXfrm>
        <a:off x="2281033" y="647167"/>
        <a:ext cx="2070190" cy="1242114"/>
      </dsp:txXfrm>
    </dsp:sp>
    <dsp:sp modelId="{88B5B9B2-EB5F-491E-8D1F-4DC43DB69AFD}">
      <dsp:nvSpPr>
        <dsp:cNvPr id="0" name=""/>
        <dsp:cNvSpPr/>
      </dsp:nvSpPr>
      <dsp:spPr>
        <a:xfrm>
          <a:off x="4558242" y="688691"/>
          <a:ext cx="2070190" cy="11590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Purpose</a:t>
          </a:r>
        </a:p>
      </dsp:txBody>
      <dsp:txXfrm>
        <a:off x="4558242" y="688691"/>
        <a:ext cx="2070190" cy="1159066"/>
      </dsp:txXfrm>
    </dsp:sp>
    <dsp:sp modelId="{983BDDF8-E8B7-45E8-A0B9-B4D6693DA6FF}">
      <dsp:nvSpPr>
        <dsp:cNvPr id="0" name=""/>
        <dsp:cNvSpPr/>
      </dsp:nvSpPr>
      <dsp:spPr>
        <a:xfrm>
          <a:off x="6835452" y="647167"/>
          <a:ext cx="2070190" cy="1242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Definition </a:t>
          </a:r>
        </a:p>
      </dsp:txBody>
      <dsp:txXfrm>
        <a:off x="6835452" y="647167"/>
        <a:ext cx="2070190" cy="1242114"/>
      </dsp:txXfrm>
    </dsp:sp>
    <dsp:sp modelId="{6A616CC3-A341-43E4-ADAD-22104E419374}">
      <dsp:nvSpPr>
        <dsp:cNvPr id="0" name=""/>
        <dsp:cNvSpPr/>
      </dsp:nvSpPr>
      <dsp:spPr>
        <a:xfrm>
          <a:off x="9112661" y="647167"/>
          <a:ext cx="2070190" cy="1242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Scope/Responsible individuals </a:t>
          </a:r>
        </a:p>
      </dsp:txBody>
      <dsp:txXfrm>
        <a:off x="9112661" y="647167"/>
        <a:ext cx="2070190" cy="1242114"/>
      </dsp:txXfrm>
    </dsp:sp>
    <dsp:sp modelId="{D41674AB-88F1-43F7-BBC2-5EBA387B9287}">
      <dsp:nvSpPr>
        <dsp:cNvPr id="0" name=""/>
        <dsp:cNvSpPr/>
      </dsp:nvSpPr>
      <dsp:spPr>
        <a:xfrm>
          <a:off x="3823" y="2096300"/>
          <a:ext cx="2070190" cy="1242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Background</a:t>
          </a:r>
        </a:p>
      </dsp:txBody>
      <dsp:txXfrm>
        <a:off x="3823" y="2096300"/>
        <a:ext cx="2070190" cy="1242114"/>
      </dsp:txXfrm>
    </dsp:sp>
    <dsp:sp modelId="{FC4BB4B9-7333-450E-8F39-3F013AB892C8}">
      <dsp:nvSpPr>
        <dsp:cNvPr id="0" name=""/>
        <dsp:cNvSpPr/>
      </dsp:nvSpPr>
      <dsp:spPr>
        <a:xfrm>
          <a:off x="2281033" y="2096300"/>
          <a:ext cx="2070190" cy="1242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Procedures </a:t>
          </a:r>
        </a:p>
      </dsp:txBody>
      <dsp:txXfrm>
        <a:off x="2281033" y="2096300"/>
        <a:ext cx="2070190" cy="1242114"/>
      </dsp:txXfrm>
    </dsp:sp>
    <dsp:sp modelId="{80F43A14-3C49-4E32-A56B-9BF6734381CC}">
      <dsp:nvSpPr>
        <dsp:cNvPr id="0" name=""/>
        <dsp:cNvSpPr/>
      </dsp:nvSpPr>
      <dsp:spPr>
        <a:xfrm>
          <a:off x="4558242" y="2096300"/>
          <a:ext cx="2070190" cy="1242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Reference to applicable guidance and regulations </a:t>
          </a:r>
        </a:p>
      </dsp:txBody>
      <dsp:txXfrm>
        <a:off x="4558242" y="2096300"/>
        <a:ext cx="2070190" cy="1242114"/>
      </dsp:txXfrm>
    </dsp:sp>
    <dsp:sp modelId="{D7DD34C5-2E90-4F42-B18C-ED27D5B65338}">
      <dsp:nvSpPr>
        <dsp:cNvPr id="0" name=""/>
        <dsp:cNvSpPr/>
      </dsp:nvSpPr>
      <dsp:spPr>
        <a:xfrm>
          <a:off x="6835452" y="2096300"/>
          <a:ext cx="2070190" cy="1242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Signature of approving authoritative person/date</a:t>
          </a:r>
        </a:p>
      </dsp:txBody>
      <dsp:txXfrm>
        <a:off x="6835452" y="2096300"/>
        <a:ext cx="2070190" cy="1242114"/>
      </dsp:txXfrm>
    </dsp:sp>
    <dsp:sp modelId="{A2291155-B9D0-4DA5-A1F3-E1342020DFCC}">
      <dsp:nvSpPr>
        <dsp:cNvPr id="0" name=""/>
        <dsp:cNvSpPr/>
      </dsp:nvSpPr>
      <dsp:spPr>
        <a:xfrm>
          <a:off x="9112661" y="2096300"/>
          <a:ext cx="2070190" cy="1242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Page numbers</a:t>
          </a:r>
        </a:p>
      </dsp:txBody>
      <dsp:txXfrm>
        <a:off x="9112661" y="2096300"/>
        <a:ext cx="2070190" cy="1242114"/>
      </dsp:txXfrm>
    </dsp:sp>
    <dsp:sp modelId="{692E1ED4-B35C-4E15-878D-203B6F205876}">
      <dsp:nvSpPr>
        <dsp:cNvPr id="0" name=""/>
        <dsp:cNvSpPr/>
      </dsp:nvSpPr>
      <dsp:spPr>
        <a:xfrm>
          <a:off x="2281033" y="3545434"/>
          <a:ext cx="2070190" cy="1242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Attachments/Appendix</a:t>
          </a:r>
        </a:p>
      </dsp:txBody>
      <dsp:txXfrm>
        <a:off x="2281033" y="3545434"/>
        <a:ext cx="2070190" cy="1242114"/>
      </dsp:txXfrm>
    </dsp:sp>
    <dsp:sp modelId="{D4D1B51B-16E5-4886-AE5D-BDFC8531C6E7}">
      <dsp:nvSpPr>
        <dsp:cNvPr id="0" name=""/>
        <dsp:cNvSpPr/>
      </dsp:nvSpPr>
      <dsp:spPr>
        <a:xfrm>
          <a:off x="4558242" y="3545434"/>
          <a:ext cx="2070190" cy="12421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History of Change</a:t>
          </a:r>
        </a:p>
      </dsp:txBody>
      <dsp:txXfrm>
        <a:off x="4558242" y="3545434"/>
        <a:ext cx="2070190" cy="1242114"/>
      </dsp:txXfrm>
    </dsp:sp>
    <dsp:sp modelId="{A9E89836-42F8-41B4-8553-8690140B44EA}">
      <dsp:nvSpPr>
        <dsp:cNvPr id="0" name=""/>
        <dsp:cNvSpPr/>
      </dsp:nvSpPr>
      <dsp:spPr>
        <a:xfrm>
          <a:off x="6835452" y="3545434"/>
          <a:ext cx="2070190" cy="1242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Date of 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Version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Initial approval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Effective date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Revision</a:t>
          </a:r>
        </a:p>
      </dsp:txBody>
      <dsp:txXfrm>
        <a:off x="6835452" y="3545434"/>
        <a:ext cx="2070190" cy="124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D80F3-508D-4E33-8BC9-C47F7703CB70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3C794-7672-49E9-A629-BE181914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5BB3-AEEB-4238-B8F5-2608F004DE8B}" type="datetime1">
              <a:rPr lang="en-US" smtClean="0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9038-C438-4C30-A271-9D442D1A9016}" type="datetime1">
              <a:rPr lang="en-US" smtClean="0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1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8" y="6858000"/>
                </a:moveTo>
                <a:lnTo>
                  <a:pt x="0" y="6858000"/>
                </a:lnTo>
                <a:lnTo>
                  <a:pt x="2044891" y="0"/>
                </a:lnTo>
                <a:lnTo>
                  <a:pt x="3007348" y="0"/>
                </a:lnTo>
                <a:lnTo>
                  <a:pt x="3007348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6858000"/>
                </a:moveTo>
                <a:lnTo>
                  <a:pt x="1207968" y="6858000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6" y="3810000"/>
                </a:moveTo>
                <a:lnTo>
                  <a:pt x="0" y="3810000"/>
                </a:lnTo>
                <a:lnTo>
                  <a:pt x="3259666" y="0"/>
                </a:lnTo>
                <a:lnTo>
                  <a:pt x="3259666" y="381000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6858000"/>
                </a:moveTo>
                <a:lnTo>
                  <a:pt x="2467704" y="6858000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8000"/>
                </a:lnTo>
                <a:close/>
              </a:path>
            </a:pathLst>
          </a:custGeom>
          <a:solidFill>
            <a:srgbClr val="3F78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4" y="6858000"/>
                </a:moveTo>
                <a:lnTo>
                  <a:pt x="0" y="6858000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800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7" y="6858000"/>
                </a:moveTo>
                <a:lnTo>
                  <a:pt x="1108013" y="6858000"/>
                </a:lnTo>
                <a:lnTo>
                  <a:pt x="0" y="0"/>
                </a:lnTo>
                <a:lnTo>
                  <a:pt x="1248457" y="0"/>
                </a:lnTo>
                <a:lnTo>
                  <a:pt x="1248457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8" y="3268133"/>
                </a:moveTo>
                <a:lnTo>
                  <a:pt x="0" y="3268133"/>
                </a:lnTo>
                <a:lnTo>
                  <a:pt x="1817158" y="0"/>
                </a:lnTo>
                <a:lnTo>
                  <a:pt x="1817158" y="326813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25227" y="543445"/>
            <a:ext cx="1810385" cy="1551305"/>
          </a:xfrm>
          <a:custGeom>
            <a:avLst/>
            <a:gdLst/>
            <a:ahLst/>
            <a:cxnLst/>
            <a:rect l="l" t="t" r="r" b="b"/>
            <a:pathLst>
              <a:path w="1810384" h="1551305">
                <a:moveTo>
                  <a:pt x="899579" y="1551172"/>
                </a:moveTo>
                <a:lnTo>
                  <a:pt x="825800" y="1548601"/>
                </a:lnTo>
                <a:lnTo>
                  <a:pt x="753663" y="1541021"/>
                </a:lnTo>
                <a:lnTo>
                  <a:pt x="683400" y="1528632"/>
                </a:lnTo>
                <a:lnTo>
                  <a:pt x="615242" y="1511632"/>
                </a:lnTo>
                <a:lnTo>
                  <a:pt x="549422" y="1490223"/>
                </a:lnTo>
                <a:lnTo>
                  <a:pt x="486171" y="1464603"/>
                </a:lnTo>
                <a:lnTo>
                  <a:pt x="425719" y="1434972"/>
                </a:lnTo>
                <a:lnTo>
                  <a:pt x="368299" y="1401529"/>
                </a:lnTo>
                <a:lnTo>
                  <a:pt x="314142" y="1364475"/>
                </a:lnTo>
                <a:lnTo>
                  <a:pt x="263480" y="1324008"/>
                </a:lnTo>
                <a:lnTo>
                  <a:pt x="216544" y="1280329"/>
                </a:lnTo>
                <a:lnTo>
                  <a:pt x="173566" y="1233637"/>
                </a:lnTo>
                <a:lnTo>
                  <a:pt x="134777" y="1184132"/>
                </a:lnTo>
                <a:lnTo>
                  <a:pt x="100409" y="1132012"/>
                </a:lnTo>
                <a:lnTo>
                  <a:pt x="70693" y="1077479"/>
                </a:lnTo>
                <a:lnTo>
                  <a:pt x="45861" y="1020731"/>
                </a:lnTo>
                <a:lnTo>
                  <a:pt x="26144" y="961968"/>
                </a:lnTo>
                <a:lnTo>
                  <a:pt x="11773" y="901390"/>
                </a:lnTo>
                <a:lnTo>
                  <a:pt x="2982" y="839196"/>
                </a:lnTo>
                <a:lnTo>
                  <a:pt x="0" y="775586"/>
                </a:lnTo>
                <a:lnTo>
                  <a:pt x="2982" y="711976"/>
                </a:lnTo>
                <a:lnTo>
                  <a:pt x="11773" y="649782"/>
                </a:lnTo>
                <a:lnTo>
                  <a:pt x="26144" y="589204"/>
                </a:lnTo>
                <a:lnTo>
                  <a:pt x="45861" y="530441"/>
                </a:lnTo>
                <a:lnTo>
                  <a:pt x="70693" y="473693"/>
                </a:lnTo>
                <a:lnTo>
                  <a:pt x="100409" y="419159"/>
                </a:lnTo>
                <a:lnTo>
                  <a:pt x="134777" y="367040"/>
                </a:lnTo>
                <a:lnTo>
                  <a:pt x="173566" y="317535"/>
                </a:lnTo>
                <a:lnTo>
                  <a:pt x="216544" y="270843"/>
                </a:lnTo>
                <a:lnTo>
                  <a:pt x="263480" y="227164"/>
                </a:lnTo>
                <a:lnTo>
                  <a:pt x="314142" y="186697"/>
                </a:lnTo>
                <a:lnTo>
                  <a:pt x="368299" y="149643"/>
                </a:lnTo>
                <a:lnTo>
                  <a:pt x="425719" y="116200"/>
                </a:lnTo>
                <a:lnTo>
                  <a:pt x="486171" y="86569"/>
                </a:lnTo>
                <a:lnTo>
                  <a:pt x="549422" y="60949"/>
                </a:lnTo>
                <a:lnTo>
                  <a:pt x="615242" y="39539"/>
                </a:lnTo>
                <a:lnTo>
                  <a:pt x="683400" y="22540"/>
                </a:lnTo>
                <a:lnTo>
                  <a:pt x="753663" y="10151"/>
                </a:lnTo>
                <a:lnTo>
                  <a:pt x="825800" y="2571"/>
                </a:lnTo>
                <a:lnTo>
                  <a:pt x="899579" y="0"/>
                </a:lnTo>
                <a:lnTo>
                  <a:pt x="973436" y="2571"/>
                </a:lnTo>
                <a:lnTo>
                  <a:pt x="1045794" y="10151"/>
                </a:lnTo>
                <a:lnTo>
                  <a:pt x="1116407" y="22540"/>
                </a:lnTo>
                <a:lnTo>
                  <a:pt x="1185026" y="39539"/>
                </a:lnTo>
                <a:lnTo>
                  <a:pt x="1251404" y="60949"/>
                </a:lnTo>
                <a:lnTo>
                  <a:pt x="1315293" y="86569"/>
                </a:lnTo>
                <a:lnTo>
                  <a:pt x="1376446" y="116200"/>
                </a:lnTo>
                <a:lnTo>
                  <a:pt x="1434616" y="149643"/>
                </a:lnTo>
                <a:lnTo>
                  <a:pt x="1489555" y="186697"/>
                </a:lnTo>
                <a:lnTo>
                  <a:pt x="1541015" y="227164"/>
                </a:lnTo>
                <a:lnTo>
                  <a:pt x="1588748" y="270843"/>
                </a:lnTo>
                <a:lnTo>
                  <a:pt x="1632508" y="317535"/>
                </a:lnTo>
                <a:lnTo>
                  <a:pt x="1672047" y="367040"/>
                </a:lnTo>
                <a:lnTo>
                  <a:pt x="1707117" y="419159"/>
                </a:lnTo>
                <a:lnTo>
                  <a:pt x="1737471" y="473693"/>
                </a:lnTo>
                <a:lnTo>
                  <a:pt x="1762861" y="530441"/>
                </a:lnTo>
                <a:lnTo>
                  <a:pt x="1783039" y="589204"/>
                </a:lnTo>
                <a:lnTo>
                  <a:pt x="1797759" y="649782"/>
                </a:lnTo>
                <a:lnTo>
                  <a:pt x="1806773" y="711976"/>
                </a:lnTo>
                <a:lnTo>
                  <a:pt x="1809832" y="775586"/>
                </a:lnTo>
                <a:lnTo>
                  <a:pt x="1806773" y="839196"/>
                </a:lnTo>
                <a:lnTo>
                  <a:pt x="1797759" y="901390"/>
                </a:lnTo>
                <a:lnTo>
                  <a:pt x="1783039" y="961968"/>
                </a:lnTo>
                <a:lnTo>
                  <a:pt x="1762861" y="1020731"/>
                </a:lnTo>
                <a:lnTo>
                  <a:pt x="1737471" y="1077479"/>
                </a:lnTo>
                <a:lnTo>
                  <a:pt x="1707117" y="1132013"/>
                </a:lnTo>
                <a:lnTo>
                  <a:pt x="1672047" y="1184132"/>
                </a:lnTo>
                <a:lnTo>
                  <a:pt x="1632508" y="1233637"/>
                </a:lnTo>
                <a:lnTo>
                  <a:pt x="1588748" y="1280329"/>
                </a:lnTo>
                <a:lnTo>
                  <a:pt x="1541015" y="1324008"/>
                </a:lnTo>
                <a:lnTo>
                  <a:pt x="1489555" y="1364475"/>
                </a:lnTo>
                <a:lnTo>
                  <a:pt x="1434616" y="1401529"/>
                </a:lnTo>
                <a:lnTo>
                  <a:pt x="1376446" y="1434972"/>
                </a:lnTo>
                <a:lnTo>
                  <a:pt x="1315293" y="1464603"/>
                </a:lnTo>
                <a:lnTo>
                  <a:pt x="1251404" y="1490223"/>
                </a:lnTo>
                <a:lnTo>
                  <a:pt x="1185026" y="1511632"/>
                </a:lnTo>
                <a:lnTo>
                  <a:pt x="1116407" y="1528632"/>
                </a:lnTo>
                <a:lnTo>
                  <a:pt x="1045794" y="1541021"/>
                </a:lnTo>
                <a:lnTo>
                  <a:pt x="973436" y="1548601"/>
                </a:lnTo>
                <a:lnTo>
                  <a:pt x="899579" y="1551172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A79D-A26C-4DAA-AB69-4D78C9BC3056}" type="datetime1">
              <a:rPr lang="en-US" smtClean="0"/>
              <a:t>8/5/20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2F71-7B9A-4672-8A28-78C96AC286EF}" type="datetime1">
              <a:rPr lang="en-US" smtClean="0"/>
              <a:t>8/5/20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1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8" y="6858000"/>
                </a:moveTo>
                <a:lnTo>
                  <a:pt x="0" y="6858000"/>
                </a:lnTo>
                <a:lnTo>
                  <a:pt x="2044891" y="0"/>
                </a:lnTo>
                <a:lnTo>
                  <a:pt x="3007348" y="0"/>
                </a:lnTo>
                <a:lnTo>
                  <a:pt x="3007348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6858000"/>
                </a:moveTo>
                <a:lnTo>
                  <a:pt x="1207968" y="6858000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6" y="3810000"/>
                </a:moveTo>
                <a:lnTo>
                  <a:pt x="0" y="3810000"/>
                </a:lnTo>
                <a:lnTo>
                  <a:pt x="3259666" y="0"/>
                </a:lnTo>
                <a:lnTo>
                  <a:pt x="3259666" y="381000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6858000"/>
                </a:moveTo>
                <a:lnTo>
                  <a:pt x="2467704" y="6858000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8000"/>
                </a:lnTo>
                <a:close/>
              </a:path>
            </a:pathLst>
          </a:custGeom>
          <a:solidFill>
            <a:srgbClr val="3F78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4" y="6858000"/>
                </a:moveTo>
                <a:lnTo>
                  <a:pt x="0" y="6858000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800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7" y="6858000"/>
                </a:moveTo>
                <a:lnTo>
                  <a:pt x="1108013" y="6858000"/>
                </a:lnTo>
                <a:lnTo>
                  <a:pt x="0" y="0"/>
                </a:lnTo>
                <a:lnTo>
                  <a:pt x="1248457" y="0"/>
                </a:lnTo>
                <a:lnTo>
                  <a:pt x="1248457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8" y="3268133"/>
                </a:moveTo>
                <a:lnTo>
                  <a:pt x="0" y="3268133"/>
                </a:lnTo>
                <a:lnTo>
                  <a:pt x="1817158" y="0"/>
                </a:lnTo>
                <a:lnTo>
                  <a:pt x="1817158" y="326813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B11B-0CE1-4F4D-8A55-0AC96E257B4C}" type="datetime1">
              <a:rPr lang="en-US" smtClean="0"/>
              <a:t>8/5/20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1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8" y="6858000"/>
                </a:moveTo>
                <a:lnTo>
                  <a:pt x="0" y="6858000"/>
                </a:lnTo>
                <a:lnTo>
                  <a:pt x="2044891" y="0"/>
                </a:lnTo>
                <a:lnTo>
                  <a:pt x="3007348" y="0"/>
                </a:lnTo>
                <a:lnTo>
                  <a:pt x="3007348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6858000"/>
                </a:moveTo>
                <a:lnTo>
                  <a:pt x="1207968" y="6858000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6" y="3810000"/>
                </a:moveTo>
                <a:lnTo>
                  <a:pt x="0" y="3810000"/>
                </a:lnTo>
                <a:lnTo>
                  <a:pt x="3259666" y="0"/>
                </a:lnTo>
                <a:lnTo>
                  <a:pt x="3259666" y="381000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6858000"/>
                </a:moveTo>
                <a:lnTo>
                  <a:pt x="2467704" y="6858000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8000"/>
                </a:lnTo>
                <a:close/>
              </a:path>
            </a:pathLst>
          </a:custGeom>
          <a:solidFill>
            <a:srgbClr val="3F78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4" y="6858000"/>
                </a:moveTo>
                <a:lnTo>
                  <a:pt x="0" y="6858000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800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7" y="6858000"/>
                </a:moveTo>
                <a:lnTo>
                  <a:pt x="1108013" y="6858000"/>
                </a:lnTo>
                <a:lnTo>
                  <a:pt x="0" y="0"/>
                </a:lnTo>
                <a:lnTo>
                  <a:pt x="1248457" y="0"/>
                </a:lnTo>
                <a:lnTo>
                  <a:pt x="1248457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8" y="3268133"/>
                </a:moveTo>
                <a:lnTo>
                  <a:pt x="0" y="3268133"/>
                </a:lnTo>
                <a:lnTo>
                  <a:pt x="1817158" y="0"/>
                </a:lnTo>
                <a:lnTo>
                  <a:pt x="1817158" y="326813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0808" y="2545866"/>
            <a:ext cx="10290383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3361" y="1375799"/>
            <a:ext cx="10305276" cy="437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C5EB-42B1-4916-B2E8-3378CBECBEF0}" type="datetime1">
              <a:rPr lang="en-US" smtClean="0"/>
              <a:t>8/5/20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dn.ac.uk/clinicalresearchgovernance/content-images/TMP-QA-9%20V3%20Amendment%20Log.docx" TargetMode="External"/><Relationship Id="rId3" Type="http://schemas.openxmlformats.org/officeDocument/2006/relationships/hyperlink" Target="https://www.abdn.ac.uk/clinicalresearchgovernance/documents/TMP-QA-5%20V6%20Informed%20Consent%20Form.docx" TargetMode="External"/><Relationship Id="rId7" Type="http://schemas.openxmlformats.org/officeDocument/2006/relationships/hyperlink" Target="https://www.abdn.ac.uk/clinicalresearchgovernance/documents/SOP-QA-19%20V4%20Amendments.pdf" TargetMode="External"/><Relationship Id="rId2" Type="http://schemas.openxmlformats.org/officeDocument/2006/relationships/hyperlink" Target="https://www.abdn.ac.uk/clinicalresearchgovernance/documents/SOP-QA-9%20V4%20Receiving%20informed%20cons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dn.ac.uk/clinicalresearchgovernance/documents/SOP-QA-17%20V4%20Project%20committees.pdf" TargetMode="External"/><Relationship Id="rId11" Type="http://schemas.openxmlformats.org/officeDocument/2006/relationships/hyperlink" Target="https://www.abdn.ac.uk/clinicalresearchgovernance/documents/TMP-QA-28_Temperature_Monitoring_Log_(MPs).docx" TargetMode="External"/><Relationship Id="rId5" Type="http://schemas.openxmlformats.org/officeDocument/2006/relationships/hyperlink" Target="https://www.abdn.ac.uk/clinicalresearchgovernance/documents/TMP-QA-45_Study_Withdrawal_Form.docx" TargetMode="External"/><Relationship Id="rId10" Type="http://schemas.openxmlformats.org/officeDocument/2006/relationships/hyperlink" Target="https://www.abdn.ac.uk/clinicalresearchgovernance/documents/TMP-QA-23_MP_Order_Form.docx" TargetMode="External"/><Relationship Id="rId4" Type="http://schemas.openxmlformats.org/officeDocument/2006/relationships/hyperlink" Target="https://www.abdn.ac.uk/clinicalresearchgovernance/documents/TMP-QA-38%20V6%20PIS%20guide.docx" TargetMode="External"/><Relationship Id="rId9" Type="http://schemas.openxmlformats.org/officeDocument/2006/relationships/hyperlink" Target="https://www.abdn.ac.uk/clinicalresearchgovernance/documents/TMP-QA-26_Emergency_Unblinding_Form.doc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I+Love+Lucy+Chocolate&amp;&amp;view=detail&amp;mid=14D5BB9E304AA4182D3B14D5BB9E304AA4182D3B&amp;&amp;FORM=VDRVRV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0" y="0"/>
                </a:moveTo>
                <a:lnTo>
                  <a:pt x="842595" y="0"/>
                </a:lnTo>
                <a:lnTo>
                  <a:pt x="0" y="5666154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2178" y="422752"/>
            <a:ext cx="4074160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69895" algn="l"/>
              </a:tabLst>
            </a:pPr>
            <a:r>
              <a:rPr sz="5400" spc="-5" dirty="0">
                <a:solidFill>
                  <a:srgbClr val="90C226"/>
                </a:solidFill>
              </a:rPr>
              <a:t>Research	101</a:t>
            </a:r>
            <a:endParaRPr sz="5400"/>
          </a:p>
          <a:p>
            <a:pPr marL="3175" algn="ctr">
              <a:lnSpc>
                <a:spcPct val="100000"/>
              </a:lnSpc>
              <a:spcBef>
                <a:spcPts val="85"/>
              </a:spcBef>
            </a:pPr>
            <a:r>
              <a:rPr sz="2400" b="1" spc="-5" dirty="0">
                <a:solidFill>
                  <a:srgbClr val="90C226"/>
                </a:solidFill>
                <a:latin typeface="Trebuchet MS"/>
                <a:cs typeface="Trebuchet MS"/>
              </a:rPr>
              <a:t>sponsored by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2400" y="2184400"/>
            <a:ext cx="7903198" cy="38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6637-BB21-46FF-86BD-39851027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3400" y="228600"/>
            <a:ext cx="10363200" cy="1045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 </a:t>
            </a:r>
            <a:r>
              <a:rPr lang="en-US" sz="5400" dirty="0">
                <a:solidFill>
                  <a:srgbClr val="92D050"/>
                </a:solidFill>
              </a:rPr>
              <a:t>Create a Standard Template</a:t>
            </a:r>
            <a:br>
              <a:rPr lang="en-US" sz="5400" dirty="0">
                <a:solidFill>
                  <a:srgbClr val="92D050"/>
                </a:solidFill>
              </a:rPr>
            </a:br>
            <a:endParaRPr lang="en-US" sz="5400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B6AC77-2E35-4218-A29C-9BD39194B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552677"/>
              </p:ext>
            </p:extLst>
          </p:nvPr>
        </p:nvGraphicFramePr>
        <p:xfrm>
          <a:off x="304800" y="943224"/>
          <a:ext cx="11186676" cy="543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28194F8-447F-4BA1-B0B9-D8A858CAB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 r="1" b="1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6950" y="1072910"/>
            <a:ext cx="1254125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marR="5080" indent="-71120">
              <a:lnSpc>
                <a:spcPct val="125000"/>
              </a:lnSpc>
            </a:pPr>
            <a:r>
              <a:rPr sz="1500" spc="-5" dirty="0">
                <a:latin typeface="Trebuchet MS"/>
                <a:cs typeface="Trebuchet MS"/>
              </a:rPr>
              <a:t>Paper and Pen Write Page 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2315" y="1760948"/>
            <a:ext cx="373380" cy="433070"/>
          </a:xfrm>
          <a:custGeom>
            <a:avLst/>
            <a:gdLst/>
            <a:ahLst/>
            <a:cxnLst/>
            <a:rect l="l" t="t" r="r" b="b"/>
            <a:pathLst>
              <a:path w="373379" h="433069">
                <a:moveTo>
                  <a:pt x="68287" y="433074"/>
                </a:moveTo>
                <a:lnTo>
                  <a:pt x="129295" y="347979"/>
                </a:lnTo>
                <a:lnTo>
                  <a:pt x="0" y="255282"/>
                </a:lnTo>
                <a:lnTo>
                  <a:pt x="183023" y="0"/>
                </a:lnTo>
                <a:lnTo>
                  <a:pt x="312318" y="92697"/>
                </a:lnTo>
                <a:lnTo>
                  <a:pt x="373325" y="7602"/>
                </a:lnTo>
                <a:lnTo>
                  <a:pt x="350101" y="313035"/>
                </a:lnTo>
                <a:lnTo>
                  <a:pt x="68287" y="4330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2582" y="1900198"/>
            <a:ext cx="1849755" cy="1544320"/>
          </a:xfrm>
          <a:custGeom>
            <a:avLst/>
            <a:gdLst/>
            <a:ahLst/>
            <a:cxnLst/>
            <a:rect l="l" t="t" r="r" b="b"/>
            <a:pathLst>
              <a:path w="1849754" h="1544320">
                <a:moveTo>
                  <a:pt x="924724" y="1544063"/>
                </a:moveTo>
                <a:lnTo>
                  <a:pt x="848882" y="1541492"/>
                </a:lnTo>
                <a:lnTo>
                  <a:pt x="774729" y="1533912"/>
                </a:lnTo>
                <a:lnTo>
                  <a:pt x="702502" y="1521523"/>
                </a:lnTo>
                <a:lnTo>
                  <a:pt x="632439" y="1504523"/>
                </a:lnTo>
                <a:lnTo>
                  <a:pt x="564779" y="1483114"/>
                </a:lnTo>
                <a:lnTo>
                  <a:pt x="499759" y="1457494"/>
                </a:lnTo>
                <a:lnTo>
                  <a:pt x="437618" y="1427863"/>
                </a:lnTo>
                <a:lnTo>
                  <a:pt x="378593" y="1394420"/>
                </a:lnTo>
                <a:lnTo>
                  <a:pt x="322923" y="1357366"/>
                </a:lnTo>
                <a:lnTo>
                  <a:pt x="270845" y="1316899"/>
                </a:lnTo>
                <a:lnTo>
                  <a:pt x="222597" y="1273220"/>
                </a:lnTo>
                <a:lnTo>
                  <a:pt x="178418" y="1226528"/>
                </a:lnTo>
                <a:lnTo>
                  <a:pt x="138544" y="1177023"/>
                </a:lnTo>
                <a:lnTo>
                  <a:pt x="103215" y="1124904"/>
                </a:lnTo>
                <a:lnTo>
                  <a:pt x="72669" y="1070370"/>
                </a:lnTo>
                <a:lnTo>
                  <a:pt x="47143" y="1013622"/>
                </a:lnTo>
                <a:lnTo>
                  <a:pt x="26874" y="954859"/>
                </a:lnTo>
                <a:lnTo>
                  <a:pt x="12103" y="894281"/>
                </a:lnTo>
                <a:lnTo>
                  <a:pt x="3065" y="832087"/>
                </a:lnTo>
                <a:lnTo>
                  <a:pt x="0" y="768477"/>
                </a:lnTo>
                <a:lnTo>
                  <a:pt x="3066" y="704918"/>
                </a:lnTo>
                <a:lnTo>
                  <a:pt x="12103" y="642872"/>
                </a:lnTo>
                <a:lnTo>
                  <a:pt x="26875" y="582527"/>
                </a:lnTo>
                <a:lnTo>
                  <a:pt x="47143" y="524071"/>
                </a:lnTo>
                <a:lnTo>
                  <a:pt x="72670" y="467695"/>
                </a:lnTo>
                <a:lnTo>
                  <a:pt x="103216" y="413586"/>
                </a:lnTo>
                <a:lnTo>
                  <a:pt x="138545" y="361934"/>
                </a:lnTo>
                <a:lnTo>
                  <a:pt x="178418" y="312928"/>
                </a:lnTo>
                <a:lnTo>
                  <a:pt x="222598" y="266757"/>
                </a:lnTo>
                <a:lnTo>
                  <a:pt x="270846" y="223609"/>
                </a:lnTo>
                <a:lnTo>
                  <a:pt x="322924" y="183674"/>
                </a:lnTo>
                <a:lnTo>
                  <a:pt x="378594" y="147140"/>
                </a:lnTo>
                <a:lnTo>
                  <a:pt x="437619" y="114197"/>
                </a:lnTo>
                <a:lnTo>
                  <a:pt x="499760" y="85034"/>
                </a:lnTo>
                <a:lnTo>
                  <a:pt x="564780" y="59838"/>
                </a:lnTo>
                <a:lnTo>
                  <a:pt x="632440" y="38800"/>
                </a:lnTo>
                <a:lnTo>
                  <a:pt x="702502" y="22108"/>
                </a:lnTo>
                <a:lnTo>
                  <a:pt x="774729" y="9952"/>
                </a:lnTo>
                <a:lnTo>
                  <a:pt x="848883" y="2519"/>
                </a:lnTo>
                <a:lnTo>
                  <a:pt x="924724" y="0"/>
                </a:lnTo>
                <a:lnTo>
                  <a:pt x="1000566" y="2519"/>
                </a:lnTo>
                <a:lnTo>
                  <a:pt x="1074719" y="9952"/>
                </a:lnTo>
                <a:lnTo>
                  <a:pt x="1146946" y="22108"/>
                </a:lnTo>
                <a:lnTo>
                  <a:pt x="1217009" y="38800"/>
                </a:lnTo>
                <a:lnTo>
                  <a:pt x="1284669" y="59838"/>
                </a:lnTo>
                <a:lnTo>
                  <a:pt x="1349688" y="85034"/>
                </a:lnTo>
                <a:lnTo>
                  <a:pt x="1411829" y="114197"/>
                </a:lnTo>
                <a:lnTo>
                  <a:pt x="1470854" y="147140"/>
                </a:lnTo>
                <a:lnTo>
                  <a:pt x="1526525" y="183674"/>
                </a:lnTo>
                <a:lnTo>
                  <a:pt x="1578603" y="223609"/>
                </a:lnTo>
                <a:lnTo>
                  <a:pt x="1626850" y="266757"/>
                </a:lnTo>
                <a:lnTo>
                  <a:pt x="1671030" y="312928"/>
                </a:lnTo>
                <a:lnTo>
                  <a:pt x="1710903" y="361934"/>
                </a:lnTo>
                <a:lnTo>
                  <a:pt x="1746232" y="413586"/>
                </a:lnTo>
                <a:lnTo>
                  <a:pt x="1776779" y="467695"/>
                </a:lnTo>
                <a:lnTo>
                  <a:pt x="1802305" y="524071"/>
                </a:lnTo>
                <a:lnTo>
                  <a:pt x="1822573" y="582527"/>
                </a:lnTo>
                <a:lnTo>
                  <a:pt x="1837345" y="642872"/>
                </a:lnTo>
                <a:lnTo>
                  <a:pt x="1846382" y="704918"/>
                </a:lnTo>
                <a:lnTo>
                  <a:pt x="1849448" y="768477"/>
                </a:lnTo>
                <a:lnTo>
                  <a:pt x="1846382" y="832087"/>
                </a:lnTo>
                <a:lnTo>
                  <a:pt x="1837345" y="894281"/>
                </a:lnTo>
                <a:lnTo>
                  <a:pt x="1822573" y="954859"/>
                </a:lnTo>
                <a:lnTo>
                  <a:pt x="1802305" y="1013622"/>
                </a:lnTo>
                <a:lnTo>
                  <a:pt x="1776778" y="1070370"/>
                </a:lnTo>
                <a:lnTo>
                  <a:pt x="1746232" y="1124904"/>
                </a:lnTo>
                <a:lnTo>
                  <a:pt x="1710903" y="1177023"/>
                </a:lnTo>
                <a:lnTo>
                  <a:pt x="1671030" y="1226528"/>
                </a:lnTo>
                <a:lnTo>
                  <a:pt x="1626850" y="1273220"/>
                </a:lnTo>
                <a:lnTo>
                  <a:pt x="1578602" y="1316899"/>
                </a:lnTo>
                <a:lnTo>
                  <a:pt x="1526524" y="1357366"/>
                </a:lnTo>
                <a:lnTo>
                  <a:pt x="1470854" y="1394420"/>
                </a:lnTo>
                <a:lnTo>
                  <a:pt x="1411829" y="1427863"/>
                </a:lnTo>
                <a:lnTo>
                  <a:pt x="1349688" y="1457494"/>
                </a:lnTo>
                <a:lnTo>
                  <a:pt x="1284668" y="1483114"/>
                </a:lnTo>
                <a:lnTo>
                  <a:pt x="1217008" y="1504523"/>
                </a:lnTo>
                <a:lnTo>
                  <a:pt x="1146945" y="1521523"/>
                </a:lnTo>
                <a:lnTo>
                  <a:pt x="1074719" y="1533912"/>
                </a:lnTo>
                <a:lnTo>
                  <a:pt x="1000565" y="1541492"/>
                </a:lnTo>
                <a:lnTo>
                  <a:pt x="924724" y="154406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2582" y="1897094"/>
            <a:ext cx="1849755" cy="1547495"/>
          </a:xfrm>
          <a:custGeom>
            <a:avLst/>
            <a:gdLst/>
            <a:ahLst/>
            <a:cxnLst/>
            <a:rect l="l" t="t" r="r" b="b"/>
            <a:pathLst>
              <a:path w="1849754" h="1547495">
                <a:moveTo>
                  <a:pt x="0" y="771582"/>
                </a:moveTo>
                <a:lnTo>
                  <a:pt x="4774" y="692282"/>
                </a:lnTo>
                <a:lnTo>
                  <a:pt x="18788" y="615274"/>
                </a:lnTo>
                <a:lnTo>
                  <a:pt x="41574" y="540946"/>
                </a:lnTo>
                <a:lnTo>
                  <a:pt x="72669" y="469688"/>
                </a:lnTo>
                <a:lnTo>
                  <a:pt x="111610" y="404464"/>
                </a:lnTo>
                <a:lnTo>
                  <a:pt x="157929" y="337944"/>
                </a:lnTo>
                <a:lnTo>
                  <a:pt x="211162" y="278237"/>
                </a:lnTo>
                <a:lnTo>
                  <a:pt x="273685" y="223159"/>
                </a:lnTo>
                <a:lnTo>
                  <a:pt x="336514" y="182617"/>
                </a:lnTo>
                <a:lnTo>
                  <a:pt x="407703" y="128453"/>
                </a:lnTo>
                <a:lnTo>
                  <a:pt x="483946" y="89604"/>
                </a:lnTo>
                <a:lnTo>
                  <a:pt x="564780" y="56945"/>
                </a:lnTo>
                <a:lnTo>
                  <a:pt x="649740" y="30864"/>
                </a:lnTo>
                <a:lnTo>
                  <a:pt x="738360" y="11752"/>
                </a:lnTo>
                <a:lnTo>
                  <a:pt x="835214" y="0"/>
                </a:lnTo>
                <a:lnTo>
                  <a:pt x="924724" y="3104"/>
                </a:lnTo>
                <a:lnTo>
                  <a:pt x="1019272" y="0"/>
                </a:lnTo>
                <a:lnTo>
                  <a:pt x="1111088" y="11752"/>
                </a:lnTo>
                <a:lnTo>
                  <a:pt x="1199709" y="30864"/>
                </a:lnTo>
                <a:lnTo>
                  <a:pt x="1284668" y="56945"/>
                </a:lnTo>
                <a:lnTo>
                  <a:pt x="1365502" y="89604"/>
                </a:lnTo>
                <a:lnTo>
                  <a:pt x="1441746" y="128453"/>
                </a:lnTo>
                <a:lnTo>
                  <a:pt x="1512934" y="182617"/>
                </a:lnTo>
                <a:lnTo>
                  <a:pt x="1578602" y="223159"/>
                </a:lnTo>
                <a:lnTo>
                  <a:pt x="1638286" y="278237"/>
                </a:lnTo>
                <a:lnTo>
                  <a:pt x="1691520" y="337944"/>
                </a:lnTo>
                <a:lnTo>
                  <a:pt x="1737838" y="404464"/>
                </a:lnTo>
                <a:lnTo>
                  <a:pt x="1776779" y="469688"/>
                </a:lnTo>
                <a:lnTo>
                  <a:pt x="1811091" y="540946"/>
                </a:lnTo>
                <a:lnTo>
                  <a:pt x="1830661" y="615274"/>
                </a:lnTo>
                <a:lnTo>
                  <a:pt x="1844674" y="692282"/>
                </a:lnTo>
                <a:lnTo>
                  <a:pt x="1849448" y="771582"/>
                </a:lnTo>
                <a:lnTo>
                  <a:pt x="1844674" y="850881"/>
                </a:lnTo>
                <a:lnTo>
                  <a:pt x="1830661" y="927889"/>
                </a:lnTo>
                <a:lnTo>
                  <a:pt x="1811091" y="1002217"/>
                </a:lnTo>
                <a:lnTo>
                  <a:pt x="1776779" y="1073475"/>
                </a:lnTo>
                <a:lnTo>
                  <a:pt x="1737838" y="1141272"/>
                </a:lnTo>
                <a:lnTo>
                  <a:pt x="1691520" y="1205219"/>
                </a:lnTo>
                <a:lnTo>
                  <a:pt x="1638286" y="1264927"/>
                </a:lnTo>
                <a:lnTo>
                  <a:pt x="1578602" y="1320004"/>
                </a:lnTo>
                <a:lnTo>
                  <a:pt x="1512934" y="1370062"/>
                </a:lnTo>
                <a:lnTo>
                  <a:pt x="1441746" y="1414710"/>
                </a:lnTo>
                <a:lnTo>
                  <a:pt x="1365502" y="1453559"/>
                </a:lnTo>
                <a:lnTo>
                  <a:pt x="1284668" y="1486219"/>
                </a:lnTo>
                <a:lnTo>
                  <a:pt x="1199708" y="1512299"/>
                </a:lnTo>
                <a:lnTo>
                  <a:pt x="1111087" y="1531411"/>
                </a:lnTo>
                <a:lnTo>
                  <a:pt x="1019271" y="1543164"/>
                </a:lnTo>
                <a:lnTo>
                  <a:pt x="924724" y="1547168"/>
                </a:lnTo>
                <a:lnTo>
                  <a:pt x="835206" y="1543164"/>
                </a:lnTo>
                <a:lnTo>
                  <a:pt x="738359" y="1531411"/>
                </a:lnTo>
                <a:lnTo>
                  <a:pt x="649739" y="1512299"/>
                </a:lnTo>
                <a:lnTo>
                  <a:pt x="564779" y="1486219"/>
                </a:lnTo>
                <a:lnTo>
                  <a:pt x="483945" y="1453559"/>
                </a:lnTo>
                <a:lnTo>
                  <a:pt x="407702" y="1414710"/>
                </a:lnTo>
                <a:lnTo>
                  <a:pt x="336513" y="1370062"/>
                </a:lnTo>
                <a:lnTo>
                  <a:pt x="273608" y="1320004"/>
                </a:lnTo>
                <a:lnTo>
                  <a:pt x="211162" y="1264927"/>
                </a:lnTo>
                <a:lnTo>
                  <a:pt x="157928" y="1205219"/>
                </a:lnTo>
                <a:lnTo>
                  <a:pt x="111609" y="1141272"/>
                </a:lnTo>
                <a:lnTo>
                  <a:pt x="72669" y="1073475"/>
                </a:lnTo>
                <a:lnTo>
                  <a:pt x="41573" y="1002217"/>
                </a:lnTo>
                <a:lnTo>
                  <a:pt x="18787" y="927889"/>
                </a:lnTo>
                <a:lnTo>
                  <a:pt x="10683" y="850881"/>
                </a:lnTo>
                <a:lnTo>
                  <a:pt x="0" y="77158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88182" y="2422555"/>
            <a:ext cx="123698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25000"/>
              </a:lnSpc>
            </a:pPr>
            <a:r>
              <a:rPr sz="1500" spc="-5" dirty="0">
                <a:latin typeface="Trebuchet MS"/>
                <a:cs typeface="Trebuchet MS"/>
              </a:rPr>
              <a:t>Enter Page 1 into computer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2462" y="3525860"/>
            <a:ext cx="498475" cy="427990"/>
          </a:xfrm>
          <a:custGeom>
            <a:avLst/>
            <a:gdLst/>
            <a:ahLst/>
            <a:cxnLst/>
            <a:rect l="l" t="t" r="r" b="b"/>
            <a:pathLst>
              <a:path w="498475" h="427989">
                <a:moveTo>
                  <a:pt x="0" y="157262"/>
                </a:moveTo>
                <a:lnTo>
                  <a:pt x="99579" y="189618"/>
                </a:lnTo>
                <a:lnTo>
                  <a:pt x="161190" y="0"/>
                </a:lnTo>
                <a:lnTo>
                  <a:pt x="458602" y="96634"/>
                </a:lnTo>
                <a:lnTo>
                  <a:pt x="396991" y="286253"/>
                </a:lnTo>
                <a:lnTo>
                  <a:pt x="497898" y="319039"/>
                </a:lnTo>
                <a:lnTo>
                  <a:pt x="187338" y="427768"/>
                </a:lnTo>
                <a:lnTo>
                  <a:pt x="0" y="1572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7500" y="4106102"/>
            <a:ext cx="1881505" cy="1551305"/>
          </a:xfrm>
          <a:custGeom>
            <a:avLst/>
            <a:gdLst/>
            <a:ahLst/>
            <a:cxnLst/>
            <a:rect l="l" t="t" r="r" b="b"/>
            <a:pathLst>
              <a:path w="1881504" h="1551304">
                <a:moveTo>
                  <a:pt x="940755" y="1551172"/>
                </a:moveTo>
                <a:lnTo>
                  <a:pt x="863599" y="1548601"/>
                </a:lnTo>
                <a:lnTo>
                  <a:pt x="788160" y="1541021"/>
                </a:lnTo>
                <a:lnTo>
                  <a:pt x="714681" y="1528632"/>
                </a:lnTo>
                <a:lnTo>
                  <a:pt x="643404" y="1511632"/>
                </a:lnTo>
                <a:lnTo>
                  <a:pt x="574571" y="1490223"/>
                </a:lnTo>
                <a:lnTo>
                  <a:pt x="508424" y="1464603"/>
                </a:lnTo>
                <a:lnTo>
                  <a:pt x="445205" y="1434972"/>
                </a:lnTo>
                <a:lnTo>
                  <a:pt x="385157" y="1401529"/>
                </a:lnTo>
                <a:lnTo>
                  <a:pt x="328521" y="1364475"/>
                </a:lnTo>
                <a:lnTo>
                  <a:pt x="275540" y="1324008"/>
                </a:lnTo>
                <a:lnTo>
                  <a:pt x="226456" y="1280329"/>
                </a:lnTo>
                <a:lnTo>
                  <a:pt x="181511" y="1233637"/>
                </a:lnTo>
                <a:lnTo>
                  <a:pt x="140946" y="1184132"/>
                </a:lnTo>
                <a:lnTo>
                  <a:pt x="105005" y="1132013"/>
                </a:lnTo>
                <a:lnTo>
                  <a:pt x="73929" y="1077479"/>
                </a:lnTo>
                <a:lnTo>
                  <a:pt x="47960" y="1020731"/>
                </a:lnTo>
                <a:lnTo>
                  <a:pt x="27340" y="961968"/>
                </a:lnTo>
                <a:lnTo>
                  <a:pt x="12312" y="901390"/>
                </a:lnTo>
                <a:lnTo>
                  <a:pt x="3118" y="839196"/>
                </a:lnTo>
                <a:lnTo>
                  <a:pt x="0" y="775586"/>
                </a:lnTo>
                <a:lnTo>
                  <a:pt x="3119" y="711976"/>
                </a:lnTo>
                <a:lnTo>
                  <a:pt x="12313" y="649782"/>
                </a:lnTo>
                <a:lnTo>
                  <a:pt x="27341" y="589204"/>
                </a:lnTo>
                <a:lnTo>
                  <a:pt x="47961" y="530441"/>
                </a:lnTo>
                <a:lnTo>
                  <a:pt x="73930" y="473693"/>
                </a:lnTo>
                <a:lnTo>
                  <a:pt x="105006" y="419159"/>
                </a:lnTo>
                <a:lnTo>
                  <a:pt x="140947" y="367040"/>
                </a:lnTo>
                <a:lnTo>
                  <a:pt x="181512" y="317535"/>
                </a:lnTo>
                <a:lnTo>
                  <a:pt x="226457" y="270843"/>
                </a:lnTo>
                <a:lnTo>
                  <a:pt x="275541" y="227164"/>
                </a:lnTo>
                <a:lnTo>
                  <a:pt x="328522" y="186697"/>
                </a:lnTo>
                <a:lnTo>
                  <a:pt x="385158" y="149643"/>
                </a:lnTo>
                <a:lnTo>
                  <a:pt x="445206" y="116200"/>
                </a:lnTo>
                <a:lnTo>
                  <a:pt x="508425" y="86569"/>
                </a:lnTo>
                <a:lnTo>
                  <a:pt x="574571" y="60949"/>
                </a:lnTo>
                <a:lnTo>
                  <a:pt x="643404" y="39539"/>
                </a:lnTo>
                <a:lnTo>
                  <a:pt x="714681" y="22540"/>
                </a:lnTo>
                <a:lnTo>
                  <a:pt x="788161" y="10151"/>
                </a:lnTo>
                <a:lnTo>
                  <a:pt x="863599" y="2571"/>
                </a:lnTo>
                <a:lnTo>
                  <a:pt x="940756" y="0"/>
                </a:lnTo>
                <a:lnTo>
                  <a:pt x="1017913" y="2571"/>
                </a:lnTo>
                <a:lnTo>
                  <a:pt x="1093351" y="10151"/>
                </a:lnTo>
                <a:lnTo>
                  <a:pt x="1166830" y="22540"/>
                </a:lnTo>
                <a:lnTo>
                  <a:pt x="1238107" y="39539"/>
                </a:lnTo>
                <a:lnTo>
                  <a:pt x="1306940" y="60949"/>
                </a:lnTo>
                <a:lnTo>
                  <a:pt x="1373087" y="86569"/>
                </a:lnTo>
                <a:lnTo>
                  <a:pt x="1436306" y="116200"/>
                </a:lnTo>
                <a:lnTo>
                  <a:pt x="1496354" y="149643"/>
                </a:lnTo>
                <a:lnTo>
                  <a:pt x="1552989" y="186697"/>
                </a:lnTo>
                <a:lnTo>
                  <a:pt x="1605970" y="227164"/>
                </a:lnTo>
                <a:lnTo>
                  <a:pt x="1655054" y="270843"/>
                </a:lnTo>
                <a:lnTo>
                  <a:pt x="1700000" y="317535"/>
                </a:lnTo>
                <a:lnTo>
                  <a:pt x="1740564" y="367040"/>
                </a:lnTo>
                <a:lnTo>
                  <a:pt x="1776506" y="419159"/>
                </a:lnTo>
                <a:lnTo>
                  <a:pt x="1807582" y="473693"/>
                </a:lnTo>
                <a:lnTo>
                  <a:pt x="1833551" y="530441"/>
                </a:lnTo>
                <a:lnTo>
                  <a:pt x="1854170" y="589204"/>
                </a:lnTo>
                <a:lnTo>
                  <a:pt x="1869198" y="649782"/>
                </a:lnTo>
                <a:lnTo>
                  <a:pt x="1878392" y="711976"/>
                </a:lnTo>
                <a:lnTo>
                  <a:pt x="1881511" y="775586"/>
                </a:lnTo>
                <a:lnTo>
                  <a:pt x="1878392" y="839196"/>
                </a:lnTo>
                <a:lnTo>
                  <a:pt x="1869197" y="901390"/>
                </a:lnTo>
                <a:lnTo>
                  <a:pt x="1854169" y="961968"/>
                </a:lnTo>
                <a:lnTo>
                  <a:pt x="1833550" y="1020731"/>
                </a:lnTo>
                <a:lnTo>
                  <a:pt x="1807581" y="1077479"/>
                </a:lnTo>
                <a:lnTo>
                  <a:pt x="1776505" y="1132013"/>
                </a:lnTo>
                <a:lnTo>
                  <a:pt x="1740563" y="1184132"/>
                </a:lnTo>
                <a:lnTo>
                  <a:pt x="1699999" y="1233637"/>
                </a:lnTo>
                <a:lnTo>
                  <a:pt x="1655054" y="1280329"/>
                </a:lnTo>
                <a:lnTo>
                  <a:pt x="1605969" y="1324008"/>
                </a:lnTo>
                <a:lnTo>
                  <a:pt x="1552988" y="1364475"/>
                </a:lnTo>
                <a:lnTo>
                  <a:pt x="1496353" y="1401529"/>
                </a:lnTo>
                <a:lnTo>
                  <a:pt x="1436305" y="1434972"/>
                </a:lnTo>
                <a:lnTo>
                  <a:pt x="1373086" y="1464603"/>
                </a:lnTo>
                <a:lnTo>
                  <a:pt x="1306939" y="1490223"/>
                </a:lnTo>
                <a:lnTo>
                  <a:pt x="1238107" y="1511632"/>
                </a:lnTo>
                <a:lnTo>
                  <a:pt x="1166829" y="1528632"/>
                </a:lnTo>
                <a:lnTo>
                  <a:pt x="1093351" y="1541021"/>
                </a:lnTo>
                <a:lnTo>
                  <a:pt x="1017912" y="1548601"/>
                </a:lnTo>
                <a:lnTo>
                  <a:pt x="940755" y="1551172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7500" y="4106102"/>
            <a:ext cx="1881505" cy="1551305"/>
          </a:xfrm>
          <a:custGeom>
            <a:avLst/>
            <a:gdLst/>
            <a:ahLst/>
            <a:cxnLst/>
            <a:rect l="l" t="t" r="r" b="b"/>
            <a:pathLst>
              <a:path w="1881504" h="1551304">
                <a:moveTo>
                  <a:pt x="0" y="775586"/>
                </a:moveTo>
                <a:lnTo>
                  <a:pt x="4857" y="696287"/>
                </a:lnTo>
                <a:lnTo>
                  <a:pt x="19113" y="628107"/>
                </a:lnTo>
                <a:lnTo>
                  <a:pt x="42295" y="544950"/>
                </a:lnTo>
                <a:lnTo>
                  <a:pt x="73930" y="473693"/>
                </a:lnTo>
                <a:lnTo>
                  <a:pt x="113545" y="405895"/>
                </a:lnTo>
                <a:lnTo>
                  <a:pt x="160666" y="341948"/>
                </a:lnTo>
                <a:lnTo>
                  <a:pt x="214823" y="282241"/>
                </a:lnTo>
                <a:lnTo>
                  <a:pt x="275541" y="227164"/>
                </a:lnTo>
                <a:lnTo>
                  <a:pt x="342348" y="177106"/>
                </a:lnTo>
                <a:lnTo>
                  <a:pt x="414770" y="132458"/>
                </a:lnTo>
                <a:lnTo>
                  <a:pt x="492336" y="93609"/>
                </a:lnTo>
                <a:lnTo>
                  <a:pt x="578820" y="60949"/>
                </a:lnTo>
                <a:lnTo>
                  <a:pt x="661004" y="41806"/>
                </a:lnTo>
                <a:lnTo>
                  <a:pt x="751161" y="15757"/>
                </a:lnTo>
                <a:lnTo>
                  <a:pt x="844569" y="4004"/>
                </a:lnTo>
                <a:lnTo>
                  <a:pt x="940756" y="0"/>
                </a:lnTo>
                <a:lnTo>
                  <a:pt x="1036942" y="4004"/>
                </a:lnTo>
                <a:lnTo>
                  <a:pt x="1130351" y="15757"/>
                </a:lnTo>
                <a:lnTo>
                  <a:pt x="1220508" y="41806"/>
                </a:lnTo>
                <a:lnTo>
                  <a:pt x="1306940" y="60949"/>
                </a:lnTo>
                <a:lnTo>
                  <a:pt x="1389176" y="93609"/>
                </a:lnTo>
                <a:lnTo>
                  <a:pt x="1466741" y="132458"/>
                </a:lnTo>
                <a:lnTo>
                  <a:pt x="1539164" y="177106"/>
                </a:lnTo>
                <a:lnTo>
                  <a:pt x="1605970" y="227164"/>
                </a:lnTo>
                <a:lnTo>
                  <a:pt x="1670191" y="282241"/>
                </a:lnTo>
                <a:lnTo>
                  <a:pt x="1720845" y="341948"/>
                </a:lnTo>
                <a:lnTo>
                  <a:pt x="1774643" y="405895"/>
                </a:lnTo>
                <a:lnTo>
                  <a:pt x="1807581" y="473693"/>
                </a:lnTo>
                <a:lnTo>
                  <a:pt x="1839217" y="544950"/>
                </a:lnTo>
                <a:lnTo>
                  <a:pt x="1862398" y="628107"/>
                </a:lnTo>
                <a:lnTo>
                  <a:pt x="1876654" y="696287"/>
                </a:lnTo>
                <a:lnTo>
                  <a:pt x="1881511" y="775586"/>
                </a:lnTo>
                <a:lnTo>
                  <a:pt x="1876653" y="854885"/>
                </a:lnTo>
                <a:lnTo>
                  <a:pt x="1862397" y="931894"/>
                </a:lnTo>
                <a:lnTo>
                  <a:pt x="1839216" y="1006222"/>
                </a:lnTo>
                <a:lnTo>
                  <a:pt x="1807581" y="1077479"/>
                </a:lnTo>
                <a:lnTo>
                  <a:pt x="1774566" y="1145276"/>
                </a:lnTo>
                <a:lnTo>
                  <a:pt x="1720844" y="1209224"/>
                </a:lnTo>
                <a:lnTo>
                  <a:pt x="1670183" y="1268931"/>
                </a:lnTo>
                <a:lnTo>
                  <a:pt x="1605970" y="1324008"/>
                </a:lnTo>
                <a:lnTo>
                  <a:pt x="1539163" y="1374066"/>
                </a:lnTo>
                <a:lnTo>
                  <a:pt x="1466740" y="1421568"/>
                </a:lnTo>
                <a:lnTo>
                  <a:pt x="1389175" y="1467156"/>
                </a:lnTo>
                <a:lnTo>
                  <a:pt x="1306939" y="1490223"/>
                </a:lnTo>
                <a:lnTo>
                  <a:pt x="1220507" y="1516303"/>
                </a:lnTo>
                <a:lnTo>
                  <a:pt x="1130350" y="1535415"/>
                </a:lnTo>
                <a:lnTo>
                  <a:pt x="1036942" y="1547168"/>
                </a:lnTo>
                <a:lnTo>
                  <a:pt x="940755" y="1551172"/>
                </a:lnTo>
                <a:lnTo>
                  <a:pt x="844568" y="1547168"/>
                </a:lnTo>
                <a:lnTo>
                  <a:pt x="751160" y="1535415"/>
                </a:lnTo>
                <a:lnTo>
                  <a:pt x="661003" y="1516303"/>
                </a:lnTo>
                <a:lnTo>
                  <a:pt x="574571" y="1490223"/>
                </a:lnTo>
                <a:lnTo>
                  <a:pt x="492335" y="1467156"/>
                </a:lnTo>
                <a:lnTo>
                  <a:pt x="414770" y="1421568"/>
                </a:lnTo>
                <a:lnTo>
                  <a:pt x="342347" y="1374066"/>
                </a:lnTo>
                <a:lnTo>
                  <a:pt x="275541" y="1324008"/>
                </a:lnTo>
                <a:lnTo>
                  <a:pt x="214822" y="1268931"/>
                </a:lnTo>
                <a:lnTo>
                  <a:pt x="160666" y="1209224"/>
                </a:lnTo>
                <a:lnTo>
                  <a:pt x="113544" y="1145276"/>
                </a:lnTo>
                <a:lnTo>
                  <a:pt x="73929" y="1077479"/>
                </a:lnTo>
                <a:lnTo>
                  <a:pt x="42294" y="1006222"/>
                </a:lnTo>
                <a:lnTo>
                  <a:pt x="19112" y="931894"/>
                </a:lnTo>
                <a:lnTo>
                  <a:pt x="4857" y="854885"/>
                </a:lnTo>
                <a:lnTo>
                  <a:pt x="0" y="77558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26750" y="4366962"/>
            <a:ext cx="1137920" cy="104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91000"/>
              </a:lnSpc>
            </a:pPr>
            <a:r>
              <a:rPr sz="1500" spc="-5" dirty="0">
                <a:latin typeface="Trebuchet MS"/>
                <a:cs typeface="Trebuchet MS"/>
              </a:rPr>
              <a:t>Add graphs, checklists, resources, format, page numbers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3895" y="4619928"/>
            <a:ext cx="264160" cy="523875"/>
          </a:xfrm>
          <a:custGeom>
            <a:avLst/>
            <a:gdLst/>
            <a:ahLst/>
            <a:cxnLst/>
            <a:rect l="l" t="t" r="r" b="b"/>
            <a:pathLst>
              <a:path w="264159" h="523875">
                <a:moveTo>
                  <a:pt x="132007" y="0"/>
                </a:moveTo>
                <a:lnTo>
                  <a:pt x="132007" y="104704"/>
                </a:lnTo>
                <a:lnTo>
                  <a:pt x="264014" y="104704"/>
                </a:lnTo>
                <a:lnTo>
                  <a:pt x="264014" y="416727"/>
                </a:lnTo>
                <a:lnTo>
                  <a:pt x="132007" y="416727"/>
                </a:lnTo>
                <a:lnTo>
                  <a:pt x="132007" y="523520"/>
                </a:lnTo>
                <a:lnTo>
                  <a:pt x="0" y="261760"/>
                </a:lnTo>
                <a:lnTo>
                  <a:pt x="1320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3358" y="4106102"/>
            <a:ext cx="1776095" cy="1551305"/>
          </a:xfrm>
          <a:custGeom>
            <a:avLst/>
            <a:gdLst/>
            <a:ahLst/>
            <a:cxnLst/>
            <a:rect l="l" t="t" r="r" b="b"/>
            <a:pathLst>
              <a:path w="1776095" h="1551304">
                <a:moveTo>
                  <a:pt x="888000" y="1551172"/>
                </a:moveTo>
                <a:lnTo>
                  <a:pt x="815693" y="1548601"/>
                </a:lnTo>
                <a:lnTo>
                  <a:pt x="744900" y="1541021"/>
                </a:lnTo>
                <a:lnTo>
                  <a:pt x="675859" y="1528632"/>
                </a:lnTo>
                <a:lnTo>
                  <a:pt x="608807" y="1511632"/>
                </a:lnTo>
                <a:lnTo>
                  <a:pt x="543980" y="1490223"/>
                </a:lnTo>
                <a:lnTo>
                  <a:pt x="481617" y="1464603"/>
                </a:lnTo>
                <a:lnTo>
                  <a:pt x="421954" y="1434972"/>
                </a:lnTo>
                <a:lnTo>
                  <a:pt x="365228" y="1401529"/>
                </a:lnTo>
                <a:lnTo>
                  <a:pt x="311677" y="1364475"/>
                </a:lnTo>
                <a:lnTo>
                  <a:pt x="261538" y="1324008"/>
                </a:lnTo>
                <a:lnTo>
                  <a:pt x="215048" y="1280329"/>
                </a:lnTo>
                <a:lnTo>
                  <a:pt x="172445" y="1233637"/>
                </a:lnTo>
                <a:lnTo>
                  <a:pt x="133966" y="1184132"/>
                </a:lnTo>
                <a:lnTo>
                  <a:pt x="99847" y="1132013"/>
                </a:lnTo>
                <a:lnTo>
                  <a:pt x="70326" y="1077479"/>
                </a:lnTo>
                <a:lnTo>
                  <a:pt x="45641" y="1020731"/>
                </a:lnTo>
                <a:lnTo>
                  <a:pt x="26029" y="961968"/>
                </a:lnTo>
                <a:lnTo>
                  <a:pt x="11726" y="901390"/>
                </a:lnTo>
                <a:lnTo>
                  <a:pt x="2971" y="839196"/>
                </a:lnTo>
                <a:lnTo>
                  <a:pt x="0" y="775586"/>
                </a:lnTo>
                <a:lnTo>
                  <a:pt x="2971" y="711976"/>
                </a:lnTo>
                <a:lnTo>
                  <a:pt x="11726" y="649782"/>
                </a:lnTo>
                <a:lnTo>
                  <a:pt x="26029" y="589204"/>
                </a:lnTo>
                <a:lnTo>
                  <a:pt x="45641" y="530441"/>
                </a:lnTo>
                <a:lnTo>
                  <a:pt x="70326" y="473693"/>
                </a:lnTo>
                <a:lnTo>
                  <a:pt x="99847" y="419159"/>
                </a:lnTo>
                <a:lnTo>
                  <a:pt x="133966" y="367040"/>
                </a:lnTo>
                <a:lnTo>
                  <a:pt x="172445" y="317535"/>
                </a:lnTo>
                <a:lnTo>
                  <a:pt x="215048" y="270843"/>
                </a:lnTo>
                <a:lnTo>
                  <a:pt x="261538" y="227164"/>
                </a:lnTo>
                <a:lnTo>
                  <a:pt x="311677" y="186697"/>
                </a:lnTo>
                <a:lnTo>
                  <a:pt x="365228" y="149643"/>
                </a:lnTo>
                <a:lnTo>
                  <a:pt x="421954" y="116200"/>
                </a:lnTo>
                <a:lnTo>
                  <a:pt x="481617" y="86569"/>
                </a:lnTo>
                <a:lnTo>
                  <a:pt x="543980" y="60949"/>
                </a:lnTo>
                <a:lnTo>
                  <a:pt x="608807" y="39539"/>
                </a:lnTo>
                <a:lnTo>
                  <a:pt x="675859" y="22540"/>
                </a:lnTo>
                <a:lnTo>
                  <a:pt x="744900" y="10151"/>
                </a:lnTo>
                <a:lnTo>
                  <a:pt x="815693" y="2571"/>
                </a:lnTo>
                <a:lnTo>
                  <a:pt x="888000" y="0"/>
                </a:lnTo>
                <a:lnTo>
                  <a:pt x="960829" y="2571"/>
                </a:lnTo>
                <a:lnTo>
                  <a:pt x="1032038" y="10151"/>
                </a:lnTo>
                <a:lnTo>
                  <a:pt x="1101396" y="22540"/>
                </a:lnTo>
                <a:lnTo>
                  <a:pt x="1168676" y="39539"/>
                </a:lnTo>
                <a:lnTo>
                  <a:pt x="1233649" y="60949"/>
                </a:lnTo>
                <a:lnTo>
                  <a:pt x="1296087" y="86569"/>
                </a:lnTo>
                <a:lnTo>
                  <a:pt x="1355760" y="116200"/>
                </a:lnTo>
                <a:lnTo>
                  <a:pt x="1412441" y="149643"/>
                </a:lnTo>
                <a:lnTo>
                  <a:pt x="1465900" y="186697"/>
                </a:lnTo>
                <a:lnTo>
                  <a:pt x="1515910" y="227164"/>
                </a:lnTo>
                <a:lnTo>
                  <a:pt x="1562242" y="270843"/>
                </a:lnTo>
                <a:lnTo>
                  <a:pt x="1604667" y="317535"/>
                </a:lnTo>
                <a:lnTo>
                  <a:pt x="1642957" y="367040"/>
                </a:lnTo>
                <a:lnTo>
                  <a:pt x="1676883" y="419159"/>
                </a:lnTo>
                <a:lnTo>
                  <a:pt x="1706216" y="473693"/>
                </a:lnTo>
                <a:lnTo>
                  <a:pt x="1730729" y="530441"/>
                </a:lnTo>
                <a:lnTo>
                  <a:pt x="1750192" y="589204"/>
                </a:lnTo>
                <a:lnTo>
                  <a:pt x="1764377" y="649782"/>
                </a:lnTo>
                <a:lnTo>
                  <a:pt x="1773056" y="711976"/>
                </a:lnTo>
                <a:lnTo>
                  <a:pt x="1776000" y="775586"/>
                </a:lnTo>
                <a:lnTo>
                  <a:pt x="1773056" y="839196"/>
                </a:lnTo>
                <a:lnTo>
                  <a:pt x="1764377" y="901390"/>
                </a:lnTo>
                <a:lnTo>
                  <a:pt x="1750192" y="961968"/>
                </a:lnTo>
                <a:lnTo>
                  <a:pt x="1730729" y="1020731"/>
                </a:lnTo>
                <a:lnTo>
                  <a:pt x="1706216" y="1077479"/>
                </a:lnTo>
                <a:lnTo>
                  <a:pt x="1676883" y="1132013"/>
                </a:lnTo>
                <a:lnTo>
                  <a:pt x="1642957" y="1184132"/>
                </a:lnTo>
                <a:lnTo>
                  <a:pt x="1604667" y="1233637"/>
                </a:lnTo>
                <a:lnTo>
                  <a:pt x="1562242" y="1280329"/>
                </a:lnTo>
                <a:lnTo>
                  <a:pt x="1515910" y="1324008"/>
                </a:lnTo>
                <a:lnTo>
                  <a:pt x="1465900" y="1364475"/>
                </a:lnTo>
                <a:lnTo>
                  <a:pt x="1412441" y="1401529"/>
                </a:lnTo>
                <a:lnTo>
                  <a:pt x="1355760" y="1434972"/>
                </a:lnTo>
                <a:lnTo>
                  <a:pt x="1296087" y="1464603"/>
                </a:lnTo>
                <a:lnTo>
                  <a:pt x="1233649" y="1490223"/>
                </a:lnTo>
                <a:lnTo>
                  <a:pt x="1168676" y="1511632"/>
                </a:lnTo>
                <a:lnTo>
                  <a:pt x="1101396" y="1528632"/>
                </a:lnTo>
                <a:lnTo>
                  <a:pt x="1032038" y="1541021"/>
                </a:lnTo>
                <a:lnTo>
                  <a:pt x="960829" y="1548601"/>
                </a:lnTo>
                <a:lnTo>
                  <a:pt x="888000" y="1551172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70808" y="4572702"/>
            <a:ext cx="118300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ts val="1620"/>
              </a:lnSpc>
            </a:pPr>
            <a:r>
              <a:rPr sz="1500" spc="-5" dirty="0">
                <a:latin typeface="Trebuchet MS"/>
                <a:cs typeface="Trebuchet MS"/>
              </a:rPr>
              <a:t>Quality Review check and edit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6646" y="3596183"/>
            <a:ext cx="498475" cy="429895"/>
          </a:xfrm>
          <a:custGeom>
            <a:avLst/>
            <a:gdLst/>
            <a:ahLst/>
            <a:cxnLst/>
            <a:rect l="l" t="t" r="r" b="b"/>
            <a:pathLst>
              <a:path w="498475" h="429895">
                <a:moveTo>
                  <a:pt x="497898" y="109692"/>
                </a:moveTo>
                <a:lnTo>
                  <a:pt x="398318" y="142048"/>
                </a:lnTo>
                <a:lnTo>
                  <a:pt x="460242" y="332629"/>
                </a:lnTo>
                <a:lnTo>
                  <a:pt x="161503" y="429695"/>
                </a:lnTo>
                <a:lnTo>
                  <a:pt x="99579" y="239114"/>
                </a:lnTo>
                <a:lnTo>
                  <a:pt x="0" y="271469"/>
                </a:lnTo>
                <a:lnTo>
                  <a:pt x="187025" y="0"/>
                </a:lnTo>
                <a:lnTo>
                  <a:pt x="497898" y="1096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1488" y="1900198"/>
            <a:ext cx="1829435" cy="1544320"/>
          </a:xfrm>
          <a:custGeom>
            <a:avLst/>
            <a:gdLst/>
            <a:ahLst/>
            <a:cxnLst/>
            <a:rect l="l" t="t" r="r" b="b"/>
            <a:pathLst>
              <a:path w="1829435" h="1544320">
                <a:moveTo>
                  <a:pt x="914493" y="1544063"/>
                </a:moveTo>
                <a:lnTo>
                  <a:pt x="838999" y="1541492"/>
                </a:lnTo>
                <a:lnTo>
                  <a:pt x="765276" y="1533912"/>
                </a:lnTo>
                <a:lnTo>
                  <a:pt x="693550" y="1521523"/>
                </a:lnTo>
                <a:lnTo>
                  <a:pt x="624050" y="1504523"/>
                </a:lnTo>
                <a:lnTo>
                  <a:pt x="557001" y="1483114"/>
                </a:lnTo>
                <a:lnTo>
                  <a:pt x="492632" y="1457494"/>
                </a:lnTo>
                <a:lnTo>
                  <a:pt x="431169" y="1427863"/>
                </a:lnTo>
                <a:lnTo>
                  <a:pt x="372839" y="1394420"/>
                </a:lnTo>
                <a:lnTo>
                  <a:pt x="317871" y="1357366"/>
                </a:lnTo>
                <a:lnTo>
                  <a:pt x="266490" y="1316899"/>
                </a:lnTo>
                <a:lnTo>
                  <a:pt x="218925" y="1273220"/>
                </a:lnTo>
                <a:lnTo>
                  <a:pt x="175402" y="1226528"/>
                </a:lnTo>
                <a:lnTo>
                  <a:pt x="136148" y="1177023"/>
                </a:lnTo>
                <a:lnTo>
                  <a:pt x="101391" y="1124904"/>
                </a:lnTo>
                <a:lnTo>
                  <a:pt x="71358" y="1070370"/>
                </a:lnTo>
                <a:lnTo>
                  <a:pt x="46276" y="1013622"/>
                </a:lnTo>
                <a:lnTo>
                  <a:pt x="26373" y="954859"/>
                </a:lnTo>
                <a:lnTo>
                  <a:pt x="11875" y="894281"/>
                </a:lnTo>
                <a:lnTo>
                  <a:pt x="3009" y="832087"/>
                </a:lnTo>
                <a:lnTo>
                  <a:pt x="3" y="768477"/>
                </a:lnTo>
                <a:lnTo>
                  <a:pt x="3005" y="704918"/>
                </a:lnTo>
                <a:lnTo>
                  <a:pt x="11871" y="642872"/>
                </a:lnTo>
                <a:lnTo>
                  <a:pt x="26369" y="582527"/>
                </a:lnTo>
                <a:lnTo>
                  <a:pt x="46273" y="524071"/>
                </a:lnTo>
                <a:lnTo>
                  <a:pt x="71355" y="467695"/>
                </a:lnTo>
                <a:lnTo>
                  <a:pt x="101388" y="413586"/>
                </a:lnTo>
                <a:lnTo>
                  <a:pt x="136145" y="361934"/>
                </a:lnTo>
                <a:lnTo>
                  <a:pt x="175399" y="312928"/>
                </a:lnTo>
                <a:lnTo>
                  <a:pt x="218922" y="266757"/>
                </a:lnTo>
                <a:lnTo>
                  <a:pt x="266488" y="223609"/>
                </a:lnTo>
                <a:lnTo>
                  <a:pt x="317868" y="183674"/>
                </a:lnTo>
                <a:lnTo>
                  <a:pt x="372837" y="147140"/>
                </a:lnTo>
                <a:lnTo>
                  <a:pt x="431167" y="114197"/>
                </a:lnTo>
                <a:lnTo>
                  <a:pt x="492629" y="85034"/>
                </a:lnTo>
                <a:lnTo>
                  <a:pt x="556999" y="59838"/>
                </a:lnTo>
                <a:lnTo>
                  <a:pt x="624047" y="38800"/>
                </a:lnTo>
                <a:lnTo>
                  <a:pt x="693548" y="22108"/>
                </a:lnTo>
                <a:lnTo>
                  <a:pt x="765273" y="9952"/>
                </a:lnTo>
                <a:lnTo>
                  <a:pt x="838996" y="2519"/>
                </a:lnTo>
                <a:lnTo>
                  <a:pt x="914489" y="0"/>
                </a:lnTo>
                <a:lnTo>
                  <a:pt x="988988" y="2519"/>
                </a:lnTo>
                <a:lnTo>
                  <a:pt x="1061921" y="9952"/>
                </a:lnTo>
                <a:lnTo>
                  <a:pt x="1133044" y="22108"/>
                </a:lnTo>
                <a:lnTo>
                  <a:pt x="1202112" y="38800"/>
                </a:lnTo>
                <a:lnTo>
                  <a:pt x="1268883" y="59838"/>
                </a:lnTo>
                <a:lnTo>
                  <a:pt x="1333112" y="85034"/>
                </a:lnTo>
                <a:lnTo>
                  <a:pt x="1394556" y="114197"/>
                </a:lnTo>
                <a:lnTo>
                  <a:pt x="1452971" y="147140"/>
                </a:lnTo>
                <a:lnTo>
                  <a:pt x="1508113" y="183674"/>
                </a:lnTo>
                <a:lnTo>
                  <a:pt x="1559739" y="223609"/>
                </a:lnTo>
                <a:lnTo>
                  <a:pt x="1607605" y="266757"/>
                </a:lnTo>
                <a:lnTo>
                  <a:pt x="1651467" y="312928"/>
                </a:lnTo>
                <a:lnTo>
                  <a:pt x="1691082" y="361934"/>
                </a:lnTo>
                <a:lnTo>
                  <a:pt x="1726205" y="413586"/>
                </a:lnTo>
                <a:lnTo>
                  <a:pt x="1756594" y="467695"/>
                </a:lnTo>
                <a:lnTo>
                  <a:pt x="1782003" y="524071"/>
                </a:lnTo>
                <a:lnTo>
                  <a:pt x="1802191" y="582527"/>
                </a:lnTo>
                <a:lnTo>
                  <a:pt x="1816912" y="642872"/>
                </a:lnTo>
                <a:lnTo>
                  <a:pt x="1825924" y="704918"/>
                </a:lnTo>
                <a:lnTo>
                  <a:pt x="1828982" y="768477"/>
                </a:lnTo>
                <a:lnTo>
                  <a:pt x="1825924" y="832087"/>
                </a:lnTo>
                <a:lnTo>
                  <a:pt x="1816912" y="894281"/>
                </a:lnTo>
                <a:lnTo>
                  <a:pt x="1802191" y="954859"/>
                </a:lnTo>
                <a:lnTo>
                  <a:pt x="1782004" y="1013622"/>
                </a:lnTo>
                <a:lnTo>
                  <a:pt x="1756594" y="1070370"/>
                </a:lnTo>
                <a:lnTo>
                  <a:pt x="1726205" y="1124904"/>
                </a:lnTo>
                <a:lnTo>
                  <a:pt x="1691082" y="1177023"/>
                </a:lnTo>
                <a:lnTo>
                  <a:pt x="1651468" y="1226528"/>
                </a:lnTo>
                <a:lnTo>
                  <a:pt x="1607606" y="1273220"/>
                </a:lnTo>
                <a:lnTo>
                  <a:pt x="1559740" y="1316899"/>
                </a:lnTo>
                <a:lnTo>
                  <a:pt x="1508114" y="1357366"/>
                </a:lnTo>
                <a:lnTo>
                  <a:pt x="1452972" y="1394420"/>
                </a:lnTo>
                <a:lnTo>
                  <a:pt x="1394557" y="1427863"/>
                </a:lnTo>
                <a:lnTo>
                  <a:pt x="1333114" y="1457494"/>
                </a:lnTo>
                <a:lnTo>
                  <a:pt x="1268885" y="1483114"/>
                </a:lnTo>
                <a:lnTo>
                  <a:pt x="1202114" y="1504523"/>
                </a:lnTo>
                <a:lnTo>
                  <a:pt x="1133046" y="1521523"/>
                </a:lnTo>
                <a:lnTo>
                  <a:pt x="1061924" y="1533912"/>
                </a:lnTo>
                <a:lnTo>
                  <a:pt x="988992" y="1541492"/>
                </a:lnTo>
                <a:lnTo>
                  <a:pt x="914493" y="154406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60501" y="2256820"/>
            <a:ext cx="963930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" algn="ctr">
              <a:lnSpc>
                <a:spcPts val="1620"/>
              </a:lnSpc>
            </a:pPr>
            <a:r>
              <a:rPr sz="1500" spc="-5" dirty="0">
                <a:latin typeface="Trebuchet MS"/>
                <a:cs typeface="Trebuchet MS"/>
              </a:rPr>
              <a:t>Final Approver, review and sign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57491" y="1784022"/>
            <a:ext cx="374650" cy="434340"/>
          </a:xfrm>
          <a:custGeom>
            <a:avLst/>
            <a:gdLst/>
            <a:ahLst/>
            <a:cxnLst/>
            <a:rect l="l" t="t" r="r" b="b"/>
            <a:pathLst>
              <a:path w="374650" h="434339">
                <a:moveTo>
                  <a:pt x="374534" y="425471"/>
                </a:moveTo>
                <a:lnTo>
                  <a:pt x="313526" y="340377"/>
                </a:lnTo>
                <a:lnTo>
                  <a:pt x="183023" y="433940"/>
                </a:lnTo>
                <a:lnTo>
                  <a:pt x="0" y="178658"/>
                </a:lnTo>
                <a:lnTo>
                  <a:pt x="130503" y="85094"/>
                </a:lnTo>
                <a:lnTo>
                  <a:pt x="69496" y="0"/>
                </a:lnTo>
                <a:lnTo>
                  <a:pt x="352519" y="119171"/>
                </a:lnTo>
                <a:lnTo>
                  <a:pt x="374534" y="4254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0607" y="372098"/>
            <a:ext cx="246253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92D050"/>
                </a:solidFill>
              </a:rPr>
              <a:t>Begin Writing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6000218" y="3144018"/>
            <a:ext cx="185293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4" algn="ctr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Lean Six Sigma Writing Flow Cell Concept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949" y="1289670"/>
            <a:ext cx="19608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5" dirty="0">
                <a:latin typeface="Trebuchet MS"/>
                <a:cs typeface="Trebuchet MS"/>
              </a:rPr>
              <a:t>WHO</a:t>
            </a:r>
            <a:r>
              <a:rPr sz="2000" u="heavy" spc="100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latin typeface="Trebuchet MS"/>
                <a:cs typeface="Trebuchet MS"/>
              </a:rPr>
              <a:t>writes</a:t>
            </a:r>
            <a:r>
              <a:rPr sz="2000" u="heavy" spc="100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latin typeface="Trebuchet MS"/>
                <a:cs typeface="Trebuchet MS"/>
              </a:rPr>
              <a:t>SOP?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949" y="1899270"/>
            <a:ext cx="167195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Determine the following: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949" y="2503304"/>
            <a:ext cx="202755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SzPct val="102500"/>
              <a:buFont typeface="Arial"/>
              <a:buChar char="•"/>
              <a:tabLst>
                <a:tab pos="298450" algn="l"/>
              </a:tabLst>
            </a:pPr>
            <a:r>
              <a:rPr sz="2000" spc="-5" dirty="0">
                <a:latin typeface="Trebuchet MS"/>
                <a:cs typeface="Trebuchet MS"/>
              </a:rPr>
              <a:t>Who knows the details in the process?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949" y="3722504"/>
            <a:ext cx="235331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SzPct val="102500"/>
              <a:buFont typeface="Arial"/>
              <a:buChar char="•"/>
              <a:tabLst>
                <a:tab pos="298450" algn="l"/>
              </a:tabLst>
            </a:pPr>
            <a:r>
              <a:rPr sz="2000" spc="-5" dirty="0">
                <a:latin typeface="Trebuchet MS"/>
                <a:cs typeface="Trebuchet MS"/>
              </a:rPr>
              <a:t>Who performs the task(s)?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1949" y="4616324"/>
            <a:ext cx="1668145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SzPct val="102500"/>
              <a:buFont typeface="Arial"/>
              <a:buChar char="•"/>
              <a:tabLst>
                <a:tab pos="298450" algn="l"/>
              </a:tabLst>
            </a:pPr>
            <a:r>
              <a:rPr sz="2000" spc="-5" dirty="0">
                <a:latin typeface="Trebuchet MS"/>
                <a:cs typeface="Trebuchet MS"/>
              </a:rPr>
              <a:t>Department directors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949" y="5530724"/>
            <a:ext cx="254635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SzPct val="102500"/>
              <a:buFont typeface="Arial"/>
              <a:buChar char="•"/>
              <a:tabLst>
                <a:tab pos="298450" algn="l"/>
              </a:tabLst>
            </a:pPr>
            <a:r>
              <a:rPr sz="2000" spc="-5" dirty="0">
                <a:latin typeface="Trebuchet MS"/>
                <a:cs typeface="Trebuchet MS"/>
              </a:rPr>
              <a:t>Quality department staff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80465" y="1668894"/>
            <a:ext cx="752835" cy="60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712200" y="4318000"/>
            <a:ext cx="736600" cy="625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7582" y="182875"/>
            <a:ext cx="1952625" cy="81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   Buddy</a:t>
            </a:r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330700" y="4394200"/>
            <a:ext cx="728134" cy="625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1206500"/>
            <a:ext cx="745068" cy="1006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41062" y="2141913"/>
            <a:ext cx="666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Step 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82923" y="1384452"/>
            <a:ext cx="5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7600" y="4051866"/>
            <a:ext cx="102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Michelle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0700" y="4051866"/>
            <a:ext cx="79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1999" y="950516"/>
            <a:ext cx="8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68593" y="-1256241"/>
            <a:ext cx="5872105" cy="9364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431" y="120450"/>
            <a:ext cx="334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Example of Workflow within SOP</a:t>
            </a:r>
          </a:p>
        </p:txBody>
      </p:sp>
    </p:spTree>
    <p:extLst>
      <p:ext uri="{BB962C8B-B14F-4D97-AF65-F5344CB8AC3E}">
        <p14:creationId xmlns:p14="http://schemas.microsoft.com/office/powerpoint/2010/main" val="110631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507" y="406404"/>
            <a:ext cx="687641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18285" algn="l"/>
                <a:tab pos="2611755" algn="l"/>
                <a:tab pos="5412740" algn="l"/>
              </a:tabLst>
            </a:pPr>
            <a:r>
              <a:rPr sz="5400" spc="-5" dirty="0">
                <a:solidFill>
                  <a:srgbClr val="90C226"/>
                </a:solidFill>
              </a:rPr>
              <a:t>TIPS	</a:t>
            </a:r>
            <a:r>
              <a:rPr sz="5400" spc="-10" dirty="0">
                <a:solidFill>
                  <a:srgbClr val="90C226"/>
                </a:solidFill>
              </a:rPr>
              <a:t>for	</a:t>
            </a:r>
            <a:r>
              <a:rPr sz="5400" spc="-5" dirty="0">
                <a:solidFill>
                  <a:srgbClr val="90C226"/>
                </a:solidFill>
              </a:rPr>
              <a:t>Creating	</a:t>
            </a:r>
            <a:r>
              <a:rPr sz="5400" spc="-10" dirty="0">
                <a:solidFill>
                  <a:srgbClr val="90C226"/>
                </a:solidFill>
              </a:rPr>
              <a:t>SOPs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129973" y="1804579"/>
            <a:ext cx="7924800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First,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SOP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SOP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include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glossary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terms</a:t>
            </a:r>
            <a:endParaRPr sz="2000" dirty="0">
              <a:latin typeface="Trebuchet MS"/>
              <a:cs typeface="Trebuchet MS"/>
            </a:endParaRPr>
          </a:p>
          <a:p>
            <a:pPr marL="755650" lvl="1" indent="-285750"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Definitions,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numbering,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rebuchet MS"/>
                <a:cs typeface="Trebuchet MS"/>
              </a:rPr>
              <a:t>standard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format,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sections,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training,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revision…</a:t>
            </a:r>
            <a:endParaRPr sz="20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comprised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short,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concise,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sentences</a:t>
            </a:r>
            <a:endParaRPr sz="2000" dirty="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Include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adequate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details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clearly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guide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conduct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procedure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en-US" sz="20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Contain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specific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aim and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written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in 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general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format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that can be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easily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followed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by 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broad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audience</a:t>
            </a:r>
            <a:endParaRPr sz="20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Demonstrate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compliance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with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regulations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guidance</a:t>
            </a:r>
            <a:endParaRPr sz="2000" dirty="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29845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List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tasks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in the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correct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order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be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conducted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755966"/>
            <a:ext cx="3776979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40"/>
              </a:lnSpc>
              <a:tabLst>
                <a:tab pos="1504950" algn="l"/>
                <a:tab pos="2116455" algn="l"/>
              </a:tabLst>
            </a:pPr>
            <a:r>
              <a:rPr sz="4900" spc="-5" dirty="0">
                <a:solidFill>
                  <a:srgbClr val="92D050"/>
                </a:solidFill>
              </a:rPr>
              <a:t>Does	it	Work?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756074" y="1797067"/>
            <a:ext cx="56915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85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Test the SOP- does it actually work as written?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711700"/>
            <a:ext cx="1032115" cy="70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1387" y="4933417"/>
            <a:ext cx="776985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Can a team </a:t>
            </a:r>
            <a:r>
              <a:rPr sz="2000" spc="-5" dirty="0">
                <a:latin typeface="Trebuchet MS"/>
                <a:cs typeface="Trebuchet MS"/>
              </a:rPr>
              <a:t>member successfully perform the process unsupervised?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75100" y="2425700"/>
            <a:ext cx="2224206" cy="171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230" y="753536"/>
            <a:ext cx="521398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17190" algn="l"/>
              </a:tabLst>
            </a:pPr>
            <a:r>
              <a:rPr sz="5400" spc="-5" dirty="0">
                <a:solidFill>
                  <a:srgbClr val="90C226"/>
                </a:solidFill>
              </a:rPr>
              <a:t>Approval	Process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65309" y="1979352"/>
            <a:ext cx="54830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Clr>
                <a:srgbClr val="90C226"/>
              </a:buClr>
              <a:buSzPct val="83333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Establish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approval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process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by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determining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review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and make 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decision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approve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310" y="3042608"/>
            <a:ext cx="35388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u="sng" spc="-5" dirty="0">
                <a:solidFill>
                  <a:srgbClr val="404040"/>
                </a:solidFill>
                <a:latin typeface="Trebuchet MS"/>
                <a:cs typeface="Trebuchet MS"/>
              </a:rPr>
              <a:t>author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of the SOP will sign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618" y="3636055"/>
            <a:ext cx="5480781" cy="548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86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u="sng" spc="-5" dirty="0">
                <a:solidFill>
                  <a:srgbClr val="404040"/>
                </a:solidFill>
                <a:latin typeface="Trebuchet MS"/>
                <a:cs typeface="Trebuchet MS"/>
              </a:rPr>
              <a:t>department head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that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been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designated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approve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SOP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will also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sign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140" y="4500986"/>
            <a:ext cx="57878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u="sng" spc="-5" dirty="0">
                <a:solidFill>
                  <a:srgbClr val="404040"/>
                </a:solidFill>
                <a:latin typeface="Trebuchet MS"/>
                <a:cs typeface="Trebuchet MS"/>
              </a:rPr>
              <a:t>responsible party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will also be assigned the task for revisions/reviews</a:t>
            </a:r>
            <a:r>
              <a:rPr lang="en-US" sz="1800" spc="-5" dirty="0">
                <a:solidFill>
                  <a:srgbClr val="404040"/>
                </a:solidFill>
                <a:latin typeface="Trebuchet MS"/>
                <a:cs typeface="Trebuchet MS"/>
              </a:rPr>
              <a:t> and maintain a master list of SOPs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0817" y="341988"/>
            <a:ext cx="648398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</a:pPr>
            <a:r>
              <a:rPr sz="5400" spc="-5" dirty="0">
                <a:solidFill>
                  <a:srgbClr val="90C226"/>
                </a:solidFill>
              </a:rPr>
              <a:t>Distribution/Training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6074" y="1573805"/>
            <a:ext cx="8351520" cy="432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Distribution, education and training on new departmental SOPs should be consistent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Notify study team that there is a new SOP</a:t>
            </a:r>
            <a:endParaRPr sz="15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Place the signed original copy in an SOP binder/electronic folder</a:t>
            </a:r>
            <a:endParaRPr sz="15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Keep the paper/electronic original in a secure location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6"/>
              </a:buClr>
              <a:buFont typeface="Times New Roman"/>
              <a:buChar char="□"/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90C226"/>
              </a:buClr>
              <a:buFont typeface="Times New Roman"/>
              <a:buChar char="□"/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Choose the best training approach for the SOP</a:t>
            </a:r>
            <a:endParaRPr sz="1500" dirty="0">
              <a:latin typeface="Trebuchet MS"/>
              <a:cs typeface="Trebuchet MS"/>
            </a:endParaRPr>
          </a:p>
          <a:p>
            <a:pPr marL="755650" marR="5080" lvl="1" indent="-285750">
              <a:lnSpc>
                <a:spcPts val="1510"/>
              </a:lnSpc>
              <a:spcBef>
                <a:spcPts val="1019"/>
              </a:spcBef>
              <a:buClr>
                <a:srgbClr val="90C226"/>
              </a:buClr>
              <a:buSzPct val="82142"/>
              <a:buFont typeface="Times New Roman"/>
              <a:buChar char="□"/>
              <a:tabLst>
                <a:tab pos="75565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Document the date each research staff has been appropriately trained and deemed competent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to perform the SOP</a:t>
            </a:r>
            <a:endParaRPr sz="15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810"/>
              </a:spcBef>
              <a:buClr>
                <a:srgbClr val="90C226"/>
              </a:buClr>
              <a:buSzPct val="82142"/>
              <a:buFont typeface="Times New Roman"/>
              <a:buChar char="□"/>
              <a:tabLst>
                <a:tab pos="75565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Train new staff on all SOPs </a:t>
            </a:r>
            <a:r>
              <a:rPr lang="en-US" sz="1500" spc="-5" dirty="0">
                <a:solidFill>
                  <a:srgbClr val="404040"/>
                </a:solidFill>
                <a:latin typeface="Trebuchet MS"/>
                <a:cs typeface="Trebuchet MS"/>
              </a:rPr>
              <a:t>when they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joi</a:t>
            </a:r>
            <a:r>
              <a:rPr lang="en-US" sz="15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the study team</a:t>
            </a:r>
            <a:endParaRPr sz="15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830"/>
              </a:spcBef>
              <a:buClr>
                <a:srgbClr val="90C226"/>
              </a:buClr>
              <a:buSzPct val="82142"/>
              <a:buFont typeface="Times New Roman"/>
              <a:buChar char="□"/>
              <a:tabLst>
                <a:tab pos="75565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Consistently monitor members of the study team to ensure they are following SOP procedures</a:t>
            </a:r>
            <a:endParaRPr sz="15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830"/>
              </a:spcBef>
              <a:buClr>
                <a:srgbClr val="90C226"/>
              </a:buClr>
              <a:buSzPct val="82142"/>
              <a:buFont typeface="Times New Roman"/>
              <a:buChar char="□"/>
              <a:tabLst>
                <a:tab pos="75565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Provide refresher training at regular intervals</a:t>
            </a:r>
            <a:r>
              <a:rPr lang="en-US" sz="1500" spc="-5" dirty="0">
                <a:solidFill>
                  <a:srgbClr val="404040"/>
                </a:solidFill>
                <a:latin typeface="Trebuchet MS"/>
                <a:cs typeface="Trebuchet MS"/>
              </a:rPr>
              <a:t>-annual required trainings</a:t>
            </a:r>
          </a:p>
          <a:p>
            <a:pPr marL="755650" lvl="1" indent="-285750">
              <a:lnSpc>
                <a:spcPct val="100000"/>
              </a:lnSpc>
              <a:spcBef>
                <a:spcPts val="830"/>
              </a:spcBef>
              <a:buClr>
                <a:srgbClr val="90C226"/>
              </a:buClr>
              <a:buSzPct val="82142"/>
              <a:buFont typeface="Times New Roman"/>
              <a:buChar char="□"/>
              <a:tabLst>
                <a:tab pos="755650" algn="l"/>
              </a:tabLst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0129" y="5933089"/>
            <a:ext cx="22453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Train and Re-Train!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2980" y="753536"/>
            <a:ext cx="490093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90C226"/>
                </a:solidFill>
              </a:rPr>
              <a:t>Implementation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6074" y="2230580"/>
            <a:ext cx="8423275" cy="293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After</a:t>
            </a:r>
            <a:r>
              <a:rPr sz="18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study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team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had adequate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training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SOP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can 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implemented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3333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Notify the team member the SOP is effective and should be implemented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Document the date the SOP became effective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Times New Roman"/>
              <a:buChar char="□"/>
            </a:pPr>
            <a:endParaRPr sz="19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Reassess the SOP process/procedures a few days after the implementation to ensure all procedures can be implemented without any errors/revisions/issues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469646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  <a:tabLst>
                <a:tab pos="2406650" algn="l"/>
                <a:tab pos="3233420" algn="l"/>
              </a:tabLst>
            </a:pPr>
            <a:r>
              <a:rPr sz="5400" spc="-5" dirty="0">
                <a:solidFill>
                  <a:srgbClr val="90C226"/>
                </a:solidFill>
              </a:rPr>
              <a:t>Review	</a:t>
            </a:r>
            <a:r>
              <a:rPr sz="5400" spc="-10" dirty="0">
                <a:solidFill>
                  <a:srgbClr val="90C226"/>
                </a:solidFill>
              </a:rPr>
              <a:t>of	SOPs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943361" y="1375799"/>
            <a:ext cx="7971155" cy="437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When should a review be performed?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At least an annually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Regular intervals as needed to reassess applicability of procedures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trends of noncompliance occur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response to a monitoring/audit finding</a:t>
            </a:r>
            <a:endParaRPr sz="1900">
              <a:latin typeface="Trebuchet MS"/>
              <a:cs typeface="Trebuchet MS"/>
            </a:endParaRPr>
          </a:p>
          <a:p>
            <a:pPr marL="755650" marR="338455" indent="-285750">
              <a:lnSpc>
                <a:spcPts val="2050"/>
              </a:lnSpc>
              <a:spcBef>
                <a:spcPts val="103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After a reporting of issues by the study teams or other involved parties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Why should reviews be performed?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To ensure the procedures still apply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ct val="100000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Review to assess if any content/procedures require updating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Who should conduct the review?</a:t>
            </a:r>
            <a:endParaRPr sz="1900">
              <a:latin typeface="Trebuchet MS"/>
              <a:cs typeface="Trebuchet MS"/>
            </a:endParaRPr>
          </a:p>
          <a:p>
            <a:pPr marL="755650" indent="-285750">
              <a:lnSpc>
                <a:spcPts val="2265"/>
              </a:lnSpc>
              <a:spcBef>
                <a:spcPts val="770"/>
              </a:spcBef>
              <a:buClr>
                <a:srgbClr val="90C226"/>
              </a:buClr>
              <a:buSzPct val="81578"/>
              <a:buFont typeface="Times New Roman"/>
              <a:buChar char="□"/>
              <a:tabLst>
                <a:tab pos="75565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SOP owners, study team members, and approval authorities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206" y="224221"/>
            <a:ext cx="5871210" cy="150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0" marR="5080" indent="-1377315">
              <a:lnSpc>
                <a:spcPct val="100000"/>
              </a:lnSpc>
              <a:tabLst>
                <a:tab pos="2632075" algn="l"/>
                <a:tab pos="3459479" algn="l"/>
              </a:tabLst>
            </a:pPr>
            <a:r>
              <a:rPr sz="5400" spc="-5" dirty="0">
                <a:solidFill>
                  <a:srgbClr val="90C226"/>
                </a:solidFill>
              </a:rPr>
              <a:t>Conflict	</a:t>
            </a:r>
            <a:r>
              <a:rPr sz="5400" spc="-10" dirty="0">
                <a:solidFill>
                  <a:srgbClr val="90C226"/>
                </a:solidFill>
              </a:rPr>
              <a:t>of	</a:t>
            </a:r>
            <a:r>
              <a:rPr sz="5400" spc="-5" dirty="0">
                <a:solidFill>
                  <a:srgbClr val="90C226"/>
                </a:solidFill>
              </a:rPr>
              <a:t>Interest Disclosure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6075" y="2170041"/>
            <a:ext cx="7968615" cy="433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Conflicts</a:t>
            </a:r>
            <a:r>
              <a:rPr sz="2000" u="heavy" spc="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of</a:t>
            </a:r>
            <a:r>
              <a:rPr sz="2000" u="heavy" spc="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Interest</a:t>
            </a: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808080"/>
                </a:solidFill>
                <a:latin typeface="Trebuchet MS"/>
                <a:cs typeface="Trebuchet MS"/>
              </a:rPr>
              <a:t>A Conflict of Interest occurs when an individual has an opportunity to affect educational content about healthcare products or services of a commercial interest with which she/he has a financial relationship.</a:t>
            </a:r>
            <a:endParaRPr sz="20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808080"/>
                </a:solidFill>
                <a:latin typeface="Trebuchet MS"/>
                <a:cs typeface="Trebuchet MS"/>
              </a:rPr>
              <a:t>There is no conflict of interest for this presentation.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Commercial</a:t>
            </a:r>
            <a:r>
              <a:rPr sz="2000" u="heavy" spc="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Support</a:t>
            </a:r>
            <a:endParaRPr sz="20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808080"/>
                </a:solidFill>
                <a:latin typeface="Trebuchet MS"/>
                <a:cs typeface="Trebuchet MS"/>
              </a:rPr>
              <a:t>No commercial support for this seminar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Non-Endorsement</a:t>
            </a:r>
            <a:r>
              <a:rPr sz="2000" u="heavy" spc="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of</a:t>
            </a:r>
            <a:r>
              <a:rPr sz="2000" u="heavy" spc="1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808080"/>
                </a:solidFill>
                <a:latin typeface="Trebuchet MS"/>
                <a:cs typeface="Trebuchet MS"/>
              </a:rPr>
              <a:t>Products</a:t>
            </a:r>
            <a:endParaRPr sz="20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solidFill>
                  <a:srgbClr val="808080"/>
                </a:solidFill>
                <a:latin typeface="Trebuchet MS"/>
                <a:cs typeface="Trebuchet MS"/>
              </a:rPr>
              <a:t>Non-applicable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77890" cy="6858000"/>
          </a:xfrm>
          <a:custGeom>
            <a:avLst/>
            <a:gdLst/>
            <a:ahLst/>
            <a:cxnLst/>
            <a:rect l="l" t="t" r="r" b="b"/>
            <a:pathLst>
              <a:path w="5977890" h="6858000">
                <a:moveTo>
                  <a:pt x="0" y="0"/>
                </a:moveTo>
                <a:lnTo>
                  <a:pt x="5977718" y="0"/>
                </a:lnTo>
                <a:lnTo>
                  <a:pt x="59777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221" y="1830276"/>
            <a:ext cx="2552700" cy="326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76375" algn="l"/>
              </a:tabLst>
            </a:pPr>
            <a:r>
              <a:rPr sz="4400" dirty="0">
                <a:solidFill>
                  <a:srgbClr val="90C226"/>
                </a:solidFill>
                <a:latin typeface="Trebuchet MS"/>
                <a:cs typeface="Trebuchet MS"/>
              </a:rPr>
              <a:t>What	</a:t>
            </a:r>
            <a:r>
              <a:rPr sz="4400" spc="-5" dirty="0">
                <a:solidFill>
                  <a:srgbClr val="90C226"/>
                </a:solidFill>
                <a:latin typeface="Trebuchet MS"/>
                <a:cs typeface="Trebuchet MS"/>
              </a:rPr>
              <a:t>to Consider When Reviewing SOPs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5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9267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7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5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7348" y="6858000"/>
                </a:moveTo>
                <a:lnTo>
                  <a:pt x="0" y="6858000"/>
                </a:lnTo>
                <a:lnTo>
                  <a:pt x="2044883" y="0"/>
                </a:lnTo>
                <a:lnTo>
                  <a:pt x="3007348" y="0"/>
                </a:lnTo>
                <a:lnTo>
                  <a:pt x="3007348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8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6" y="6858000"/>
                </a:moveTo>
                <a:lnTo>
                  <a:pt x="1207968" y="6858000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6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6" y="3810000"/>
                </a:moveTo>
                <a:lnTo>
                  <a:pt x="0" y="3810000"/>
                </a:lnTo>
                <a:lnTo>
                  <a:pt x="3259666" y="0"/>
                </a:lnTo>
                <a:lnTo>
                  <a:pt x="3259666" y="381000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1547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279" y="6858000"/>
                </a:moveTo>
                <a:lnTo>
                  <a:pt x="2467703" y="6858000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8000"/>
                </a:lnTo>
                <a:close/>
              </a:path>
            </a:pathLst>
          </a:custGeom>
          <a:solidFill>
            <a:srgbClr val="3F78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2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4" y="6858000"/>
                </a:moveTo>
                <a:lnTo>
                  <a:pt x="0" y="6858000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800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4366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6858000"/>
                </a:moveTo>
                <a:lnTo>
                  <a:pt x="1108013" y="6858000"/>
                </a:lnTo>
                <a:lnTo>
                  <a:pt x="0" y="0"/>
                </a:lnTo>
                <a:lnTo>
                  <a:pt x="1248456" y="0"/>
                </a:lnTo>
                <a:lnTo>
                  <a:pt x="1248456" y="68580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5666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8" y="3268133"/>
                </a:moveTo>
                <a:lnTo>
                  <a:pt x="0" y="3268133"/>
                </a:lnTo>
                <a:lnTo>
                  <a:pt x="1817158" y="0"/>
                </a:lnTo>
                <a:lnTo>
                  <a:pt x="1817158" y="3268133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7718" y="0"/>
            <a:ext cx="6214745" cy="6858000"/>
          </a:xfrm>
          <a:custGeom>
            <a:avLst/>
            <a:gdLst/>
            <a:ahLst/>
            <a:cxnLst/>
            <a:rect l="l" t="t" r="r" b="b"/>
            <a:pathLst>
              <a:path w="6214745" h="6858000">
                <a:moveTo>
                  <a:pt x="0" y="0"/>
                </a:moveTo>
                <a:lnTo>
                  <a:pt x="6214281" y="0"/>
                </a:lnTo>
                <a:lnTo>
                  <a:pt x="621428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2309" y="210937"/>
            <a:ext cx="1320800" cy="1320800"/>
          </a:xfrm>
          <a:custGeom>
            <a:avLst/>
            <a:gdLst/>
            <a:ahLst/>
            <a:cxnLst/>
            <a:rect l="l" t="t" r="r" b="b"/>
            <a:pathLst>
              <a:path w="1320800" h="1320800">
                <a:moveTo>
                  <a:pt x="660341" y="1320681"/>
                </a:moveTo>
                <a:lnTo>
                  <a:pt x="606182" y="1318492"/>
                </a:lnTo>
                <a:lnTo>
                  <a:pt x="553230" y="1312039"/>
                </a:lnTo>
                <a:lnTo>
                  <a:pt x="501653" y="1301490"/>
                </a:lnTo>
                <a:lnTo>
                  <a:pt x="451622" y="1287017"/>
                </a:lnTo>
                <a:lnTo>
                  <a:pt x="403306" y="1268789"/>
                </a:lnTo>
                <a:lnTo>
                  <a:pt x="356876" y="1246975"/>
                </a:lnTo>
                <a:lnTo>
                  <a:pt x="312501" y="1221747"/>
                </a:lnTo>
                <a:lnTo>
                  <a:pt x="270352" y="1193274"/>
                </a:lnTo>
                <a:lnTo>
                  <a:pt x="230598" y="1161726"/>
                </a:lnTo>
                <a:lnTo>
                  <a:pt x="193409" y="1127272"/>
                </a:lnTo>
                <a:lnTo>
                  <a:pt x="158955" y="1090083"/>
                </a:lnTo>
                <a:lnTo>
                  <a:pt x="127407" y="1050329"/>
                </a:lnTo>
                <a:lnTo>
                  <a:pt x="98934" y="1008180"/>
                </a:lnTo>
                <a:lnTo>
                  <a:pt x="73706" y="963805"/>
                </a:lnTo>
                <a:lnTo>
                  <a:pt x="51892" y="917375"/>
                </a:lnTo>
                <a:lnTo>
                  <a:pt x="33664" y="869059"/>
                </a:lnTo>
                <a:lnTo>
                  <a:pt x="19191" y="819028"/>
                </a:lnTo>
                <a:lnTo>
                  <a:pt x="8642" y="767451"/>
                </a:lnTo>
                <a:lnTo>
                  <a:pt x="2189" y="714499"/>
                </a:lnTo>
                <a:lnTo>
                  <a:pt x="0" y="660340"/>
                </a:lnTo>
                <a:lnTo>
                  <a:pt x="2189" y="606182"/>
                </a:lnTo>
                <a:lnTo>
                  <a:pt x="8642" y="553230"/>
                </a:lnTo>
                <a:lnTo>
                  <a:pt x="19191" y="501653"/>
                </a:lnTo>
                <a:lnTo>
                  <a:pt x="33664" y="451622"/>
                </a:lnTo>
                <a:lnTo>
                  <a:pt x="51892" y="403306"/>
                </a:lnTo>
                <a:lnTo>
                  <a:pt x="73706" y="356876"/>
                </a:lnTo>
                <a:lnTo>
                  <a:pt x="98934" y="312501"/>
                </a:lnTo>
                <a:lnTo>
                  <a:pt x="127407" y="270352"/>
                </a:lnTo>
                <a:lnTo>
                  <a:pt x="158955" y="230598"/>
                </a:lnTo>
                <a:lnTo>
                  <a:pt x="193409" y="193409"/>
                </a:lnTo>
                <a:lnTo>
                  <a:pt x="230598" y="158955"/>
                </a:lnTo>
                <a:lnTo>
                  <a:pt x="270352" y="127407"/>
                </a:lnTo>
                <a:lnTo>
                  <a:pt x="312501" y="98934"/>
                </a:lnTo>
                <a:lnTo>
                  <a:pt x="356876" y="73706"/>
                </a:lnTo>
                <a:lnTo>
                  <a:pt x="403306" y="51892"/>
                </a:lnTo>
                <a:lnTo>
                  <a:pt x="451622" y="33664"/>
                </a:lnTo>
                <a:lnTo>
                  <a:pt x="501653" y="19191"/>
                </a:lnTo>
                <a:lnTo>
                  <a:pt x="553230" y="8642"/>
                </a:lnTo>
                <a:lnTo>
                  <a:pt x="606182" y="2189"/>
                </a:lnTo>
                <a:lnTo>
                  <a:pt x="660341" y="0"/>
                </a:lnTo>
                <a:lnTo>
                  <a:pt x="714499" y="2189"/>
                </a:lnTo>
                <a:lnTo>
                  <a:pt x="767451" y="8642"/>
                </a:lnTo>
                <a:lnTo>
                  <a:pt x="819028" y="19191"/>
                </a:lnTo>
                <a:lnTo>
                  <a:pt x="869059" y="33664"/>
                </a:lnTo>
                <a:lnTo>
                  <a:pt x="917375" y="51892"/>
                </a:lnTo>
                <a:lnTo>
                  <a:pt x="963805" y="73706"/>
                </a:lnTo>
                <a:lnTo>
                  <a:pt x="1008180" y="98934"/>
                </a:lnTo>
                <a:lnTo>
                  <a:pt x="1050329" y="127407"/>
                </a:lnTo>
                <a:lnTo>
                  <a:pt x="1090084" y="158955"/>
                </a:lnTo>
                <a:lnTo>
                  <a:pt x="1127272" y="193409"/>
                </a:lnTo>
                <a:lnTo>
                  <a:pt x="1161726" y="230598"/>
                </a:lnTo>
                <a:lnTo>
                  <a:pt x="1193274" y="270352"/>
                </a:lnTo>
                <a:lnTo>
                  <a:pt x="1221747" y="312501"/>
                </a:lnTo>
                <a:lnTo>
                  <a:pt x="1246976" y="356876"/>
                </a:lnTo>
                <a:lnTo>
                  <a:pt x="1268789" y="403306"/>
                </a:lnTo>
                <a:lnTo>
                  <a:pt x="1287017" y="451622"/>
                </a:lnTo>
                <a:lnTo>
                  <a:pt x="1301490" y="501653"/>
                </a:lnTo>
                <a:lnTo>
                  <a:pt x="1312039" y="553230"/>
                </a:lnTo>
                <a:lnTo>
                  <a:pt x="1318493" y="606182"/>
                </a:lnTo>
                <a:lnTo>
                  <a:pt x="1320682" y="660340"/>
                </a:lnTo>
                <a:lnTo>
                  <a:pt x="1318493" y="714499"/>
                </a:lnTo>
                <a:lnTo>
                  <a:pt x="1312039" y="767451"/>
                </a:lnTo>
                <a:lnTo>
                  <a:pt x="1301490" y="819028"/>
                </a:lnTo>
                <a:lnTo>
                  <a:pt x="1287017" y="869059"/>
                </a:lnTo>
                <a:lnTo>
                  <a:pt x="1268789" y="917375"/>
                </a:lnTo>
                <a:lnTo>
                  <a:pt x="1246976" y="963805"/>
                </a:lnTo>
                <a:lnTo>
                  <a:pt x="1221747" y="1008180"/>
                </a:lnTo>
                <a:lnTo>
                  <a:pt x="1193274" y="1050329"/>
                </a:lnTo>
                <a:lnTo>
                  <a:pt x="1161726" y="1090083"/>
                </a:lnTo>
                <a:lnTo>
                  <a:pt x="1127272" y="1127272"/>
                </a:lnTo>
                <a:lnTo>
                  <a:pt x="1090084" y="1161726"/>
                </a:lnTo>
                <a:lnTo>
                  <a:pt x="1050329" y="1193274"/>
                </a:lnTo>
                <a:lnTo>
                  <a:pt x="1008180" y="1221747"/>
                </a:lnTo>
                <a:lnTo>
                  <a:pt x="963805" y="1246975"/>
                </a:lnTo>
                <a:lnTo>
                  <a:pt x="917375" y="1268789"/>
                </a:lnTo>
                <a:lnTo>
                  <a:pt x="869059" y="1287017"/>
                </a:lnTo>
                <a:lnTo>
                  <a:pt x="819028" y="1301490"/>
                </a:lnTo>
                <a:lnTo>
                  <a:pt x="767451" y="1312039"/>
                </a:lnTo>
                <a:lnTo>
                  <a:pt x="714499" y="1318492"/>
                </a:lnTo>
                <a:lnTo>
                  <a:pt x="660341" y="1320681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9400" y="495300"/>
            <a:ext cx="757768" cy="757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80611" y="1940140"/>
            <a:ext cx="211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IT HAS BEEN AWHILE SINCE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3799" y="2104732"/>
            <a:ext cx="1910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YOU HAVE UPDATED YOUR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1118" y="2269324"/>
            <a:ext cx="163766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STANDARD OPERATING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3324" y="2433916"/>
            <a:ext cx="18891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PROCEDURES, HERE ARE 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17370" y="2598508"/>
            <a:ext cx="2054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FEW IMPORTANT QUESTIONS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3693" y="2763100"/>
            <a:ext cx="1027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TO CONSIDER: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6244" y="210937"/>
            <a:ext cx="1320800" cy="1320800"/>
          </a:xfrm>
          <a:custGeom>
            <a:avLst/>
            <a:gdLst/>
            <a:ahLst/>
            <a:cxnLst/>
            <a:rect l="l" t="t" r="r" b="b"/>
            <a:pathLst>
              <a:path w="1320800" h="1320800">
                <a:moveTo>
                  <a:pt x="660341" y="1320681"/>
                </a:moveTo>
                <a:lnTo>
                  <a:pt x="606182" y="1318492"/>
                </a:lnTo>
                <a:lnTo>
                  <a:pt x="553230" y="1312039"/>
                </a:lnTo>
                <a:lnTo>
                  <a:pt x="501653" y="1301490"/>
                </a:lnTo>
                <a:lnTo>
                  <a:pt x="451622" y="1287017"/>
                </a:lnTo>
                <a:lnTo>
                  <a:pt x="403306" y="1268789"/>
                </a:lnTo>
                <a:lnTo>
                  <a:pt x="356876" y="1246975"/>
                </a:lnTo>
                <a:lnTo>
                  <a:pt x="312501" y="1221747"/>
                </a:lnTo>
                <a:lnTo>
                  <a:pt x="270352" y="1193274"/>
                </a:lnTo>
                <a:lnTo>
                  <a:pt x="230598" y="1161726"/>
                </a:lnTo>
                <a:lnTo>
                  <a:pt x="193409" y="1127272"/>
                </a:lnTo>
                <a:lnTo>
                  <a:pt x="158955" y="1090083"/>
                </a:lnTo>
                <a:lnTo>
                  <a:pt x="127407" y="1050329"/>
                </a:lnTo>
                <a:lnTo>
                  <a:pt x="98934" y="1008180"/>
                </a:lnTo>
                <a:lnTo>
                  <a:pt x="73706" y="963805"/>
                </a:lnTo>
                <a:lnTo>
                  <a:pt x="51892" y="917375"/>
                </a:lnTo>
                <a:lnTo>
                  <a:pt x="33664" y="869059"/>
                </a:lnTo>
                <a:lnTo>
                  <a:pt x="19191" y="819028"/>
                </a:lnTo>
                <a:lnTo>
                  <a:pt x="8642" y="767451"/>
                </a:lnTo>
                <a:lnTo>
                  <a:pt x="2189" y="714499"/>
                </a:lnTo>
                <a:lnTo>
                  <a:pt x="0" y="660340"/>
                </a:lnTo>
                <a:lnTo>
                  <a:pt x="2189" y="606182"/>
                </a:lnTo>
                <a:lnTo>
                  <a:pt x="8642" y="553230"/>
                </a:lnTo>
                <a:lnTo>
                  <a:pt x="19191" y="501653"/>
                </a:lnTo>
                <a:lnTo>
                  <a:pt x="33664" y="451622"/>
                </a:lnTo>
                <a:lnTo>
                  <a:pt x="51892" y="403306"/>
                </a:lnTo>
                <a:lnTo>
                  <a:pt x="73706" y="356876"/>
                </a:lnTo>
                <a:lnTo>
                  <a:pt x="98934" y="312501"/>
                </a:lnTo>
                <a:lnTo>
                  <a:pt x="127407" y="270352"/>
                </a:lnTo>
                <a:lnTo>
                  <a:pt x="158955" y="230598"/>
                </a:lnTo>
                <a:lnTo>
                  <a:pt x="193409" y="193409"/>
                </a:lnTo>
                <a:lnTo>
                  <a:pt x="230598" y="158955"/>
                </a:lnTo>
                <a:lnTo>
                  <a:pt x="270352" y="127407"/>
                </a:lnTo>
                <a:lnTo>
                  <a:pt x="312501" y="98934"/>
                </a:lnTo>
                <a:lnTo>
                  <a:pt x="356876" y="73706"/>
                </a:lnTo>
                <a:lnTo>
                  <a:pt x="403306" y="51892"/>
                </a:lnTo>
                <a:lnTo>
                  <a:pt x="451622" y="33664"/>
                </a:lnTo>
                <a:lnTo>
                  <a:pt x="501653" y="19191"/>
                </a:lnTo>
                <a:lnTo>
                  <a:pt x="553230" y="8642"/>
                </a:lnTo>
                <a:lnTo>
                  <a:pt x="606182" y="2189"/>
                </a:lnTo>
                <a:lnTo>
                  <a:pt x="660341" y="0"/>
                </a:lnTo>
                <a:lnTo>
                  <a:pt x="714499" y="2189"/>
                </a:lnTo>
                <a:lnTo>
                  <a:pt x="767451" y="8642"/>
                </a:lnTo>
                <a:lnTo>
                  <a:pt x="819028" y="19191"/>
                </a:lnTo>
                <a:lnTo>
                  <a:pt x="869059" y="33664"/>
                </a:lnTo>
                <a:lnTo>
                  <a:pt x="917375" y="51892"/>
                </a:lnTo>
                <a:lnTo>
                  <a:pt x="963805" y="73706"/>
                </a:lnTo>
                <a:lnTo>
                  <a:pt x="1008180" y="98934"/>
                </a:lnTo>
                <a:lnTo>
                  <a:pt x="1050329" y="127407"/>
                </a:lnTo>
                <a:lnTo>
                  <a:pt x="1090084" y="158955"/>
                </a:lnTo>
                <a:lnTo>
                  <a:pt x="1127272" y="193409"/>
                </a:lnTo>
                <a:lnTo>
                  <a:pt x="1161726" y="230598"/>
                </a:lnTo>
                <a:lnTo>
                  <a:pt x="1193274" y="270352"/>
                </a:lnTo>
                <a:lnTo>
                  <a:pt x="1221747" y="312501"/>
                </a:lnTo>
                <a:lnTo>
                  <a:pt x="1246976" y="356876"/>
                </a:lnTo>
                <a:lnTo>
                  <a:pt x="1268789" y="403306"/>
                </a:lnTo>
                <a:lnTo>
                  <a:pt x="1287017" y="451622"/>
                </a:lnTo>
                <a:lnTo>
                  <a:pt x="1301490" y="501653"/>
                </a:lnTo>
                <a:lnTo>
                  <a:pt x="1312039" y="553230"/>
                </a:lnTo>
                <a:lnTo>
                  <a:pt x="1318493" y="606182"/>
                </a:lnTo>
                <a:lnTo>
                  <a:pt x="1320682" y="660340"/>
                </a:lnTo>
                <a:lnTo>
                  <a:pt x="1318493" y="714499"/>
                </a:lnTo>
                <a:lnTo>
                  <a:pt x="1312039" y="767451"/>
                </a:lnTo>
                <a:lnTo>
                  <a:pt x="1301490" y="819028"/>
                </a:lnTo>
                <a:lnTo>
                  <a:pt x="1287017" y="869059"/>
                </a:lnTo>
                <a:lnTo>
                  <a:pt x="1268789" y="917375"/>
                </a:lnTo>
                <a:lnTo>
                  <a:pt x="1246976" y="963805"/>
                </a:lnTo>
                <a:lnTo>
                  <a:pt x="1221747" y="1008180"/>
                </a:lnTo>
                <a:lnTo>
                  <a:pt x="1193274" y="1050329"/>
                </a:lnTo>
                <a:lnTo>
                  <a:pt x="1161726" y="1090083"/>
                </a:lnTo>
                <a:lnTo>
                  <a:pt x="1127272" y="1127272"/>
                </a:lnTo>
                <a:lnTo>
                  <a:pt x="1090084" y="1161726"/>
                </a:lnTo>
                <a:lnTo>
                  <a:pt x="1050329" y="1193274"/>
                </a:lnTo>
                <a:lnTo>
                  <a:pt x="1008180" y="1221747"/>
                </a:lnTo>
                <a:lnTo>
                  <a:pt x="963805" y="1246975"/>
                </a:lnTo>
                <a:lnTo>
                  <a:pt x="917375" y="1268789"/>
                </a:lnTo>
                <a:lnTo>
                  <a:pt x="869059" y="1287017"/>
                </a:lnTo>
                <a:lnTo>
                  <a:pt x="819028" y="1301490"/>
                </a:lnTo>
                <a:lnTo>
                  <a:pt x="767451" y="1312039"/>
                </a:lnTo>
                <a:lnTo>
                  <a:pt x="714499" y="1318492"/>
                </a:lnTo>
                <a:lnTo>
                  <a:pt x="660341" y="1320681"/>
                </a:lnTo>
                <a:close/>
              </a:path>
            </a:pathLst>
          </a:custGeom>
          <a:solidFill>
            <a:srgbClr val="E6B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12100" y="495300"/>
            <a:ext cx="757768" cy="757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07879" y="1940140"/>
            <a:ext cx="2146935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4445" algn="ctr">
              <a:lnSpc>
                <a:spcPts val="13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ARE THE PURPOSE AND INSTRUCTIONS OF YOUR SOP CLEAR AND CONCISE (I.E. DO SOME OF THE INSTRUCTIONS ALLOW TOO MUCH ROOM FOR INTERPRETATION)?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70182" y="210937"/>
            <a:ext cx="1320800" cy="1320800"/>
          </a:xfrm>
          <a:custGeom>
            <a:avLst/>
            <a:gdLst/>
            <a:ahLst/>
            <a:cxnLst/>
            <a:rect l="l" t="t" r="r" b="b"/>
            <a:pathLst>
              <a:path w="1320800" h="1320800">
                <a:moveTo>
                  <a:pt x="660341" y="1320681"/>
                </a:moveTo>
                <a:lnTo>
                  <a:pt x="607434" y="1318492"/>
                </a:lnTo>
                <a:lnTo>
                  <a:pt x="555476" y="1312039"/>
                </a:lnTo>
                <a:lnTo>
                  <a:pt x="504658" y="1301490"/>
                </a:lnTo>
                <a:lnTo>
                  <a:pt x="455171" y="1287017"/>
                </a:lnTo>
                <a:lnTo>
                  <a:pt x="407206" y="1268789"/>
                </a:lnTo>
                <a:lnTo>
                  <a:pt x="360952" y="1246975"/>
                </a:lnTo>
                <a:lnTo>
                  <a:pt x="316602" y="1221747"/>
                </a:lnTo>
                <a:lnTo>
                  <a:pt x="274345" y="1193274"/>
                </a:lnTo>
                <a:lnTo>
                  <a:pt x="234373" y="1161726"/>
                </a:lnTo>
                <a:lnTo>
                  <a:pt x="196875" y="1127272"/>
                </a:lnTo>
                <a:lnTo>
                  <a:pt x="162044" y="1090083"/>
                </a:lnTo>
                <a:lnTo>
                  <a:pt x="130069" y="1050329"/>
                </a:lnTo>
                <a:lnTo>
                  <a:pt x="101142" y="1008180"/>
                </a:lnTo>
                <a:lnTo>
                  <a:pt x="75453" y="963805"/>
                </a:lnTo>
                <a:lnTo>
                  <a:pt x="53192" y="917375"/>
                </a:lnTo>
                <a:lnTo>
                  <a:pt x="34552" y="869059"/>
                </a:lnTo>
                <a:lnTo>
                  <a:pt x="19721" y="819028"/>
                </a:lnTo>
                <a:lnTo>
                  <a:pt x="8892" y="767451"/>
                </a:lnTo>
                <a:lnTo>
                  <a:pt x="2254" y="714499"/>
                </a:lnTo>
                <a:lnTo>
                  <a:pt x="0" y="660340"/>
                </a:lnTo>
                <a:lnTo>
                  <a:pt x="2254" y="606182"/>
                </a:lnTo>
                <a:lnTo>
                  <a:pt x="8892" y="553230"/>
                </a:lnTo>
                <a:lnTo>
                  <a:pt x="19721" y="501653"/>
                </a:lnTo>
                <a:lnTo>
                  <a:pt x="34552" y="451622"/>
                </a:lnTo>
                <a:lnTo>
                  <a:pt x="53192" y="403306"/>
                </a:lnTo>
                <a:lnTo>
                  <a:pt x="75453" y="356876"/>
                </a:lnTo>
                <a:lnTo>
                  <a:pt x="101142" y="312501"/>
                </a:lnTo>
                <a:lnTo>
                  <a:pt x="130069" y="270352"/>
                </a:lnTo>
                <a:lnTo>
                  <a:pt x="162044" y="230598"/>
                </a:lnTo>
                <a:lnTo>
                  <a:pt x="196875" y="193409"/>
                </a:lnTo>
                <a:lnTo>
                  <a:pt x="234373" y="158955"/>
                </a:lnTo>
                <a:lnTo>
                  <a:pt x="274345" y="127407"/>
                </a:lnTo>
                <a:lnTo>
                  <a:pt x="316602" y="98934"/>
                </a:lnTo>
                <a:lnTo>
                  <a:pt x="360952" y="73706"/>
                </a:lnTo>
                <a:lnTo>
                  <a:pt x="407206" y="51892"/>
                </a:lnTo>
                <a:lnTo>
                  <a:pt x="455171" y="33664"/>
                </a:lnTo>
                <a:lnTo>
                  <a:pt x="504658" y="19191"/>
                </a:lnTo>
                <a:lnTo>
                  <a:pt x="555476" y="8642"/>
                </a:lnTo>
                <a:lnTo>
                  <a:pt x="607434" y="2189"/>
                </a:lnTo>
                <a:lnTo>
                  <a:pt x="660341" y="0"/>
                </a:lnTo>
                <a:lnTo>
                  <a:pt x="714499" y="2189"/>
                </a:lnTo>
                <a:lnTo>
                  <a:pt x="767451" y="8642"/>
                </a:lnTo>
                <a:lnTo>
                  <a:pt x="819028" y="19191"/>
                </a:lnTo>
                <a:lnTo>
                  <a:pt x="869059" y="33664"/>
                </a:lnTo>
                <a:lnTo>
                  <a:pt x="917375" y="51892"/>
                </a:lnTo>
                <a:lnTo>
                  <a:pt x="963805" y="73706"/>
                </a:lnTo>
                <a:lnTo>
                  <a:pt x="1008180" y="98934"/>
                </a:lnTo>
                <a:lnTo>
                  <a:pt x="1050329" y="127407"/>
                </a:lnTo>
                <a:lnTo>
                  <a:pt x="1090084" y="158955"/>
                </a:lnTo>
                <a:lnTo>
                  <a:pt x="1127272" y="193409"/>
                </a:lnTo>
                <a:lnTo>
                  <a:pt x="1161726" y="230598"/>
                </a:lnTo>
                <a:lnTo>
                  <a:pt x="1193274" y="270352"/>
                </a:lnTo>
                <a:lnTo>
                  <a:pt x="1221747" y="312501"/>
                </a:lnTo>
                <a:lnTo>
                  <a:pt x="1246976" y="356876"/>
                </a:lnTo>
                <a:lnTo>
                  <a:pt x="1268789" y="403306"/>
                </a:lnTo>
                <a:lnTo>
                  <a:pt x="1287017" y="451622"/>
                </a:lnTo>
                <a:lnTo>
                  <a:pt x="1301490" y="501653"/>
                </a:lnTo>
                <a:lnTo>
                  <a:pt x="1312039" y="553230"/>
                </a:lnTo>
                <a:lnTo>
                  <a:pt x="1318493" y="606182"/>
                </a:lnTo>
                <a:lnTo>
                  <a:pt x="1320682" y="660340"/>
                </a:lnTo>
                <a:lnTo>
                  <a:pt x="1318493" y="714499"/>
                </a:lnTo>
                <a:lnTo>
                  <a:pt x="1312039" y="767451"/>
                </a:lnTo>
                <a:lnTo>
                  <a:pt x="1301490" y="819028"/>
                </a:lnTo>
                <a:lnTo>
                  <a:pt x="1287017" y="869059"/>
                </a:lnTo>
                <a:lnTo>
                  <a:pt x="1268789" y="917375"/>
                </a:lnTo>
                <a:lnTo>
                  <a:pt x="1246976" y="963805"/>
                </a:lnTo>
                <a:lnTo>
                  <a:pt x="1221747" y="1008180"/>
                </a:lnTo>
                <a:lnTo>
                  <a:pt x="1193274" y="1050329"/>
                </a:lnTo>
                <a:lnTo>
                  <a:pt x="1161726" y="1090083"/>
                </a:lnTo>
                <a:lnTo>
                  <a:pt x="1127272" y="1127272"/>
                </a:lnTo>
                <a:lnTo>
                  <a:pt x="1090084" y="1161726"/>
                </a:lnTo>
                <a:lnTo>
                  <a:pt x="1050329" y="1193274"/>
                </a:lnTo>
                <a:lnTo>
                  <a:pt x="1008180" y="1221747"/>
                </a:lnTo>
                <a:lnTo>
                  <a:pt x="963805" y="1246975"/>
                </a:lnTo>
                <a:lnTo>
                  <a:pt x="917375" y="1268789"/>
                </a:lnTo>
                <a:lnTo>
                  <a:pt x="869059" y="1287017"/>
                </a:lnTo>
                <a:lnTo>
                  <a:pt x="819028" y="1301490"/>
                </a:lnTo>
                <a:lnTo>
                  <a:pt x="767451" y="1312039"/>
                </a:lnTo>
                <a:lnTo>
                  <a:pt x="714499" y="1318492"/>
                </a:lnTo>
                <a:lnTo>
                  <a:pt x="660341" y="1320681"/>
                </a:lnTo>
                <a:close/>
              </a:path>
            </a:pathLst>
          </a:custGeom>
          <a:solidFill>
            <a:srgbClr val="E76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52100" y="495300"/>
            <a:ext cx="757768" cy="757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712129" y="1940140"/>
            <a:ext cx="2226945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7785" indent="12700" algn="ctr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YOU ARE SEEING NONCOMPLIANCE WITH SOPS, WHAT LANGUAGE NEEDS TO</a:t>
            </a:r>
            <a:endParaRPr sz="1200">
              <a:latin typeface="Trebuchet MS"/>
              <a:cs typeface="Trebuchet MS"/>
            </a:endParaRPr>
          </a:p>
          <a:p>
            <a:pPr marL="12065" marR="5080" algn="ctr">
              <a:lnSpc>
                <a:spcPts val="13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BE UPDATED OR REMOVED (I.E. PROVIDING MORE DEFINED TIMELINES FOR DELIVERABLES)?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54277" y="3602916"/>
            <a:ext cx="1320800" cy="1320800"/>
          </a:xfrm>
          <a:custGeom>
            <a:avLst/>
            <a:gdLst/>
            <a:ahLst/>
            <a:cxnLst/>
            <a:rect l="l" t="t" r="r" b="b"/>
            <a:pathLst>
              <a:path w="1320800" h="1320800">
                <a:moveTo>
                  <a:pt x="660341" y="1320681"/>
                </a:moveTo>
                <a:lnTo>
                  <a:pt x="606182" y="1318492"/>
                </a:lnTo>
                <a:lnTo>
                  <a:pt x="553230" y="1312039"/>
                </a:lnTo>
                <a:lnTo>
                  <a:pt x="501653" y="1301490"/>
                </a:lnTo>
                <a:lnTo>
                  <a:pt x="451622" y="1287017"/>
                </a:lnTo>
                <a:lnTo>
                  <a:pt x="403306" y="1268788"/>
                </a:lnTo>
                <a:lnTo>
                  <a:pt x="356876" y="1246975"/>
                </a:lnTo>
                <a:lnTo>
                  <a:pt x="312501" y="1221747"/>
                </a:lnTo>
                <a:lnTo>
                  <a:pt x="270352" y="1193274"/>
                </a:lnTo>
                <a:lnTo>
                  <a:pt x="230598" y="1161725"/>
                </a:lnTo>
                <a:lnTo>
                  <a:pt x="193409" y="1127272"/>
                </a:lnTo>
                <a:lnTo>
                  <a:pt x="158955" y="1090083"/>
                </a:lnTo>
                <a:lnTo>
                  <a:pt x="127407" y="1050329"/>
                </a:lnTo>
                <a:lnTo>
                  <a:pt x="98934" y="1008180"/>
                </a:lnTo>
                <a:lnTo>
                  <a:pt x="73706" y="963805"/>
                </a:lnTo>
                <a:lnTo>
                  <a:pt x="51892" y="917375"/>
                </a:lnTo>
                <a:lnTo>
                  <a:pt x="33664" y="869059"/>
                </a:lnTo>
                <a:lnTo>
                  <a:pt x="19191" y="819028"/>
                </a:lnTo>
                <a:lnTo>
                  <a:pt x="8642" y="767451"/>
                </a:lnTo>
                <a:lnTo>
                  <a:pt x="2188" y="714498"/>
                </a:lnTo>
                <a:lnTo>
                  <a:pt x="0" y="660341"/>
                </a:lnTo>
                <a:lnTo>
                  <a:pt x="2188" y="606182"/>
                </a:lnTo>
                <a:lnTo>
                  <a:pt x="8642" y="553230"/>
                </a:lnTo>
                <a:lnTo>
                  <a:pt x="19191" y="501653"/>
                </a:lnTo>
                <a:lnTo>
                  <a:pt x="33664" y="451622"/>
                </a:lnTo>
                <a:lnTo>
                  <a:pt x="51892" y="403306"/>
                </a:lnTo>
                <a:lnTo>
                  <a:pt x="73706" y="356876"/>
                </a:lnTo>
                <a:lnTo>
                  <a:pt x="98934" y="312501"/>
                </a:lnTo>
                <a:lnTo>
                  <a:pt x="127407" y="270352"/>
                </a:lnTo>
                <a:lnTo>
                  <a:pt x="158955" y="230598"/>
                </a:lnTo>
                <a:lnTo>
                  <a:pt x="193409" y="193409"/>
                </a:lnTo>
                <a:lnTo>
                  <a:pt x="230598" y="158955"/>
                </a:lnTo>
                <a:lnTo>
                  <a:pt x="270352" y="127407"/>
                </a:lnTo>
                <a:lnTo>
                  <a:pt x="312501" y="98934"/>
                </a:lnTo>
                <a:lnTo>
                  <a:pt x="356876" y="73706"/>
                </a:lnTo>
                <a:lnTo>
                  <a:pt x="403306" y="51892"/>
                </a:lnTo>
                <a:lnTo>
                  <a:pt x="451622" y="33664"/>
                </a:lnTo>
                <a:lnTo>
                  <a:pt x="501653" y="19191"/>
                </a:lnTo>
                <a:lnTo>
                  <a:pt x="553230" y="8642"/>
                </a:lnTo>
                <a:lnTo>
                  <a:pt x="606182" y="2189"/>
                </a:lnTo>
                <a:lnTo>
                  <a:pt x="660341" y="0"/>
                </a:lnTo>
                <a:lnTo>
                  <a:pt x="715248" y="2189"/>
                </a:lnTo>
                <a:lnTo>
                  <a:pt x="768796" y="8642"/>
                </a:lnTo>
                <a:lnTo>
                  <a:pt x="820827" y="19191"/>
                </a:lnTo>
                <a:lnTo>
                  <a:pt x="871184" y="33664"/>
                </a:lnTo>
                <a:lnTo>
                  <a:pt x="919709" y="51892"/>
                </a:lnTo>
                <a:lnTo>
                  <a:pt x="966245" y="73706"/>
                </a:lnTo>
                <a:lnTo>
                  <a:pt x="1010634" y="98934"/>
                </a:lnTo>
                <a:lnTo>
                  <a:pt x="1052719" y="127407"/>
                </a:lnTo>
                <a:lnTo>
                  <a:pt x="1092343" y="158955"/>
                </a:lnTo>
                <a:lnTo>
                  <a:pt x="1129347" y="193409"/>
                </a:lnTo>
                <a:lnTo>
                  <a:pt x="1163574" y="230598"/>
                </a:lnTo>
                <a:lnTo>
                  <a:pt x="1194867" y="270352"/>
                </a:lnTo>
                <a:lnTo>
                  <a:pt x="1223069" y="312501"/>
                </a:lnTo>
                <a:lnTo>
                  <a:pt x="1248021" y="356876"/>
                </a:lnTo>
                <a:lnTo>
                  <a:pt x="1269567" y="403306"/>
                </a:lnTo>
                <a:lnTo>
                  <a:pt x="1287548" y="451622"/>
                </a:lnTo>
                <a:lnTo>
                  <a:pt x="1301808" y="501653"/>
                </a:lnTo>
                <a:lnTo>
                  <a:pt x="1312188" y="553230"/>
                </a:lnTo>
                <a:lnTo>
                  <a:pt x="1318532" y="606182"/>
                </a:lnTo>
                <a:lnTo>
                  <a:pt x="1320682" y="660341"/>
                </a:lnTo>
                <a:lnTo>
                  <a:pt x="1318532" y="714499"/>
                </a:lnTo>
                <a:lnTo>
                  <a:pt x="1312188" y="767451"/>
                </a:lnTo>
                <a:lnTo>
                  <a:pt x="1301808" y="819028"/>
                </a:lnTo>
                <a:lnTo>
                  <a:pt x="1287548" y="869059"/>
                </a:lnTo>
                <a:lnTo>
                  <a:pt x="1269567" y="917375"/>
                </a:lnTo>
                <a:lnTo>
                  <a:pt x="1248021" y="963805"/>
                </a:lnTo>
                <a:lnTo>
                  <a:pt x="1223069" y="1008180"/>
                </a:lnTo>
                <a:lnTo>
                  <a:pt x="1194867" y="1050329"/>
                </a:lnTo>
                <a:lnTo>
                  <a:pt x="1163574" y="1090083"/>
                </a:lnTo>
                <a:lnTo>
                  <a:pt x="1129347" y="1127272"/>
                </a:lnTo>
                <a:lnTo>
                  <a:pt x="1092343" y="1161726"/>
                </a:lnTo>
                <a:lnTo>
                  <a:pt x="1052719" y="1193274"/>
                </a:lnTo>
                <a:lnTo>
                  <a:pt x="1010634" y="1221747"/>
                </a:lnTo>
                <a:lnTo>
                  <a:pt x="966245" y="1246975"/>
                </a:lnTo>
                <a:lnTo>
                  <a:pt x="919709" y="1268788"/>
                </a:lnTo>
                <a:lnTo>
                  <a:pt x="871184" y="1287017"/>
                </a:lnTo>
                <a:lnTo>
                  <a:pt x="820827" y="1301490"/>
                </a:lnTo>
                <a:lnTo>
                  <a:pt x="768796" y="1312039"/>
                </a:lnTo>
                <a:lnTo>
                  <a:pt x="715248" y="1318492"/>
                </a:lnTo>
                <a:lnTo>
                  <a:pt x="660341" y="1320681"/>
                </a:lnTo>
                <a:close/>
              </a:path>
            </a:pathLst>
          </a:custGeom>
          <a:solidFill>
            <a:srgbClr val="C42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29400" y="3886200"/>
            <a:ext cx="757767" cy="757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72835" y="5340736"/>
            <a:ext cx="209550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ts val="13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HAVE THERE BEEN ANY POLICY CHANGES (I.E. UPDATED REGULATORY REQUIREMENTS IN A CERTAIN REGION)?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8214" y="3602916"/>
            <a:ext cx="1320800" cy="1320800"/>
          </a:xfrm>
          <a:custGeom>
            <a:avLst/>
            <a:gdLst/>
            <a:ahLst/>
            <a:cxnLst/>
            <a:rect l="l" t="t" r="r" b="b"/>
            <a:pathLst>
              <a:path w="1320800" h="1320800">
                <a:moveTo>
                  <a:pt x="660341" y="1320681"/>
                </a:moveTo>
                <a:lnTo>
                  <a:pt x="606182" y="1318492"/>
                </a:lnTo>
                <a:lnTo>
                  <a:pt x="553230" y="1312039"/>
                </a:lnTo>
                <a:lnTo>
                  <a:pt x="501653" y="1301490"/>
                </a:lnTo>
                <a:lnTo>
                  <a:pt x="451622" y="1287017"/>
                </a:lnTo>
                <a:lnTo>
                  <a:pt x="403306" y="1268788"/>
                </a:lnTo>
                <a:lnTo>
                  <a:pt x="356876" y="1246975"/>
                </a:lnTo>
                <a:lnTo>
                  <a:pt x="312501" y="1221747"/>
                </a:lnTo>
                <a:lnTo>
                  <a:pt x="270352" y="1193274"/>
                </a:lnTo>
                <a:lnTo>
                  <a:pt x="230598" y="1161725"/>
                </a:lnTo>
                <a:lnTo>
                  <a:pt x="193409" y="1127272"/>
                </a:lnTo>
                <a:lnTo>
                  <a:pt x="158955" y="1090083"/>
                </a:lnTo>
                <a:lnTo>
                  <a:pt x="127407" y="1050329"/>
                </a:lnTo>
                <a:lnTo>
                  <a:pt x="98934" y="1008180"/>
                </a:lnTo>
                <a:lnTo>
                  <a:pt x="73706" y="963805"/>
                </a:lnTo>
                <a:lnTo>
                  <a:pt x="51892" y="917375"/>
                </a:lnTo>
                <a:lnTo>
                  <a:pt x="33664" y="869059"/>
                </a:lnTo>
                <a:lnTo>
                  <a:pt x="19191" y="819028"/>
                </a:lnTo>
                <a:lnTo>
                  <a:pt x="8642" y="767451"/>
                </a:lnTo>
                <a:lnTo>
                  <a:pt x="2188" y="714498"/>
                </a:lnTo>
                <a:lnTo>
                  <a:pt x="0" y="660341"/>
                </a:lnTo>
                <a:lnTo>
                  <a:pt x="2188" y="606182"/>
                </a:lnTo>
                <a:lnTo>
                  <a:pt x="8642" y="553230"/>
                </a:lnTo>
                <a:lnTo>
                  <a:pt x="19191" y="501653"/>
                </a:lnTo>
                <a:lnTo>
                  <a:pt x="33664" y="451622"/>
                </a:lnTo>
                <a:lnTo>
                  <a:pt x="51892" y="403306"/>
                </a:lnTo>
                <a:lnTo>
                  <a:pt x="73706" y="356876"/>
                </a:lnTo>
                <a:lnTo>
                  <a:pt x="98934" y="312501"/>
                </a:lnTo>
                <a:lnTo>
                  <a:pt x="127407" y="270352"/>
                </a:lnTo>
                <a:lnTo>
                  <a:pt x="158955" y="230598"/>
                </a:lnTo>
                <a:lnTo>
                  <a:pt x="193409" y="193409"/>
                </a:lnTo>
                <a:lnTo>
                  <a:pt x="230598" y="158955"/>
                </a:lnTo>
                <a:lnTo>
                  <a:pt x="270352" y="127407"/>
                </a:lnTo>
                <a:lnTo>
                  <a:pt x="312501" y="98934"/>
                </a:lnTo>
                <a:lnTo>
                  <a:pt x="356876" y="73706"/>
                </a:lnTo>
                <a:lnTo>
                  <a:pt x="403306" y="51892"/>
                </a:lnTo>
                <a:lnTo>
                  <a:pt x="451622" y="33664"/>
                </a:lnTo>
                <a:lnTo>
                  <a:pt x="501653" y="19191"/>
                </a:lnTo>
                <a:lnTo>
                  <a:pt x="553230" y="8642"/>
                </a:lnTo>
                <a:lnTo>
                  <a:pt x="606182" y="2189"/>
                </a:lnTo>
                <a:lnTo>
                  <a:pt x="660341" y="0"/>
                </a:lnTo>
                <a:lnTo>
                  <a:pt x="714499" y="2189"/>
                </a:lnTo>
                <a:lnTo>
                  <a:pt x="767451" y="8642"/>
                </a:lnTo>
                <a:lnTo>
                  <a:pt x="819028" y="19191"/>
                </a:lnTo>
                <a:lnTo>
                  <a:pt x="869059" y="33664"/>
                </a:lnTo>
                <a:lnTo>
                  <a:pt x="917375" y="51892"/>
                </a:lnTo>
                <a:lnTo>
                  <a:pt x="963805" y="73706"/>
                </a:lnTo>
                <a:lnTo>
                  <a:pt x="1008180" y="98934"/>
                </a:lnTo>
                <a:lnTo>
                  <a:pt x="1050329" y="127407"/>
                </a:lnTo>
                <a:lnTo>
                  <a:pt x="1090083" y="158955"/>
                </a:lnTo>
                <a:lnTo>
                  <a:pt x="1127272" y="193409"/>
                </a:lnTo>
                <a:lnTo>
                  <a:pt x="1161726" y="230598"/>
                </a:lnTo>
                <a:lnTo>
                  <a:pt x="1193274" y="270352"/>
                </a:lnTo>
                <a:lnTo>
                  <a:pt x="1221747" y="312501"/>
                </a:lnTo>
                <a:lnTo>
                  <a:pt x="1246976" y="356876"/>
                </a:lnTo>
                <a:lnTo>
                  <a:pt x="1268789" y="403306"/>
                </a:lnTo>
                <a:lnTo>
                  <a:pt x="1287017" y="451622"/>
                </a:lnTo>
                <a:lnTo>
                  <a:pt x="1301490" y="501653"/>
                </a:lnTo>
                <a:lnTo>
                  <a:pt x="1312039" y="553230"/>
                </a:lnTo>
                <a:lnTo>
                  <a:pt x="1318493" y="606182"/>
                </a:lnTo>
                <a:lnTo>
                  <a:pt x="1320682" y="660341"/>
                </a:lnTo>
                <a:lnTo>
                  <a:pt x="1318493" y="714499"/>
                </a:lnTo>
                <a:lnTo>
                  <a:pt x="1312039" y="767451"/>
                </a:lnTo>
                <a:lnTo>
                  <a:pt x="1301490" y="819028"/>
                </a:lnTo>
                <a:lnTo>
                  <a:pt x="1287017" y="869059"/>
                </a:lnTo>
                <a:lnTo>
                  <a:pt x="1268789" y="917375"/>
                </a:lnTo>
                <a:lnTo>
                  <a:pt x="1246976" y="963805"/>
                </a:lnTo>
                <a:lnTo>
                  <a:pt x="1221747" y="1008180"/>
                </a:lnTo>
                <a:lnTo>
                  <a:pt x="1193274" y="1050329"/>
                </a:lnTo>
                <a:lnTo>
                  <a:pt x="1161726" y="1090083"/>
                </a:lnTo>
                <a:lnTo>
                  <a:pt x="1127272" y="1127272"/>
                </a:lnTo>
                <a:lnTo>
                  <a:pt x="1090083" y="1161726"/>
                </a:lnTo>
                <a:lnTo>
                  <a:pt x="1050329" y="1193274"/>
                </a:lnTo>
                <a:lnTo>
                  <a:pt x="1008180" y="1221747"/>
                </a:lnTo>
                <a:lnTo>
                  <a:pt x="963805" y="1246975"/>
                </a:lnTo>
                <a:lnTo>
                  <a:pt x="917375" y="1268788"/>
                </a:lnTo>
                <a:lnTo>
                  <a:pt x="869059" y="1287017"/>
                </a:lnTo>
                <a:lnTo>
                  <a:pt x="819028" y="1301490"/>
                </a:lnTo>
                <a:lnTo>
                  <a:pt x="767451" y="1312039"/>
                </a:lnTo>
                <a:lnTo>
                  <a:pt x="714499" y="1318492"/>
                </a:lnTo>
                <a:lnTo>
                  <a:pt x="660341" y="1320681"/>
                </a:lnTo>
                <a:close/>
              </a:path>
            </a:pathLst>
          </a:custGeom>
          <a:solidFill>
            <a:srgbClr val="918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2100" y="3886200"/>
            <a:ext cx="757768" cy="757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67942" y="5340736"/>
            <a:ext cx="2172970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46990" algn="ctr">
              <a:lnSpc>
                <a:spcPts val="13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DO THE PROCEDURES WORK WELL TOGETHER, OR IS THERE DUPLICATION AMONG DIFFERENT PROCEDURES? OR MAYBE WORSE, ARE THERE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275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CONFLICTING REQUIREMENTS?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9880" y="355420"/>
            <a:ext cx="624522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  <a:tabLst>
                <a:tab pos="2712720" algn="l"/>
                <a:tab pos="3403600" algn="l"/>
              </a:tabLst>
            </a:pPr>
            <a:r>
              <a:rPr sz="5400" spc="-5" dirty="0">
                <a:solidFill>
                  <a:srgbClr val="90C226"/>
                </a:solidFill>
              </a:rPr>
              <a:t>Revising	&amp;	Archiving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6074" y="1313308"/>
            <a:ext cx="8042909" cy="520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Revision occurs when:</a:t>
            </a:r>
            <a:endParaRPr sz="20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Deviations occur that require a procedure/SOP to be revised</a:t>
            </a:r>
            <a:endParaRPr sz="1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6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Regulations, guidance, or policies change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Clr>
                <a:srgbClr val="90C226"/>
              </a:buClr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1"/>
              </a:spcBef>
              <a:buClr>
                <a:srgbClr val="90C226"/>
              </a:buClr>
              <a:buFont typeface="Times New Roman"/>
              <a:buChar char="□"/>
            </a:pPr>
            <a:endParaRPr sz="1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Revision process:</a:t>
            </a:r>
            <a:endParaRPr sz="20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 designated member of the study team manages this process</a:t>
            </a:r>
            <a:endParaRPr sz="1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Create audit trails, use track changes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buClr>
                <a:srgbClr val="90C226"/>
              </a:buClr>
              <a:buFont typeface="Times New Roman"/>
              <a:buChar char="□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Clr>
                <a:srgbClr val="90C226"/>
              </a:buClr>
              <a:buFont typeface="Times New Roman"/>
              <a:buChar char="□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Archiving:</a:t>
            </a:r>
            <a:endParaRPr sz="20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5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Old versions need to be archived when SOPs are updated</a:t>
            </a:r>
            <a:endParaRPr sz="1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Keep all signed originals in the SOP binder/folder (electronic or paper)</a:t>
            </a:r>
            <a:endParaRPr sz="1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6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Label superseded versions as “Archived”</a:t>
            </a:r>
            <a:endParaRPr sz="1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94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Remove superseded versions from circulation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7141" y="1665390"/>
            <a:ext cx="89408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Reference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5594" y="1665390"/>
            <a:ext cx="65278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Version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6742" y="1665390"/>
            <a:ext cx="4254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Title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9587" y="1665390"/>
            <a:ext cx="206057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Associated Document(s)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141" y="2576604"/>
            <a:ext cx="13455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0775" algn="l"/>
              </a:tabLst>
            </a:pPr>
            <a:r>
              <a:rPr sz="1500" spc="-5" dirty="0">
                <a:latin typeface="Trebuchet MS"/>
                <a:cs typeface="Trebuchet MS"/>
              </a:rPr>
              <a:t>SOP-QA-9	V2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742" y="2576604"/>
            <a:ext cx="240601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2"/>
              </a:rPr>
              <a:t>Receiving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2"/>
              </a:rPr>
              <a:t>Informed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2"/>
              </a:rPr>
              <a:t>Consent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587" y="2342544"/>
            <a:ext cx="363029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3"/>
              </a:rPr>
              <a:t>Informed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3"/>
              </a:rPr>
              <a:t>Consent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3"/>
              </a:rPr>
              <a:t>Form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80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Participant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Information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Sheet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(PIS)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500" u="sng" dirty="0">
                <a:solidFill>
                  <a:srgbClr val="99CA3C"/>
                </a:solidFill>
                <a:latin typeface="Trebuchet MS"/>
                <a:cs typeface="Trebuchet MS"/>
                <a:hlinkClick r:id="rId4"/>
              </a:rPr>
              <a:t>Guide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83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5"/>
              </a:rPr>
              <a:t>Study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5"/>
              </a:rPr>
              <a:t>Withdrawal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5"/>
              </a:rPr>
              <a:t>Form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141" y="3352681"/>
            <a:ext cx="13455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0775" algn="l"/>
              </a:tabLst>
            </a:pPr>
            <a:r>
              <a:rPr sz="1500" spc="-5" dirty="0">
                <a:latin typeface="Trebuchet MS"/>
                <a:cs typeface="Trebuchet MS"/>
              </a:rPr>
              <a:t>SOP-QA-17	V1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6742" y="3352681"/>
            <a:ext cx="173037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6"/>
              </a:rPr>
              <a:t>Project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6"/>
              </a:rPr>
              <a:t>Committees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141" y="3986569"/>
            <a:ext cx="13455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0775" algn="l"/>
              </a:tabLst>
            </a:pPr>
            <a:r>
              <a:rPr sz="1500" spc="-5" dirty="0">
                <a:latin typeface="Trebuchet MS"/>
                <a:cs typeface="Trebuchet MS"/>
              </a:rPr>
              <a:t>SOP-QA-19	V4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6742" y="3986569"/>
            <a:ext cx="112839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7"/>
              </a:rPr>
              <a:t>Amendments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9587" y="3981109"/>
            <a:ext cx="147066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8"/>
              </a:rPr>
              <a:t>Amendment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8"/>
              </a:rPr>
              <a:t>Log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141" y="5189206"/>
            <a:ext cx="13455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0775" algn="l"/>
              </a:tabLst>
            </a:pPr>
            <a:r>
              <a:rPr sz="1500" spc="-5" dirty="0">
                <a:latin typeface="Trebuchet MS"/>
                <a:cs typeface="Trebuchet MS"/>
              </a:rPr>
              <a:t>SOP-QA-15*	V3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6742" y="5189206"/>
            <a:ext cx="169989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u="sng" spc="-5" dirty="0">
                <a:solidFill>
                  <a:srgbClr val="92D050"/>
                </a:solidFill>
                <a:latin typeface="Trebuchet MS"/>
                <a:cs typeface="Trebuchet MS"/>
              </a:rPr>
              <a:t>Drug</a:t>
            </a:r>
            <a:r>
              <a:rPr sz="1500" u="sng" spc="7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500" u="sng" spc="-5" dirty="0">
                <a:solidFill>
                  <a:srgbClr val="92D050"/>
                </a:solidFill>
                <a:latin typeface="Trebuchet MS"/>
                <a:cs typeface="Trebuchet MS"/>
              </a:rPr>
              <a:t>Accountability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9587" y="4840845"/>
            <a:ext cx="251650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9"/>
              </a:rPr>
              <a:t>Emergency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9"/>
              </a:rPr>
              <a:t>Unblinding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9"/>
              </a:rPr>
              <a:t>Form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80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0"/>
              </a:rPr>
              <a:t>IP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0"/>
              </a:rPr>
              <a:t>Order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0"/>
              </a:rPr>
              <a:t>Form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800"/>
              </a:lnSpc>
            </a:pPr>
            <a:r>
              <a:rPr sz="1550" spc="-5" dirty="0"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1"/>
              </a:rPr>
              <a:t>Temperature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1"/>
              </a:rPr>
              <a:t>Monitoring</a:t>
            </a:r>
            <a:r>
              <a:rPr sz="1500" u="sng" spc="75" dirty="0">
                <a:solidFill>
                  <a:srgbClr val="99CA3C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1500" u="sng" spc="-5" dirty="0">
                <a:solidFill>
                  <a:srgbClr val="99CA3C"/>
                </a:solidFill>
                <a:latin typeface="Trebuchet MS"/>
                <a:cs typeface="Trebuchet MS"/>
                <a:hlinkClick r:id="rId11"/>
              </a:rPr>
              <a:t>Log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830"/>
              </a:lnSpc>
            </a:pPr>
            <a:r>
              <a:rPr sz="1550" spc="-5" dirty="0">
                <a:solidFill>
                  <a:srgbClr val="92D050"/>
                </a:solidFill>
                <a:latin typeface="Arial"/>
                <a:cs typeface="Arial"/>
              </a:rPr>
              <a:t>•</a:t>
            </a:r>
            <a:r>
              <a:rPr sz="1500" u="sng" spc="-5" dirty="0">
                <a:solidFill>
                  <a:srgbClr val="92D050"/>
                </a:solidFill>
                <a:latin typeface="Trebuchet MS"/>
                <a:cs typeface="Trebuchet MS"/>
              </a:rPr>
              <a:t>Drug</a:t>
            </a:r>
            <a:r>
              <a:rPr sz="1500" u="sng" spc="7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500" u="sng" spc="-5" dirty="0">
                <a:solidFill>
                  <a:srgbClr val="92D050"/>
                </a:solidFill>
                <a:latin typeface="Trebuchet MS"/>
                <a:cs typeface="Trebuchet MS"/>
              </a:rPr>
              <a:t>accountability</a:t>
            </a:r>
            <a:r>
              <a:rPr sz="1500" u="sng" spc="7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500" u="sng" spc="-5" dirty="0">
                <a:solidFill>
                  <a:srgbClr val="92D050"/>
                </a:solidFill>
                <a:latin typeface="Trebuchet MS"/>
                <a:cs typeface="Trebuchet MS"/>
              </a:rPr>
              <a:t>log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15340" y="632649"/>
            <a:ext cx="44126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2D050"/>
                </a:solidFill>
              </a:rPr>
              <a:t>Master Tracking List of the SOPs</a:t>
            </a:r>
            <a:endParaRPr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7334" y="884650"/>
            <a:ext cx="4184650" cy="2336165"/>
          </a:xfrm>
          <a:custGeom>
            <a:avLst/>
            <a:gdLst/>
            <a:ahLst/>
            <a:cxnLst/>
            <a:rect l="l" t="t" r="r" b="b"/>
            <a:pathLst>
              <a:path w="4184650" h="2336165">
                <a:moveTo>
                  <a:pt x="3794709" y="2335905"/>
                </a:moveTo>
                <a:lnTo>
                  <a:pt x="389325" y="2335905"/>
                </a:lnTo>
                <a:lnTo>
                  <a:pt x="358297" y="2334614"/>
                </a:lnTo>
                <a:lnTo>
                  <a:pt x="297934" y="2324590"/>
                </a:lnTo>
                <a:lnTo>
                  <a:pt x="240595" y="2305309"/>
                </a:lnTo>
                <a:lnTo>
                  <a:pt x="187203" y="2277575"/>
                </a:lnTo>
                <a:lnTo>
                  <a:pt x="138679" y="2242187"/>
                </a:lnTo>
                <a:lnTo>
                  <a:pt x="95945" y="2199948"/>
                </a:lnTo>
                <a:lnTo>
                  <a:pt x="59922" y="2151659"/>
                </a:lnTo>
                <a:lnTo>
                  <a:pt x="31532" y="2098122"/>
                </a:lnTo>
                <a:lnTo>
                  <a:pt x="11697" y="2040139"/>
                </a:lnTo>
                <a:lnTo>
                  <a:pt x="1338" y="1978510"/>
                </a:lnTo>
                <a:lnTo>
                  <a:pt x="0" y="1946579"/>
                </a:lnTo>
                <a:lnTo>
                  <a:pt x="0" y="389325"/>
                </a:lnTo>
                <a:lnTo>
                  <a:pt x="5275" y="326174"/>
                </a:lnTo>
                <a:lnTo>
                  <a:pt x="20488" y="266268"/>
                </a:lnTo>
                <a:lnTo>
                  <a:pt x="44716" y="210407"/>
                </a:lnTo>
                <a:lnTo>
                  <a:pt x="77037" y="159394"/>
                </a:lnTo>
                <a:lnTo>
                  <a:pt x="116531" y="114030"/>
                </a:lnTo>
                <a:lnTo>
                  <a:pt x="162275" y="75117"/>
                </a:lnTo>
                <a:lnTo>
                  <a:pt x="213348" y="43455"/>
                </a:lnTo>
                <a:lnTo>
                  <a:pt x="268829" y="19848"/>
                </a:lnTo>
                <a:lnTo>
                  <a:pt x="327795" y="5095"/>
                </a:lnTo>
                <a:lnTo>
                  <a:pt x="389325" y="0"/>
                </a:lnTo>
                <a:lnTo>
                  <a:pt x="3794709" y="0"/>
                </a:lnTo>
                <a:lnTo>
                  <a:pt x="3859526" y="5095"/>
                </a:lnTo>
                <a:lnTo>
                  <a:pt x="3920399" y="19848"/>
                </a:lnTo>
                <a:lnTo>
                  <a:pt x="3976651" y="43455"/>
                </a:lnTo>
                <a:lnTo>
                  <a:pt x="4027602" y="75117"/>
                </a:lnTo>
                <a:lnTo>
                  <a:pt x="4072575" y="114030"/>
                </a:lnTo>
                <a:lnTo>
                  <a:pt x="4110892" y="159394"/>
                </a:lnTo>
                <a:lnTo>
                  <a:pt x="4141875" y="210407"/>
                </a:lnTo>
                <a:lnTo>
                  <a:pt x="4164845" y="266268"/>
                </a:lnTo>
                <a:lnTo>
                  <a:pt x="4179124" y="326174"/>
                </a:lnTo>
                <a:lnTo>
                  <a:pt x="4184034" y="389325"/>
                </a:lnTo>
                <a:lnTo>
                  <a:pt x="4184034" y="1946579"/>
                </a:lnTo>
                <a:lnTo>
                  <a:pt x="4179124" y="2009730"/>
                </a:lnTo>
                <a:lnTo>
                  <a:pt x="4164845" y="2069636"/>
                </a:lnTo>
                <a:lnTo>
                  <a:pt x="4141875" y="2125497"/>
                </a:lnTo>
                <a:lnTo>
                  <a:pt x="4110892" y="2176510"/>
                </a:lnTo>
                <a:lnTo>
                  <a:pt x="4072575" y="2221874"/>
                </a:lnTo>
                <a:lnTo>
                  <a:pt x="4027602" y="2260787"/>
                </a:lnTo>
                <a:lnTo>
                  <a:pt x="3976651" y="2292449"/>
                </a:lnTo>
                <a:lnTo>
                  <a:pt x="3920399" y="2316057"/>
                </a:lnTo>
                <a:lnTo>
                  <a:pt x="3859526" y="2330809"/>
                </a:lnTo>
                <a:lnTo>
                  <a:pt x="3794709" y="2335905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6303" y="1472549"/>
            <a:ext cx="3054985" cy="118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50"/>
              </a:lnSpc>
              <a:tabLst>
                <a:tab pos="995044" algn="l"/>
                <a:tab pos="1476375" algn="l"/>
              </a:tabLst>
            </a:pP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What	</a:t>
            </a:r>
            <a:r>
              <a:rPr sz="4400" spc="-5" dirty="0">
                <a:solidFill>
                  <a:srgbClr val="FFFFFF"/>
                </a:solidFill>
                <a:latin typeface="Trebuchet MS"/>
                <a:cs typeface="Trebuchet MS"/>
              </a:rPr>
              <a:t>SOPs are	needed?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334" y="3347276"/>
            <a:ext cx="4184650" cy="2336165"/>
          </a:xfrm>
          <a:custGeom>
            <a:avLst/>
            <a:gdLst/>
            <a:ahLst/>
            <a:cxnLst/>
            <a:rect l="l" t="t" r="r" b="b"/>
            <a:pathLst>
              <a:path w="4184650" h="2336165">
                <a:moveTo>
                  <a:pt x="3794709" y="2335905"/>
                </a:moveTo>
                <a:lnTo>
                  <a:pt x="389325" y="2335905"/>
                </a:lnTo>
                <a:lnTo>
                  <a:pt x="358297" y="2334614"/>
                </a:lnTo>
                <a:lnTo>
                  <a:pt x="297934" y="2324590"/>
                </a:lnTo>
                <a:lnTo>
                  <a:pt x="240595" y="2305309"/>
                </a:lnTo>
                <a:lnTo>
                  <a:pt x="187203" y="2277575"/>
                </a:lnTo>
                <a:lnTo>
                  <a:pt x="138679" y="2242187"/>
                </a:lnTo>
                <a:lnTo>
                  <a:pt x="95945" y="2199948"/>
                </a:lnTo>
                <a:lnTo>
                  <a:pt x="59922" y="2151659"/>
                </a:lnTo>
                <a:lnTo>
                  <a:pt x="31532" y="2098122"/>
                </a:lnTo>
                <a:lnTo>
                  <a:pt x="11697" y="2040139"/>
                </a:lnTo>
                <a:lnTo>
                  <a:pt x="1338" y="1978510"/>
                </a:lnTo>
                <a:lnTo>
                  <a:pt x="0" y="1946580"/>
                </a:lnTo>
                <a:lnTo>
                  <a:pt x="0" y="389325"/>
                </a:lnTo>
                <a:lnTo>
                  <a:pt x="5275" y="326174"/>
                </a:lnTo>
                <a:lnTo>
                  <a:pt x="20488" y="266268"/>
                </a:lnTo>
                <a:lnTo>
                  <a:pt x="44716" y="210407"/>
                </a:lnTo>
                <a:lnTo>
                  <a:pt x="77037" y="159394"/>
                </a:lnTo>
                <a:lnTo>
                  <a:pt x="116531" y="114030"/>
                </a:lnTo>
                <a:lnTo>
                  <a:pt x="162275" y="75117"/>
                </a:lnTo>
                <a:lnTo>
                  <a:pt x="213348" y="43455"/>
                </a:lnTo>
                <a:lnTo>
                  <a:pt x="268829" y="19848"/>
                </a:lnTo>
                <a:lnTo>
                  <a:pt x="327795" y="5095"/>
                </a:lnTo>
                <a:lnTo>
                  <a:pt x="389325" y="0"/>
                </a:lnTo>
                <a:lnTo>
                  <a:pt x="3794709" y="0"/>
                </a:lnTo>
                <a:lnTo>
                  <a:pt x="3859526" y="5095"/>
                </a:lnTo>
                <a:lnTo>
                  <a:pt x="3920399" y="19848"/>
                </a:lnTo>
                <a:lnTo>
                  <a:pt x="3976651" y="43456"/>
                </a:lnTo>
                <a:lnTo>
                  <a:pt x="4027602" y="75117"/>
                </a:lnTo>
                <a:lnTo>
                  <a:pt x="4072575" y="114031"/>
                </a:lnTo>
                <a:lnTo>
                  <a:pt x="4110892" y="159395"/>
                </a:lnTo>
                <a:lnTo>
                  <a:pt x="4141875" y="210408"/>
                </a:lnTo>
                <a:lnTo>
                  <a:pt x="4164845" y="266268"/>
                </a:lnTo>
                <a:lnTo>
                  <a:pt x="4179124" y="326175"/>
                </a:lnTo>
                <a:lnTo>
                  <a:pt x="4184034" y="389325"/>
                </a:lnTo>
                <a:lnTo>
                  <a:pt x="4184034" y="1946580"/>
                </a:lnTo>
                <a:lnTo>
                  <a:pt x="4182792" y="1978510"/>
                </a:lnTo>
                <a:lnTo>
                  <a:pt x="4173113" y="2040139"/>
                </a:lnTo>
                <a:lnTo>
                  <a:pt x="4154403" y="2098122"/>
                </a:lnTo>
                <a:lnTo>
                  <a:pt x="4127343" y="2151659"/>
                </a:lnTo>
                <a:lnTo>
                  <a:pt x="4092608" y="2199948"/>
                </a:lnTo>
                <a:lnTo>
                  <a:pt x="4050878" y="2242187"/>
                </a:lnTo>
                <a:lnTo>
                  <a:pt x="4002831" y="2277575"/>
                </a:lnTo>
                <a:lnTo>
                  <a:pt x="3949145" y="2305309"/>
                </a:lnTo>
                <a:lnTo>
                  <a:pt x="3890498" y="2324590"/>
                </a:lnTo>
                <a:lnTo>
                  <a:pt x="3827568" y="2334614"/>
                </a:lnTo>
                <a:lnTo>
                  <a:pt x="3794709" y="2335905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6303" y="3633424"/>
            <a:ext cx="3534410" cy="179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50"/>
              </a:lnSpc>
              <a:tabLst>
                <a:tab pos="1261110" algn="l"/>
                <a:tab pos="1362075" algn="l"/>
                <a:tab pos="1885314" algn="l"/>
                <a:tab pos="2345055" algn="l"/>
              </a:tabLst>
            </a:pPr>
            <a:r>
              <a:rPr sz="4400" spc="-5" dirty="0">
                <a:solidFill>
                  <a:srgbClr val="FFFFFF"/>
                </a:solidFill>
                <a:latin typeface="Trebuchet MS"/>
                <a:cs typeface="Trebuchet MS"/>
              </a:rPr>
              <a:t>How	many SOPs		are	we talking	about?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709" y="249029"/>
            <a:ext cx="60248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</a:rPr>
              <a:t>List of SOPs that Research Teams May Need to Have: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5168709" y="680828"/>
            <a:ext cx="5985510" cy="6027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SOPs process for SOPs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2.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Responsibilities of the Research Team</a:t>
            </a:r>
            <a:endParaRPr sz="2000" dirty="0">
              <a:latin typeface="Trebuchet MS"/>
              <a:cs typeface="Trebuchet MS"/>
            </a:endParaRPr>
          </a:p>
          <a:p>
            <a:pPr marL="355600" marR="63881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3.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Screening, Recruitment, Enrollment, and Retention of Participants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4.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Informed Consent Process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5.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Essential Documents and Recordkeeping</a:t>
            </a:r>
            <a:endParaRPr sz="2000" dirty="0">
              <a:latin typeface="Trebuchet MS"/>
              <a:cs typeface="Trebuchet MS"/>
            </a:endParaRPr>
          </a:p>
          <a:p>
            <a:pPr marL="355600" marR="220345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6.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IRB Submissions: Initial, Revision, Continuing Review, and Closure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7.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Event Reporting (AE, PD, UP)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8.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Clinical Research Billing and Coverage Analysis</a:t>
            </a:r>
            <a:endParaRPr sz="2000" dirty="0">
              <a:latin typeface="Trebuchet MS"/>
              <a:cs typeface="Trebuchet MS"/>
            </a:endParaRPr>
          </a:p>
          <a:p>
            <a:pPr marL="355600" marR="42799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lang="en-US" sz="2000" dirty="0">
                <a:solidFill>
                  <a:srgbClr val="FF0000"/>
                </a:solidFill>
                <a:latin typeface="Trebuchet MS"/>
                <a:cs typeface="Trebuchet MS"/>
              </a:rPr>
              <a:t>9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IP Accountability, Storage, Transportation, Shipping, Destruction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lang="en-US" sz="200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Monitoring and Auditing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lang="en-US" sz="20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Study Closure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lang="en-US" sz="20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Emergency/Disasters (COVID)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030" y="2444684"/>
            <a:ext cx="47002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7185" algn="l"/>
              </a:tabLst>
            </a:pPr>
            <a:r>
              <a:rPr sz="5400" spc="-5" dirty="0">
                <a:solidFill>
                  <a:srgbClr val="000000"/>
                </a:solidFill>
              </a:rPr>
              <a:t>Common	</a:t>
            </a:r>
            <a:r>
              <a:rPr sz="5400" spc="-10" dirty="0">
                <a:solidFill>
                  <a:srgbClr val="000000"/>
                </a:solidFill>
              </a:rPr>
              <a:t>Errors</a:t>
            </a:r>
            <a:endParaRPr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961588"/>
            <a:ext cx="4657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Not updating SOPs as needed</a:t>
            </a:r>
          </a:p>
        </p:txBody>
      </p:sp>
      <p:pic>
        <p:nvPicPr>
          <p:cNvPr id="6" name="Picture 5" descr="25 People Who Had One Job And Failed Miserab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94688"/>
            <a:ext cx="2981325" cy="411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-5" dirty="0"/>
              <a:t>Not documenting training</a:t>
            </a:r>
          </a:p>
        </p:txBody>
      </p:sp>
      <p:pic>
        <p:nvPicPr>
          <p:cNvPr id="6" name="Picture 5" descr="Escape Monday: Best Examples Of The ‘You Had ONE Job’ Mem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600"/>
            <a:ext cx="4410652" cy="556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1371600"/>
            <a:ext cx="3162300" cy="3970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0939" y="2695082"/>
            <a:ext cx="39643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Not properly distributing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200" y="859751"/>
            <a:ext cx="4300953" cy="5050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2667000"/>
            <a:ext cx="428498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Not versioning or including an effective date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4500" y="863600"/>
            <a:ext cx="2665413" cy="4478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Making SOPs too detailed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0" y="0"/>
                </a:moveTo>
                <a:lnTo>
                  <a:pt x="842595" y="0"/>
                </a:lnTo>
                <a:lnTo>
                  <a:pt x="0" y="5666154"/>
                </a:lnTo>
                <a:lnTo>
                  <a:pt x="0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917" y="2351579"/>
            <a:ext cx="5986145" cy="151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670" marR="5080" indent="-395605">
              <a:lnSpc>
                <a:spcPct val="100400"/>
              </a:lnSpc>
              <a:tabLst>
                <a:tab pos="2943860" algn="l"/>
                <a:tab pos="4016375" algn="l"/>
              </a:tabLst>
            </a:pPr>
            <a:r>
              <a:rPr sz="5400" spc="-5" dirty="0">
                <a:solidFill>
                  <a:srgbClr val="90C226"/>
                </a:solidFill>
              </a:rPr>
              <a:t>Standard	Operating Procedures	(SOPs)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360112" y="4133525"/>
            <a:ext cx="1833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spc="-5" dirty="0">
                <a:solidFill>
                  <a:srgbClr val="808080"/>
                </a:solidFill>
                <a:latin typeface="Trebuchet MS"/>
                <a:cs typeface="Trebuchet MS"/>
              </a:rPr>
              <a:t>Dr. Marie Jackson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0200" y="1054100"/>
            <a:ext cx="4527211" cy="4868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0522" y="2674156"/>
            <a:ext cx="3989704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Writing the procedures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</a:pPr>
            <a:r>
              <a:rPr sz="2800" dirty="0">
                <a:solidFill>
                  <a:srgbClr val="FF0000"/>
                </a:solidFill>
                <a:latin typeface="Trebuchet MS"/>
                <a:cs typeface="Trebuchet MS"/>
              </a:rPr>
              <a:t>in a </a:t>
            </a: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manner that can not be followed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1066800"/>
            <a:ext cx="2806700" cy="4665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739" y="2650668"/>
            <a:ext cx="550989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Failure to train the team especially when the SOP is revised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200" y="889000"/>
            <a:ext cx="3437997" cy="421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1339" y="2455935"/>
            <a:ext cx="605536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Implementing a new SOP or a revision BEFORE training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266700"/>
            <a:ext cx="1237967" cy="117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2276686"/>
            <a:ext cx="3504565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800" spc="-5" dirty="0">
                <a:solidFill>
                  <a:srgbClr val="FF0000"/>
                </a:solidFill>
                <a:latin typeface="Trebuchet MS"/>
                <a:cs typeface="Trebuchet MS"/>
              </a:rPr>
              <a:t>FDA will issue a 483 if you are not following your own SOPs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90600"/>
            <a:ext cx="4100285" cy="42333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6473" y="1125665"/>
            <a:ext cx="6768465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7045">
              <a:lnSpc>
                <a:spcPct val="150000"/>
              </a:lnSpc>
            </a:pPr>
            <a:r>
              <a:rPr sz="3200" spc="-5" dirty="0">
                <a:latin typeface="Trebuchet MS"/>
                <a:cs typeface="Trebuchet MS"/>
              </a:rPr>
              <a:t>“Making the simple complicated is commonplace;</a:t>
            </a:r>
            <a:endParaRPr sz="3200">
              <a:latin typeface="Trebuchet MS"/>
              <a:cs typeface="Trebuchet MS"/>
            </a:endParaRPr>
          </a:p>
          <a:p>
            <a:pPr marL="12700" marR="904240">
              <a:lnSpc>
                <a:spcPct val="150000"/>
              </a:lnSpc>
            </a:pPr>
            <a:r>
              <a:rPr sz="3200" spc="-5" dirty="0">
                <a:latin typeface="Trebuchet MS"/>
                <a:cs typeface="Trebuchet MS"/>
              </a:rPr>
              <a:t>making the complicated simple, awesomely simple,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Trebuchet MS"/>
                <a:cs typeface="Trebuchet MS"/>
              </a:rPr>
              <a:t>that’s creativity”.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Times New Roman"/>
              <a:cs typeface="Times New Roman"/>
            </a:endParaRPr>
          </a:p>
          <a:p>
            <a:pPr marL="3926840">
              <a:lnSpc>
                <a:spcPct val="100000"/>
              </a:lnSpc>
            </a:pPr>
            <a:r>
              <a:rPr sz="3200" spc="-5" dirty="0">
                <a:latin typeface="Trebuchet MS"/>
                <a:cs typeface="Trebuchet MS"/>
              </a:rPr>
              <a:t>-Charles Mingus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733" y="564932"/>
            <a:ext cx="4296102" cy="286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9100" y="3136900"/>
            <a:ext cx="3870530" cy="2658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808" y="2545866"/>
            <a:ext cx="10783992" cy="1746888"/>
          </a:xfrm>
        </p:spPr>
        <p:txBody>
          <a:bodyPr/>
          <a:lstStyle/>
          <a:p>
            <a:pPr marL="12700" marR="5080">
              <a:lnSpc>
                <a:spcPct val="102800"/>
              </a:lnSpc>
            </a:pPr>
            <a:r>
              <a:rPr lang="en-US" dirty="0"/>
              <a:t>Standard Work Video</a:t>
            </a:r>
            <a:br>
              <a:rPr lang="en-US" dirty="0"/>
            </a:br>
            <a:br>
              <a:rPr lang="en-US" dirty="0"/>
            </a:br>
            <a:r>
              <a:rPr lang="en-US" sz="1400" dirty="0">
                <a:hlinkClick r:id="rId2"/>
              </a:rPr>
              <a:t>https://www.bing.com/videos/search?q=I+Love+Lucy+Chocolate&amp;&amp;view=detail&amp;mid=14D5BB9E304AA4182D3B14D5BB9E304AA4182D3B&amp;&amp;FORM=VDRVRV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0606" y="638964"/>
            <a:ext cx="553085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  <a:tabLst>
                <a:tab pos="3240405" algn="l"/>
                <a:tab pos="4067175" algn="l"/>
              </a:tabLst>
            </a:pPr>
            <a:r>
              <a:rPr sz="5400" spc="-5" dirty="0">
                <a:solidFill>
                  <a:srgbClr val="90C226"/>
                </a:solidFill>
              </a:rPr>
              <a:t>Definition	</a:t>
            </a:r>
            <a:r>
              <a:rPr sz="5400" spc="-10" dirty="0">
                <a:solidFill>
                  <a:srgbClr val="90C226"/>
                </a:solidFill>
              </a:rPr>
              <a:t>of	SOPs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580185" y="1973134"/>
            <a:ext cx="9616440" cy="234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 standard operating procedure is</a:t>
            </a:r>
            <a:endParaRPr sz="2400">
              <a:latin typeface="Trebuchet MS"/>
              <a:cs typeface="Trebuchet MS"/>
            </a:endParaRPr>
          </a:p>
          <a:p>
            <a:pPr marL="1384300" marR="4171950" indent="-457200">
              <a:lnSpc>
                <a:spcPct val="1847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set of step-by-step instructions compiled by an organization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230632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to help staff carry out</a:t>
            </a:r>
            <a:r>
              <a:rPr sz="24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complex,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routine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operation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835" y="5838794"/>
            <a:ext cx="32232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https://en.wikipedia.org/wiki/Standard_operating_procedure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4380" y="1984432"/>
            <a:ext cx="8689340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SOPs aim to achieve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efficiency,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quality output</a:t>
            </a:r>
            <a:r>
              <a:rPr sz="2400" b="1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uniformity</a:t>
            </a:r>
            <a:endParaRPr sz="2400">
              <a:latin typeface="Trebuchet MS"/>
              <a:cs typeface="Trebuchet MS"/>
            </a:endParaRPr>
          </a:p>
          <a:p>
            <a:pPr marL="12700" marR="66675">
              <a:lnSpc>
                <a:spcPct val="250000"/>
              </a:lnSpc>
            </a:pPr>
            <a:r>
              <a:rPr sz="2400" b="1" spc="-5" dirty="0">
                <a:latin typeface="Trebuchet MS"/>
                <a:cs typeface="Trebuchet MS"/>
              </a:rPr>
              <a:t>of performanc</a:t>
            </a:r>
            <a:r>
              <a:rPr sz="2400" b="1" spc="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, </a:t>
            </a:r>
            <a:r>
              <a:rPr sz="2400" spc="-5" dirty="0">
                <a:latin typeface="Trebuchet MS"/>
                <a:cs typeface="Trebuchet MS"/>
              </a:rPr>
              <a:t>while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reducing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u="heavy" spc="-5" dirty="0">
                <a:latin typeface="Trebuchet MS"/>
                <a:cs typeface="Trebuchet MS"/>
              </a:rPr>
              <a:t>miscommunication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spc="-5" dirty="0">
                <a:latin typeface="Trebuchet MS"/>
                <a:cs typeface="Trebuchet MS"/>
              </a:rPr>
              <a:t>failing to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u="heavy" spc="-5" dirty="0">
                <a:latin typeface="Trebuchet MS"/>
                <a:cs typeface="Trebuchet MS"/>
              </a:rPr>
              <a:t>comply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 </a:t>
            </a:r>
            <a:r>
              <a:rPr sz="2400" spc="-5" dirty="0">
                <a:latin typeface="Trebuchet MS"/>
                <a:cs typeface="Trebuchet MS"/>
              </a:rPr>
              <a:t>industry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regulation</a:t>
            </a:r>
            <a:r>
              <a:rPr sz="2400" spc="60" dirty="0">
                <a:latin typeface="Trebuchet MS"/>
                <a:cs typeface="Trebuchet MS"/>
              </a:rPr>
              <a:t>s</a:t>
            </a:r>
            <a:r>
              <a:rPr sz="1800" dirty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4380" y="487301"/>
            <a:ext cx="64484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7475" algn="l"/>
                <a:tab pos="2214245" algn="l"/>
              </a:tabLst>
            </a:pPr>
            <a:r>
              <a:rPr lang="en-US" sz="5400" spc="-5" dirty="0">
                <a:solidFill>
                  <a:srgbClr val="90C226"/>
                </a:solidFill>
              </a:rPr>
              <a:t>Purpose </a:t>
            </a:r>
            <a:r>
              <a:rPr sz="5400" spc="-10" dirty="0">
                <a:solidFill>
                  <a:srgbClr val="90C226"/>
                </a:solidFill>
              </a:rPr>
              <a:t>of</a:t>
            </a:r>
            <a:r>
              <a:rPr lang="en-US" sz="5400" spc="-10" dirty="0">
                <a:solidFill>
                  <a:srgbClr val="90C226"/>
                </a:solidFill>
              </a:rPr>
              <a:t> </a:t>
            </a:r>
            <a:r>
              <a:rPr sz="5400" spc="-10" dirty="0">
                <a:solidFill>
                  <a:srgbClr val="90C226"/>
                </a:solidFill>
              </a:rPr>
              <a:t>SOPs</a:t>
            </a:r>
            <a:endParaRPr sz="5400" dirty="0"/>
          </a:p>
        </p:txBody>
      </p:sp>
      <p:sp>
        <p:nvSpPr>
          <p:cNvPr id="5" name="object 5"/>
          <p:cNvSpPr/>
          <p:nvPr/>
        </p:nvSpPr>
        <p:spPr>
          <a:xfrm>
            <a:off x="1206500" y="5143500"/>
            <a:ext cx="8023122" cy="1155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4800" y="889000"/>
            <a:ext cx="4724400" cy="531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509" y="647703"/>
            <a:ext cx="501586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34"/>
              </a:lnSpc>
              <a:tabLst>
                <a:tab pos="2725420" algn="l"/>
                <a:tab pos="3552190" algn="l"/>
              </a:tabLst>
            </a:pPr>
            <a:r>
              <a:rPr sz="5400" spc="-5" dirty="0">
                <a:solidFill>
                  <a:srgbClr val="90C226"/>
                </a:solidFill>
              </a:rPr>
              <a:t>Benefits	</a:t>
            </a:r>
            <a:r>
              <a:rPr sz="5400" spc="-10" dirty="0">
                <a:solidFill>
                  <a:srgbClr val="90C226"/>
                </a:solidFill>
              </a:rPr>
              <a:t>of	SOPs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816158" y="1729057"/>
            <a:ext cx="7705090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Provides the framework for a well-controlled, compliant clinical trial by ensures the integrity of the data collected</a:t>
            </a:r>
            <a:endParaRPr lang="en-US" sz="2000" spc="-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40000"/>
              </a:lnSpc>
              <a:spcBef>
                <a:spcPts val="1000"/>
              </a:spcBef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lang="en-US" sz="2000" spc="-5" dirty="0">
                <a:solidFill>
                  <a:srgbClr val="404040"/>
                </a:solidFill>
                <a:latin typeface="Trebuchet MS"/>
                <a:cs typeface="Trebuchet MS"/>
              </a:rPr>
              <a:t>Ensures you meet regulations</a:t>
            </a:r>
            <a:endParaRPr lang="en-US"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6"/>
              </a:buClr>
              <a:buFont typeface="Times New Roman"/>
              <a:buChar char="□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Excellent training </a:t>
            </a:r>
            <a:r>
              <a:rPr lang="en-US" sz="2000" spc="-5" dirty="0">
                <a:solidFill>
                  <a:srgbClr val="404040"/>
                </a:solidFill>
                <a:latin typeface="Trebuchet MS"/>
                <a:cs typeface="Trebuchet MS"/>
              </a:rPr>
              <a:t>re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source for new team members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6"/>
              </a:buClr>
              <a:buFont typeface="Times New Roman"/>
              <a:buChar char="□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Offers opportunity to examine and improve processes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6"/>
              </a:buClr>
              <a:buFont typeface="Times New Roman"/>
              <a:buChar char="□"/>
            </a:pP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2500"/>
              <a:buFont typeface="Times New Roman"/>
              <a:buChar char="□"/>
              <a:tabLst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Promotes accountability for team members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158" y="5594362"/>
            <a:ext cx="703135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8470">
              <a:lnSpc>
                <a:spcPts val="2590"/>
              </a:lnSpc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Think of an SOP like a recipe for clinical trials </a:t>
            </a:r>
            <a:r>
              <a:rPr lang="en-US"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</a:p>
          <a:p>
            <a:pPr marL="12700" marR="5080" indent="458470">
              <a:lnSpc>
                <a:spcPts val="2590"/>
              </a:lnSpc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operations at your site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600" y="1066800"/>
            <a:ext cx="1754376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448732" y="2844800"/>
                </a:moveTo>
                <a:lnTo>
                  <a:pt x="0" y="2844800"/>
                </a:lnTo>
                <a:lnTo>
                  <a:pt x="0" y="0"/>
                </a:lnTo>
                <a:lnTo>
                  <a:pt x="448732" y="284480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716564"/>
            <a:ext cx="57734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8885" algn="l"/>
                <a:tab pos="1802764" algn="l"/>
              </a:tabLst>
            </a:pPr>
            <a:r>
              <a:rPr lang="en-US" sz="3600" spc="-5" dirty="0">
                <a:solidFill>
                  <a:srgbClr val="90C226"/>
                </a:solidFill>
              </a:rPr>
              <a:t>How to </a:t>
            </a:r>
            <a:r>
              <a:rPr sz="3600" spc="-5" dirty="0">
                <a:solidFill>
                  <a:srgbClr val="90C226"/>
                </a:solidFill>
              </a:rPr>
              <a:t>Begin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756074" y="1661725"/>
            <a:ext cx="7506970" cy="2721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Assemble teams</a:t>
            </a:r>
            <a:endParaRPr sz="1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6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7556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lang="en-US" sz="1800" spc="-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pstream, </a:t>
            </a:r>
            <a:r>
              <a:rPr lang="en-US" spc="-5" dirty="0">
                <a:solidFill>
                  <a:srgbClr val="404040"/>
                </a:solidFill>
                <a:latin typeface="Trebuchet MS"/>
                <a:cs typeface="Trebuchet MS"/>
              </a:rPr>
              <a:t>downstream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, and outside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Set clear goals and timelines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Gather applicable literature regarding regulations, review and record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Create a list of procedures to be included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Discuss the procedures/steps/any foreseeable issues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Clr>
                <a:srgbClr val="90C226"/>
              </a:buClr>
              <a:buSzPct val="80555"/>
              <a:buFont typeface="Times New Roman"/>
              <a:buChar char="□"/>
              <a:tabLst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Identify the Owner-(this is usually the most senior leader in unit)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6500" y="4838700"/>
            <a:ext cx="1514475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2200" y="5588000"/>
            <a:ext cx="2920049" cy="1084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8771" y="5446048"/>
            <a:ext cx="5571490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E6(R2) Good Clinical Practice: Integrated Addendum to ICH E6(R1)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Guidance for Industry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66100" y="1562100"/>
            <a:ext cx="1733550" cy="1046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9100" y="3581400"/>
            <a:ext cx="1465657" cy="154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CA3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1435</Words>
  <Application>Microsoft Macintosh PowerPoint</Application>
  <PresentationFormat>Widescreen</PresentationFormat>
  <Paragraphs>256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Office Theme</vt:lpstr>
      <vt:lpstr>Research 101 sponsored by</vt:lpstr>
      <vt:lpstr>Conflict of Interest Disclosure</vt:lpstr>
      <vt:lpstr>Standard Operating Procedures (SOPs)</vt:lpstr>
      <vt:lpstr>Standard Work Video  https://www.bing.com/videos/search?q=I+Love+Lucy+Chocolate&amp;&amp;view=detail&amp;mid=14D5BB9E304AA4182D3B14D5BB9E304AA4182D3B&amp;&amp;FORM=VDRVRV </vt:lpstr>
      <vt:lpstr>Definition of SOPs</vt:lpstr>
      <vt:lpstr>Purpose of SOPs</vt:lpstr>
      <vt:lpstr>PowerPoint Presentation</vt:lpstr>
      <vt:lpstr>Benefits of SOPs</vt:lpstr>
      <vt:lpstr>How to Begin</vt:lpstr>
      <vt:lpstr> Create a Standard Template </vt:lpstr>
      <vt:lpstr>PowerPoint Presentation</vt:lpstr>
      <vt:lpstr>Begin Writing</vt:lpstr>
      <vt:lpstr>PowerPoint Presentation</vt:lpstr>
      <vt:lpstr>TIPS for Creating SOPs</vt:lpstr>
      <vt:lpstr>Does it Work?</vt:lpstr>
      <vt:lpstr>Approval Process</vt:lpstr>
      <vt:lpstr>Distribution/Training</vt:lpstr>
      <vt:lpstr>Implementation</vt:lpstr>
      <vt:lpstr>Review of SOPs</vt:lpstr>
      <vt:lpstr>PowerPoint Presentation</vt:lpstr>
      <vt:lpstr>Revising &amp; Archiving</vt:lpstr>
      <vt:lpstr>Master Tracking List of the SOPs</vt:lpstr>
      <vt:lpstr>List of SOPs that Research Teams May Need to Have:</vt:lpstr>
      <vt:lpstr>Common Errors</vt:lpstr>
      <vt:lpstr>Not updating SOPs as needed</vt:lpstr>
      <vt:lpstr>Not documenting training</vt:lpstr>
      <vt:lpstr>Not properly distributing</vt:lpstr>
      <vt:lpstr>PowerPoint Presentation</vt:lpstr>
      <vt:lpstr>Making SOPs too detailed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101 sponsored by</dc:title>
  <dc:creator>Marie Jackson</dc:creator>
  <cp:lastModifiedBy>Ferguson, Lee</cp:lastModifiedBy>
  <cp:revision>14</cp:revision>
  <cp:lastPrinted>2020-06-01T18:00:09Z</cp:lastPrinted>
  <dcterms:created xsi:type="dcterms:W3CDTF">2020-06-01T11:42:51Z</dcterms:created>
  <dcterms:modified xsi:type="dcterms:W3CDTF">2020-08-05T17:48:47Z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LastSaved">
    <vt:filetime>2020-06-01T00:00:00Z</vt:filetime>
  </property>
</Properties>
</file>