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677" r:id="rId5"/>
    <p:sldMasterId id="2147483698" r:id="rId6"/>
  </p:sldMasterIdLst>
  <p:sldIdLst>
    <p:sldId id="332" r:id="rId7"/>
    <p:sldId id="256" r:id="rId8"/>
    <p:sldId id="333" r:id="rId9"/>
    <p:sldId id="260" r:id="rId10"/>
    <p:sldId id="261" r:id="rId11"/>
    <p:sldId id="276" r:id="rId12"/>
    <p:sldId id="336" r:id="rId13"/>
    <p:sldId id="340" r:id="rId14"/>
    <p:sldId id="337" r:id="rId15"/>
    <p:sldId id="274" r:id="rId16"/>
    <p:sldId id="275" r:id="rId17"/>
    <p:sldId id="285" r:id="rId18"/>
    <p:sldId id="265" r:id="rId19"/>
    <p:sldId id="266" r:id="rId20"/>
    <p:sldId id="286" r:id="rId21"/>
    <p:sldId id="338" r:id="rId22"/>
    <p:sldId id="310" r:id="rId23"/>
    <p:sldId id="339" r:id="rId24"/>
    <p:sldId id="311" r:id="rId25"/>
    <p:sldId id="341" r:id="rId26"/>
    <p:sldId id="312" r:id="rId27"/>
    <p:sldId id="352" r:id="rId28"/>
    <p:sldId id="313" r:id="rId29"/>
    <p:sldId id="353" r:id="rId30"/>
    <p:sldId id="314" r:id="rId31"/>
    <p:sldId id="344" r:id="rId32"/>
    <p:sldId id="315" r:id="rId33"/>
    <p:sldId id="345" r:id="rId34"/>
    <p:sldId id="316" r:id="rId35"/>
    <p:sldId id="346" r:id="rId36"/>
    <p:sldId id="317" r:id="rId37"/>
    <p:sldId id="318" r:id="rId38"/>
    <p:sldId id="330" r:id="rId39"/>
    <p:sldId id="319" r:id="rId40"/>
    <p:sldId id="298" r:id="rId41"/>
    <p:sldId id="334" r:id="rId42"/>
    <p:sldId id="321" r:id="rId43"/>
    <p:sldId id="331" r:id="rId44"/>
    <p:sldId id="322" r:id="rId45"/>
    <p:sldId id="323" r:id="rId46"/>
    <p:sldId id="324" r:id="rId47"/>
    <p:sldId id="347" r:id="rId48"/>
    <p:sldId id="325" r:id="rId49"/>
    <p:sldId id="326" r:id="rId50"/>
    <p:sldId id="304" r:id="rId51"/>
    <p:sldId id="348" r:id="rId52"/>
    <p:sldId id="305" r:id="rId53"/>
    <p:sldId id="349" r:id="rId54"/>
    <p:sldId id="327" r:id="rId55"/>
    <p:sldId id="350" r:id="rId56"/>
    <p:sldId id="328" r:id="rId57"/>
    <p:sldId id="351" r:id="rId58"/>
    <p:sldId id="329" r:id="rId59"/>
    <p:sldId id="287" r:id="rId60"/>
    <p:sldId id="309" r:id="rId61"/>
    <p:sldId id="267" r:id="rId62"/>
    <p:sldId id="272" r:id="rId63"/>
    <p:sldId id="277" r:id="rId64"/>
  </p:sldIdLst>
  <p:sldSz cx="9144000" cy="5143500" type="screen16x9"/>
  <p:notesSz cx="6950075" cy="9236075"/>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4CB2E6-73AD-40FD-8F55-DBB1D163DE9A}">
          <p14:sldIdLst>
            <p14:sldId id="332"/>
            <p14:sldId id="256"/>
            <p14:sldId id="333"/>
            <p14:sldId id="260"/>
            <p14:sldId id="261"/>
            <p14:sldId id="276"/>
            <p14:sldId id="336"/>
            <p14:sldId id="340"/>
            <p14:sldId id="337"/>
            <p14:sldId id="274"/>
            <p14:sldId id="275"/>
            <p14:sldId id="285"/>
            <p14:sldId id="265"/>
            <p14:sldId id="266"/>
            <p14:sldId id="286"/>
            <p14:sldId id="338"/>
            <p14:sldId id="310"/>
            <p14:sldId id="339"/>
            <p14:sldId id="311"/>
            <p14:sldId id="341"/>
            <p14:sldId id="312"/>
            <p14:sldId id="352"/>
            <p14:sldId id="313"/>
            <p14:sldId id="353"/>
            <p14:sldId id="314"/>
            <p14:sldId id="344"/>
            <p14:sldId id="315"/>
            <p14:sldId id="345"/>
            <p14:sldId id="316"/>
            <p14:sldId id="346"/>
            <p14:sldId id="317"/>
            <p14:sldId id="318"/>
            <p14:sldId id="330"/>
            <p14:sldId id="319"/>
            <p14:sldId id="298"/>
            <p14:sldId id="334"/>
            <p14:sldId id="321"/>
            <p14:sldId id="331"/>
            <p14:sldId id="322"/>
            <p14:sldId id="323"/>
            <p14:sldId id="324"/>
            <p14:sldId id="347"/>
            <p14:sldId id="325"/>
            <p14:sldId id="326"/>
            <p14:sldId id="304"/>
            <p14:sldId id="348"/>
            <p14:sldId id="305"/>
            <p14:sldId id="349"/>
            <p14:sldId id="327"/>
            <p14:sldId id="350"/>
            <p14:sldId id="328"/>
            <p14:sldId id="351"/>
            <p14:sldId id="329"/>
            <p14:sldId id="287"/>
            <p14:sldId id="309"/>
            <p14:sldId id="267"/>
            <p14:sldId id="272"/>
            <p14:sldId id="277"/>
          </p14:sldIdLst>
        </p14:section>
      </p14:sectionLst>
    </p:ex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B41"/>
    <a:srgbClr val="E5EEEF"/>
    <a:srgbClr val="002B41"/>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71" d="100"/>
          <a:sy n="171" d="100"/>
        </p:scale>
        <p:origin x="496" y="168"/>
      </p:cViewPr>
      <p:guideLst>
        <p:guide orient="horz" pos="1622"/>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82C7-9F9F-4B39-A323-6768BC3BBFAC}"/>
              </a:ext>
            </a:extLst>
          </p:cNvPr>
          <p:cNvSpPr>
            <a:spLocks noGrp="1"/>
          </p:cNvSpPr>
          <p:nvPr>
            <p:ph type="title" hasCustomPrompt="1"/>
          </p:nvPr>
        </p:nvSpPr>
        <p:spPr>
          <a:xfrm>
            <a:off x="1179195" y="1989138"/>
            <a:ext cx="6785610" cy="1759902"/>
          </a:xfrm>
          <a:prstGeom prst="rect">
            <a:avLst/>
          </a:prstGeom>
        </p:spPr>
        <p:txBody>
          <a:bodyPr>
            <a:normAutofit/>
          </a:bodyPr>
          <a:lstStyle>
            <a:lvl1pPr algn="ctr">
              <a:defRPr sz="240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Date Placeholder 2">
            <a:extLst>
              <a:ext uri="{FF2B5EF4-FFF2-40B4-BE49-F238E27FC236}">
                <a16:creationId xmlns:a16="http://schemas.microsoft.com/office/drawing/2014/main" id="{3838E3F8-FF72-4304-BCE2-F3C13F6B6896}"/>
              </a:ext>
            </a:extLst>
          </p:cNvPr>
          <p:cNvSpPr>
            <a:spLocks noGrp="1"/>
          </p:cNvSpPr>
          <p:nvPr>
            <p:ph type="dt" sz="half" idx="10"/>
          </p:nvPr>
        </p:nvSpPr>
        <p:spPr/>
        <p:txBody>
          <a:bodyPr/>
          <a:lstStyle/>
          <a:p>
            <a:fld id="{1015DD3F-3CBA-42A8-A2A8-4C65BD29DE08}" type="datetimeFigureOut">
              <a:rPr lang="en-US" smtClean="0"/>
              <a:t>8/5/20</a:t>
            </a:fld>
            <a:endParaRPr lang="en-US"/>
          </a:p>
        </p:txBody>
      </p:sp>
      <p:sp>
        <p:nvSpPr>
          <p:cNvPr id="4" name="Footer Placeholder 3">
            <a:extLst>
              <a:ext uri="{FF2B5EF4-FFF2-40B4-BE49-F238E27FC236}">
                <a16:creationId xmlns:a16="http://schemas.microsoft.com/office/drawing/2014/main" id="{FA0CA70C-BB76-4F3A-8E0A-163E7CA9AC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3A7404-7CFE-403B-8FC0-7A2E0703999D}"/>
              </a:ext>
            </a:extLst>
          </p:cNvPr>
          <p:cNvSpPr>
            <a:spLocks noGrp="1"/>
          </p:cNvSpPr>
          <p:nvPr>
            <p:ph type="sldNum" sz="quarter" idx="12"/>
          </p:nvPr>
        </p:nvSpPr>
        <p:spPr/>
        <p:txBody>
          <a:bodyPr/>
          <a:lstStyle/>
          <a:p>
            <a:fld id="{5BAFBAA0-51F8-4E99-ABDD-AC0508E69005}" type="slidenum">
              <a:rPr lang="en-US" smtClean="0"/>
              <a:t>‹#›</a:t>
            </a:fld>
            <a:endParaRPr lang="en-US"/>
          </a:p>
        </p:txBody>
      </p:sp>
    </p:spTree>
    <p:extLst>
      <p:ext uri="{BB962C8B-B14F-4D97-AF65-F5344CB8AC3E}">
        <p14:creationId xmlns:p14="http://schemas.microsoft.com/office/powerpoint/2010/main" val="30791070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14248915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9891649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8DC887-81FA-4406-9BF9-01284F529FAE}" type="datetimeFigureOut">
              <a:rPr lang="en-US" smtClean="0"/>
              <a:t>8/5/20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37623302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8DC887-81FA-4406-9BF9-01284F529FAE}" type="datetimeFigureOut">
              <a:rPr lang="en-US" smtClean="0"/>
              <a:t>8/5/20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2079298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8DC887-81FA-4406-9BF9-01284F529FAE}" type="datetimeFigureOut">
              <a:rPr lang="en-US" smtClean="0"/>
              <a:t>8/5/20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12642396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DC887-81FA-4406-9BF9-01284F529FAE}" type="datetimeFigureOut">
              <a:rPr lang="en-US" smtClean="0"/>
              <a:t>8/5/20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29237582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A8DC887-81FA-4406-9BF9-01284F529FAE}" type="datetimeFigureOut">
              <a:rPr lang="en-US" smtClean="0"/>
              <a:t>8/5/20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11584585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A8DC887-81FA-4406-9BF9-01284F529FAE}" type="datetimeFigureOut">
              <a:rPr lang="en-US" smtClean="0"/>
              <a:t>8/5/20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27088325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37830615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23255633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841FF-3B79-464D-83BE-0709678C19D7}"/>
              </a:ext>
            </a:extLst>
          </p:cNvPr>
          <p:cNvSpPr>
            <a:spLocks noGrp="1"/>
          </p:cNvSpPr>
          <p:nvPr>
            <p:ph idx="1" hasCustomPrompt="1"/>
          </p:nvPr>
        </p:nvSpPr>
        <p:spPr>
          <a:xfrm>
            <a:off x="628650" y="1126173"/>
            <a:ext cx="7886700" cy="3262312"/>
          </a:xfrm>
          <a:prstGeom prst="rect">
            <a:avLst/>
          </a:prstGeom>
        </p:spPr>
        <p:txBody>
          <a:bodyPr/>
          <a:lstStyle>
            <a:lvl1pPr marL="457200" indent="-4572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8B4744-64FC-46A4-A223-5F9AAD861779}"/>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a:extLst>
              <a:ext uri="{FF2B5EF4-FFF2-40B4-BE49-F238E27FC236}">
                <a16:creationId xmlns:a16="http://schemas.microsoft.com/office/drawing/2014/main" id="{CB1D8A94-7B75-4AD8-BE9E-F6FD35AFE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68079-A933-4E2A-8D92-77A21B629A99}"/>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2039418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20189606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95928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18842087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2513709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3687863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841FF-3B79-464D-83BE-0709678C19D7}"/>
              </a:ext>
            </a:extLst>
          </p:cNvPr>
          <p:cNvSpPr>
            <a:spLocks noGrp="1"/>
          </p:cNvSpPr>
          <p:nvPr>
            <p:ph idx="1" hasCustomPrompt="1"/>
          </p:nvPr>
        </p:nvSpPr>
        <p:spPr>
          <a:xfrm>
            <a:off x="628650" y="1126173"/>
            <a:ext cx="7886700" cy="3262312"/>
          </a:xfrm>
          <a:prstGeom prst="rect">
            <a:avLst/>
          </a:prstGeom>
        </p:spPr>
        <p:txBody>
          <a:bodyPr/>
          <a:lstStyle>
            <a:lvl1pPr marL="457200" indent="-4572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8B4744-64FC-46A4-A223-5F9AAD861779}"/>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a:extLst>
              <a:ext uri="{FF2B5EF4-FFF2-40B4-BE49-F238E27FC236}">
                <a16:creationId xmlns:a16="http://schemas.microsoft.com/office/drawing/2014/main" id="{CB1D8A94-7B75-4AD8-BE9E-F6FD35AFE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68079-A933-4E2A-8D92-77A21B629A99}"/>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40469033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7E3233-4FEE-4FC3-9D0A-97B6BBD902C8}"/>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2501BD-5F8A-4A5C-A77C-B38503DFB214}"/>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a:extLst>
              <a:ext uri="{FF2B5EF4-FFF2-40B4-BE49-F238E27FC236}">
                <a16:creationId xmlns:a16="http://schemas.microsoft.com/office/drawing/2014/main" id="{D544D916-4EB2-4742-9BAE-68FF6BFA8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42A1-B8F7-47FC-BE68-3BAAB8F997F1}"/>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3293532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7E3233-4FEE-4FC3-9D0A-97B6BBD902C8}"/>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2501BD-5F8A-4A5C-A77C-B38503DFB214}"/>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a:extLst>
              <a:ext uri="{FF2B5EF4-FFF2-40B4-BE49-F238E27FC236}">
                <a16:creationId xmlns:a16="http://schemas.microsoft.com/office/drawing/2014/main" id="{D544D916-4EB2-4742-9BAE-68FF6BFA8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642A1-B8F7-47FC-BE68-3BAAB8F997F1}"/>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2939137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F975C-AF60-4D90-BEA0-5769D728CF0B}"/>
              </a:ext>
            </a:extLst>
          </p:cNvPr>
          <p:cNvSpPr>
            <a:spLocks noGrp="1"/>
          </p:cNvSpPr>
          <p:nvPr>
            <p:ph sz="half" idx="1"/>
          </p:nvPr>
        </p:nvSpPr>
        <p:spPr>
          <a:xfrm>
            <a:off x="62865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D67FAA-1BEF-41B8-9DE7-67CDD04A57C8}"/>
              </a:ext>
            </a:extLst>
          </p:cNvPr>
          <p:cNvSpPr>
            <a:spLocks noGrp="1"/>
          </p:cNvSpPr>
          <p:nvPr>
            <p:ph sz="half" idx="2"/>
          </p:nvPr>
        </p:nvSpPr>
        <p:spPr>
          <a:xfrm>
            <a:off x="464820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757147-0884-42F6-98FF-7190DFD7FBC3}"/>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6" name="Footer Placeholder 5">
            <a:extLst>
              <a:ext uri="{FF2B5EF4-FFF2-40B4-BE49-F238E27FC236}">
                <a16:creationId xmlns:a16="http://schemas.microsoft.com/office/drawing/2014/main" id="{E55DCD01-8FC2-443B-87F9-D9F321B28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64EF8-754C-4292-AC22-FAD447164CD0}"/>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30565467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F1BBDA-2941-475A-A859-3B47F115712D}"/>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1FD31D-D4CA-4229-ABFF-2C180D5D3408}"/>
              </a:ext>
            </a:extLst>
          </p:cNvPr>
          <p:cNvSpPr>
            <a:spLocks noGrp="1"/>
          </p:cNvSpPr>
          <p:nvPr>
            <p:ph sz="half" idx="2"/>
          </p:nvPr>
        </p:nvSpPr>
        <p:spPr>
          <a:xfrm>
            <a:off x="630238" y="1879600"/>
            <a:ext cx="3868737" cy="2762250"/>
          </a:xfrm>
          <a:prstGeom prst="rect">
            <a:avLst/>
          </a:prstGeom>
        </p:spPr>
        <p:txBody>
          <a:bodyPr/>
          <a:lstStyle>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29BC877-01D0-4880-8BDD-38AE34DD21E0}"/>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854609-33FF-442D-AD8A-9FE56971F6B0}"/>
              </a:ext>
            </a:extLst>
          </p:cNvPr>
          <p:cNvSpPr>
            <a:spLocks noGrp="1"/>
          </p:cNvSpPr>
          <p:nvPr>
            <p:ph sz="quarter" idx="4"/>
          </p:nvPr>
        </p:nvSpPr>
        <p:spPr>
          <a:xfrm>
            <a:off x="4629150" y="1879600"/>
            <a:ext cx="3887788" cy="2762250"/>
          </a:xfrm>
          <a:prstGeom prst="rect">
            <a:avLst/>
          </a:prstGeom>
        </p:spPr>
        <p:txBody>
          <a:bodyPr/>
          <a:lstStyle>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F83CECC-2CF1-4C8C-BFC1-91820DFA84CA}"/>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8" name="Footer Placeholder 7">
            <a:extLst>
              <a:ext uri="{FF2B5EF4-FFF2-40B4-BE49-F238E27FC236}">
                <a16:creationId xmlns:a16="http://schemas.microsoft.com/office/drawing/2014/main" id="{E4AA34F5-A7C8-4E04-811D-891A31E67A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1FD93A-697B-4F3E-AECA-B0FBD5477E32}"/>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17419940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800D54-474E-4E9A-A416-2F3582D3E57E}"/>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4" name="Footer Placeholder 3">
            <a:extLst>
              <a:ext uri="{FF2B5EF4-FFF2-40B4-BE49-F238E27FC236}">
                <a16:creationId xmlns:a16="http://schemas.microsoft.com/office/drawing/2014/main" id="{8A526267-7468-4908-B2F3-90E6046DB8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FDA16C-E719-4549-8D68-6620022A83B6}"/>
              </a:ext>
            </a:extLst>
          </p:cNvPr>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474390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E651796-6F9D-4612-A774-8D6CED4A7704}"/>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6" name="Footer Placeholder 5">
            <a:extLst>
              <a:ext uri="{FF2B5EF4-FFF2-40B4-BE49-F238E27FC236}">
                <a16:creationId xmlns:a16="http://schemas.microsoft.com/office/drawing/2014/main" id="{55A282A2-575A-4103-A6D0-3961FDCD8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CE430-AEF5-44E0-9A52-465F5633C0A3}"/>
              </a:ext>
            </a:extLst>
          </p:cNvPr>
          <p:cNvSpPr>
            <a:spLocks noGrp="1"/>
          </p:cNvSpPr>
          <p:nvPr>
            <p:ph type="sldNum" sz="quarter" idx="12"/>
          </p:nvPr>
        </p:nvSpPr>
        <p:spPr/>
        <p:txBody>
          <a:bodyPr/>
          <a:lstStyle/>
          <a:p>
            <a:fld id="{0CCF5D12-F1A5-45FC-90F8-78DBDB823E4C}" type="slidenum">
              <a:rPr lang="en-US" smtClean="0"/>
              <a:t>‹#›</a:t>
            </a:fld>
            <a:endParaRPr lang="en-US"/>
          </a:p>
        </p:txBody>
      </p:sp>
      <p:sp>
        <p:nvSpPr>
          <p:cNvPr id="8" name="Content Placeholder 2">
            <a:extLst>
              <a:ext uri="{FF2B5EF4-FFF2-40B4-BE49-F238E27FC236}">
                <a16:creationId xmlns:a16="http://schemas.microsoft.com/office/drawing/2014/main" id="{50D935C2-5D26-414E-BE32-A20A5BCCB964}"/>
              </a:ext>
            </a:extLst>
          </p:cNvPr>
          <p:cNvSpPr>
            <a:spLocks noGrp="1"/>
          </p:cNvSpPr>
          <p:nvPr>
            <p:ph idx="1"/>
          </p:nvPr>
        </p:nvSpPr>
        <p:spPr>
          <a:xfrm>
            <a:off x="3575050" y="1035257"/>
            <a:ext cx="5111750" cy="3558968"/>
          </a:xfrm>
        </p:spPr>
        <p:txBody>
          <a:bodyPr/>
          <a:lstStyle>
            <a:lvl1pPr>
              <a:defRPr sz="3200"/>
            </a:lvl1pPr>
            <a:lvl2pPr marL="685800" indent="-228600">
              <a:buFont typeface="Wingdings" panose="05000000000000000000" pitchFamily="2" charset="2"/>
              <a:buChar char="§"/>
              <a:defRPr sz="2800"/>
            </a:lvl2pPr>
            <a:lvl3pPr marL="1143000" indent="-228600">
              <a:buFont typeface="Wingdings" panose="05000000000000000000" pitchFamily="2" charset="2"/>
              <a:buChar char="§"/>
              <a:defRPr sz="24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9E0CAC35-55A8-43A7-904D-378094D45DE4}"/>
              </a:ext>
            </a:extLst>
          </p:cNvPr>
          <p:cNvSpPr>
            <a:spLocks noGrp="1"/>
          </p:cNvSpPr>
          <p:nvPr>
            <p:ph type="body" sz="half" idx="2"/>
          </p:nvPr>
        </p:nvSpPr>
        <p:spPr>
          <a:xfrm>
            <a:off x="457200" y="1035257"/>
            <a:ext cx="3008313" cy="3558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2683815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A26CA72-FBE9-46FC-9E4E-96852D153B79}"/>
              </a:ext>
            </a:extLst>
          </p:cNvPr>
          <p:cNvSpPr>
            <a:spLocks noGrp="1"/>
          </p:cNvSpPr>
          <p:nvPr>
            <p:ph type="dt" sz="half" idx="10"/>
          </p:nvPr>
        </p:nvSpPr>
        <p:spPr/>
        <p:txBody>
          <a:bodyPr/>
          <a:lstStyle/>
          <a:p>
            <a:fld id="{4A8DC887-81FA-4406-9BF9-01284F529FAE}" type="datetimeFigureOut">
              <a:rPr lang="en-US" smtClean="0"/>
              <a:t>8/5/20</a:t>
            </a:fld>
            <a:endParaRPr lang="en-US"/>
          </a:p>
        </p:txBody>
      </p:sp>
      <p:sp>
        <p:nvSpPr>
          <p:cNvPr id="6" name="Footer Placeholder 5">
            <a:extLst>
              <a:ext uri="{FF2B5EF4-FFF2-40B4-BE49-F238E27FC236}">
                <a16:creationId xmlns:a16="http://schemas.microsoft.com/office/drawing/2014/main" id="{DA033E77-404F-4E44-918A-6527D5DF8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EBC62-F8B0-41CC-9ADB-64316585AB84}"/>
              </a:ext>
            </a:extLst>
          </p:cNvPr>
          <p:cNvSpPr>
            <a:spLocks noGrp="1"/>
          </p:cNvSpPr>
          <p:nvPr>
            <p:ph type="sldNum" sz="quarter" idx="12"/>
          </p:nvPr>
        </p:nvSpPr>
        <p:spPr/>
        <p:txBody>
          <a:bodyPr/>
          <a:lstStyle/>
          <a:p>
            <a:fld id="{0CCF5D12-F1A5-45FC-90F8-78DBDB823E4C}" type="slidenum">
              <a:rPr lang="en-US" smtClean="0"/>
              <a:t>‹#›</a:t>
            </a:fld>
            <a:endParaRPr lang="en-US"/>
          </a:p>
        </p:txBody>
      </p:sp>
      <p:sp>
        <p:nvSpPr>
          <p:cNvPr id="8" name="Picture Placeholder 2">
            <a:extLst>
              <a:ext uri="{FF2B5EF4-FFF2-40B4-BE49-F238E27FC236}">
                <a16:creationId xmlns:a16="http://schemas.microsoft.com/office/drawing/2014/main" id="{77410F10-5B4D-46BA-B81E-D8C4B835A763}"/>
              </a:ext>
            </a:extLst>
          </p:cNvPr>
          <p:cNvSpPr>
            <a:spLocks noGrp="1"/>
          </p:cNvSpPr>
          <p:nvPr>
            <p:ph type="pic" idx="1"/>
          </p:nvPr>
        </p:nvSpPr>
        <p:spPr>
          <a:xfrm>
            <a:off x="1794290" y="92969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3">
            <a:extLst>
              <a:ext uri="{FF2B5EF4-FFF2-40B4-BE49-F238E27FC236}">
                <a16:creationId xmlns:a16="http://schemas.microsoft.com/office/drawing/2014/main" id="{FDFD2F7C-61D6-4CB0-9CD5-1C9FD8E92506}"/>
              </a:ext>
            </a:extLst>
          </p:cNvPr>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320751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8DC887-81FA-4406-9BF9-01284F529FAE}" type="datetimeFigureOut">
              <a:rPr lang="en-US" smtClean="0"/>
              <a:t>8/5/20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F5D12-F1A5-45FC-90F8-78DBDB823E4C}" type="slidenum">
              <a:rPr lang="en-US" smtClean="0"/>
              <a:t>‹#›</a:t>
            </a:fld>
            <a:endParaRPr lang="en-US"/>
          </a:p>
        </p:txBody>
      </p:sp>
    </p:spTree>
    <p:extLst>
      <p:ext uri="{BB962C8B-B14F-4D97-AF65-F5344CB8AC3E}">
        <p14:creationId xmlns:p14="http://schemas.microsoft.com/office/powerpoint/2010/main" val="18348583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5A50-4C11-4438-B3F1-496CF6DD2E0C}"/>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7C306E7-6E4A-42BA-8254-0CC7011792A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015DD3F-3CBA-42A8-A2A8-4C65BD29DE08}" type="datetimeFigureOut">
              <a:rPr lang="en-US" smtClean="0"/>
              <a:t>8/5/20</a:t>
            </a:fld>
            <a:endParaRPr lang="en-US"/>
          </a:p>
        </p:txBody>
      </p:sp>
      <p:sp>
        <p:nvSpPr>
          <p:cNvPr id="5" name="Footer Placeholder 4">
            <a:extLst>
              <a:ext uri="{FF2B5EF4-FFF2-40B4-BE49-F238E27FC236}">
                <a16:creationId xmlns:a16="http://schemas.microsoft.com/office/drawing/2014/main" id="{D62FB311-7409-498F-9F50-B16E258D1E4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F7B624-48D6-4DC4-80D3-9721ADC94D2D}"/>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BAFBAA0-51F8-4E99-ABDD-AC0508E69005}" type="slidenum">
              <a:rPr lang="en-US" smtClean="0"/>
              <a:t>‹#›</a:t>
            </a:fld>
            <a:endParaRPr lang="en-US"/>
          </a:p>
        </p:txBody>
      </p:sp>
    </p:spTree>
    <p:extLst>
      <p:ext uri="{BB962C8B-B14F-4D97-AF65-F5344CB8AC3E}">
        <p14:creationId xmlns:p14="http://schemas.microsoft.com/office/powerpoint/2010/main" val="1243085780"/>
      </p:ext>
    </p:extLst>
  </p:cSld>
  <p:clrMap bg1="lt1" tx1="dk1" bg2="lt2" tx2="dk2" accent1="accent1" accent2="accent2" accent3="accent3" accent4="accent4" accent5="accent5" accent6="accent6" hlink="hlink" folHlink="folHlink"/>
  <p:sldLayoutIdLst>
    <p:sldLayoutId id="2147483697" r:id="rId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243721-3D36-498E-9C4D-B37B671F909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A8DC887-81FA-4406-9BF9-01284F529FAE}" type="datetimeFigureOut">
              <a:rPr lang="en-US" smtClean="0"/>
              <a:t>8/5/20</a:t>
            </a:fld>
            <a:endParaRPr lang="en-US"/>
          </a:p>
        </p:txBody>
      </p:sp>
      <p:sp>
        <p:nvSpPr>
          <p:cNvPr id="5" name="Footer Placeholder 4">
            <a:extLst>
              <a:ext uri="{FF2B5EF4-FFF2-40B4-BE49-F238E27FC236}">
                <a16:creationId xmlns:a16="http://schemas.microsoft.com/office/drawing/2014/main" id="{A5C0DD26-43B2-4B56-8368-100DE993FBD6}"/>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96506F-8FFE-4E8A-AD8A-CA195BBD126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CCF5D12-F1A5-45FC-90F8-78DBDB823E4C}" type="slidenum">
              <a:rPr lang="en-US" smtClean="0"/>
              <a:t>‹#›</a:t>
            </a:fld>
            <a:endParaRPr lang="en-US"/>
          </a:p>
        </p:txBody>
      </p:sp>
      <p:sp>
        <p:nvSpPr>
          <p:cNvPr id="7" name="Text Placeholder 2">
            <a:extLst>
              <a:ext uri="{FF2B5EF4-FFF2-40B4-BE49-F238E27FC236}">
                <a16:creationId xmlns:a16="http://schemas.microsoft.com/office/drawing/2014/main" id="{0899094C-0A46-42E1-B145-BD926EE676D3}"/>
              </a:ext>
            </a:extLst>
          </p:cNvPr>
          <p:cNvSpPr>
            <a:spLocks noGrp="1"/>
          </p:cNvSpPr>
          <p:nvPr>
            <p:ph type="body" idx="1"/>
          </p:nvPr>
        </p:nvSpPr>
        <p:spPr>
          <a:xfrm>
            <a:off x="464820" y="971550"/>
            <a:ext cx="8229600" cy="36004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3000400"/>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1" r:id="rId3"/>
    <p:sldLayoutId id="2147483682" r:id="rId4"/>
    <p:sldLayoutId id="2147483683" r:id="rId5"/>
    <p:sldLayoutId id="2147483685" r:id="rId6"/>
    <p:sldLayoutId id="2147483686" r:id="rId7"/>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1015DD3F-3CBA-42A8-A2A8-4C65BD29DE08}" type="datetimeFigureOut">
              <a:rPr lang="en-US" smtClean="0"/>
              <a:t>8/5/20</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5BAFBAA0-51F8-4E99-ABDD-AC0508E69005}" type="slidenum">
              <a:rPr lang="en-US" smtClean="0"/>
              <a:t>‹#›</a:t>
            </a:fld>
            <a:endParaRPr lang="en-US"/>
          </a:p>
        </p:txBody>
      </p:sp>
    </p:spTree>
    <p:extLst>
      <p:ext uri="{BB962C8B-B14F-4D97-AF65-F5344CB8AC3E}">
        <p14:creationId xmlns:p14="http://schemas.microsoft.com/office/powerpoint/2010/main" val="301821178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hyperlink" Target="http://ejournal4writing.wordpress.com/" TargetMode="External"/><Relationship Id="rId7" Type="http://schemas.openxmlformats.org/officeDocument/2006/relationships/image" Target="../media/image29.jpeg"/><Relationship Id="rId2" Type="http://schemas.openxmlformats.org/officeDocument/2006/relationships/image" Target="../media/image26.jpg"/><Relationship Id="rId1" Type="http://schemas.openxmlformats.org/officeDocument/2006/relationships/slideLayout" Target="../slideLayouts/slideLayout26.xml"/><Relationship Id="rId6" Type="http://schemas.openxmlformats.org/officeDocument/2006/relationships/image" Target="../media/image28.jpeg"/><Relationship Id="rId5" Type="http://schemas.openxmlformats.org/officeDocument/2006/relationships/hyperlink" Target="https://pixabay.com/en/question-board-chalk-school-1262378/" TargetMode="External"/><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openclipart.org/detail/262404/cartoon-gold-star" TargetMode="External"/><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quality-hook-check-mark-ticked-off-500951/" TargetMode="External"/><Relationship Id="rId2" Type="http://schemas.openxmlformats.org/officeDocument/2006/relationships/image" Target="../media/image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B3FACA80-0A5D-49D0-A482-0BC2BABD3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18803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8CF2DF-0624-4E03-A1DE-53F449FBF75F}"/>
              </a:ext>
            </a:extLst>
          </p:cNvPr>
          <p:cNvSpPr>
            <a:spLocks noGrp="1"/>
          </p:cNvSpPr>
          <p:nvPr>
            <p:ph type="title"/>
          </p:nvPr>
        </p:nvSpPr>
        <p:spPr>
          <a:xfrm>
            <a:off x="152400" y="54142"/>
            <a:ext cx="7156784" cy="1275347"/>
          </a:xfrm>
        </p:spPr>
        <p:txBody>
          <a:bodyPr>
            <a:noAutofit/>
          </a:bodyPr>
          <a:lstStyle/>
          <a:p>
            <a:pPr algn="ctr"/>
            <a:br>
              <a:rPr lang="en-US" sz="3200" b="1" dirty="0"/>
            </a:br>
            <a:br>
              <a:rPr lang="en-US" sz="3200" b="1" dirty="0"/>
            </a:br>
            <a:br>
              <a:rPr lang="en-US" sz="3200" b="1" dirty="0"/>
            </a:br>
            <a:r>
              <a:rPr lang="en-US" sz="3200" b="1" dirty="0">
                <a:highlight>
                  <a:srgbClr val="FFFF00"/>
                </a:highlight>
              </a:rPr>
              <a:t>ICH GCP E6 (R2)</a:t>
            </a:r>
            <a:br>
              <a:rPr lang="en-US" sz="3200" b="1" dirty="0">
                <a:highlight>
                  <a:srgbClr val="FFFF00"/>
                </a:highlight>
              </a:rPr>
            </a:br>
            <a:endParaRPr lang="en-US" sz="3200" dirty="0">
              <a:highlight>
                <a:srgbClr val="FFFF00"/>
              </a:highlight>
            </a:endParaRPr>
          </a:p>
        </p:txBody>
      </p:sp>
      <p:sp>
        <p:nvSpPr>
          <p:cNvPr id="2" name="Subtitle 1">
            <a:extLst>
              <a:ext uri="{FF2B5EF4-FFF2-40B4-BE49-F238E27FC236}">
                <a16:creationId xmlns:a16="http://schemas.microsoft.com/office/drawing/2014/main" id="{42536331-CDE8-45D0-819D-81FAF9D82CC8}"/>
              </a:ext>
            </a:extLst>
          </p:cNvPr>
          <p:cNvSpPr>
            <a:spLocks noGrp="1"/>
          </p:cNvSpPr>
          <p:nvPr>
            <p:ph idx="1"/>
          </p:nvPr>
        </p:nvSpPr>
        <p:spPr>
          <a:xfrm>
            <a:off x="508001" y="1283677"/>
            <a:ext cx="7070967" cy="2766776"/>
          </a:xfrm>
        </p:spPr>
        <p:txBody>
          <a:bodyPr>
            <a:normAutofit fontScale="92500" lnSpcReduction="20000"/>
          </a:bodyPr>
          <a:lstStyle/>
          <a:p>
            <a:pPr algn="l"/>
            <a:endParaRPr lang="en-US" altLang="en-US" sz="2200" dirty="0"/>
          </a:p>
          <a:p>
            <a:pPr algn="l"/>
            <a:endParaRPr lang="en-US" sz="2200" dirty="0"/>
          </a:p>
          <a:p>
            <a:pPr algn="l"/>
            <a:r>
              <a:rPr lang="en-US" sz="2000" dirty="0"/>
              <a:t>Purpose:</a:t>
            </a:r>
          </a:p>
          <a:p>
            <a:pPr marL="800100" lvl="1" indent="-342900" algn="l">
              <a:buFont typeface="Arial" panose="020B0604020202020204" pitchFamily="34" charset="0"/>
              <a:buChar char="•"/>
            </a:pPr>
            <a:r>
              <a:rPr lang="en-US" sz="2000" dirty="0"/>
              <a:t>harmonize technical procedures and standards; </a:t>
            </a:r>
          </a:p>
          <a:p>
            <a:pPr marL="800100" lvl="1" indent="-342900" algn="l">
              <a:buFont typeface="Arial" panose="020B0604020202020204" pitchFamily="34" charset="0"/>
              <a:buChar char="•"/>
            </a:pPr>
            <a:r>
              <a:rPr lang="en-US" sz="2000" dirty="0"/>
              <a:t>improve quality and speed time to market </a:t>
            </a:r>
          </a:p>
          <a:p>
            <a:pPr marL="800100" lvl="1" indent="-342900" algn="l">
              <a:buFont typeface="Arial" panose="020B0604020202020204" pitchFamily="34" charset="0"/>
              <a:buChar char="•"/>
            </a:pPr>
            <a:r>
              <a:rPr lang="en-US" sz="2000" dirty="0"/>
              <a:t>In 1997, the FDA endorsed the GCP Guidelines developed </a:t>
            </a:r>
          </a:p>
          <a:p>
            <a:pPr marL="800100" lvl="1" indent="-342900" algn="l">
              <a:buFont typeface="Arial" panose="020B0604020202020204" pitchFamily="34" charset="0"/>
              <a:buChar char="•"/>
            </a:pPr>
            <a:r>
              <a:rPr lang="en-US" sz="2000" dirty="0"/>
              <a:t>used as guidance for the FDA/NIH</a:t>
            </a:r>
            <a:endParaRPr lang="en-US" sz="2000" dirty="0">
              <a:highlight>
                <a:srgbClr val="FFFF00"/>
              </a:highlight>
            </a:endParaRPr>
          </a:p>
        </p:txBody>
      </p:sp>
      <p:sp>
        <p:nvSpPr>
          <p:cNvPr id="4" name="Text Placeholder 3">
            <a:extLst>
              <a:ext uri="{FF2B5EF4-FFF2-40B4-BE49-F238E27FC236}">
                <a16:creationId xmlns:a16="http://schemas.microsoft.com/office/drawing/2014/main" id="{2D517395-0159-4235-AF70-513A16C36ED6}"/>
              </a:ext>
            </a:extLst>
          </p:cNvPr>
          <p:cNvSpPr>
            <a:spLocks noGrp="1"/>
          </p:cNvSpPr>
          <p:nvPr>
            <p:ph type="body" sz="half" idx="2"/>
          </p:nvPr>
        </p:nvSpPr>
        <p:spPr>
          <a:xfrm>
            <a:off x="508001" y="1283678"/>
            <a:ext cx="6874932" cy="3078349"/>
          </a:xfrm>
        </p:spPr>
        <p:txBody>
          <a:bodyPr>
            <a:normAutofit/>
          </a:bodyPr>
          <a:lstStyle/>
          <a:p>
            <a:endParaRPr lang="en-US" dirty="0"/>
          </a:p>
          <a:p>
            <a:endParaRPr lang="en-US" dirty="0"/>
          </a:p>
        </p:txBody>
      </p:sp>
    </p:spTree>
    <p:extLst>
      <p:ext uri="{BB962C8B-B14F-4D97-AF65-F5344CB8AC3E}">
        <p14:creationId xmlns:p14="http://schemas.microsoft.com/office/powerpoint/2010/main" val="21122696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AB416D0-0A9C-49B1-A6E1-3FC1285EED61}"/>
              </a:ext>
            </a:extLst>
          </p:cNvPr>
          <p:cNvSpPr>
            <a:spLocks noGrp="1"/>
          </p:cNvSpPr>
          <p:nvPr>
            <p:ph type="subTitle" idx="1"/>
          </p:nvPr>
        </p:nvSpPr>
        <p:spPr>
          <a:xfrm>
            <a:off x="82592" y="102268"/>
            <a:ext cx="7431130" cy="4982975"/>
          </a:xfrm>
        </p:spPr>
        <p:txBody>
          <a:bodyPr>
            <a:normAutofit/>
          </a:bodyPr>
          <a:lstStyle/>
          <a:p>
            <a:endParaRPr lang="en-US" sz="3200" b="1" dirty="0">
              <a:solidFill>
                <a:srgbClr val="92D050"/>
              </a:solidFill>
            </a:endParaRPr>
          </a:p>
          <a:p>
            <a:r>
              <a:rPr lang="en-US" sz="3200" b="1" dirty="0">
                <a:solidFill>
                  <a:srgbClr val="92D050"/>
                </a:solidFill>
              </a:rPr>
              <a:t>13 Principles of ICH GCPs</a:t>
            </a:r>
          </a:p>
          <a:p>
            <a:pPr algn="l"/>
            <a:endParaRPr lang="en-US" sz="2000" dirty="0"/>
          </a:p>
          <a:p>
            <a:pPr marL="342900" indent="-342900" algn="l">
              <a:buFont typeface="Arial" panose="020B0604020202020204" pitchFamily="34" charset="0"/>
              <a:buChar char="•"/>
            </a:pPr>
            <a:r>
              <a:rPr lang="en-US" sz="2000" dirty="0"/>
              <a:t>Ethical conduct of clinical trials </a:t>
            </a:r>
          </a:p>
          <a:p>
            <a:pPr marL="342900" indent="-342900" algn="l">
              <a:buFont typeface="Arial" panose="020B0604020202020204" pitchFamily="34" charset="0"/>
              <a:buChar char="•"/>
            </a:pPr>
            <a:r>
              <a:rPr lang="en-US" sz="2000" dirty="0"/>
              <a:t>Benefits justify risks </a:t>
            </a:r>
          </a:p>
          <a:p>
            <a:pPr marL="342900" indent="-342900" algn="l">
              <a:buFont typeface="Arial" panose="020B0604020202020204" pitchFamily="34" charset="0"/>
              <a:buChar char="•"/>
            </a:pPr>
            <a:r>
              <a:rPr lang="en-US" sz="2000" dirty="0"/>
              <a:t>Rights, safety, and well-being of subjects prevail </a:t>
            </a:r>
          </a:p>
          <a:p>
            <a:pPr marL="342900" indent="-342900" algn="l">
              <a:buFont typeface="Arial" panose="020B0604020202020204" pitchFamily="34" charset="0"/>
              <a:buChar char="•"/>
            </a:pPr>
            <a:r>
              <a:rPr lang="en-US" sz="2000" dirty="0"/>
              <a:t>Nonclinical and clinical information supports the trial </a:t>
            </a:r>
          </a:p>
          <a:p>
            <a:pPr marL="342900" indent="-342900" algn="l">
              <a:buFont typeface="Arial" panose="020B0604020202020204" pitchFamily="34" charset="0"/>
              <a:buChar char="•"/>
            </a:pPr>
            <a:r>
              <a:rPr lang="en-US" sz="2000" dirty="0"/>
              <a:t>Compliance with a scientifically sound, detailed protocol</a:t>
            </a:r>
          </a:p>
          <a:p>
            <a:pPr marL="342900" indent="-342900" algn="l">
              <a:buFont typeface="Arial" panose="020B0604020202020204" pitchFamily="34" charset="0"/>
              <a:buChar char="•"/>
            </a:pPr>
            <a:r>
              <a:rPr lang="en-US" sz="2000" dirty="0"/>
              <a:t>IRB/IEC approval prior to initiation </a:t>
            </a:r>
          </a:p>
          <a:p>
            <a:pPr marL="342900" indent="-342900" algn="l">
              <a:buFont typeface="Arial" panose="020B0604020202020204" pitchFamily="34" charset="0"/>
              <a:buChar char="•"/>
            </a:pPr>
            <a:r>
              <a:rPr lang="en-US" sz="2000" dirty="0"/>
              <a:t>Medical care/decisions by qualified physician </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5455896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48DD11B-396A-40E6-9DE6-F1EB7CF05B70}"/>
              </a:ext>
            </a:extLst>
          </p:cNvPr>
          <p:cNvSpPr>
            <a:spLocks noGrp="1"/>
          </p:cNvSpPr>
          <p:nvPr>
            <p:ph type="subTitle" idx="1"/>
          </p:nvPr>
        </p:nvSpPr>
        <p:spPr>
          <a:xfrm>
            <a:off x="76200" y="78206"/>
            <a:ext cx="7383379" cy="4980302"/>
          </a:xfrm>
        </p:spPr>
        <p:txBody>
          <a:bodyPr>
            <a:normAutofit/>
          </a:bodyPr>
          <a:lstStyle/>
          <a:p>
            <a:endParaRPr lang="en-US" sz="3200" b="1" dirty="0">
              <a:solidFill>
                <a:srgbClr val="92D050"/>
              </a:solidFill>
            </a:endParaRPr>
          </a:p>
          <a:p>
            <a:r>
              <a:rPr lang="en-US" sz="3200" b="1" dirty="0">
                <a:solidFill>
                  <a:srgbClr val="92D050"/>
                </a:solidFill>
              </a:rPr>
              <a:t>13 Principles of ICH GCPs </a:t>
            </a:r>
            <a:r>
              <a:rPr lang="en-US" sz="1000" b="1" dirty="0">
                <a:solidFill>
                  <a:srgbClr val="92D050"/>
                </a:solidFill>
              </a:rPr>
              <a:t>cont’d</a:t>
            </a:r>
          </a:p>
          <a:p>
            <a:endParaRPr lang="en-US" sz="1000" dirty="0"/>
          </a:p>
          <a:p>
            <a:endParaRPr lang="en-US" sz="1000" dirty="0"/>
          </a:p>
          <a:p>
            <a:pPr marL="342900" indent="-342900" algn="l">
              <a:buFont typeface="Arial" panose="020B0604020202020204" pitchFamily="34" charset="0"/>
              <a:buChar char="•"/>
            </a:pPr>
            <a:r>
              <a:rPr lang="en-US" sz="2000" dirty="0"/>
              <a:t>Each individual is qualified (education, training, experience) to perform his/her tasks z Informed </a:t>
            </a:r>
          </a:p>
          <a:p>
            <a:pPr marL="342900" indent="-342900" algn="l">
              <a:buFont typeface="Arial" panose="020B0604020202020204" pitchFamily="34" charset="0"/>
              <a:buChar char="•"/>
            </a:pPr>
            <a:r>
              <a:rPr lang="en-US" sz="2000" dirty="0"/>
              <a:t>Freely given from every subject prior to participation</a:t>
            </a:r>
          </a:p>
          <a:p>
            <a:pPr marL="342900" indent="-342900" algn="l">
              <a:buFont typeface="Arial" panose="020B0604020202020204" pitchFamily="34" charset="0"/>
              <a:buChar char="•"/>
            </a:pPr>
            <a:r>
              <a:rPr lang="en-US" sz="2000" dirty="0"/>
              <a:t>Accurate reporting, interpretation, and verification </a:t>
            </a:r>
          </a:p>
          <a:p>
            <a:pPr marL="342900" indent="-342900" algn="l">
              <a:buFont typeface="Arial" panose="020B0604020202020204" pitchFamily="34" charset="0"/>
              <a:buChar char="•"/>
            </a:pPr>
            <a:r>
              <a:rPr lang="en-US" sz="2000" dirty="0"/>
              <a:t>Protects confidentiality of records </a:t>
            </a:r>
          </a:p>
          <a:p>
            <a:pPr marL="342900" indent="-342900" algn="l">
              <a:buFont typeface="Arial" panose="020B0604020202020204" pitchFamily="34" charset="0"/>
              <a:buChar char="•"/>
            </a:pPr>
            <a:r>
              <a:rPr lang="en-US" sz="2000" dirty="0"/>
              <a:t>Conform to GMP’s and used per protocol </a:t>
            </a:r>
          </a:p>
          <a:p>
            <a:pPr marL="342900" indent="-342900" algn="l">
              <a:buFont typeface="Arial" panose="020B0604020202020204" pitchFamily="34" charset="0"/>
              <a:buChar char="•"/>
            </a:pPr>
            <a:r>
              <a:rPr lang="en-US" sz="2000" dirty="0"/>
              <a:t>Systems with procedures to ensure quality of every aspect of the trial</a:t>
            </a:r>
          </a:p>
        </p:txBody>
      </p:sp>
    </p:spTree>
    <p:extLst>
      <p:ext uri="{BB962C8B-B14F-4D97-AF65-F5344CB8AC3E}">
        <p14:creationId xmlns:p14="http://schemas.microsoft.com/office/powerpoint/2010/main" val="1929881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E74E16-7229-48B2-BD99-EBDB69433E12}"/>
              </a:ext>
            </a:extLst>
          </p:cNvPr>
          <p:cNvSpPr>
            <a:spLocks noGrp="1"/>
          </p:cNvSpPr>
          <p:nvPr>
            <p:ph type="title"/>
          </p:nvPr>
        </p:nvSpPr>
        <p:spPr>
          <a:xfrm>
            <a:off x="508001" y="613532"/>
            <a:ext cx="2890896" cy="3810983"/>
          </a:xfrm>
        </p:spPr>
        <p:txBody>
          <a:bodyPr>
            <a:noAutofit/>
          </a:bodyPr>
          <a:lstStyle/>
          <a:p>
            <a:r>
              <a:rPr lang="en-US" altLang="en-US" sz="3200" b="1" dirty="0"/>
              <a:t>ICH GCP Guidelines Includes the Following Topics </a:t>
            </a:r>
            <a:br>
              <a:rPr lang="en-US" altLang="en-US" sz="3200" b="1" dirty="0"/>
            </a:br>
            <a:endParaRPr lang="en-US" sz="3200" dirty="0"/>
          </a:p>
        </p:txBody>
      </p:sp>
      <p:sp>
        <p:nvSpPr>
          <p:cNvPr id="2" name="Content Placeholder 1">
            <a:extLst>
              <a:ext uri="{FF2B5EF4-FFF2-40B4-BE49-F238E27FC236}">
                <a16:creationId xmlns:a16="http://schemas.microsoft.com/office/drawing/2014/main" id="{67E7A5CD-A4FE-47AF-AA18-AE8C494A055A}"/>
              </a:ext>
            </a:extLst>
          </p:cNvPr>
          <p:cNvSpPr>
            <a:spLocks noGrp="1"/>
          </p:cNvSpPr>
          <p:nvPr>
            <p:ph idx="1"/>
          </p:nvPr>
        </p:nvSpPr>
        <p:spPr>
          <a:xfrm>
            <a:off x="3570346" y="568569"/>
            <a:ext cx="3903116" cy="4513384"/>
          </a:xfrm>
        </p:spPr>
        <p:txBody>
          <a:bodyPr>
            <a:normAutofit/>
          </a:bodyPr>
          <a:lstStyle/>
          <a:p>
            <a:pPr>
              <a:lnSpc>
                <a:spcPct val="80000"/>
              </a:lnSpc>
            </a:pPr>
            <a:r>
              <a:rPr lang="en-US" altLang="en-US" sz="2000" dirty="0"/>
              <a:t>Glossary</a:t>
            </a:r>
          </a:p>
          <a:p>
            <a:pPr>
              <a:lnSpc>
                <a:spcPct val="80000"/>
              </a:lnSpc>
            </a:pPr>
            <a:r>
              <a:rPr lang="en-US" altLang="en-US" sz="2000" dirty="0"/>
              <a:t>Principles of ICH GCP</a:t>
            </a:r>
          </a:p>
          <a:p>
            <a:pPr>
              <a:lnSpc>
                <a:spcPct val="80000"/>
              </a:lnSpc>
            </a:pPr>
            <a:r>
              <a:rPr lang="en-US" altLang="en-US" sz="2000" dirty="0"/>
              <a:t>Institutional Review Board/Independent Ethics Committee</a:t>
            </a:r>
          </a:p>
          <a:p>
            <a:pPr>
              <a:lnSpc>
                <a:spcPct val="80000"/>
              </a:lnSpc>
            </a:pPr>
            <a:r>
              <a:rPr lang="en-US" altLang="en-US" sz="2000" b="1" i="1" u="sng" dirty="0">
                <a:solidFill>
                  <a:srgbClr val="92D050"/>
                </a:solidFill>
              </a:rPr>
              <a:t>Investigator</a:t>
            </a:r>
          </a:p>
          <a:p>
            <a:pPr>
              <a:lnSpc>
                <a:spcPct val="80000"/>
              </a:lnSpc>
            </a:pPr>
            <a:r>
              <a:rPr lang="en-US" altLang="en-US" sz="2000" dirty="0"/>
              <a:t>Sponsor </a:t>
            </a:r>
          </a:p>
          <a:p>
            <a:pPr>
              <a:lnSpc>
                <a:spcPct val="80000"/>
              </a:lnSpc>
            </a:pPr>
            <a:r>
              <a:rPr lang="en-US" altLang="en-US" sz="2000" dirty="0"/>
              <a:t>Clinical Trial Protocol and Protocol Amendment(s)</a:t>
            </a:r>
          </a:p>
          <a:p>
            <a:pPr>
              <a:lnSpc>
                <a:spcPct val="80000"/>
              </a:lnSpc>
            </a:pPr>
            <a:r>
              <a:rPr lang="en-US" altLang="en-US" sz="2000" dirty="0"/>
              <a:t>Investigator Brochure</a:t>
            </a:r>
          </a:p>
          <a:p>
            <a:pPr>
              <a:lnSpc>
                <a:spcPct val="80000"/>
              </a:lnSpc>
            </a:pPr>
            <a:r>
              <a:rPr lang="en-US" altLang="en-US" sz="2000" dirty="0"/>
              <a:t> Essential Documents for the Conduct of a Clinical Trial</a:t>
            </a:r>
          </a:p>
          <a:p>
            <a:endParaRPr lang="en-US" dirty="0"/>
          </a:p>
        </p:txBody>
      </p:sp>
    </p:spTree>
    <p:extLst>
      <p:ext uri="{BB962C8B-B14F-4D97-AF65-F5344CB8AC3E}">
        <p14:creationId xmlns:p14="http://schemas.microsoft.com/office/powerpoint/2010/main" val="2496103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7A5CD-A4FE-47AF-AA18-AE8C494A055A}"/>
              </a:ext>
            </a:extLst>
          </p:cNvPr>
          <p:cNvSpPr>
            <a:spLocks noGrp="1"/>
          </p:cNvSpPr>
          <p:nvPr>
            <p:ph idx="1"/>
          </p:nvPr>
        </p:nvSpPr>
        <p:spPr>
          <a:xfrm>
            <a:off x="199292" y="199292"/>
            <a:ext cx="7210298" cy="4856455"/>
          </a:xfrm>
        </p:spPr>
        <p:txBody>
          <a:bodyPr>
            <a:normAutofit lnSpcReduction="10000"/>
          </a:bodyPr>
          <a:lstStyle/>
          <a:p>
            <a:pPr marL="0" indent="0" algn="ctr">
              <a:buNone/>
            </a:pPr>
            <a:r>
              <a:rPr lang="en-US" altLang="en-US" sz="3200" b="1" dirty="0">
                <a:solidFill>
                  <a:srgbClr val="92D050"/>
                </a:solidFill>
              </a:rPr>
              <a:t>ICH GCP E6 (R2) Sections</a:t>
            </a:r>
          </a:p>
          <a:p>
            <a:pPr marL="0" indent="0" algn="ctr">
              <a:buNone/>
            </a:pPr>
            <a:endParaRPr lang="en-US" altLang="en-US" sz="5100" b="1" dirty="0">
              <a:solidFill>
                <a:srgbClr val="92D050"/>
              </a:solidFill>
            </a:endParaRPr>
          </a:p>
          <a:p>
            <a:pPr>
              <a:defRPr/>
            </a:pPr>
            <a:r>
              <a:rPr lang="en-US" altLang="en-US" sz="2000" dirty="0"/>
              <a:t>Section 1 of ICH GCP Guideline –Glossary</a:t>
            </a:r>
          </a:p>
          <a:p>
            <a:pPr>
              <a:defRPr/>
            </a:pPr>
            <a:r>
              <a:rPr lang="en-US" altLang="en-US" sz="2000" dirty="0"/>
              <a:t>Section 2 of ICH GCP Guideline –Principles</a:t>
            </a:r>
          </a:p>
          <a:p>
            <a:pPr>
              <a:defRPr/>
            </a:pPr>
            <a:r>
              <a:rPr lang="en-US" altLang="en-US" sz="2000" dirty="0"/>
              <a:t>Section 3 of ICH GCP Guideline -IRB/IEC</a:t>
            </a:r>
          </a:p>
          <a:p>
            <a:pPr>
              <a:defRPr/>
            </a:pPr>
            <a:r>
              <a:rPr lang="en-US" altLang="en-US" sz="2000" b="1" u="sng" dirty="0">
                <a:solidFill>
                  <a:srgbClr val="92D050"/>
                </a:solidFill>
              </a:rPr>
              <a:t>Section 4 of ICH GCP Guideline -Investigator </a:t>
            </a:r>
          </a:p>
          <a:p>
            <a:pPr>
              <a:defRPr/>
            </a:pPr>
            <a:r>
              <a:rPr lang="en-US" altLang="en-US" sz="2000" dirty="0"/>
              <a:t>Section 5 of ICH GCP Guideline –Sponsor</a:t>
            </a:r>
          </a:p>
          <a:p>
            <a:pPr>
              <a:defRPr/>
            </a:pPr>
            <a:r>
              <a:rPr lang="en-US" altLang="en-US" sz="2000" dirty="0"/>
              <a:t>Section 6 of ICH GCP Guideline –Clinical Trial 				Protocol/Amendments</a:t>
            </a:r>
          </a:p>
          <a:p>
            <a:pPr>
              <a:defRPr/>
            </a:pPr>
            <a:r>
              <a:rPr lang="en-US" altLang="en-US" sz="2000" dirty="0"/>
              <a:t>Section 7 of ICH GCP Guideline –Investigator’s Brochure</a:t>
            </a:r>
          </a:p>
          <a:p>
            <a:pPr>
              <a:defRPr/>
            </a:pPr>
            <a:r>
              <a:rPr lang="en-US" altLang="en-US" sz="2000" b="1" dirty="0"/>
              <a:t>Section 8 of ICH GCP Guideline -Essential Documents</a:t>
            </a:r>
          </a:p>
          <a:p>
            <a:endParaRPr lang="en-US" dirty="0"/>
          </a:p>
        </p:txBody>
      </p:sp>
    </p:spTree>
    <p:extLst>
      <p:ext uri="{BB962C8B-B14F-4D97-AF65-F5344CB8AC3E}">
        <p14:creationId xmlns:p14="http://schemas.microsoft.com/office/powerpoint/2010/main" val="3015936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8AC689-9FED-4930-AC2C-AC76E0719D3B}"/>
              </a:ext>
            </a:extLst>
          </p:cNvPr>
          <p:cNvSpPr>
            <a:spLocks noGrp="1"/>
          </p:cNvSpPr>
          <p:nvPr>
            <p:ph idx="1"/>
          </p:nvPr>
        </p:nvSpPr>
        <p:spPr>
          <a:xfrm>
            <a:off x="628650" y="1617785"/>
            <a:ext cx="6804537" cy="2770700"/>
          </a:xfrm>
        </p:spPr>
        <p:txBody>
          <a:bodyPr>
            <a:normAutofit/>
          </a:bodyPr>
          <a:lstStyle/>
          <a:p>
            <a:pPr marL="0" indent="0" algn="ctr">
              <a:buNone/>
            </a:pPr>
            <a:r>
              <a:rPr lang="en-US" sz="3200" b="1" dirty="0">
                <a:solidFill>
                  <a:srgbClr val="92D050"/>
                </a:solidFill>
              </a:rPr>
              <a:t>ICH GCP Section 4</a:t>
            </a:r>
          </a:p>
          <a:p>
            <a:pPr marL="0" indent="0" algn="ctr">
              <a:buNone/>
            </a:pPr>
            <a:endParaRPr lang="en-US" sz="3200" b="1" dirty="0">
              <a:solidFill>
                <a:srgbClr val="92D050"/>
              </a:solidFill>
            </a:endParaRPr>
          </a:p>
          <a:p>
            <a:pPr marL="0" indent="0" algn="ctr">
              <a:buNone/>
            </a:pPr>
            <a:r>
              <a:rPr lang="en-US" sz="3200" b="1" dirty="0">
                <a:solidFill>
                  <a:schemeClr val="tx1"/>
                </a:solidFill>
              </a:rPr>
              <a:t>4.0-4.13</a:t>
            </a:r>
          </a:p>
          <a:p>
            <a:pPr marL="0" indent="0">
              <a:buNone/>
            </a:pPr>
            <a:endParaRPr lang="en-US" sz="2000" dirty="0">
              <a:solidFill>
                <a:srgbClr val="92D050"/>
              </a:solidFill>
            </a:endParaRPr>
          </a:p>
        </p:txBody>
      </p:sp>
    </p:spTree>
    <p:extLst>
      <p:ext uri="{BB962C8B-B14F-4D97-AF65-F5344CB8AC3E}">
        <p14:creationId xmlns:p14="http://schemas.microsoft.com/office/powerpoint/2010/main" val="1342138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B27AE2-ED9C-4910-8DBB-F213DFA7FFA9}"/>
              </a:ext>
            </a:extLst>
          </p:cNvPr>
          <p:cNvSpPr>
            <a:spLocks noGrp="1"/>
          </p:cNvSpPr>
          <p:nvPr>
            <p:ph idx="1"/>
          </p:nvPr>
        </p:nvSpPr>
        <p:spPr>
          <a:xfrm>
            <a:off x="115148" y="287676"/>
            <a:ext cx="7531946" cy="1335641"/>
          </a:xfrm>
        </p:spPr>
        <p:txBody>
          <a:bodyPr/>
          <a:lstStyle/>
          <a:p>
            <a:pPr marL="0" indent="0" algn="ctr">
              <a:buNone/>
            </a:pPr>
            <a:r>
              <a:rPr lang="en-US" altLang="en-US" sz="3200" b="1" dirty="0">
                <a:solidFill>
                  <a:schemeClr val="tx1"/>
                </a:solidFill>
                <a:latin typeface="+mj-lt"/>
                <a:ea typeface="Calibri" panose="020F0502020204030204" pitchFamily="34" charset="0"/>
                <a:cs typeface="Times New Roman" panose="02020603050405020304" pitchFamily="18" charset="0"/>
              </a:rPr>
              <a:t>4.1 Investigator’s Qualifications </a:t>
            </a:r>
          </a:p>
          <a:p>
            <a:pPr marL="0" indent="0" algn="ctr">
              <a:buNone/>
            </a:pPr>
            <a:r>
              <a:rPr lang="en-US" altLang="en-US" sz="3200" b="1" dirty="0">
                <a:solidFill>
                  <a:schemeClr val="tx1"/>
                </a:solidFill>
                <a:latin typeface="+mj-lt"/>
                <a:ea typeface="Calibri" panose="020F0502020204030204" pitchFamily="34" charset="0"/>
                <a:cs typeface="Times New Roman" panose="02020603050405020304" pitchFamily="18" charset="0"/>
              </a:rPr>
              <a:t>and Agreements</a:t>
            </a:r>
            <a:endParaRPr lang="en-US" altLang="en-US" sz="3200" dirty="0">
              <a:solidFill>
                <a:schemeClr val="tx1"/>
              </a:solidFill>
              <a:latin typeface="+mj-lt"/>
            </a:endParaRPr>
          </a:p>
          <a:p>
            <a:endParaRPr lang="en-US" dirty="0"/>
          </a:p>
        </p:txBody>
      </p:sp>
      <p:pic>
        <p:nvPicPr>
          <p:cNvPr id="6" name="Picture 5" descr="A koala bear&#10;&#10;Description automatically generated">
            <a:extLst>
              <a:ext uri="{FF2B5EF4-FFF2-40B4-BE49-F238E27FC236}">
                <a16:creationId xmlns:a16="http://schemas.microsoft.com/office/drawing/2014/main" id="{966B106C-E4BA-418E-8938-4642BA875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897" y="1445874"/>
            <a:ext cx="2857500" cy="3409950"/>
          </a:xfrm>
          <a:prstGeom prst="rect">
            <a:avLst/>
          </a:prstGeom>
        </p:spPr>
      </p:pic>
    </p:spTree>
    <p:extLst>
      <p:ext uri="{BB962C8B-B14F-4D97-AF65-F5344CB8AC3E}">
        <p14:creationId xmlns:p14="http://schemas.microsoft.com/office/powerpoint/2010/main" val="2095426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7302032-E741-4E2C-91DA-90E86EABCE35}"/>
              </a:ext>
            </a:extLst>
          </p:cNvPr>
          <p:cNvGraphicFramePr>
            <a:graphicFrameLocks noGrp="1"/>
          </p:cNvGraphicFramePr>
          <p:nvPr>
            <p:ph idx="1"/>
            <p:extLst>
              <p:ext uri="{D42A27DB-BD31-4B8C-83A1-F6EECF244321}">
                <p14:modId xmlns:p14="http://schemas.microsoft.com/office/powerpoint/2010/main" val="4078265354"/>
              </p:ext>
            </p:extLst>
          </p:nvPr>
        </p:nvGraphicFramePr>
        <p:xfrm>
          <a:off x="304801" y="43933"/>
          <a:ext cx="7403251" cy="5008972"/>
        </p:xfrm>
        <a:graphic>
          <a:graphicData uri="http://schemas.openxmlformats.org/drawingml/2006/table">
            <a:tbl>
              <a:tblPr firstRow="1" firstCol="1" bandRow="1">
                <a:tableStyleId>{5C22544A-7EE6-4342-B048-85BDC9FD1C3A}</a:tableStyleId>
              </a:tblPr>
              <a:tblGrid>
                <a:gridCol w="609599">
                  <a:extLst>
                    <a:ext uri="{9D8B030D-6E8A-4147-A177-3AD203B41FA5}">
                      <a16:colId xmlns:a16="http://schemas.microsoft.com/office/drawing/2014/main" val="2156885929"/>
                    </a:ext>
                  </a:extLst>
                </a:gridCol>
                <a:gridCol w="3332480">
                  <a:extLst>
                    <a:ext uri="{9D8B030D-6E8A-4147-A177-3AD203B41FA5}">
                      <a16:colId xmlns:a16="http://schemas.microsoft.com/office/drawing/2014/main" val="2069277632"/>
                    </a:ext>
                  </a:extLst>
                </a:gridCol>
                <a:gridCol w="3461172">
                  <a:extLst>
                    <a:ext uri="{9D8B030D-6E8A-4147-A177-3AD203B41FA5}">
                      <a16:colId xmlns:a16="http://schemas.microsoft.com/office/drawing/2014/main" val="2506726429"/>
                    </a:ext>
                  </a:extLst>
                </a:gridCol>
              </a:tblGrid>
              <a:tr h="192769">
                <a:tc>
                  <a:txBody>
                    <a:bodyPr/>
                    <a:lstStyle/>
                    <a:p>
                      <a:pPr marL="0" marR="0">
                        <a:lnSpc>
                          <a:spcPct val="115000"/>
                        </a:lnSpc>
                        <a:spcBef>
                          <a:spcPts val="0"/>
                        </a:spcBef>
                        <a:spcAft>
                          <a:spcPts val="0"/>
                        </a:spcAft>
                      </a:pPr>
                      <a:r>
                        <a:rPr lang="en-US" sz="800">
                          <a:effectLst/>
                        </a:rPr>
                        <a:t>Guideline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tc>
                  <a:txBody>
                    <a:bodyPr/>
                    <a:lstStyle/>
                    <a:p>
                      <a:pPr marL="0" marR="0">
                        <a:lnSpc>
                          <a:spcPct val="115000"/>
                        </a:lnSpc>
                        <a:spcBef>
                          <a:spcPts val="0"/>
                        </a:spcBef>
                        <a:spcAft>
                          <a:spcPts val="0"/>
                        </a:spcAft>
                      </a:pPr>
                      <a:r>
                        <a:rPr lang="en-US" sz="800" dirty="0">
                          <a:effectLst/>
                        </a:rPr>
                        <a:t>Description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tc>
                  <a:txBody>
                    <a:bodyPr/>
                    <a:lstStyle/>
                    <a:p>
                      <a:pPr marL="0" marR="0">
                        <a:lnSpc>
                          <a:spcPct val="115000"/>
                        </a:lnSpc>
                        <a:spcBef>
                          <a:spcPts val="0"/>
                        </a:spcBef>
                        <a:spcAft>
                          <a:spcPts val="0"/>
                        </a:spcAft>
                      </a:pPr>
                      <a:r>
                        <a:rPr lang="en-US" sz="800">
                          <a:effectLst/>
                        </a:rPr>
                        <a:t>How is this documented? Listings as applicable to the study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extLst>
                  <a:ext uri="{0D108BD9-81ED-4DB2-BD59-A6C34878D82A}">
                    <a16:rowId xmlns:a16="http://schemas.microsoft.com/office/drawing/2014/main" val="2976729855"/>
                  </a:ext>
                </a:extLst>
              </a:tr>
              <a:tr h="1692009">
                <a:tc>
                  <a:txBody>
                    <a:bodyPr/>
                    <a:lstStyle/>
                    <a:p>
                      <a:pPr marL="0" marR="0">
                        <a:lnSpc>
                          <a:spcPct val="115000"/>
                        </a:lnSpc>
                        <a:spcBef>
                          <a:spcPts val="0"/>
                        </a:spcBef>
                        <a:spcAft>
                          <a:spcPts val="0"/>
                        </a:spcAft>
                      </a:pPr>
                      <a:r>
                        <a:rPr lang="en-US" sz="800" dirty="0">
                          <a:effectLst/>
                        </a:rPr>
                        <a:t>4.1.1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tc>
                  <a:txBody>
                    <a:bodyPr/>
                    <a:lstStyle/>
                    <a:p>
                      <a:pPr marL="0" marR="0">
                        <a:lnSpc>
                          <a:spcPct val="115000"/>
                        </a:lnSpc>
                        <a:spcBef>
                          <a:spcPts val="0"/>
                        </a:spcBef>
                        <a:spcAft>
                          <a:spcPts val="0"/>
                        </a:spcAft>
                      </a:pPr>
                      <a:r>
                        <a:rPr lang="en-US" sz="1000" dirty="0">
                          <a:effectLst/>
                        </a:rPr>
                        <a:t>The investigator should be qualified by education, training, and experience to assume responsibility for the proper conduct of the trial, should meet all the qualifications specified by the applicable regulatory requirements and should provide evidence of such qualifications through up to date curriculum vitae and/or other relevant documentation requested by the sponsor/the IRB/IEC, and/or the regulatory authorities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tc>
                  <a:txBody>
                    <a:bodyPr/>
                    <a:lstStyle/>
                    <a:p>
                      <a:pPr marL="0" marR="0">
                        <a:lnSpc>
                          <a:spcPct val="115000"/>
                        </a:lnSpc>
                        <a:spcBef>
                          <a:spcPts val="0"/>
                        </a:spcBef>
                        <a:spcAft>
                          <a:spcPts val="0"/>
                        </a:spcAft>
                      </a:pPr>
                      <a:r>
                        <a:rPr lang="en-US" sz="800" b="1" dirty="0">
                          <a:effectLst/>
                        </a:rPr>
                        <a:t>Credentials:</a:t>
                      </a:r>
                    </a:p>
                    <a:p>
                      <a:pPr marL="342900" marR="0" lvl="0" indent="-342900">
                        <a:lnSpc>
                          <a:spcPct val="115000"/>
                        </a:lnSpc>
                        <a:spcBef>
                          <a:spcPts val="0"/>
                        </a:spcBef>
                        <a:spcAft>
                          <a:spcPts val="0"/>
                        </a:spcAft>
                        <a:buFont typeface="Symbol" panose="05050102010706020507" pitchFamily="18" charset="2"/>
                        <a:buChar char=""/>
                      </a:pPr>
                      <a:r>
                        <a:rPr lang="en-US" sz="800" b="1" dirty="0">
                          <a:effectLst/>
                        </a:rPr>
                        <a:t>CV/resume, current</a:t>
                      </a:r>
                    </a:p>
                    <a:p>
                      <a:pPr marL="342900" marR="0" lvl="0" indent="-342900">
                        <a:lnSpc>
                          <a:spcPct val="115000"/>
                        </a:lnSpc>
                        <a:spcBef>
                          <a:spcPts val="0"/>
                        </a:spcBef>
                        <a:spcAft>
                          <a:spcPts val="0"/>
                        </a:spcAft>
                        <a:buFont typeface="Symbol" panose="05050102010706020507" pitchFamily="18" charset="2"/>
                        <a:buChar char=""/>
                      </a:pPr>
                      <a:r>
                        <a:rPr lang="en-US" sz="800" b="1" dirty="0">
                          <a:effectLst/>
                        </a:rPr>
                        <a:t>Medical license</a:t>
                      </a:r>
                    </a:p>
                    <a:p>
                      <a:pPr marL="342900" marR="0" lvl="0" indent="-342900">
                        <a:lnSpc>
                          <a:spcPct val="115000"/>
                        </a:lnSpc>
                        <a:spcBef>
                          <a:spcPts val="0"/>
                        </a:spcBef>
                        <a:spcAft>
                          <a:spcPts val="0"/>
                        </a:spcAft>
                        <a:buFont typeface="Symbol" panose="05050102010706020507" pitchFamily="18" charset="2"/>
                        <a:buChar char=""/>
                      </a:pPr>
                      <a:r>
                        <a:rPr lang="en-US" sz="800" b="1" dirty="0">
                          <a:effectLst/>
                        </a:rPr>
                        <a:t>Certification</a:t>
                      </a:r>
                    </a:p>
                    <a:p>
                      <a:pPr marL="342900" marR="0" lvl="0" indent="-342900">
                        <a:lnSpc>
                          <a:spcPct val="115000"/>
                        </a:lnSpc>
                        <a:spcBef>
                          <a:spcPts val="0"/>
                        </a:spcBef>
                        <a:spcAft>
                          <a:spcPts val="0"/>
                        </a:spcAft>
                        <a:buFont typeface="Symbol" panose="05050102010706020507" pitchFamily="18" charset="2"/>
                        <a:buChar char=""/>
                      </a:pPr>
                      <a:r>
                        <a:rPr lang="en-US" sz="800" b="1" dirty="0">
                          <a:effectLst/>
                        </a:rPr>
                        <a:t>Training Log/documentation</a:t>
                      </a:r>
                    </a:p>
                    <a:p>
                      <a:pPr marL="342900" marR="0" lvl="0" indent="-342900">
                        <a:lnSpc>
                          <a:spcPct val="115000"/>
                        </a:lnSpc>
                        <a:spcBef>
                          <a:spcPts val="0"/>
                        </a:spcBef>
                        <a:spcAft>
                          <a:spcPts val="0"/>
                        </a:spcAft>
                        <a:buFont typeface="Symbol" panose="05050102010706020507" pitchFamily="18" charset="2"/>
                        <a:buChar char=""/>
                      </a:pPr>
                      <a:r>
                        <a:rPr lang="en-US" sz="800" b="1" dirty="0">
                          <a:effectLst/>
                        </a:rPr>
                        <a:t>Protocol Training documentation</a:t>
                      </a:r>
                    </a:p>
                    <a:p>
                      <a:pPr marL="342900" marR="0" lvl="0" indent="-342900">
                        <a:lnSpc>
                          <a:spcPct val="115000"/>
                        </a:lnSpc>
                        <a:spcBef>
                          <a:spcPts val="0"/>
                        </a:spcBef>
                        <a:spcAft>
                          <a:spcPts val="0"/>
                        </a:spcAft>
                        <a:buFont typeface="Symbol" panose="05050102010706020507" pitchFamily="18" charset="2"/>
                        <a:buChar char=""/>
                      </a:pPr>
                      <a:r>
                        <a:rPr lang="en-US" sz="800" b="1" dirty="0">
                          <a:effectLst/>
                        </a:rPr>
                        <a:t>GCP Training/CITI training</a:t>
                      </a:r>
                    </a:p>
                    <a:p>
                      <a:pPr marL="0" marR="0">
                        <a:lnSpc>
                          <a:spcPct val="115000"/>
                        </a:lnSpc>
                        <a:spcBef>
                          <a:spcPts val="0"/>
                        </a:spcBef>
                        <a:spcAft>
                          <a:spcPts val="0"/>
                        </a:spcAft>
                      </a:pPr>
                      <a:r>
                        <a:rPr lang="en-US" sz="800" b="1" dirty="0">
                          <a:effectLst/>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extLst>
                  <a:ext uri="{0D108BD9-81ED-4DB2-BD59-A6C34878D82A}">
                    <a16:rowId xmlns:a16="http://schemas.microsoft.com/office/drawing/2014/main" val="539230967"/>
                  </a:ext>
                </a:extLst>
              </a:tr>
              <a:tr h="1069498">
                <a:tc>
                  <a:txBody>
                    <a:bodyPr/>
                    <a:lstStyle/>
                    <a:p>
                      <a:pPr marL="0" marR="0">
                        <a:lnSpc>
                          <a:spcPct val="115000"/>
                        </a:lnSpc>
                        <a:spcBef>
                          <a:spcPts val="0"/>
                        </a:spcBef>
                        <a:spcAft>
                          <a:spcPts val="0"/>
                        </a:spcAft>
                      </a:pPr>
                      <a:r>
                        <a:rPr lang="en-US" sz="800">
                          <a:effectLst/>
                        </a:rPr>
                        <a:t>4.1.2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tc>
                  <a:txBody>
                    <a:bodyPr/>
                    <a:lstStyle/>
                    <a:p>
                      <a:pPr marL="0" marR="0">
                        <a:lnSpc>
                          <a:spcPct val="115000"/>
                        </a:lnSpc>
                        <a:spcBef>
                          <a:spcPts val="0"/>
                        </a:spcBef>
                        <a:spcAft>
                          <a:spcPts val="0"/>
                        </a:spcAft>
                      </a:pPr>
                      <a:r>
                        <a:rPr lang="en-US" sz="1000" dirty="0">
                          <a:effectLst/>
                        </a:rPr>
                        <a:t>The investigator should be thoroughly familiar with the appropriate use of the investigational product(s), as described in the protocol, in the current Investigator’s Brochure, in the product information and in other information sources provided by the sponsor.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tc>
                  <a:txBody>
                    <a:bodyPr/>
                    <a:lstStyle/>
                    <a:p>
                      <a:pPr marL="0" marR="0">
                        <a:lnSpc>
                          <a:spcPct val="115000"/>
                        </a:lnSpc>
                        <a:spcBef>
                          <a:spcPts val="0"/>
                        </a:spcBef>
                        <a:spcAft>
                          <a:spcPts val="0"/>
                        </a:spcAft>
                      </a:pPr>
                      <a:r>
                        <a:rPr lang="en-US" sz="800" b="1" dirty="0">
                          <a:effectLst/>
                        </a:rPr>
                        <a:t>Training Log/Documentation:</a:t>
                      </a:r>
                    </a:p>
                    <a:p>
                      <a:pPr marL="342900" marR="0" lvl="0" indent="-342900">
                        <a:lnSpc>
                          <a:spcPct val="115000"/>
                        </a:lnSpc>
                        <a:spcBef>
                          <a:spcPts val="0"/>
                        </a:spcBef>
                        <a:spcAft>
                          <a:spcPts val="0"/>
                        </a:spcAft>
                        <a:buFont typeface="Symbol" panose="05050102010706020507" pitchFamily="18" charset="2"/>
                        <a:buChar char=""/>
                      </a:pPr>
                      <a:r>
                        <a:rPr lang="en-US" sz="800" b="1" dirty="0">
                          <a:effectLst/>
                        </a:rPr>
                        <a:t>Protocol</a:t>
                      </a:r>
                    </a:p>
                    <a:p>
                      <a:pPr marL="342900" marR="0" lvl="0" indent="-342900">
                        <a:lnSpc>
                          <a:spcPct val="115000"/>
                        </a:lnSpc>
                        <a:spcBef>
                          <a:spcPts val="0"/>
                        </a:spcBef>
                        <a:spcAft>
                          <a:spcPts val="0"/>
                        </a:spcAft>
                        <a:buFont typeface="Symbol" panose="05050102010706020507" pitchFamily="18" charset="2"/>
                        <a:buChar char=""/>
                      </a:pPr>
                      <a:r>
                        <a:rPr lang="en-US" sz="800" b="1" dirty="0">
                          <a:effectLst/>
                        </a:rPr>
                        <a:t>IB/drug insert/device manual/pharmacy manual</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extLst>
                  <a:ext uri="{0D108BD9-81ED-4DB2-BD59-A6C34878D82A}">
                    <a16:rowId xmlns:a16="http://schemas.microsoft.com/office/drawing/2014/main" val="1866184227"/>
                  </a:ext>
                </a:extLst>
              </a:tr>
              <a:tr h="770671">
                <a:tc>
                  <a:txBody>
                    <a:bodyPr/>
                    <a:lstStyle/>
                    <a:p>
                      <a:pPr marL="0" marR="0">
                        <a:lnSpc>
                          <a:spcPct val="115000"/>
                        </a:lnSpc>
                        <a:spcBef>
                          <a:spcPts val="0"/>
                        </a:spcBef>
                        <a:spcAft>
                          <a:spcPts val="0"/>
                        </a:spcAft>
                      </a:pPr>
                      <a:r>
                        <a:rPr lang="en-US" sz="800">
                          <a:effectLst/>
                        </a:rPr>
                        <a:t>4.1.3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tc>
                  <a:txBody>
                    <a:bodyPr/>
                    <a:lstStyle/>
                    <a:p>
                      <a:pPr marL="0" marR="0">
                        <a:lnSpc>
                          <a:spcPct val="115000"/>
                        </a:lnSpc>
                        <a:spcBef>
                          <a:spcPts val="0"/>
                        </a:spcBef>
                        <a:spcAft>
                          <a:spcPts val="0"/>
                        </a:spcAft>
                      </a:pPr>
                      <a:r>
                        <a:rPr lang="en-US" sz="1000" dirty="0">
                          <a:effectLst/>
                        </a:rPr>
                        <a:t>The investigator should be aware of, and should comply with, GCP and the applicable regulatory requirements.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tc>
                  <a:txBody>
                    <a:bodyPr/>
                    <a:lstStyle/>
                    <a:p>
                      <a:pPr marL="0" marR="0">
                        <a:lnSpc>
                          <a:spcPct val="115000"/>
                        </a:lnSpc>
                        <a:spcBef>
                          <a:spcPts val="0"/>
                        </a:spcBef>
                        <a:spcAft>
                          <a:spcPts val="0"/>
                        </a:spcAft>
                      </a:pPr>
                      <a:r>
                        <a:rPr lang="en-US" sz="800" b="1" dirty="0">
                          <a:effectLst/>
                        </a:rPr>
                        <a:t>Training Log/Documentation:</a:t>
                      </a:r>
                    </a:p>
                    <a:p>
                      <a:pPr marL="342900" marR="0" lvl="0" indent="-342900">
                        <a:lnSpc>
                          <a:spcPct val="115000"/>
                        </a:lnSpc>
                        <a:spcBef>
                          <a:spcPts val="0"/>
                        </a:spcBef>
                        <a:spcAft>
                          <a:spcPts val="0"/>
                        </a:spcAft>
                        <a:buFont typeface="Symbol" panose="05050102010706020507" pitchFamily="18" charset="2"/>
                        <a:buChar char=""/>
                      </a:pPr>
                      <a:r>
                        <a:rPr lang="en-US" sz="800" b="1" dirty="0">
                          <a:effectLst/>
                        </a:rPr>
                        <a:t>FDA Regulations/ICH GCP Guidelines</a:t>
                      </a:r>
                    </a:p>
                    <a:p>
                      <a:pPr marL="342900" marR="0" lvl="0" indent="-342900">
                        <a:lnSpc>
                          <a:spcPct val="115000"/>
                        </a:lnSpc>
                        <a:spcBef>
                          <a:spcPts val="0"/>
                        </a:spcBef>
                        <a:spcAft>
                          <a:spcPts val="0"/>
                        </a:spcAft>
                        <a:buFont typeface="Symbol" panose="05050102010706020507" pitchFamily="18" charset="2"/>
                        <a:buChar char=""/>
                      </a:pPr>
                      <a:r>
                        <a:rPr lang="en-US" sz="800" b="1" dirty="0">
                          <a:effectLst/>
                        </a:rPr>
                        <a:t>1572</a:t>
                      </a:r>
                    </a:p>
                    <a:p>
                      <a:pPr marL="0" marR="0">
                        <a:lnSpc>
                          <a:spcPct val="115000"/>
                        </a:lnSpc>
                        <a:spcBef>
                          <a:spcPts val="0"/>
                        </a:spcBef>
                        <a:spcAft>
                          <a:spcPts val="0"/>
                        </a:spcAft>
                      </a:pPr>
                      <a:r>
                        <a:rPr lang="en-US" sz="800" b="1" dirty="0">
                          <a:effectLst/>
                        </a:rPr>
                        <a:t> </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extLst>
                  <a:ext uri="{0D108BD9-81ED-4DB2-BD59-A6C34878D82A}">
                    <a16:rowId xmlns:a16="http://schemas.microsoft.com/office/drawing/2014/main" val="2516029039"/>
                  </a:ext>
                </a:extLst>
              </a:tr>
              <a:tr h="574878">
                <a:tc>
                  <a:txBody>
                    <a:bodyPr/>
                    <a:lstStyle/>
                    <a:p>
                      <a:pPr marL="0" marR="0">
                        <a:lnSpc>
                          <a:spcPct val="115000"/>
                        </a:lnSpc>
                        <a:spcBef>
                          <a:spcPts val="0"/>
                        </a:spcBef>
                        <a:spcAft>
                          <a:spcPts val="0"/>
                        </a:spcAft>
                      </a:pPr>
                      <a:r>
                        <a:rPr lang="en-US" sz="800">
                          <a:effectLst/>
                        </a:rPr>
                        <a:t>4.1.4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tc>
                  <a:txBody>
                    <a:bodyPr/>
                    <a:lstStyle/>
                    <a:p>
                      <a:pPr marL="0" marR="0">
                        <a:lnSpc>
                          <a:spcPct val="115000"/>
                        </a:lnSpc>
                        <a:spcBef>
                          <a:spcPts val="0"/>
                        </a:spcBef>
                        <a:spcAft>
                          <a:spcPts val="0"/>
                        </a:spcAft>
                      </a:pPr>
                      <a:r>
                        <a:rPr lang="en-US" sz="1000" dirty="0">
                          <a:effectLst/>
                        </a:rPr>
                        <a:t>The investigator/institution should permit monitoring and auditing by the sponsor, and inspection by the appropriate regulatory authority.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tc>
                  <a:txBody>
                    <a:bodyPr/>
                    <a:lstStyle/>
                    <a:p>
                      <a:pPr marL="0" marR="0">
                        <a:lnSpc>
                          <a:spcPct val="115000"/>
                        </a:lnSpc>
                        <a:spcBef>
                          <a:spcPts val="0"/>
                        </a:spcBef>
                        <a:spcAft>
                          <a:spcPts val="0"/>
                        </a:spcAft>
                      </a:pPr>
                      <a:r>
                        <a:rPr lang="en-US" sz="800" b="1" dirty="0">
                          <a:effectLst/>
                        </a:rPr>
                        <a:t>Monitoring Log</a:t>
                      </a:r>
                    </a:p>
                    <a:p>
                      <a:pPr marL="0" marR="0">
                        <a:lnSpc>
                          <a:spcPct val="115000"/>
                        </a:lnSpc>
                        <a:spcBef>
                          <a:spcPts val="0"/>
                        </a:spcBef>
                        <a:spcAft>
                          <a:spcPts val="0"/>
                        </a:spcAft>
                      </a:pPr>
                      <a:r>
                        <a:rPr lang="en-US" sz="800" b="1" dirty="0">
                          <a:effectLst/>
                        </a:rPr>
                        <a:t>Signed CTA with Monitoring Plan</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extLst>
                  <a:ext uri="{0D108BD9-81ED-4DB2-BD59-A6C34878D82A}">
                    <a16:rowId xmlns:a16="http://schemas.microsoft.com/office/drawing/2014/main" val="3249023532"/>
                  </a:ext>
                </a:extLst>
              </a:tr>
              <a:tr h="709147">
                <a:tc>
                  <a:txBody>
                    <a:bodyPr/>
                    <a:lstStyle/>
                    <a:p>
                      <a:pPr marL="0" marR="0">
                        <a:lnSpc>
                          <a:spcPct val="115000"/>
                        </a:lnSpc>
                        <a:spcBef>
                          <a:spcPts val="0"/>
                        </a:spcBef>
                        <a:spcAft>
                          <a:spcPts val="0"/>
                        </a:spcAft>
                      </a:pPr>
                      <a:r>
                        <a:rPr lang="en-US" sz="800">
                          <a:effectLst/>
                        </a:rPr>
                        <a:t>4.1.5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tc>
                  <a:txBody>
                    <a:bodyPr/>
                    <a:lstStyle/>
                    <a:p>
                      <a:pPr marL="0" marR="0">
                        <a:lnSpc>
                          <a:spcPct val="115000"/>
                        </a:lnSpc>
                        <a:spcBef>
                          <a:spcPts val="0"/>
                        </a:spcBef>
                        <a:spcAft>
                          <a:spcPts val="0"/>
                        </a:spcAft>
                      </a:pPr>
                      <a:r>
                        <a:rPr lang="en-US" sz="1000" dirty="0">
                          <a:effectLst/>
                        </a:rPr>
                        <a:t>The investigator should maintain a list of appropriately qualified persons to whom the investigator has delegated significant trial-related duties.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tc>
                  <a:txBody>
                    <a:bodyPr/>
                    <a:lstStyle/>
                    <a:p>
                      <a:pPr marL="0" marR="0">
                        <a:lnSpc>
                          <a:spcPct val="115000"/>
                        </a:lnSpc>
                        <a:spcBef>
                          <a:spcPts val="0"/>
                        </a:spcBef>
                        <a:spcAft>
                          <a:spcPts val="0"/>
                        </a:spcAft>
                      </a:pPr>
                      <a:r>
                        <a:rPr lang="en-US" sz="800" b="1" dirty="0">
                          <a:effectLst/>
                        </a:rPr>
                        <a:t>Delegation of Authority Log</a:t>
                      </a:r>
                    </a:p>
                    <a:p>
                      <a:pPr marL="0" marR="0">
                        <a:lnSpc>
                          <a:spcPct val="115000"/>
                        </a:lnSpc>
                        <a:spcBef>
                          <a:spcPts val="0"/>
                        </a:spcBef>
                        <a:spcAft>
                          <a:spcPts val="0"/>
                        </a:spcAft>
                      </a:pPr>
                      <a:r>
                        <a:rPr lang="en-US" sz="800" b="1" dirty="0">
                          <a:effectLst/>
                        </a:rPr>
                        <a:t>CV/Resume for study staff, licenses/certifications (as applicable)</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074" marR="49074" marT="0" marB="0"/>
                </a:tc>
                <a:extLst>
                  <a:ext uri="{0D108BD9-81ED-4DB2-BD59-A6C34878D82A}">
                    <a16:rowId xmlns:a16="http://schemas.microsoft.com/office/drawing/2014/main" val="3709818760"/>
                  </a:ext>
                </a:extLst>
              </a:tr>
            </a:tbl>
          </a:graphicData>
        </a:graphic>
      </p:graphicFrame>
    </p:spTree>
    <p:extLst>
      <p:ext uri="{BB962C8B-B14F-4D97-AF65-F5344CB8AC3E}">
        <p14:creationId xmlns:p14="http://schemas.microsoft.com/office/powerpoint/2010/main" val="26318762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6A6721-602A-4D73-B126-2FA8593BBD5E}"/>
              </a:ext>
            </a:extLst>
          </p:cNvPr>
          <p:cNvSpPr>
            <a:spLocks noGrp="1"/>
          </p:cNvSpPr>
          <p:nvPr>
            <p:ph idx="1"/>
          </p:nvPr>
        </p:nvSpPr>
        <p:spPr>
          <a:xfrm>
            <a:off x="628650" y="1078787"/>
            <a:ext cx="6748195" cy="3309698"/>
          </a:xfrm>
        </p:spPr>
        <p:txBody>
          <a:bodyPr>
            <a:normAutofit/>
          </a:bodyPr>
          <a:lstStyle/>
          <a:p>
            <a:pPr marL="0" indent="0" algn="ctr">
              <a:buNone/>
            </a:pPr>
            <a:r>
              <a:rPr lang="en-US" sz="3200" b="1" dirty="0">
                <a:latin typeface="+mj-lt"/>
                <a:cs typeface="Calibri" panose="020F0502020204030204" pitchFamily="34" charset="0"/>
              </a:rPr>
              <a:t>4.2 </a:t>
            </a:r>
            <a:r>
              <a:rPr lang="en-US" sz="3200" dirty="0">
                <a:latin typeface="+mj-lt"/>
              </a:rPr>
              <a:t>Adequate Resources</a:t>
            </a:r>
            <a:endParaRPr lang="en-US" sz="3200" b="1" dirty="0">
              <a:latin typeface="+mj-lt"/>
              <a:cs typeface="Calibri" panose="020F0502020204030204" pitchFamily="34" charset="0"/>
            </a:endParaRPr>
          </a:p>
        </p:txBody>
      </p:sp>
      <p:pic>
        <p:nvPicPr>
          <p:cNvPr id="4" name="Picture 3" descr="A sign in front of a brick building&#10;&#10;Description automatically generated">
            <a:extLst>
              <a:ext uri="{FF2B5EF4-FFF2-40B4-BE49-F238E27FC236}">
                <a16:creationId xmlns:a16="http://schemas.microsoft.com/office/drawing/2014/main" id="{7634D719-544B-484D-8331-544F32AE5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538" y="2571750"/>
            <a:ext cx="2438400" cy="1219200"/>
          </a:xfrm>
          <a:prstGeom prst="rect">
            <a:avLst/>
          </a:prstGeom>
        </p:spPr>
      </p:pic>
      <p:pic>
        <p:nvPicPr>
          <p:cNvPr id="6" name="Picture 5" descr="A close up of a couple of street signs on a pole&#10;&#10;Description automatically generated">
            <a:extLst>
              <a:ext uri="{FF2B5EF4-FFF2-40B4-BE49-F238E27FC236}">
                <a16:creationId xmlns:a16="http://schemas.microsoft.com/office/drawing/2014/main" id="{CADBC702-6E03-4719-AEAE-64470679B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887" y="2541270"/>
            <a:ext cx="2179340" cy="1249680"/>
          </a:xfrm>
          <a:prstGeom prst="rect">
            <a:avLst/>
          </a:prstGeom>
        </p:spPr>
      </p:pic>
    </p:spTree>
    <p:extLst>
      <p:ext uri="{BB962C8B-B14F-4D97-AF65-F5344CB8AC3E}">
        <p14:creationId xmlns:p14="http://schemas.microsoft.com/office/powerpoint/2010/main" val="15060600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C69ACEE5-AFD6-47AE-8229-B327A891F396}"/>
              </a:ext>
            </a:extLst>
          </p:cNvPr>
          <p:cNvGraphicFramePr>
            <a:graphicFrameLocks noGrp="1"/>
          </p:cNvGraphicFramePr>
          <p:nvPr>
            <p:ph idx="1"/>
            <p:extLst>
              <p:ext uri="{D42A27DB-BD31-4B8C-83A1-F6EECF244321}">
                <p14:modId xmlns:p14="http://schemas.microsoft.com/office/powerpoint/2010/main" val="2153620913"/>
              </p:ext>
            </p:extLst>
          </p:nvPr>
        </p:nvGraphicFramePr>
        <p:xfrm>
          <a:off x="224175" y="53095"/>
          <a:ext cx="8377083" cy="4967254"/>
        </p:xfrm>
        <a:graphic>
          <a:graphicData uri="http://schemas.openxmlformats.org/drawingml/2006/table">
            <a:tbl>
              <a:tblPr firstRow="1" firstCol="1" bandRow="1">
                <a:tableStyleId>{5C22544A-7EE6-4342-B048-85BDC9FD1C3A}</a:tableStyleId>
              </a:tblPr>
              <a:tblGrid>
                <a:gridCol w="672527">
                  <a:extLst>
                    <a:ext uri="{9D8B030D-6E8A-4147-A177-3AD203B41FA5}">
                      <a16:colId xmlns:a16="http://schemas.microsoft.com/office/drawing/2014/main" val="4248443410"/>
                    </a:ext>
                  </a:extLst>
                </a:gridCol>
                <a:gridCol w="3852279">
                  <a:extLst>
                    <a:ext uri="{9D8B030D-6E8A-4147-A177-3AD203B41FA5}">
                      <a16:colId xmlns:a16="http://schemas.microsoft.com/office/drawing/2014/main" val="3250820860"/>
                    </a:ext>
                  </a:extLst>
                </a:gridCol>
                <a:gridCol w="3852277">
                  <a:extLst>
                    <a:ext uri="{9D8B030D-6E8A-4147-A177-3AD203B41FA5}">
                      <a16:colId xmlns:a16="http://schemas.microsoft.com/office/drawing/2014/main" val="3367833338"/>
                    </a:ext>
                  </a:extLst>
                </a:gridCol>
              </a:tblGrid>
              <a:tr h="182730">
                <a:tc>
                  <a:txBody>
                    <a:bodyPr/>
                    <a:lstStyle/>
                    <a:p>
                      <a:pPr marL="0" marR="0">
                        <a:lnSpc>
                          <a:spcPct val="115000"/>
                        </a:lnSpc>
                        <a:spcBef>
                          <a:spcPts val="0"/>
                        </a:spcBef>
                        <a:spcAft>
                          <a:spcPts val="0"/>
                        </a:spcAft>
                      </a:pPr>
                      <a:r>
                        <a:rPr lang="en-US" sz="700">
                          <a:effectLst/>
                        </a:rPr>
                        <a:t>Guideline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tc>
                  <a:txBody>
                    <a:bodyPr/>
                    <a:lstStyle/>
                    <a:p>
                      <a:pPr marL="0" marR="0">
                        <a:lnSpc>
                          <a:spcPct val="115000"/>
                        </a:lnSpc>
                        <a:spcBef>
                          <a:spcPts val="0"/>
                        </a:spcBef>
                        <a:spcAft>
                          <a:spcPts val="0"/>
                        </a:spcAft>
                      </a:pPr>
                      <a:r>
                        <a:rPr lang="en-US" sz="700">
                          <a:effectLst/>
                        </a:rPr>
                        <a:t>Description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tc>
                  <a:txBody>
                    <a:bodyPr/>
                    <a:lstStyle/>
                    <a:p>
                      <a:pPr marL="0" marR="0">
                        <a:lnSpc>
                          <a:spcPct val="115000"/>
                        </a:lnSpc>
                        <a:spcBef>
                          <a:spcPts val="0"/>
                        </a:spcBef>
                        <a:spcAft>
                          <a:spcPts val="0"/>
                        </a:spcAft>
                      </a:pPr>
                      <a:r>
                        <a:rPr lang="en-US" sz="700">
                          <a:effectLst/>
                        </a:rPr>
                        <a:t>How is this documented?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extLst>
                  <a:ext uri="{0D108BD9-81ED-4DB2-BD59-A6C34878D82A}">
                    <a16:rowId xmlns:a16="http://schemas.microsoft.com/office/drawing/2014/main" val="1872655523"/>
                  </a:ext>
                </a:extLst>
              </a:tr>
              <a:tr h="765069">
                <a:tc>
                  <a:txBody>
                    <a:bodyPr/>
                    <a:lstStyle/>
                    <a:p>
                      <a:pPr marL="0" marR="0">
                        <a:lnSpc>
                          <a:spcPct val="115000"/>
                        </a:lnSpc>
                        <a:spcBef>
                          <a:spcPts val="0"/>
                        </a:spcBef>
                        <a:spcAft>
                          <a:spcPts val="0"/>
                        </a:spcAft>
                      </a:pPr>
                      <a:r>
                        <a:rPr lang="en-US" sz="700">
                          <a:effectLst/>
                        </a:rPr>
                        <a:t>4.2.1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tc>
                  <a:txBody>
                    <a:bodyPr/>
                    <a:lstStyle/>
                    <a:p>
                      <a:pPr marL="0" marR="0">
                        <a:lnSpc>
                          <a:spcPct val="115000"/>
                        </a:lnSpc>
                        <a:spcBef>
                          <a:spcPts val="0"/>
                        </a:spcBef>
                        <a:spcAft>
                          <a:spcPts val="0"/>
                        </a:spcAft>
                      </a:pPr>
                      <a:r>
                        <a:rPr lang="en-US" sz="1000" dirty="0">
                          <a:effectLst/>
                        </a:rPr>
                        <a:t>The investigator should be able to demonstrate (e.g., based on retrospective data) a potential for recruiting the required number of suitable subjects within the agreed recruitment period.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tc>
                  <a:txBody>
                    <a:bodyPr/>
                    <a:lstStyle/>
                    <a:p>
                      <a:pPr marL="0" marR="0">
                        <a:lnSpc>
                          <a:spcPct val="115000"/>
                        </a:lnSpc>
                        <a:spcBef>
                          <a:spcPts val="0"/>
                        </a:spcBef>
                        <a:spcAft>
                          <a:spcPts val="0"/>
                        </a:spcAft>
                      </a:pPr>
                      <a:r>
                        <a:rPr lang="en-US" sz="1000" dirty="0">
                          <a:effectLst/>
                        </a:rPr>
                        <a:t>Study Feasibility Meeting/Questionnaire</a:t>
                      </a:r>
                    </a:p>
                    <a:p>
                      <a:pPr marL="0" marR="0">
                        <a:lnSpc>
                          <a:spcPct val="115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extLst>
                  <a:ext uri="{0D108BD9-81ED-4DB2-BD59-A6C34878D82A}">
                    <a16:rowId xmlns:a16="http://schemas.microsoft.com/office/drawing/2014/main" val="2734805920"/>
                  </a:ext>
                </a:extLst>
              </a:tr>
              <a:tr h="376843">
                <a:tc>
                  <a:txBody>
                    <a:bodyPr/>
                    <a:lstStyle/>
                    <a:p>
                      <a:pPr marL="0" marR="0">
                        <a:lnSpc>
                          <a:spcPct val="115000"/>
                        </a:lnSpc>
                        <a:spcBef>
                          <a:spcPts val="0"/>
                        </a:spcBef>
                        <a:spcAft>
                          <a:spcPts val="0"/>
                        </a:spcAft>
                      </a:pPr>
                      <a:r>
                        <a:rPr lang="en-US" sz="700">
                          <a:effectLst/>
                        </a:rPr>
                        <a:t>4.2.2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tc>
                  <a:txBody>
                    <a:bodyPr/>
                    <a:lstStyle/>
                    <a:p>
                      <a:pPr marL="0" marR="0">
                        <a:lnSpc>
                          <a:spcPct val="115000"/>
                        </a:lnSpc>
                        <a:spcBef>
                          <a:spcPts val="0"/>
                        </a:spcBef>
                        <a:spcAft>
                          <a:spcPts val="0"/>
                        </a:spcAft>
                      </a:pPr>
                      <a:r>
                        <a:rPr lang="en-US" sz="1000" dirty="0">
                          <a:effectLst/>
                        </a:rPr>
                        <a:t>The investigator should have sufficient time to properly conduct and complete the trial within the agreed trial period.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tc>
                  <a:txBody>
                    <a:bodyPr/>
                    <a:lstStyle/>
                    <a:p>
                      <a:pPr marL="0" marR="0">
                        <a:lnSpc>
                          <a:spcPct val="115000"/>
                        </a:lnSpc>
                        <a:spcBef>
                          <a:spcPts val="0"/>
                        </a:spcBef>
                        <a:spcAft>
                          <a:spcPts val="0"/>
                        </a:spcAft>
                      </a:pPr>
                      <a:r>
                        <a:rPr lang="en-US" sz="1000" dirty="0">
                          <a:effectLst/>
                        </a:rPr>
                        <a:t>Study Feasibility Meeting/Questionnaire</a:t>
                      </a:r>
                    </a:p>
                    <a:p>
                      <a:pPr marL="0" marR="0">
                        <a:lnSpc>
                          <a:spcPct val="115000"/>
                        </a:lnSpc>
                        <a:spcBef>
                          <a:spcPts val="0"/>
                        </a:spcBef>
                        <a:spcAft>
                          <a:spcPts val="0"/>
                        </a:spcAft>
                      </a:pPr>
                      <a:r>
                        <a:rPr lang="en-US" sz="1000" dirty="0">
                          <a:effectLst/>
                        </a:rPr>
                        <a:t>Documentation of current studies being conducted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extLst>
                  <a:ext uri="{0D108BD9-81ED-4DB2-BD59-A6C34878D82A}">
                    <a16:rowId xmlns:a16="http://schemas.microsoft.com/office/drawing/2014/main" val="1621345527"/>
                  </a:ext>
                </a:extLst>
              </a:tr>
              <a:tr h="570956">
                <a:tc>
                  <a:txBody>
                    <a:bodyPr/>
                    <a:lstStyle/>
                    <a:p>
                      <a:pPr marL="0" marR="0">
                        <a:lnSpc>
                          <a:spcPct val="115000"/>
                        </a:lnSpc>
                        <a:spcBef>
                          <a:spcPts val="0"/>
                        </a:spcBef>
                        <a:spcAft>
                          <a:spcPts val="0"/>
                        </a:spcAft>
                      </a:pPr>
                      <a:r>
                        <a:rPr lang="en-US" sz="700">
                          <a:effectLst/>
                        </a:rPr>
                        <a:t>4.2.3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tc>
                  <a:txBody>
                    <a:bodyPr/>
                    <a:lstStyle/>
                    <a:p>
                      <a:pPr marL="0" marR="0">
                        <a:lnSpc>
                          <a:spcPct val="115000"/>
                        </a:lnSpc>
                        <a:spcBef>
                          <a:spcPts val="0"/>
                        </a:spcBef>
                        <a:spcAft>
                          <a:spcPts val="0"/>
                        </a:spcAft>
                      </a:pPr>
                      <a:r>
                        <a:rPr lang="en-US" sz="1000" dirty="0">
                          <a:effectLst/>
                        </a:rPr>
                        <a:t>The investigator should have available an adequate number of qualified staff and adequate facilities for the foreseen duration of the trial to conduct the trial properly and safely.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tc>
                  <a:txBody>
                    <a:bodyPr/>
                    <a:lstStyle/>
                    <a:p>
                      <a:pPr marL="0" marR="0">
                        <a:lnSpc>
                          <a:spcPct val="115000"/>
                        </a:lnSpc>
                        <a:spcBef>
                          <a:spcPts val="0"/>
                        </a:spcBef>
                        <a:spcAft>
                          <a:spcPts val="0"/>
                        </a:spcAft>
                      </a:pPr>
                      <a:r>
                        <a:rPr lang="en-US" sz="1000" dirty="0">
                          <a:effectLst/>
                        </a:rPr>
                        <a:t>Study Feasibility Meeting/Questionnaire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extLst>
                  <a:ext uri="{0D108BD9-81ED-4DB2-BD59-A6C34878D82A}">
                    <a16:rowId xmlns:a16="http://schemas.microsoft.com/office/drawing/2014/main" val="2213754104"/>
                  </a:ext>
                </a:extLst>
              </a:tr>
              <a:tr h="765069">
                <a:tc>
                  <a:txBody>
                    <a:bodyPr/>
                    <a:lstStyle/>
                    <a:p>
                      <a:pPr marL="0" marR="0">
                        <a:lnSpc>
                          <a:spcPct val="115000"/>
                        </a:lnSpc>
                        <a:spcBef>
                          <a:spcPts val="0"/>
                        </a:spcBef>
                        <a:spcAft>
                          <a:spcPts val="0"/>
                        </a:spcAft>
                      </a:pPr>
                      <a:r>
                        <a:rPr lang="en-US" sz="700">
                          <a:effectLst/>
                        </a:rPr>
                        <a:t>4.2.4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tc>
                  <a:txBody>
                    <a:bodyPr/>
                    <a:lstStyle/>
                    <a:p>
                      <a:pPr marL="0" marR="0">
                        <a:lnSpc>
                          <a:spcPct val="115000"/>
                        </a:lnSpc>
                        <a:spcBef>
                          <a:spcPts val="0"/>
                        </a:spcBef>
                        <a:spcAft>
                          <a:spcPts val="0"/>
                        </a:spcAft>
                      </a:pPr>
                      <a:r>
                        <a:rPr lang="en-US" sz="1000" dirty="0">
                          <a:effectLst/>
                        </a:rPr>
                        <a:t>The investigator should ensure that all persons assisting with the trial are adequately informed about the protocol, the investigational product(s), and their trial-related duties and functions.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tc>
                  <a:txBody>
                    <a:bodyPr/>
                    <a:lstStyle/>
                    <a:p>
                      <a:pPr marL="0" marR="0">
                        <a:lnSpc>
                          <a:spcPct val="115000"/>
                        </a:lnSpc>
                        <a:spcBef>
                          <a:spcPts val="0"/>
                        </a:spcBef>
                        <a:spcAft>
                          <a:spcPts val="0"/>
                        </a:spcAft>
                      </a:pPr>
                      <a:r>
                        <a:rPr lang="en-US" sz="1000" dirty="0">
                          <a:effectLst/>
                        </a:rPr>
                        <a:t>Training Log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extLst>
                  <a:ext uri="{0D108BD9-81ED-4DB2-BD59-A6C34878D82A}">
                    <a16:rowId xmlns:a16="http://schemas.microsoft.com/office/drawing/2014/main" val="2520110566"/>
                  </a:ext>
                </a:extLst>
              </a:tr>
              <a:tr h="765069">
                <a:tc>
                  <a:txBody>
                    <a:bodyPr/>
                    <a:lstStyle/>
                    <a:p>
                      <a:pPr marL="0" marR="0">
                        <a:lnSpc>
                          <a:spcPct val="115000"/>
                        </a:lnSpc>
                        <a:spcBef>
                          <a:spcPts val="0"/>
                        </a:spcBef>
                        <a:spcAft>
                          <a:spcPts val="0"/>
                        </a:spcAft>
                      </a:pPr>
                      <a:r>
                        <a:rPr lang="en-US" sz="700">
                          <a:effectLst/>
                        </a:rPr>
                        <a:t>4.2.5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tc>
                  <a:txBody>
                    <a:bodyPr/>
                    <a:lstStyle/>
                    <a:p>
                      <a:pPr marL="0" marR="0">
                        <a:lnSpc>
                          <a:spcPct val="115000"/>
                        </a:lnSpc>
                        <a:spcBef>
                          <a:spcPts val="0"/>
                        </a:spcBef>
                        <a:spcAft>
                          <a:spcPts val="0"/>
                        </a:spcAft>
                      </a:pPr>
                      <a:r>
                        <a:rPr lang="en-US" sz="1000" dirty="0">
                          <a:effectLst/>
                        </a:rPr>
                        <a:t>The investigator is responsible for supervising any individual or party to whom the investigator delegates trial-related duties and functions conducted at the trial site.</a:t>
                      </a:r>
                    </a:p>
                    <a:p>
                      <a:pPr marL="0" marR="0">
                        <a:lnSpc>
                          <a:spcPct val="115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tc>
                  <a:txBody>
                    <a:bodyPr/>
                    <a:lstStyle/>
                    <a:p>
                      <a:pPr marL="0" marR="0">
                        <a:lnSpc>
                          <a:spcPct val="115000"/>
                        </a:lnSpc>
                        <a:spcBef>
                          <a:spcPts val="0"/>
                        </a:spcBef>
                        <a:spcAft>
                          <a:spcPts val="0"/>
                        </a:spcAft>
                      </a:pPr>
                      <a:r>
                        <a:rPr lang="en-US" sz="1000" dirty="0">
                          <a:effectLst/>
                        </a:rPr>
                        <a:t>Training log</a:t>
                      </a:r>
                    </a:p>
                    <a:p>
                      <a:pPr marL="0" marR="0">
                        <a:lnSpc>
                          <a:spcPct val="115000"/>
                        </a:lnSpc>
                        <a:spcBef>
                          <a:spcPts val="0"/>
                        </a:spcBef>
                        <a:spcAft>
                          <a:spcPts val="0"/>
                        </a:spcAft>
                      </a:pPr>
                      <a:r>
                        <a:rPr lang="en-US" sz="1000" dirty="0">
                          <a:effectLst/>
                        </a:rPr>
                        <a:t>DOAL</a:t>
                      </a:r>
                    </a:p>
                    <a:p>
                      <a:pPr marL="0" marR="0">
                        <a:lnSpc>
                          <a:spcPct val="115000"/>
                        </a:lnSpc>
                        <a:spcBef>
                          <a:spcPts val="0"/>
                        </a:spcBef>
                        <a:spcAft>
                          <a:spcPts val="0"/>
                        </a:spcAft>
                      </a:pPr>
                      <a:r>
                        <a:rPr lang="en-US" sz="1000" dirty="0">
                          <a:effectLst/>
                        </a:rPr>
                        <a:t>Documentation of oversight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extLst>
                  <a:ext uri="{0D108BD9-81ED-4DB2-BD59-A6C34878D82A}">
                    <a16:rowId xmlns:a16="http://schemas.microsoft.com/office/drawing/2014/main" val="3610032132"/>
                  </a:ext>
                </a:extLst>
              </a:tr>
              <a:tr h="1541518">
                <a:tc>
                  <a:txBody>
                    <a:bodyPr/>
                    <a:lstStyle/>
                    <a:p>
                      <a:pPr marL="0" marR="0">
                        <a:lnSpc>
                          <a:spcPct val="115000"/>
                        </a:lnSpc>
                        <a:spcBef>
                          <a:spcPts val="0"/>
                        </a:spcBef>
                        <a:spcAft>
                          <a:spcPts val="0"/>
                        </a:spcAft>
                      </a:pPr>
                      <a:r>
                        <a:rPr lang="en-US" sz="700">
                          <a:effectLst/>
                        </a:rPr>
                        <a:t>4.2.6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tc>
                  <a:txBody>
                    <a:bodyPr/>
                    <a:lstStyle/>
                    <a:p>
                      <a:pPr marL="0" marR="0">
                        <a:lnSpc>
                          <a:spcPct val="115000"/>
                        </a:lnSpc>
                        <a:spcBef>
                          <a:spcPts val="0"/>
                        </a:spcBef>
                        <a:spcAft>
                          <a:spcPts val="0"/>
                        </a:spcAft>
                      </a:pPr>
                      <a:r>
                        <a:rPr lang="en-US" sz="1000" dirty="0">
                          <a:effectLst/>
                        </a:rPr>
                        <a:t>If the investigator/institution retains the services of any individual or party to perform trial related duties and functions, the investigator/institution should ensure this individual or party is qualified to perform those trial related duties and functions and should implement procedures to ensure the integrity of the trial-related duties and functions performed and any data generated.</a:t>
                      </a:r>
                    </a:p>
                    <a:p>
                      <a:pPr marL="0" marR="0">
                        <a:lnSpc>
                          <a:spcPct val="115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tc>
                  <a:txBody>
                    <a:bodyPr/>
                    <a:lstStyle/>
                    <a:p>
                      <a:pPr marL="0" marR="0">
                        <a:lnSpc>
                          <a:spcPct val="115000"/>
                        </a:lnSpc>
                        <a:spcBef>
                          <a:spcPts val="0"/>
                        </a:spcBef>
                        <a:spcAft>
                          <a:spcPts val="0"/>
                        </a:spcAft>
                      </a:pPr>
                      <a:r>
                        <a:rPr lang="en-US" sz="1000" dirty="0">
                          <a:effectLst/>
                        </a:rPr>
                        <a:t>Credentials</a:t>
                      </a:r>
                    </a:p>
                    <a:p>
                      <a:pPr marL="0" marR="0">
                        <a:lnSpc>
                          <a:spcPct val="115000"/>
                        </a:lnSpc>
                        <a:spcBef>
                          <a:spcPts val="0"/>
                        </a:spcBef>
                        <a:spcAft>
                          <a:spcPts val="0"/>
                        </a:spcAft>
                      </a:pPr>
                      <a:r>
                        <a:rPr lang="en-US" sz="1000" dirty="0">
                          <a:effectLst/>
                        </a:rPr>
                        <a:t>Certifications</a:t>
                      </a:r>
                    </a:p>
                    <a:p>
                      <a:pPr marL="0" marR="0">
                        <a:lnSpc>
                          <a:spcPct val="115000"/>
                        </a:lnSpc>
                        <a:spcBef>
                          <a:spcPts val="0"/>
                        </a:spcBef>
                        <a:spcAft>
                          <a:spcPts val="0"/>
                        </a:spcAft>
                      </a:pPr>
                      <a:r>
                        <a:rPr lang="en-US" sz="1000" dirty="0">
                          <a:effectLst/>
                        </a:rPr>
                        <a:t>Documentation of oversight of results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51" marR="45351" marT="0" marB="0"/>
                </a:tc>
                <a:extLst>
                  <a:ext uri="{0D108BD9-81ED-4DB2-BD59-A6C34878D82A}">
                    <a16:rowId xmlns:a16="http://schemas.microsoft.com/office/drawing/2014/main" val="1404597097"/>
                  </a:ext>
                </a:extLst>
              </a:tr>
            </a:tbl>
          </a:graphicData>
        </a:graphic>
      </p:graphicFrame>
    </p:spTree>
    <p:extLst>
      <p:ext uri="{BB962C8B-B14F-4D97-AF65-F5344CB8AC3E}">
        <p14:creationId xmlns:p14="http://schemas.microsoft.com/office/powerpoint/2010/main" val="29297182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2C2B-8ECD-4228-B0C2-E7DAB91AC861}"/>
              </a:ext>
            </a:extLst>
          </p:cNvPr>
          <p:cNvSpPr>
            <a:spLocks noGrp="1"/>
          </p:cNvSpPr>
          <p:nvPr>
            <p:ph type="ctrTitle"/>
          </p:nvPr>
        </p:nvSpPr>
        <p:spPr>
          <a:xfrm>
            <a:off x="1130300" y="162561"/>
            <a:ext cx="5825202" cy="853440"/>
          </a:xfrm>
        </p:spPr>
        <p:txBody>
          <a:bodyPr/>
          <a:lstStyle/>
          <a:p>
            <a:pPr algn="ctr"/>
            <a:r>
              <a:rPr lang="en-US" sz="5400" dirty="0"/>
              <a:t>Disclaimer</a:t>
            </a:r>
          </a:p>
        </p:txBody>
      </p:sp>
      <p:sp>
        <p:nvSpPr>
          <p:cNvPr id="3" name="Subtitle 2">
            <a:extLst>
              <a:ext uri="{FF2B5EF4-FFF2-40B4-BE49-F238E27FC236}">
                <a16:creationId xmlns:a16="http://schemas.microsoft.com/office/drawing/2014/main" id="{17B31770-D4C8-468A-9B9D-BD642F027E72}"/>
              </a:ext>
            </a:extLst>
          </p:cNvPr>
          <p:cNvSpPr>
            <a:spLocks noGrp="1"/>
          </p:cNvSpPr>
          <p:nvPr>
            <p:ph type="subTitle" idx="1"/>
          </p:nvPr>
        </p:nvSpPr>
        <p:spPr>
          <a:xfrm>
            <a:off x="291254" y="1016002"/>
            <a:ext cx="7294879" cy="4019378"/>
          </a:xfrm>
        </p:spPr>
        <p:txBody>
          <a:bodyPr>
            <a:noAutofit/>
          </a:bodyPr>
          <a:lstStyle/>
          <a:p>
            <a:pPr algn="l"/>
            <a:r>
              <a:rPr lang="en-US" sz="2000" b="1" u="sng" dirty="0"/>
              <a:t>Conflicts of Interest</a:t>
            </a:r>
            <a:endParaRPr lang="en-US" sz="2000" b="1" dirty="0"/>
          </a:p>
          <a:p>
            <a:pPr algn="l"/>
            <a:r>
              <a:rPr lang="en-US" sz="2000" dirty="0"/>
              <a:t>A Conflict of Interest occurs when an individual has an opportunity to affect educational content about healthcare products or services of a commercial interest with which she/he has a financial relationship.</a:t>
            </a:r>
          </a:p>
          <a:p>
            <a:pPr algn="l"/>
            <a:r>
              <a:rPr lang="en-US" sz="2000" dirty="0"/>
              <a:t>There is no conflict of interest for this presentation.</a:t>
            </a:r>
          </a:p>
          <a:p>
            <a:pPr algn="l"/>
            <a:r>
              <a:rPr lang="en-US" sz="2000" b="1" u="sng" dirty="0"/>
              <a:t>Commercial Support</a:t>
            </a:r>
            <a:endParaRPr lang="en-US" sz="2000" b="1" dirty="0"/>
          </a:p>
          <a:p>
            <a:pPr algn="l"/>
            <a:r>
              <a:rPr lang="en-US" sz="2000" dirty="0"/>
              <a:t>No commercial support for this seminar</a:t>
            </a:r>
          </a:p>
          <a:p>
            <a:pPr algn="l"/>
            <a:r>
              <a:rPr lang="en-US" sz="2000" b="1" u="sng" dirty="0"/>
              <a:t>Non-Endorsement of Products</a:t>
            </a:r>
            <a:endParaRPr lang="en-US" sz="2000" b="1" dirty="0"/>
          </a:p>
          <a:p>
            <a:pPr algn="l"/>
            <a:r>
              <a:rPr lang="en-US" sz="2000" dirty="0"/>
              <a:t>Non-applicable</a:t>
            </a:r>
          </a:p>
        </p:txBody>
      </p:sp>
    </p:spTree>
    <p:extLst>
      <p:ext uri="{BB962C8B-B14F-4D97-AF65-F5344CB8AC3E}">
        <p14:creationId xmlns:p14="http://schemas.microsoft.com/office/powerpoint/2010/main" val="10774286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462C1-0E02-4276-91B5-DAEF02E738ED}"/>
              </a:ext>
            </a:extLst>
          </p:cNvPr>
          <p:cNvSpPr>
            <a:spLocks noGrp="1"/>
          </p:cNvSpPr>
          <p:nvPr>
            <p:ph idx="1"/>
          </p:nvPr>
        </p:nvSpPr>
        <p:spPr>
          <a:xfrm>
            <a:off x="628650" y="1006867"/>
            <a:ext cx="6429163" cy="3893906"/>
          </a:xfrm>
        </p:spPr>
        <p:txBody>
          <a:bodyPr>
            <a:normAutofit/>
          </a:bodyPr>
          <a:lstStyle/>
          <a:p>
            <a:pPr marL="0" indent="0" algn="ctr">
              <a:buNone/>
            </a:pPr>
            <a:r>
              <a:rPr lang="en-US" sz="3200" b="1" dirty="0"/>
              <a:t>4.3 Medical Care of </a:t>
            </a:r>
          </a:p>
          <a:p>
            <a:pPr marL="0" indent="0" algn="ctr">
              <a:buNone/>
            </a:pPr>
            <a:r>
              <a:rPr lang="en-US" sz="3200" b="1" dirty="0"/>
              <a:t>Trial Subjects</a:t>
            </a:r>
          </a:p>
        </p:txBody>
      </p:sp>
      <p:pic>
        <p:nvPicPr>
          <p:cNvPr id="6" name="Picture 5" descr="A close up of a logo&#10;&#10;Description automatically generated">
            <a:extLst>
              <a:ext uri="{FF2B5EF4-FFF2-40B4-BE49-F238E27FC236}">
                <a16:creationId xmlns:a16="http://schemas.microsoft.com/office/drawing/2014/main" id="{97F761C1-A563-40C5-B46E-8CBD0C199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193" y="2626331"/>
            <a:ext cx="2124075" cy="2124075"/>
          </a:xfrm>
          <a:prstGeom prst="rect">
            <a:avLst/>
          </a:prstGeom>
        </p:spPr>
      </p:pic>
    </p:spTree>
    <p:extLst>
      <p:ext uri="{BB962C8B-B14F-4D97-AF65-F5344CB8AC3E}">
        <p14:creationId xmlns:p14="http://schemas.microsoft.com/office/powerpoint/2010/main" val="8359587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42FCEB3-997C-4EF5-A837-A23D5AD6DF8F}"/>
              </a:ext>
            </a:extLst>
          </p:cNvPr>
          <p:cNvGraphicFramePr>
            <a:graphicFrameLocks noGrp="1"/>
          </p:cNvGraphicFramePr>
          <p:nvPr>
            <p:ph idx="1"/>
            <p:extLst>
              <p:ext uri="{D42A27DB-BD31-4B8C-83A1-F6EECF244321}">
                <p14:modId xmlns:p14="http://schemas.microsoft.com/office/powerpoint/2010/main" val="420917939"/>
              </p:ext>
            </p:extLst>
          </p:nvPr>
        </p:nvGraphicFramePr>
        <p:xfrm>
          <a:off x="330365" y="188780"/>
          <a:ext cx="7014332" cy="4878766"/>
        </p:xfrm>
        <a:graphic>
          <a:graphicData uri="http://schemas.openxmlformats.org/drawingml/2006/table">
            <a:tbl>
              <a:tblPr firstRow="1" firstCol="1" bandRow="1">
                <a:tableStyleId>{5C22544A-7EE6-4342-B048-85BDC9FD1C3A}</a:tableStyleId>
              </a:tblPr>
              <a:tblGrid>
                <a:gridCol w="584528">
                  <a:extLst>
                    <a:ext uri="{9D8B030D-6E8A-4147-A177-3AD203B41FA5}">
                      <a16:colId xmlns:a16="http://schemas.microsoft.com/office/drawing/2014/main" val="1043950422"/>
                    </a:ext>
                  </a:extLst>
                </a:gridCol>
                <a:gridCol w="3162198">
                  <a:extLst>
                    <a:ext uri="{9D8B030D-6E8A-4147-A177-3AD203B41FA5}">
                      <a16:colId xmlns:a16="http://schemas.microsoft.com/office/drawing/2014/main" val="2117121302"/>
                    </a:ext>
                  </a:extLst>
                </a:gridCol>
                <a:gridCol w="3267606">
                  <a:extLst>
                    <a:ext uri="{9D8B030D-6E8A-4147-A177-3AD203B41FA5}">
                      <a16:colId xmlns:a16="http://schemas.microsoft.com/office/drawing/2014/main" val="1724243264"/>
                    </a:ext>
                  </a:extLst>
                </a:gridCol>
              </a:tblGrid>
              <a:tr h="382695">
                <a:tc>
                  <a:txBody>
                    <a:bodyPr/>
                    <a:lstStyle/>
                    <a:p>
                      <a:pPr marL="0" marR="0">
                        <a:lnSpc>
                          <a:spcPct val="115000"/>
                        </a:lnSpc>
                        <a:spcBef>
                          <a:spcPts val="0"/>
                        </a:spcBef>
                        <a:spcAft>
                          <a:spcPts val="0"/>
                        </a:spcAft>
                      </a:pPr>
                      <a:r>
                        <a:rPr lang="en-US" sz="1000">
                          <a:effectLst/>
                        </a:rPr>
                        <a:t>Guideline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effectLst/>
                        </a:rPr>
                        <a:t>Description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a:effectLst/>
                        </a:rPr>
                        <a:t>How is this documented?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2029741839"/>
                  </a:ext>
                </a:extLst>
              </a:tr>
              <a:tr h="778067">
                <a:tc>
                  <a:txBody>
                    <a:bodyPr/>
                    <a:lstStyle/>
                    <a:p>
                      <a:pPr marL="0" marR="0">
                        <a:lnSpc>
                          <a:spcPct val="115000"/>
                        </a:lnSpc>
                        <a:spcBef>
                          <a:spcPts val="0"/>
                        </a:spcBef>
                        <a:spcAft>
                          <a:spcPts val="0"/>
                        </a:spcAft>
                      </a:pPr>
                      <a:r>
                        <a:rPr lang="en-US" sz="1000">
                          <a:effectLst/>
                        </a:rPr>
                        <a:t>4.3.1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a:effectLst/>
                        </a:rPr>
                        <a:t>A qualified physician (or dentist, when appropriate), who is an investigator or a sub-investigator for the trial, should be responsible for all trial-related medical (or dental) decisions.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a:effectLst/>
                        </a:rPr>
                        <a:t>Delegation of Authority</a:t>
                      </a:r>
                    </a:p>
                    <a:p>
                      <a:pPr marL="0" marR="0">
                        <a:lnSpc>
                          <a:spcPct val="115000"/>
                        </a:lnSpc>
                        <a:spcBef>
                          <a:spcPts val="0"/>
                        </a:spcBef>
                        <a:spcAft>
                          <a:spcPts val="0"/>
                        </a:spcAft>
                      </a:pPr>
                      <a:r>
                        <a:rPr lang="en-US" sz="1000">
                          <a:effectLst/>
                        </a:rPr>
                        <a:t>Inclusion/Exclusion Worksheets signed by PI</a:t>
                      </a:r>
                    </a:p>
                    <a:p>
                      <a:pPr marL="0" marR="0">
                        <a:lnSpc>
                          <a:spcPct val="115000"/>
                        </a:lnSpc>
                        <a:spcBef>
                          <a:spcPts val="0"/>
                        </a:spcBef>
                        <a:spcAft>
                          <a:spcPts val="0"/>
                        </a:spcAft>
                      </a:pPr>
                      <a:r>
                        <a:rPr lang="en-US" sz="1000">
                          <a:effectLst/>
                        </a:rPr>
                        <a:t>PI oversight-review of labs, test results, progress notes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3442991809"/>
                  </a:ext>
                </a:extLst>
              </a:tr>
              <a:tr h="1766498">
                <a:tc>
                  <a:txBody>
                    <a:bodyPr/>
                    <a:lstStyle/>
                    <a:p>
                      <a:pPr marL="0" marR="0">
                        <a:lnSpc>
                          <a:spcPct val="115000"/>
                        </a:lnSpc>
                        <a:spcBef>
                          <a:spcPts val="0"/>
                        </a:spcBef>
                        <a:spcAft>
                          <a:spcPts val="0"/>
                        </a:spcAft>
                      </a:pPr>
                      <a:r>
                        <a:rPr lang="en-US" sz="1000">
                          <a:effectLst/>
                        </a:rPr>
                        <a:t>4.3.2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a:effectLst/>
                        </a:rPr>
                        <a:t>During and following a subject’s participation in a trial, the investigator/institution should ensure that adequate medical care is provided to a subject for any adverse events, including clinically significant laboratory values, related to the trial. The investigator/institution should inform a subject when medical care is needed for intercurrent illness(es) of which the investigator becomes aware.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a:effectLst/>
                        </a:rPr>
                        <a:t>AE/SAE Log and Documentation</a:t>
                      </a:r>
                    </a:p>
                    <a:p>
                      <a:pPr marL="0" marR="0">
                        <a:lnSpc>
                          <a:spcPct val="115000"/>
                        </a:lnSpc>
                        <a:spcBef>
                          <a:spcPts val="0"/>
                        </a:spcBef>
                        <a:spcAft>
                          <a:spcPts val="0"/>
                        </a:spcAft>
                      </a:pPr>
                      <a:r>
                        <a:rPr lang="en-US" sz="1000">
                          <a:effectLst/>
                        </a:rPr>
                        <a:t>Reports of diagnostic tests/labs, per protocol </a:t>
                      </a:r>
                    </a:p>
                    <a:p>
                      <a:pPr marL="0" marR="0">
                        <a:lnSpc>
                          <a:spcPct val="115000"/>
                        </a:lnSpc>
                        <a:spcBef>
                          <a:spcPts val="0"/>
                        </a:spcBef>
                        <a:spcAft>
                          <a:spcPts val="0"/>
                        </a:spcAft>
                      </a:pPr>
                      <a:r>
                        <a:rPr lang="en-US" sz="1000">
                          <a:effectLst/>
                        </a:rPr>
                        <a:t>Progress notes</a:t>
                      </a:r>
                    </a:p>
                    <a:p>
                      <a:pPr marL="0" marR="0">
                        <a:lnSpc>
                          <a:spcPct val="115000"/>
                        </a:lnSpc>
                        <a:spcBef>
                          <a:spcPts val="0"/>
                        </a:spcBef>
                        <a:spcAft>
                          <a:spcPts val="0"/>
                        </a:spcAft>
                      </a:pPr>
                      <a:r>
                        <a:rPr lang="en-US" sz="1000">
                          <a:effectLst/>
                        </a:rPr>
                        <a:t>Medical Records, if applicable</a:t>
                      </a:r>
                    </a:p>
                    <a:p>
                      <a:pPr marL="0" marR="0">
                        <a:lnSpc>
                          <a:spcPct val="115000"/>
                        </a:lnSpc>
                        <a:spcBef>
                          <a:spcPts val="0"/>
                        </a:spcBef>
                        <a:spcAft>
                          <a:spcPts val="0"/>
                        </a:spcAft>
                      </a:pPr>
                      <a:r>
                        <a:rPr lang="en-US" sz="1000">
                          <a:effectLst/>
                        </a:rPr>
                        <a:t> </a:t>
                      </a:r>
                    </a:p>
                    <a:p>
                      <a:pPr marL="0" marR="0">
                        <a:lnSpc>
                          <a:spcPct val="115000"/>
                        </a:lnSpc>
                        <a:spcBef>
                          <a:spcPts val="0"/>
                        </a:spcBef>
                        <a:spcAft>
                          <a:spcPts val="0"/>
                        </a:spcAft>
                      </a:pPr>
                      <a:r>
                        <a:rPr lang="en-US" sz="1000">
                          <a:effectLst/>
                        </a:rPr>
                        <a:t> </a:t>
                      </a:r>
                    </a:p>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2433224290"/>
                  </a:ext>
                </a:extLst>
              </a:tr>
              <a:tr h="975753">
                <a:tc>
                  <a:txBody>
                    <a:bodyPr/>
                    <a:lstStyle/>
                    <a:p>
                      <a:pPr marL="0" marR="0">
                        <a:lnSpc>
                          <a:spcPct val="115000"/>
                        </a:lnSpc>
                        <a:spcBef>
                          <a:spcPts val="0"/>
                        </a:spcBef>
                        <a:spcAft>
                          <a:spcPts val="0"/>
                        </a:spcAft>
                      </a:pPr>
                      <a:r>
                        <a:rPr lang="en-US" sz="1000">
                          <a:effectLst/>
                        </a:rPr>
                        <a:t>4.3.3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a:effectLst/>
                        </a:rPr>
                        <a:t>It is recommended that the investigator inform the subject’s primary physician about the subject’s participation in the trial if the subject has a primary physician and if the subject agrees to the primary physician being informed.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a:effectLst/>
                        </a:rPr>
                        <a:t>PCP letter, if subject agrees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1482274345"/>
                  </a:ext>
                </a:extLst>
              </a:tr>
              <a:tr h="975753">
                <a:tc>
                  <a:txBody>
                    <a:bodyPr/>
                    <a:lstStyle/>
                    <a:p>
                      <a:pPr marL="0" marR="0">
                        <a:lnSpc>
                          <a:spcPct val="115000"/>
                        </a:lnSpc>
                        <a:spcBef>
                          <a:spcPts val="0"/>
                        </a:spcBef>
                        <a:spcAft>
                          <a:spcPts val="0"/>
                        </a:spcAft>
                      </a:pPr>
                      <a:r>
                        <a:rPr lang="en-US" sz="1000">
                          <a:effectLst/>
                        </a:rPr>
                        <a:t>4.3.4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a:effectLst/>
                        </a:rPr>
                        <a:t>Although a subject is not obliged to give his/her reason(s) for withdrawing prematurely from a trial, the investigator should make a reasonable effort to ascertain the reason(s), while fully respecting the subject’s rights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effectLst/>
                        </a:rPr>
                        <a:t>Contact subject via phone/mail, document accordingly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2373771425"/>
                  </a:ext>
                </a:extLst>
              </a:tr>
            </a:tbl>
          </a:graphicData>
        </a:graphic>
      </p:graphicFrame>
    </p:spTree>
    <p:extLst>
      <p:ext uri="{BB962C8B-B14F-4D97-AF65-F5344CB8AC3E}">
        <p14:creationId xmlns:p14="http://schemas.microsoft.com/office/powerpoint/2010/main" val="8050474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7 Great Clinical Research Memes - Mosio">
            <a:extLst>
              <a:ext uri="{FF2B5EF4-FFF2-40B4-BE49-F238E27FC236}">
                <a16:creationId xmlns:a16="http://schemas.microsoft.com/office/drawing/2014/main" id="{9EA0795E-1EF6-4AAA-9AB8-EFCDD50855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0815" y="2258855"/>
            <a:ext cx="466725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65F7006-5DE9-4B5C-8670-B59A63044A79}"/>
              </a:ext>
            </a:extLst>
          </p:cNvPr>
          <p:cNvSpPr/>
          <p:nvPr/>
        </p:nvSpPr>
        <p:spPr>
          <a:xfrm>
            <a:off x="690880" y="250613"/>
            <a:ext cx="6167120" cy="1077218"/>
          </a:xfrm>
          <a:prstGeom prst="rect">
            <a:avLst/>
          </a:prstGeom>
        </p:spPr>
        <p:txBody>
          <a:bodyPr wrap="square">
            <a:spAutoFit/>
          </a:bodyPr>
          <a:lstStyle/>
          <a:p>
            <a:pPr algn="ctr"/>
            <a:r>
              <a:rPr lang="en-US" altLang="en-US" sz="3200" b="1" dirty="0">
                <a:latin typeface="+mj-lt"/>
                <a:ea typeface="Calibri" panose="020F0502020204030204" pitchFamily="34" charset="0"/>
                <a:cs typeface="Calibri" panose="020F0502020204030204" pitchFamily="34" charset="0"/>
              </a:rPr>
              <a:t>4.4 Communication with </a:t>
            </a:r>
          </a:p>
          <a:p>
            <a:pPr algn="ctr"/>
            <a:r>
              <a:rPr lang="en-US" altLang="en-US" sz="3200" b="1" dirty="0">
                <a:latin typeface="+mj-lt"/>
                <a:ea typeface="Calibri" panose="020F0502020204030204" pitchFamily="34" charset="0"/>
                <a:cs typeface="Calibri" panose="020F0502020204030204" pitchFamily="34" charset="0"/>
              </a:rPr>
              <a:t>the IRB/IEC</a:t>
            </a:r>
            <a:endParaRPr lang="en-US" altLang="en-US" sz="3200" b="1" dirty="0">
              <a:latin typeface="+mj-lt"/>
              <a:cs typeface="Calibri" panose="020F0502020204030204" pitchFamily="34" charset="0"/>
            </a:endParaRPr>
          </a:p>
        </p:txBody>
      </p:sp>
    </p:spTree>
    <p:extLst>
      <p:ext uri="{BB962C8B-B14F-4D97-AF65-F5344CB8AC3E}">
        <p14:creationId xmlns:p14="http://schemas.microsoft.com/office/powerpoint/2010/main" val="41900007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CAE6D6F9-9C83-4919-9D6A-8F955F59741C}"/>
              </a:ext>
            </a:extLst>
          </p:cNvPr>
          <p:cNvGraphicFramePr>
            <a:graphicFrameLocks noGrp="1"/>
          </p:cNvGraphicFramePr>
          <p:nvPr>
            <p:ph idx="1"/>
            <p:extLst>
              <p:ext uri="{D42A27DB-BD31-4B8C-83A1-F6EECF244321}">
                <p14:modId xmlns:p14="http://schemas.microsoft.com/office/powerpoint/2010/main" val="3841568194"/>
              </p:ext>
            </p:extLst>
          </p:nvPr>
        </p:nvGraphicFramePr>
        <p:xfrm>
          <a:off x="265471" y="359405"/>
          <a:ext cx="6949440" cy="4548858"/>
        </p:xfrm>
        <a:graphic>
          <a:graphicData uri="http://schemas.openxmlformats.org/drawingml/2006/table">
            <a:tbl>
              <a:tblPr firstRow="1" firstCol="1" bandRow="1">
                <a:tableStyleId>{5C22544A-7EE6-4342-B048-85BDC9FD1C3A}</a:tableStyleId>
              </a:tblPr>
              <a:tblGrid>
                <a:gridCol w="721527">
                  <a:extLst>
                    <a:ext uri="{9D8B030D-6E8A-4147-A177-3AD203B41FA5}">
                      <a16:colId xmlns:a16="http://schemas.microsoft.com/office/drawing/2014/main" val="3102387433"/>
                    </a:ext>
                  </a:extLst>
                </a:gridCol>
                <a:gridCol w="2990538">
                  <a:extLst>
                    <a:ext uri="{9D8B030D-6E8A-4147-A177-3AD203B41FA5}">
                      <a16:colId xmlns:a16="http://schemas.microsoft.com/office/drawing/2014/main" val="757800885"/>
                    </a:ext>
                  </a:extLst>
                </a:gridCol>
                <a:gridCol w="3237375">
                  <a:extLst>
                    <a:ext uri="{9D8B030D-6E8A-4147-A177-3AD203B41FA5}">
                      <a16:colId xmlns:a16="http://schemas.microsoft.com/office/drawing/2014/main" val="3704592990"/>
                    </a:ext>
                  </a:extLst>
                </a:gridCol>
              </a:tblGrid>
              <a:tr h="404995">
                <a:tc>
                  <a:txBody>
                    <a:bodyPr/>
                    <a:lstStyle/>
                    <a:p>
                      <a:pPr marL="0" marR="0">
                        <a:lnSpc>
                          <a:spcPct val="115000"/>
                        </a:lnSpc>
                        <a:spcBef>
                          <a:spcPts val="0"/>
                        </a:spcBef>
                        <a:spcAft>
                          <a:spcPts val="0"/>
                        </a:spcAft>
                      </a:pPr>
                      <a:r>
                        <a:rPr lang="en-US" sz="1000">
                          <a:effectLst/>
                        </a:rPr>
                        <a:t>Guidance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a:effectLst/>
                        </a:rPr>
                        <a:t>Description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a:effectLst/>
                        </a:rPr>
                        <a:t>How is this documented?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3046958538"/>
                  </a:ext>
                </a:extLst>
              </a:tr>
              <a:tr h="1660229">
                <a:tc>
                  <a:txBody>
                    <a:bodyPr/>
                    <a:lstStyle/>
                    <a:p>
                      <a:pPr marL="0" marR="0">
                        <a:lnSpc>
                          <a:spcPct val="115000"/>
                        </a:lnSpc>
                        <a:spcBef>
                          <a:spcPts val="0"/>
                        </a:spcBef>
                        <a:spcAft>
                          <a:spcPts val="0"/>
                        </a:spcAft>
                      </a:pPr>
                      <a:r>
                        <a:rPr lang="en-US" sz="1000">
                          <a:effectLst/>
                        </a:rPr>
                        <a:t>4.4.1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a:effectLst/>
                        </a:rPr>
                        <a:t>Before initiating a trial, the investigator/institution should have written and dated approval/favorable opinion from the IRB/IEC for the trial protocol, written informed consent form, consent form updates, subject recruitment procedures (e.g., advertisements), and any other written information to be provided to subjects.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a:effectLst/>
                        </a:rPr>
                        <a:t>Outcome Letter stating study is approved, approved consent forms, letter stating necessary protocol and forms are approved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3201183479"/>
                  </a:ext>
                </a:extLst>
              </a:tr>
              <a:tr h="1869434">
                <a:tc>
                  <a:txBody>
                    <a:bodyPr/>
                    <a:lstStyle/>
                    <a:p>
                      <a:pPr marL="0" marR="0">
                        <a:lnSpc>
                          <a:spcPct val="115000"/>
                        </a:lnSpc>
                        <a:spcBef>
                          <a:spcPts val="0"/>
                        </a:spcBef>
                        <a:spcAft>
                          <a:spcPts val="0"/>
                        </a:spcAft>
                      </a:pPr>
                      <a:r>
                        <a:rPr lang="en-US" sz="1000">
                          <a:effectLst/>
                        </a:rPr>
                        <a:t>4.4.2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effectLst/>
                        </a:rPr>
                        <a:t>As part of the investigator’s/institution’s written application to the IRB/IEC, the investigator/institution should provide the IRB/IEC with a current copy of the Investigator’s Brochure. If the Investigator’s Brochure is updated during the trial, the investigator/institution should supply a copy of the updated Investigator’s Brochure to the IRB/IEC.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a:effectLst/>
                        </a:rPr>
                        <a:t>Application to IRB, including necessary documents needing approval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2567294415"/>
                  </a:ext>
                </a:extLst>
              </a:tr>
              <a:tr h="614200">
                <a:tc>
                  <a:txBody>
                    <a:bodyPr/>
                    <a:lstStyle/>
                    <a:p>
                      <a:pPr marL="0" marR="0">
                        <a:lnSpc>
                          <a:spcPct val="115000"/>
                        </a:lnSpc>
                        <a:spcBef>
                          <a:spcPts val="0"/>
                        </a:spcBef>
                        <a:spcAft>
                          <a:spcPts val="0"/>
                        </a:spcAft>
                      </a:pPr>
                      <a:r>
                        <a:rPr lang="en-US" sz="1000">
                          <a:effectLst/>
                        </a:rPr>
                        <a:t>4.4.3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a:effectLst/>
                        </a:rPr>
                        <a:t>During the trial the investigator/institution should provide to the IRB/IEC all documents subject to review.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effectLst/>
                        </a:rPr>
                        <a:t>Amendments, progress reports, deviations, </a:t>
                      </a:r>
                      <a:r>
                        <a:rPr lang="en-US" sz="1000" dirty="0" err="1">
                          <a:effectLst/>
                        </a:rPr>
                        <a:t>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3595548991"/>
                  </a:ext>
                </a:extLst>
              </a:tr>
            </a:tbl>
          </a:graphicData>
        </a:graphic>
      </p:graphicFrame>
    </p:spTree>
    <p:extLst>
      <p:ext uri="{BB962C8B-B14F-4D97-AF65-F5344CB8AC3E}">
        <p14:creationId xmlns:p14="http://schemas.microsoft.com/office/powerpoint/2010/main" val="28498305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CA1B9E-1B07-474A-8E05-8BB6BA7EC58F}"/>
              </a:ext>
            </a:extLst>
          </p:cNvPr>
          <p:cNvSpPr/>
          <p:nvPr/>
        </p:nvSpPr>
        <p:spPr>
          <a:xfrm>
            <a:off x="792480" y="292120"/>
            <a:ext cx="6035040" cy="584775"/>
          </a:xfrm>
          <a:prstGeom prst="rect">
            <a:avLst/>
          </a:prstGeom>
        </p:spPr>
        <p:txBody>
          <a:bodyPr wrap="square">
            <a:spAutoFit/>
          </a:bodyPr>
          <a:lstStyle/>
          <a:p>
            <a:pPr algn="ctr"/>
            <a:r>
              <a:rPr lang="en-US" sz="3200" b="1" dirty="0">
                <a:cs typeface="Calibri" panose="020F0502020204030204" pitchFamily="34" charset="0"/>
              </a:rPr>
              <a:t>4.5 Compliance with Protocol</a:t>
            </a:r>
          </a:p>
        </p:txBody>
      </p:sp>
      <p:pic>
        <p:nvPicPr>
          <p:cNvPr id="7" name="Picture 6" descr="A close up of a sign&#10;&#10;Description automatically generated">
            <a:extLst>
              <a:ext uri="{FF2B5EF4-FFF2-40B4-BE49-F238E27FC236}">
                <a16:creationId xmlns:a16="http://schemas.microsoft.com/office/drawing/2014/main" id="{197E2D29-6F93-4068-A2F1-A9A7A0EBC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545" y="1530848"/>
            <a:ext cx="5311738" cy="3051425"/>
          </a:xfrm>
          <a:prstGeom prst="rect">
            <a:avLst/>
          </a:prstGeom>
        </p:spPr>
      </p:pic>
    </p:spTree>
    <p:extLst>
      <p:ext uri="{BB962C8B-B14F-4D97-AF65-F5344CB8AC3E}">
        <p14:creationId xmlns:p14="http://schemas.microsoft.com/office/powerpoint/2010/main" val="17466224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46BEE273-F002-47DB-82A6-E3DE7C69AADC}"/>
              </a:ext>
            </a:extLst>
          </p:cNvPr>
          <p:cNvGraphicFramePr>
            <a:graphicFrameLocks noGrp="1"/>
          </p:cNvGraphicFramePr>
          <p:nvPr>
            <p:ph idx="1"/>
            <p:extLst>
              <p:ext uri="{D42A27DB-BD31-4B8C-83A1-F6EECF244321}">
                <p14:modId xmlns:p14="http://schemas.microsoft.com/office/powerpoint/2010/main" val="2698307835"/>
              </p:ext>
            </p:extLst>
          </p:nvPr>
        </p:nvGraphicFramePr>
        <p:xfrm>
          <a:off x="235974" y="82591"/>
          <a:ext cx="7940533" cy="4986671"/>
        </p:xfrm>
        <a:graphic>
          <a:graphicData uri="http://schemas.openxmlformats.org/drawingml/2006/table">
            <a:tbl>
              <a:tblPr firstRow="1" firstCol="1" bandRow="1">
                <a:tableStyleId>{5C22544A-7EE6-4342-B048-85BDC9FD1C3A}</a:tableStyleId>
              </a:tblPr>
              <a:tblGrid>
                <a:gridCol w="577132">
                  <a:extLst>
                    <a:ext uri="{9D8B030D-6E8A-4147-A177-3AD203B41FA5}">
                      <a16:colId xmlns:a16="http://schemas.microsoft.com/office/drawing/2014/main" val="412985118"/>
                    </a:ext>
                  </a:extLst>
                </a:gridCol>
                <a:gridCol w="3664328">
                  <a:extLst>
                    <a:ext uri="{9D8B030D-6E8A-4147-A177-3AD203B41FA5}">
                      <a16:colId xmlns:a16="http://schemas.microsoft.com/office/drawing/2014/main" val="1788671066"/>
                    </a:ext>
                  </a:extLst>
                </a:gridCol>
                <a:gridCol w="3699073">
                  <a:extLst>
                    <a:ext uri="{9D8B030D-6E8A-4147-A177-3AD203B41FA5}">
                      <a16:colId xmlns:a16="http://schemas.microsoft.com/office/drawing/2014/main" val="2945564274"/>
                    </a:ext>
                  </a:extLst>
                </a:gridCol>
              </a:tblGrid>
              <a:tr h="114318">
                <a:tc>
                  <a:txBody>
                    <a:bodyPr/>
                    <a:lstStyle/>
                    <a:p>
                      <a:pPr marL="0" marR="0">
                        <a:lnSpc>
                          <a:spcPct val="115000"/>
                        </a:lnSpc>
                        <a:spcBef>
                          <a:spcPts val="0"/>
                        </a:spcBef>
                        <a:spcAft>
                          <a:spcPts val="0"/>
                        </a:spcAft>
                      </a:pPr>
                      <a:r>
                        <a:rPr lang="en-US" sz="700">
                          <a:effectLst/>
                        </a:rPr>
                        <a:t>Guidance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tc>
                  <a:txBody>
                    <a:bodyPr/>
                    <a:lstStyle/>
                    <a:p>
                      <a:pPr marL="0" marR="0">
                        <a:lnSpc>
                          <a:spcPct val="115000"/>
                        </a:lnSpc>
                        <a:spcBef>
                          <a:spcPts val="0"/>
                        </a:spcBef>
                        <a:spcAft>
                          <a:spcPts val="0"/>
                        </a:spcAft>
                      </a:pPr>
                      <a:r>
                        <a:rPr lang="en-US" sz="700">
                          <a:effectLst/>
                        </a:rPr>
                        <a:t>Description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tc>
                  <a:txBody>
                    <a:bodyPr/>
                    <a:lstStyle/>
                    <a:p>
                      <a:pPr marL="0" marR="0">
                        <a:lnSpc>
                          <a:spcPct val="115000"/>
                        </a:lnSpc>
                        <a:spcBef>
                          <a:spcPts val="0"/>
                        </a:spcBef>
                        <a:spcAft>
                          <a:spcPts val="0"/>
                        </a:spcAft>
                      </a:pPr>
                      <a:r>
                        <a:rPr lang="en-US" sz="700">
                          <a:effectLst/>
                        </a:rPr>
                        <a:t>How is this documented?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extLst>
                  <a:ext uri="{0D108BD9-81ED-4DB2-BD59-A6C34878D82A}">
                    <a16:rowId xmlns:a16="http://schemas.microsoft.com/office/drawing/2014/main" val="4150102838"/>
                  </a:ext>
                </a:extLst>
              </a:tr>
              <a:tr h="1171026">
                <a:tc>
                  <a:txBody>
                    <a:bodyPr/>
                    <a:lstStyle/>
                    <a:p>
                      <a:pPr marL="0" marR="0">
                        <a:lnSpc>
                          <a:spcPct val="115000"/>
                        </a:lnSpc>
                        <a:spcBef>
                          <a:spcPts val="0"/>
                        </a:spcBef>
                        <a:spcAft>
                          <a:spcPts val="0"/>
                        </a:spcAft>
                      </a:pPr>
                      <a:r>
                        <a:rPr lang="en-US" sz="700">
                          <a:effectLst/>
                        </a:rPr>
                        <a:t>4.5.1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tc>
                  <a:txBody>
                    <a:bodyPr/>
                    <a:lstStyle/>
                    <a:p>
                      <a:pPr marL="0" marR="0">
                        <a:lnSpc>
                          <a:spcPct val="115000"/>
                        </a:lnSpc>
                        <a:spcBef>
                          <a:spcPts val="0"/>
                        </a:spcBef>
                        <a:spcAft>
                          <a:spcPts val="0"/>
                        </a:spcAft>
                      </a:pPr>
                      <a:r>
                        <a:rPr lang="en-US" sz="1000" dirty="0">
                          <a:effectLst/>
                        </a:rPr>
                        <a:t>The investigator/institution should conduct the trial in compliance with the protocol agreed to by the sponsor and, if required, by the regulatory authority(</a:t>
                      </a:r>
                      <a:r>
                        <a:rPr lang="en-US" sz="1000" dirty="0" err="1">
                          <a:effectLst/>
                        </a:rPr>
                        <a:t>ies</a:t>
                      </a:r>
                      <a:r>
                        <a:rPr lang="en-US" sz="1000" dirty="0">
                          <a:effectLst/>
                        </a:rPr>
                        <a:t>) and which was given approval/favorable opinion by the IRB/IEC. The investigator/institution and the sponsor should sign the protocol, or an alternative contract, to confirm agreement.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tc>
                  <a:txBody>
                    <a:bodyPr/>
                    <a:lstStyle/>
                    <a:p>
                      <a:pPr marL="0" marR="0">
                        <a:lnSpc>
                          <a:spcPct val="115000"/>
                        </a:lnSpc>
                        <a:spcBef>
                          <a:spcPts val="0"/>
                        </a:spcBef>
                        <a:spcAft>
                          <a:spcPts val="0"/>
                        </a:spcAft>
                      </a:pPr>
                      <a:r>
                        <a:rPr lang="en-US" sz="1000" dirty="0">
                          <a:effectLst/>
                        </a:rPr>
                        <a:t>Signed 1572</a:t>
                      </a:r>
                    </a:p>
                    <a:p>
                      <a:pPr marL="0" marR="0">
                        <a:lnSpc>
                          <a:spcPct val="115000"/>
                        </a:lnSpc>
                        <a:spcBef>
                          <a:spcPts val="0"/>
                        </a:spcBef>
                        <a:spcAft>
                          <a:spcPts val="0"/>
                        </a:spcAft>
                      </a:pPr>
                      <a:r>
                        <a:rPr lang="en-US" sz="1000" dirty="0">
                          <a:effectLst/>
                        </a:rPr>
                        <a:t>Signed protocol signature page</a:t>
                      </a:r>
                    </a:p>
                    <a:p>
                      <a:pPr marL="0" marR="0">
                        <a:lnSpc>
                          <a:spcPct val="115000"/>
                        </a:lnSpc>
                        <a:spcBef>
                          <a:spcPts val="0"/>
                        </a:spcBef>
                        <a:spcAft>
                          <a:spcPts val="0"/>
                        </a:spcAft>
                      </a:pPr>
                      <a:r>
                        <a:rPr lang="en-US" sz="1000" dirty="0">
                          <a:effectLst/>
                        </a:rPr>
                        <a:t>Clinical Trial Agreement (CTA)</a:t>
                      </a:r>
                    </a:p>
                    <a:p>
                      <a:pPr marL="0" marR="0">
                        <a:lnSpc>
                          <a:spcPct val="115000"/>
                        </a:lnSpc>
                        <a:spcBef>
                          <a:spcPts val="0"/>
                        </a:spcBef>
                        <a:spcAft>
                          <a:spcPts val="0"/>
                        </a:spcAft>
                      </a:pPr>
                      <a:r>
                        <a:rPr lang="en-US" sz="1000" dirty="0">
                          <a:effectLst/>
                        </a:rPr>
                        <a:t>Source Documentation on all trial subjects, ALCOA-C</a:t>
                      </a:r>
                    </a:p>
                    <a:p>
                      <a:pPr marL="0" marR="0">
                        <a:lnSpc>
                          <a:spcPct val="115000"/>
                        </a:lnSpc>
                        <a:spcBef>
                          <a:spcPts val="0"/>
                        </a:spcBef>
                        <a:spcAft>
                          <a:spcPts val="0"/>
                        </a:spcAft>
                      </a:pPr>
                      <a:r>
                        <a:rPr lang="en-US" sz="1000" dirty="0">
                          <a:effectLst/>
                        </a:rPr>
                        <a:t>Appointment calendars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extLst>
                  <a:ext uri="{0D108BD9-81ED-4DB2-BD59-A6C34878D82A}">
                    <a16:rowId xmlns:a16="http://schemas.microsoft.com/office/drawing/2014/main" val="3561522510"/>
                  </a:ext>
                </a:extLst>
              </a:tr>
              <a:tr h="1508698">
                <a:tc>
                  <a:txBody>
                    <a:bodyPr/>
                    <a:lstStyle/>
                    <a:p>
                      <a:pPr marL="0" marR="0">
                        <a:lnSpc>
                          <a:spcPct val="115000"/>
                        </a:lnSpc>
                        <a:spcBef>
                          <a:spcPts val="0"/>
                        </a:spcBef>
                        <a:spcAft>
                          <a:spcPts val="0"/>
                        </a:spcAft>
                      </a:pPr>
                      <a:r>
                        <a:rPr lang="en-US" sz="700">
                          <a:effectLst/>
                        </a:rPr>
                        <a:t>4.5.2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tc>
                  <a:txBody>
                    <a:bodyPr/>
                    <a:lstStyle/>
                    <a:p>
                      <a:pPr marL="0" marR="0">
                        <a:lnSpc>
                          <a:spcPct val="115000"/>
                        </a:lnSpc>
                        <a:spcBef>
                          <a:spcPts val="0"/>
                        </a:spcBef>
                        <a:spcAft>
                          <a:spcPts val="0"/>
                        </a:spcAft>
                      </a:pPr>
                      <a:r>
                        <a:rPr lang="en-US" sz="1000" dirty="0">
                          <a:effectLst/>
                        </a:rPr>
                        <a:t>The investigator should not implement any deviation from, or changes of the protocol without agreement by the sponsor and prior review and documented approval/favorable opinion from the IRB/IEC of an amendment, except where necessary to eliminate an immediate hazard(s) to trial subjects, or when the change(s) involves only logistical or administrative aspects of the trial (e.g., change in monitor(s), change of telephone number(s)).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tc>
                  <a:txBody>
                    <a:bodyPr/>
                    <a:lstStyle/>
                    <a:p>
                      <a:pPr marL="0" marR="0">
                        <a:lnSpc>
                          <a:spcPct val="115000"/>
                        </a:lnSpc>
                        <a:spcBef>
                          <a:spcPts val="0"/>
                        </a:spcBef>
                        <a:spcAft>
                          <a:spcPts val="0"/>
                        </a:spcAft>
                      </a:pPr>
                      <a:r>
                        <a:rPr lang="en-US" sz="1000" dirty="0">
                          <a:effectLst/>
                        </a:rPr>
                        <a:t>Deviation Log</a:t>
                      </a:r>
                    </a:p>
                    <a:p>
                      <a:pPr marL="0" marR="0">
                        <a:lnSpc>
                          <a:spcPct val="115000"/>
                        </a:lnSpc>
                        <a:spcBef>
                          <a:spcPts val="0"/>
                        </a:spcBef>
                        <a:spcAft>
                          <a:spcPts val="0"/>
                        </a:spcAft>
                      </a:pPr>
                      <a:r>
                        <a:rPr lang="en-US" sz="1000" dirty="0">
                          <a:effectLst/>
                        </a:rPr>
                        <a:t>Form 4, if applicable</a:t>
                      </a:r>
                    </a:p>
                    <a:p>
                      <a:pPr marL="0" marR="0">
                        <a:lnSpc>
                          <a:spcPct val="115000"/>
                        </a:lnSpc>
                        <a:spcBef>
                          <a:spcPts val="0"/>
                        </a:spcBef>
                        <a:spcAft>
                          <a:spcPts val="0"/>
                        </a:spcAft>
                      </a:pPr>
                      <a:r>
                        <a:rPr lang="en-US" sz="1000" dirty="0">
                          <a:effectLst/>
                        </a:rPr>
                        <a:t>Appointment calendars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extLst>
                  <a:ext uri="{0D108BD9-81ED-4DB2-BD59-A6C34878D82A}">
                    <a16:rowId xmlns:a16="http://schemas.microsoft.com/office/drawing/2014/main" val="4073144924"/>
                  </a:ext>
                </a:extLst>
              </a:tr>
              <a:tr h="495681">
                <a:tc>
                  <a:txBody>
                    <a:bodyPr/>
                    <a:lstStyle/>
                    <a:p>
                      <a:pPr marL="0" marR="0">
                        <a:lnSpc>
                          <a:spcPct val="115000"/>
                        </a:lnSpc>
                        <a:spcBef>
                          <a:spcPts val="0"/>
                        </a:spcBef>
                        <a:spcAft>
                          <a:spcPts val="0"/>
                        </a:spcAft>
                      </a:pPr>
                      <a:r>
                        <a:rPr lang="en-US" sz="700">
                          <a:effectLst/>
                        </a:rPr>
                        <a:t>4.5.3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tc>
                  <a:txBody>
                    <a:bodyPr/>
                    <a:lstStyle/>
                    <a:p>
                      <a:pPr marL="0" marR="0">
                        <a:lnSpc>
                          <a:spcPct val="115000"/>
                        </a:lnSpc>
                        <a:spcBef>
                          <a:spcPts val="0"/>
                        </a:spcBef>
                        <a:spcAft>
                          <a:spcPts val="0"/>
                        </a:spcAft>
                      </a:pPr>
                      <a:r>
                        <a:rPr lang="en-US" sz="1000" dirty="0">
                          <a:effectLst/>
                        </a:rPr>
                        <a:t>The investigator, or person designated by the investigator, should document and explain any deviation from the approved protocol.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tc>
                  <a:txBody>
                    <a:bodyPr/>
                    <a:lstStyle/>
                    <a:p>
                      <a:pPr marL="0" marR="0">
                        <a:lnSpc>
                          <a:spcPct val="115000"/>
                        </a:lnSpc>
                        <a:spcBef>
                          <a:spcPts val="0"/>
                        </a:spcBef>
                        <a:spcAft>
                          <a:spcPts val="0"/>
                        </a:spcAft>
                      </a:pPr>
                      <a:r>
                        <a:rPr lang="en-US" sz="1000" dirty="0">
                          <a:effectLst/>
                        </a:rPr>
                        <a:t>Deviation Log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extLst>
                  <a:ext uri="{0D108BD9-81ED-4DB2-BD59-A6C34878D82A}">
                    <a16:rowId xmlns:a16="http://schemas.microsoft.com/office/drawing/2014/main" val="1580379947"/>
                  </a:ext>
                </a:extLst>
              </a:tr>
              <a:tr h="1677534">
                <a:tc>
                  <a:txBody>
                    <a:bodyPr/>
                    <a:lstStyle/>
                    <a:p>
                      <a:pPr marL="0" marR="0">
                        <a:lnSpc>
                          <a:spcPct val="115000"/>
                        </a:lnSpc>
                        <a:spcBef>
                          <a:spcPts val="0"/>
                        </a:spcBef>
                        <a:spcAft>
                          <a:spcPts val="0"/>
                        </a:spcAft>
                      </a:pPr>
                      <a:r>
                        <a:rPr lang="en-US" sz="700">
                          <a:effectLst/>
                        </a:rPr>
                        <a:t>4.5.4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tc>
                  <a:txBody>
                    <a:bodyPr/>
                    <a:lstStyle/>
                    <a:p>
                      <a:pPr marL="0" marR="0">
                        <a:lnSpc>
                          <a:spcPct val="115000"/>
                        </a:lnSpc>
                        <a:spcBef>
                          <a:spcPts val="0"/>
                        </a:spcBef>
                        <a:spcAft>
                          <a:spcPts val="0"/>
                        </a:spcAft>
                      </a:pPr>
                      <a:r>
                        <a:rPr lang="en-US" sz="1000" dirty="0">
                          <a:effectLst/>
                        </a:rPr>
                        <a:t>The investigator may implement a deviation from, or a change of, the protocol to eliminate an immediate hazard(s) to trial subjects without prior IRB/IEC approval/favorable opinion. As soon as possible, the implemented deviation or change, the reasons for it, and, if appropriate, the proposed protocol amendment(s) should be submitted: (a) to the IRB/IEC for review and approval/favorable opinion, (b) to the sponsor for agreement and, if required, (c) to the regulatory authority(</a:t>
                      </a:r>
                      <a:r>
                        <a:rPr lang="en-US" sz="1000" dirty="0" err="1">
                          <a:effectLst/>
                        </a:rPr>
                        <a:t>ies</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tc>
                  <a:txBody>
                    <a:bodyPr/>
                    <a:lstStyle/>
                    <a:p>
                      <a:pPr marL="0" marR="0">
                        <a:lnSpc>
                          <a:spcPct val="115000"/>
                        </a:lnSpc>
                        <a:spcBef>
                          <a:spcPts val="0"/>
                        </a:spcBef>
                        <a:spcAft>
                          <a:spcPts val="0"/>
                        </a:spcAft>
                      </a:pPr>
                      <a:r>
                        <a:rPr lang="en-US" sz="1000" dirty="0">
                          <a:effectLst/>
                        </a:rPr>
                        <a:t>Deviation Log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54" marR="43454" marT="0" marB="0"/>
                </a:tc>
                <a:extLst>
                  <a:ext uri="{0D108BD9-81ED-4DB2-BD59-A6C34878D82A}">
                    <a16:rowId xmlns:a16="http://schemas.microsoft.com/office/drawing/2014/main" val="2389369877"/>
                  </a:ext>
                </a:extLst>
              </a:tr>
            </a:tbl>
          </a:graphicData>
        </a:graphic>
      </p:graphicFrame>
    </p:spTree>
    <p:extLst>
      <p:ext uri="{BB962C8B-B14F-4D97-AF65-F5344CB8AC3E}">
        <p14:creationId xmlns:p14="http://schemas.microsoft.com/office/powerpoint/2010/main" val="5030382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9F4308-438D-46EE-9945-D48ECFCD0E4B}"/>
              </a:ext>
            </a:extLst>
          </p:cNvPr>
          <p:cNvSpPr>
            <a:spLocks noGrp="1"/>
          </p:cNvSpPr>
          <p:nvPr>
            <p:ph idx="1"/>
          </p:nvPr>
        </p:nvSpPr>
        <p:spPr>
          <a:xfrm>
            <a:off x="628650" y="1336146"/>
            <a:ext cx="6111197" cy="3262312"/>
          </a:xfrm>
        </p:spPr>
        <p:txBody>
          <a:bodyPr>
            <a:normAutofit/>
          </a:bodyPr>
          <a:lstStyle/>
          <a:p>
            <a:pPr marL="0" indent="0" algn="ctr">
              <a:buNone/>
            </a:pPr>
            <a:r>
              <a:rPr lang="en-US" sz="3200" b="1" dirty="0"/>
              <a:t>4.6 I</a:t>
            </a:r>
            <a:r>
              <a:rPr lang="en-US" sz="3200" b="1" dirty="0">
                <a:highlight>
                  <a:srgbClr val="FFFF00"/>
                </a:highlight>
              </a:rPr>
              <a:t>nvestigati</a:t>
            </a:r>
            <a:r>
              <a:rPr lang="en-US" sz="3200" b="1" dirty="0"/>
              <a:t>onal Product(s)</a:t>
            </a:r>
          </a:p>
        </p:txBody>
      </p:sp>
      <p:pic>
        <p:nvPicPr>
          <p:cNvPr id="3" name="Picture 2" descr="Glenmark Pharmaceuticals: Latest News, Videos and Photos on ...">
            <a:extLst>
              <a:ext uri="{FF2B5EF4-FFF2-40B4-BE49-F238E27FC236}">
                <a16:creationId xmlns:a16="http://schemas.microsoft.com/office/drawing/2014/main" id="{54396070-448D-4C2A-84AB-C0E823402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796" y="2339324"/>
            <a:ext cx="2573867" cy="2029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AA14928B-CE79-4854-9245-2793E68C5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136" y="2501677"/>
            <a:ext cx="1504950" cy="1704975"/>
          </a:xfrm>
          <a:prstGeom prst="rect">
            <a:avLst/>
          </a:prstGeom>
        </p:spPr>
      </p:pic>
    </p:spTree>
    <p:extLst>
      <p:ext uri="{BB962C8B-B14F-4D97-AF65-F5344CB8AC3E}">
        <p14:creationId xmlns:p14="http://schemas.microsoft.com/office/powerpoint/2010/main" val="3043931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BBBE62E-2F86-4FE0-B8DE-C4CA25113BB9}"/>
              </a:ext>
            </a:extLst>
          </p:cNvPr>
          <p:cNvGraphicFramePr>
            <a:graphicFrameLocks noGrp="1"/>
          </p:cNvGraphicFramePr>
          <p:nvPr>
            <p:ph idx="1"/>
            <p:extLst>
              <p:ext uri="{D42A27DB-BD31-4B8C-83A1-F6EECF244321}">
                <p14:modId xmlns:p14="http://schemas.microsoft.com/office/powerpoint/2010/main" val="1099840434"/>
              </p:ext>
            </p:extLst>
          </p:nvPr>
        </p:nvGraphicFramePr>
        <p:xfrm>
          <a:off x="106188" y="111372"/>
          <a:ext cx="8943422" cy="4938672"/>
        </p:xfrm>
        <a:graphic>
          <a:graphicData uri="http://schemas.openxmlformats.org/drawingml/2006/table">
            <a:tbl>
              <a:tblPr firstRow="1" firstCol="1" bandRow="1">
                <a:tableStyleId>{5C22544A-7EE6-4342-B048-85BDC9FD1C3A}</a:tableStyleId>
              </a:tblPr>
              <a:tblGrid>
                <a:gridCol w="597431">
                  <a:extLst>
                    <a:ext uri="{9D8B030D-6E8A-4147-A177-3AD203B41FA5}">
                      <a16:colId xmlns:a16="http://schemas.microsoft.com/office/drawing/2014/main" val="1368250309"/>
                    </a:ext>
                  </a:extLst>
                </a:gridCol>
                <a:gridCol w="4186820">
                  <a:extLst>
                    <a:ext uri="{9D8B030D-6E8A-4147-A177-3AD203B41FA5}">
                      <a16:colId xmlns:a16="http://schemas.microsoft.com/office/drawing/2014/main" val="1972623975"/>
                    </a:ext>
                  </a:extLst>
                </a:gridCol>
                <a:gridCol w="4159171">
                  <a:extLst>
                    <a:ext uri="{9D8B030D-6E8A-4147-A177-3AD203B41FA5}">
                      <a16:colId xmlns:a16="http://schemas.microsoft.com/office/drawing/2014/main" val="3178880226"/>
                    </a:ext>
                  </a:extLst>
                </a:gridCol>
              </a:tblGrid>
              <a:tr h="81503">
                <a:tc>
                  <a:txBody>
                    <a:bodyPr/>
                    <a:lstStyle/>
                    <a:p>
                      <a:pPr marL="0" marR="0">
                        <a:lnSpc>
                          <a:spcPct val="115000"/>
                        </a:lnSpc>
                        <a:spcBef>
                          <a:spcPts val="0"/>
                        </a:spcBef>
                        <a:spcAft>
                          <a:spcPts val="0"/>
                        </a:spcAft>
                      </a:pPr>
                      <a:r>
                        <a:rPr lang="en-US" sz="600">
                          <a:effectLst/>
                        </a:rPr>
                        <a:t>Guidance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tc>
                  <a:txBody>
                    <a:bodyPr/>
                    <a:lstStyle/>
                    <a:p>
                      <a:pPr marL="0" marR="0">
                        <a:lnSpc>
                          <a:spcPct val="115000"/>
                        </a:lnSpc>
                        <a:spcBef>
                          <a:spcPts val="0"/>
                        </a:spcBef>
                        <a:spcAft>
                          <a:spcPts val="0"/>
                        </a:spcAft>
                      </a:pPr>
                      <a:r>
                        <a:rPr lang="en-US" sz="600">
                          <a:effectLst/>
                        </a:rPr>
                        <a:t>Description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tc>
                  <a:txBody>
                    <a:bodyPr/>
                    <a:lstStyle/>
                    <a:p>
                      <a:pPr marL="0" marR="0">
                        <a:lnSpc>
                          <a:spcPct val="115000"/>
                        </a:lnSpc>
                        <a:spcBef>
                          <a:spcPts val="0"/>
                        </a:spcBef>
                        <a:spcAft>
                          <a:spcPts val="0"/>
                        </a:spcAft>
                      </a:pPr>
                      <a:r>
                        <a:rPr lang="en-US" sz="600">
                          <a:effectLst/>
                        </a:rPr>
                        <a:t>How is this documented?</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extLst>
                  <a:ext uri="{0D108BD9-81ED-4DB2-BD59-A6C34878D82A}">
                    <a16:rowId xmlns:a16="http://schemas.microsoft.com/office/drawing/2014/main" val="1359500446"/>
                  </a:ext>
                </a:extLst>
              </a:tr>
              <a:tr h="339682">
                <a:tc>
                  <a:txBody>
                    <a:bodyPr/>
                    <a:lstStyle/>
                    <a:p>
                      <a:pPr marL="0" marR="0">
                        <a:lnSpc>
                          <a:spcPct val="115000"/>
                        </a:lnSpc>
                        <a:spcBef>
                          <a:spcPts val="0"/>
                        </a:spcBef>
                        <a:spcAft>
                          <a:spcPts val="0"/>
                        </a:spcAft>
                      </a:pPr>
                      <a:r>
                        <a:rPr lang="en-US" sz="600">
                          <a:effectLst/>
                        </a:rPr>
                        <a:t>4.6.1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tc>
                  <a:txBody>
                    <a:bodyPr/>
                    <a:lstStyle/>
                    <a:p>
                      <a:pPr marL="0" marR="0">
                        <a:lnSpc>
                          <a:spcPct val="115000"/>
                        </a:lnSpc>
                        <a:spcBef>
                          <a:spcPts val="0"/>
                        </a:spcBef>
                        <a:spcAft>
                          <a:spcPts val="0"/>
                        </a:spcAft>
                      </a:pPr>
                      <a:r>
                        <a:rPr lang="en-US" sz="1000" dirty="0">
                          <a:effectLst/>
                        </a:rPr>
                        <a:t>Responsibility for investigational product(s) accountability at the trial site(s) rests with the investigator/institution.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tc>
                  <a:txBody>
                    <a:bodyPr/>
                    <a:lstStyle/>
                    <a:p>
                      <a:pPr marL="0" marR="0">
                        <a:lnSpc>
                          <a:spcPct val="115000"/>
                        </a:lnSpc>
                        <a:spcBef>
                          <a:spcPts val="0"/>
                        </a:spcBef>
                        <a:spcAft>
                          <a:spcPts val="0"/>
                        </a:spcAft>
                      </a:pPr>
                      <a:r>
                        <a:rPr lang="en-US" sz="1000" dirty="0">
                          <a:effectLst/>
                        </a:rPr>
                        <a:t>IP Accountability Logs</a:t>
                      </a:r>
                    </a:p>
                    <a:p>
                      <a:pPr marL="0" marR="0">
                        <a:lnSpc>
                          <a:spcPct val="115000"/>
                        </a:lnSpc>
                        <a:spcBef>
                          <a:spcPts val="0"/>
                        </a:spcBef>
                        <a:spcAft>
                          <a:spcPts val="0"/>
                        </a:spcAft>
                      </a:pPr>
                      <a:r>
                        <a:rPr lang="en-US" sz="1000" dirty="0">
                          <a:effectLst/>
                        </a:rPr>
                        <a:t>Drug Receipts/distribution/storage/destruction/return documentation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extLst>
                  <a:ext uri="{0D108BD9-81ED-4DB2-BD59-A6C34878D82A}">
                    <a16:rowId xmlns:a16="http://schemas.microsoft.com/office/drawing/2014/main" val="1529579653"/>
                  </a:ext>
                </a:extLst>
              </a:tr>
              <a:tr h="716330">
                <a:tc>
                  <a:txBody>
                    <a:bodyPr/>
                    <a:lstStyle/>
                    <a:p>
                      <a:pPr marL="0" marR="0">
                        <a:lnSpc>
                          <a:spcPct val="115000"/>
                        </a:lnSpc>
                        <a:spcBef>
                          <a:spcPts val="0"/>
                        </a:spcBef>
                        <a:spcAft>
                          <a:spcPts val="0"/>
                        </a:spcAft>
                      </a:pPr>
                      <a:r>
                        <a:rPr lang="en-US" sz="600">
                          <a:effectLst/>
                        </a:rPr>
                        <a:t>4.6.2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tc>
                  <a:txBody>
                    <a:bodyPr/>
                    <a:lstStyle/>
                    <a:p>
                      <a:pPr marL="0" marR="0">
                        <a:lnSpc>
                          <a:spcPct val="115000"/>
                        </a:lnSpc>
                        <a:spcBef>
                          <a:spcPts val="0"/>
                        </a:spcBef>
                        <a:spcAft>
                          <a:spcPts val="0"/>
                        </a:spcAft>
                      </a:pPr>
                      <a:r>
                        <a:rPr lang="en-US" sz="1000" dirty="0">
                          <a:effectLst/>
                        </a:rPr>
                        <a:t>Where allowed/required, the investigator/institution may/should assign some or all of the investigator’s/institution’s duties for investigational product(s) accountability at the trial site(s) to an appropriate pharmacist or another appropriate individual who is under the supervision of the investigator/institution.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tc>
                  <a:txBody>
                    <a:bodyPr/>
                    <a:lstStyle/>
                    <a:p>
                      <a:pPr marL="0" marR="0">
                        <a:lnSpc>
                          <a:spcPct val="115000"/>
                        </a:lnSpc>
                        <a:spcBef>
                          <a:spcPts val="0"/>
                        </a:spcBef>
                        <a:spcAft>
                          <a:spcPts val="0"/>
                        </a:spcAft>
                      </a:pPr>
                      <a:r>
                        <a:rPr lang="en-US" sz="1000" dirty="0">
                          <a:effectLst/>
                        </a:rPr>
                        <a:t>Delegation of Authority</a:t>
                      </a:r>
                    </a:p>
                    <a:p>
                      <a:pPr marL="0" marR="0">
                        <a:lnSpc>
                          <a:spcPct val="115000"/>
                        </a:lnSpc>
                        <a:spcBef>
                          <a:spcPts val="0"/>
                        </a:spcBef>
                        <a:spcAft>
                          <a:spcPts val="0"/>
                        </a:spcAft>
                      </a:pPr>
                      <a:r>
                        <a:rPr lang="en-US" sz="1000" dirty="0">
                          <a:effectLst/>
                        </a:rPr>
                        <a:t>Training log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extLst>
                  <a:ext uri="{0D108BD9-81ED-4DB2-BD59-A6C34878D82A}">
                    <a16:rowId xmlns:a16="http://schemas.microsoft.com/office/drawing/2014/main" val="926295183"/>
                  </a:ext>
                </a:extLst>
              </a:tr>
              <a:tr h="1587094">
                <a:tc>
                  <a:txBody>
                    <a:bodyPr/>
                    <a:lstStyle/>
                    <a:p>
                      <a:pPr marL="0" marR="0">
                        <a:lnSpc>
                          <a:spcPct val="115000"/>
                        </a:lnSpc>
                        <a:spcBef>
                          <a:spcPts val="0"/>
                        </a:spcBef>
                        <a:spcAft>
                          <a:spcPts val="0"/>
                        </a:spcAft>
                      </a:pPr>
                      <a:r>
                        <a:rPr lang="en-US" sz="600">
                          <a:effectLst/>
                        </a:rPr>
                        <a:t>4.6.3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tc>
                  <a:txBody>
                    <a:bodyPr/>
                    <a:lstStyle/>
                    <a:p>
                      <a:pPr marL="0" marR="0">
                        <a:lnSpc>
                          <a:spcPct val="115000"/>
                        </a:lnSpc>
                        <a:spcBef>
                          <a:spcPts val="0"/>
                        </a:spcBef>
                        <a:spcAft>
                          <a:spcPts val="0"/>
                        </a:spcAft>
                      </a:pPr>
                      <a:r>
                        <a:rPr lang="en-US" sz="1000" dirty="0">
                          <a:effectLst/>
                        </a:rPr>
                        <a:t>The investigator/institution and/or a pharmacist or other appropriate individual, who is designated by the investigator/institution, should maintain records of the product’s delivery to the trial site, the inventory at the site, the use by each subject, and the return to the sponsor or alternative disposition of unused product(s). These records should include dates, quantities, batch/serial numbers, expiration dates (if applicable), and the unique code numbers assigned to the investigational product(s) and trial subjects. Investigators should maintain records that document adequately that the subjects were provided the doses specified by the protocol and reconcile all investigational product(s) received from the sponsor.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tc>
                  <a:txBody>
                    <a:bodyPr/>
                    <a:lstStyle/>
                    <a:p>
                      <a:pPr marL="0" marR="0">
                        <a:lnSpc>
                          <a:spcPct val="115000"/>
                        </a:lnSpc>
                        <a:spcBef>
                          <a:spcPts val="0"/>
                        </a:spcBef>
                        <a:spcAft>
                          <a:spcPts val="0"/>
                        </a:spcAft>
                      </a:pPr>
                      <a:r>
                        <a:rPr lang="en-US" sz="1000" dirty="0">
                          <a:effectLst/>
                        </a:rPr>
                        <a:t>IP Accountability Logs</a:t>
                      </a:r>
                    </a:p>
                    <a:p>
                      <a:pPr marL="0" marR="0">
                        <a:lnSpc>
                          <a:spcPct val="115000"/>
                        </a:lnSpc>
                        <a:spcBef>
                          <a:spcPts val="0"/>
                        </a:spcBef>
                        <a:spcAft>
                          <a:spcPts val="0"/>
                        </a:spcAft>
                      </a:pPr>
                      <a:r>
                        <a:rPr lang="en-US" sz="1000" dirty="0">
                          <a:effectLst/>
                        </a:rPr>
                        <a:t>Documentation of subject IP dispensing/instructions</a:t>
                      </a:r>
                    </a:p>
                    <a:p>
                      <a:pPr marL="0" marR="0">
                        <a:lnSpc>
                          <a:spcPct val="115000"/>
                        </a:lnSpc>
                        <a:spcBef>
                          <a:spcPts val="0"/>
                        </a:spcBef>
                        <a:spcAft>
                          <a:spcPts val="0"/>
                        </a:spcAft>
                      </a:pPr>
                      <a:r>
                        <a:rPr lang="en-US" sz="1000" dirty="0">
                          <a:effectLst/>
                        </a:rPr>
                        <a:t>Drug Receipts/distribution/storage/destruction/return documentation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extLst>
                  <a:ext uri="{0D108BD9-81ED-4DB2-BD59-A6C34878D82A}">
                    <a16:rowId xmlns:a16="http://schemas.microsoft.com/office/drawing/2014/main" val="657837405"/>
                  </a:ext>
                </a:extLst>
              </a:tr>
              <a:tr h="426075">
                <a:tc>
                  <a:txBody>
                    <a:bodyPr/>
                    <a:lstStyle/>
                    <a:p>
                      <a:pPr marL="0" marR="0">
                        <a:lnSpc>
                          <a:spcPct val="115000"/>
                        </a:lnSpc>
                        <a:spcBef>
                          <a:spcPts val="0"/>
                        </a:spcBef>
                        <a:spcAft>
                          <a:spcPts val="0"/>
                        </a:spcAft>
                      </a:pPr>
                      <a:r>
                        <a:rPr lang="en-US" sz="600">
                          <a:effectLst/>
                        </a:rPr>
                        <a:t>4.6.4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tc>
                  <a:txBody>
                    <a:bodyPr/>
                    <a:lstStyle/>
                    <a:p>
                      <a:pPr marL="0" marR="0">
                        <a:lnSpc>
                          <a:spcPct val="115000"/>
                        </a:lnSpc>
                        <a:spcBef>
                          <a:spcPts val="0"/>
                        </a:spcBef>
                        <a:spcAft>
                          <a:spcPts val="0"/>
                        </a:spcAft>
                      </a:pPr>
                      <a:r>
                        <a:rPr lang="en-US" sz="1000" dirty="0">
                          <a:effectLst/>
                        </a:rPr>
                        <a:t>The investigational product(s) should be stored as specified by the sponsor (see 5.13.2 and 5.14.3) and in accordance with applicable regulatory requirement(s).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tc>
                  <a:txBody>
                    <a:bodyPr/>
                    <a:lstStyle/>
                    <a:p>
                      <a:pPr marL="0" marR="0">
                        <a:lnSpc>
                          <a:spcPct val="115000"/>
                        </a:lnSpc>
                        <a:spcBef>
                          <a:spcPts val="0"/>
                        </a:spcBef>
                        <a:spcAft>
                          <a:spcPts val="0"/>
                        </a:spcAft>
                      </a:pPr>
                      <a:r>
                        <a:rPr lang="en-US" sz="1000" dirty="0">
                          <a:effectLst/>
                        </a:rPr>
                        <a:t>Temperature Log</a:t>
                      </a:r>
                    </a:p>
                    <a:p>
                      <a:pPr marL="0" marR="0">
                        <a:lnSpc>
                          <a:spcPct val="115000"/>
                        </a:lnSpc>
                        <a:spcBef>
                          <a:spcPts val="0"/>
                        </a:spcBef>
                        <a:spcAft>
                          <a:spcPts val="0"/>
                        </a:spcAft>
                      </a:pPr>
                      <a:r>
                        <a:rPr lang="en-US" sz="1000" dirty="0">
                          <a:effectLst/>
                        </a:rPr>
                        <a:t>IP Accountability Logs</a:t>
                      </a:r>
                    </a:p>
                    <a:p>
                      <a:pPr marL="0" marR="0">
                        <a:lnSpc>
                          <a:spcPct val="115000"/>
                        </a:lnSpc>
                        <a:spcBef>
                          <a:spcPts val="0"/>
                        </a:spcBef>
                        <a:spcAft>
                          <a:spcPts val="0"/>
                        </a:spcAft>
                      </a:pPr>
                      <a:r>
                        <a:rPr lang="en-US" sz="1000" dirty="0">
                          <a:effectLst/>
                        </a:rPr>
                        <a:t>Subject instructions documentation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extLst>
                  <a:ext uri="{0D108BD9-81ED-4DB2-BD59-A6C34878D82A}">
                    <a16:rowId xmlns:a16="http://schemas.microsoft.com/office/drawing/2014/main" val="3071745399"/>
                  </a:ext>
                </a:extLst>
              </a:tr>
              <a:tr h="280948">
                <a:tc>
                  <a:txBody>
                    <a:bodyPr/>
                    <a:lstStyle/>
                    <a:p>
                      <a:pPr marL="0" marR="0">
                        <a:lnSpc>
                          <a:spcPct val="115000"/>
                        </a:lnSpc>
                        <a:spcBef>
                          <a:spcPts val="0"/>
                        </a:spcBef>
                        <a:spcAft>
                          <a:spcPts val="0"/>
                        </a:spcAft>
                      </a:pPr>
                      <a:r>
                        <a:rPr lang="en-US" sz="600">
                          <a:effectLst/>
                        </a:rPr>
                        <a:t>4.6.5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tc>
                  <a:txBody>
                    <a:bodyPr/>
                    <a:lstStyle/>
                    <a:p>
                      <a:pPr marL="0" marR="0">
                        <a:lnSpc>
                          <a:spcPct val="115000"/>
                        </a:lnSpc>
                        <a:spcBef>
                          <a:spcPts val="0"/>
                        </a:spcBef>
                        <a:spcAft>
                          <a:spcPts val="0"/>
                        </a:spcAft>
                      </a:pPr>
                      <a:r>
                        <a:rPr lang="en-US" sz="1000" dirty="0">
                          <a:effectLst/>
                        </a:rPr>
                        <a:t>The investigator should ensure that the investigational product(s) are used only in accordance with the approved protocol.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tc>
                  <a:txBody>
                    <a:bodyPr/>
                    <a:lstStyle/>
                    <a:p>
                      <a:pPr marL="0" marR="0">
                        <a:lnSpc>
                          <a:spcPct val="115000"/>
                        </a:lnSpc>
                        <a:spcBef>
                          <a:spcPts val="0"/>
                        </a:spcBef>
                        <a:spcAft>
                          <a:spcPts val="0"/>
                        </a:spcAft>
                      </a:pPr>
                      <a:r>
                        <a:rPr lang="en-US" sz="1000" dirty="0">
                          <a:effectLst/>
                        </a:rPr>
                        <a:t>IP Accountability Logs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extLst>
                  <a:ext uri="{0D108BD9-81ED-4DB2-BD59-A6C34878D82A}">
                    <a16:rowId xmlns:a16="http://schemas.microsoft.com/office/drawing/2014/main" val="3273354378"/>
                  </a:ext>
                </a:extLst>
              </a:tr>
              <a:tr h="716330">
                <a:tc>
                  <a:txBody>
                    <a:bodyPr/>
                    <a:lstStyle/>
                    <a:p>
                      <a:pPr marL="0" marR="0">
                        <a:lnSpc>
                          <a:spcPct val="115000"/>
                        </a:lnSpc>
                        <a:spcBef>
                          <a:spcPts val="0"/>
                        </a:spcBef>
                        <a:spcAft>
                          <a:spcPts val="0"/>
                        </a:spcAft>
                      </a:pPr>
                      <a:r>
                        <a:rPr lang="en-US" sz="600">
                          <a:effectLst/>
                        </a:rPr>
                        <a:t>4.6.6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tc>
                  <a:txBody>
                    <a:bodyPr/>
                    <a:lstStyle/>
                    <a:p>
                      <a:pPr marL="0" marR="0">
                        <a:lnSpc>
                          <a:spcPct val="115000"/>
                        </a:lnSpc>
                        <a:spcBef>
                          <a:spcPts val="0"/>
                        </a:spcBef>
                        <a:spcAft>
                          <a:spcPts val="0"/>
                        </a:spcAft>
                      </a:pPr>
                      <a:r>
                        <a:rPr lang="en-US" sz="1000" dirty="0">
                          <a:effectLst/>
                        </a:rPr>
                        <a:t>The investigator, or a person designated by the investigator/institution, should explain the correct use of the investigational product(s) to each subject and should check, at intervals appropriate for the trial, that each subject is following the instructions properly.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tc>
                  <a:txBody>
                    <a:bodyPr/>
                    <a:lstStyle/>
                    <a:p>
                      <a:pPr marL="0" marR="0">
                        <a:lnSpc>
                          <a:spcPct val="115000"/>
                        </a:lnSpc>
                        <a:spcBef>
                          <a:spcPts val="0"/>
                        </a:spcBef>
                        <a:spcAft>
                          <a:spcPts val="0"/>
                        </a:spcAft>
                      </a:pPr>
                      <a:r>
                        <a:rPr lang="en-US" sz="1000" dirty="0">
                          <a:effectLst/>
                        </a:rPr>
                        <a:t>Source Documents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550" marR="34550" marT="0" marB="0"/>
                </a:tc>
                <a:extLst>
                  <a:ext uri="{0D108BD9-81ED-4DB2-BD59-A6C34878D82A}">
                    <a16:rowId xmlns:a16="http://schemas.microsoft.com/office/drawing/2014/main" val="3341748766"/>
                  </a:ext>
                </a:extLst>
              </a:tr>
            </a:tbl>
          </a:graphicData>
        </a:graphic>
      </p:graphicFrame>
    </p:spTree>
    <p:extLst>
      <p:ext uri="{BB962C8B-B14F-4D97-AF65-F5344CB8AC3E}">
        <p14:creationId xmlns:p14="http://schemas.microsoft.com/office/powerpoint/2010/main" val="819777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3BEE1E-F44B-489E-A216-E5616E879019}"/>
              </a:ext>
            </a:extLst>
          </p:cNvPr>
          <p:cNvSpPr>
            <a:spLocks noGrp="1"/>
          </p:cNvSpPr>
          <p:nvPr>
            <p:ph idx="1"/>
          </p:nvPr>
        </p:nvSpPr>
        <p:spPr>
          <a:xfrm>
            <a:off x="628650" y="230293"/>
            <a:ext cx="5866977" cy="4158192"/>
          </a:xfrm>
        </p:spPr>
        <p:txBody>
          <a:bodyPr>
            <a:normAutofit/>
          </a:bodyPr>
          <a:lstStyle/>
          <a:p>
            <a:pPr marL="0" indent="0" algn="ctr">
              <a:buNone/>
            </a:pPr>
            <a:r>
              <a:rPr lang="en-US" sz="3200" b="1" dirty="0"/>
              <a:t>4.7 Randomization </a:t>
            </a:r>
          </a:p>
          <a:p>
            <a:pPr marL="0" indent="0" algn="ctr">
              <a:buNone/>
            </a:pPr>
            <a:r>
              <a:rPr lang="en-US" sz="3200" b="1" dirty="0"/>
              <a:t>Procedures and Unblinding</a:t>
            </a:r>
          </a:p>
        </p:txBody>
      </p:sp>
      <p:pic>
        <p:nvPicPr>
          <p:cNvPr id="3" name="Picture 2" descr="THE SECRET WORD IS RANDOMIZATION! - PEE WEE HERMAN | Meme Generator">
            <a:extLst>
              <a:ext uri="{FF2B5EF4-FFF2-40B4-BE49-F238E27FC236}">
                <a16:creationId xmlns:a16="http://schemas.microsoft.com/office/drawing/2014/main" id="{63A22D9C-2F9C-4C94-B500-A36F4EF88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093" y="1977813"/>
            <a:ext cx="4767208" cy="293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514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A6E795E3-BB4C-49DA-BA3D-658E25183A00}"/>
              </a:ext>
            </a:extLst>
          </p:cNvPr>
          <p:cNvGraphicFramePr>
            <a:graphicFrameLocks noGrp="1"/>
          </p:cNvGraphicFramePr>
          <p:nvPr>
            <p:ph idx="1"/>
            <p:extLst>
              <p:ext uri="{D42A27DB-BD31-4B8C-83A1-F6EECF244321}">
                <p14:modId xmlns:p14="http://schemas.microsoft.com/office/powerpoint/2010/main" val="2855008376"/>
              </p:ext>
            </p:extLst>
          </p:nvPr>
        </p:nvGraphicFramePr>
        <p:xfrm>
          <a:off x="265471" y="135684"/>
          <a:ext cx="7073326" cy="4931861"/>
        </p:xfrm>
        <a:graphic>
          <a:graphicData uri="http://schemas.openxmlformats.org/drawingml/2006/table">
            <a:tbl>
              <a:tblPr firstRow="1" firstCol="1" bandRow="1">
                <a:tableStyleId>{5C22544A-7EE6-4342-B048-85BDC9FD1C3A}</a:tableStyleId>
              </a:tblPr>
              <a:tblGrid>
                <a:gridCol w="734389">
                  <a:extLst>
                    <a:ext uri="{9D8B030D-6E8A-4147-A177-3AD203B41FA5}">
                      <a16:colId xmlns:a16="http://schemas.microsoft.com/office/drawing/2014/main" val="3067723479"/>
                    </a:ext>
                  </a:extLst>
                </a:gridCol>
                <a:gridCol w="3043849">
                  <a:extLst>
                    <a:ext uri="{9D8B030D-6E8A-4147-A177-3AD203B41FA5}">
                      <a16:colId xmlns:a16="http://schemas.microsoft.com/office/drawing/2014/main" val="1546609073"/>
                    </a:ext>
                  </a:extLst>
                </a:gridCol>
                <a:gridCol w="3295088">
                  <a:extLst>
                    <a:ext uri="{9D8B030D-6E8A-4147-A177-3AD203B41FA5}">
                      <a16:colId xmlns:a16="http://schemas.microsoft.com/office/drawing/2014/main" val="1814032125"/>
                    </a:ext>
                  </a:extLst>
                </a:gridCol>
              </a:tblGrid>
              <a:tr h="4931861">
                <a:tc>
                  <a:txBody>
                    <a:bodyPr/>
                    <a:lstStyle/>
                    <a:p>
                      <a:pPr marL="0" marR="0">
                        <a:lnSpc>
                          <a:spcPct val="115000"/>
                        </a:lnSpc>
                        <a:spcBef>
                          <a:spcPts val="0"/>
                        </a:spcBef>
                        <a:spcAft>
                          <a:spcPts val="0"/>
                        </a:spcAft>
                      </a:pPr>
                      <a:r>
                        <a:rPr lang="en-US" sz="1000">
                          <a:effectLst/>
                        </a:rPr>
                        <a:t>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r>
                        <a:rPr lang="en-US" sz="1000" dirty="0">
                          <a:solidFill>
                            <a:schemeClr val="tx1"/>
                          </a:solidFill>
                          <a:effectLst/>
                        </a:rPr>
                        <a:t>The investigator should follow the trial’s randomization procedures, if any, and should ensure that the code is broken only in accordance with the protocol. If the trial is blinded, the investigator should promptly document and explain to the sponsor any premature unblinding (e.g., accidental unblinding, unblinding due to a serious adverse event) of the investigational product(s).</a:t>
                      </a:r>
                    </a:p>
                    <a:p>
                      <a:pPr marL="0" marR="0">
                        <a:lnSpc>
                          <a:spcPct val="115000"/>
                        </a:lnSpc>
                        <a:spcBef>
                          <a:spcPts val="0"/>
                        </a:spcBef>
                        <a:spcAft>
                          <a:spcPts val="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r>
                        <a:rPr lang="en-US" sz="1000" dirty="0">
                          <a:solidFill>
                            <a:schemeClr val="tx1"/>
                          </a:solidFill>
                          <a:effectLst/>
                        </a:rPr>
                        <a:t>Documentation outlining notifications of the need to unblind</a:t>
                      </a:r>
                    </a:p>
                    <a:p>
                      <a:pPr marL="0" marR="0">
                        <a:lnSpc>
                          <a:spcPct val="115000"/>
                        </a:lnSpc>
                        <a:spcBef>
                          <a:spcPts val="0"/>
                        </a:spcBef>
                        <a:spcAft>
                          <a:spcPts val="0"/>
                        </a:spcAft>
                      </a:pPr>
                      <a:r>
                        <a:rPr lang="en-US" sz="1000" dirty="0">
                          <a:solidFill>
                            <a:schemeClr val="tx1"/>
                          </a:solidFill>
                          <a:effectLst/>
                        </a:rPr>
                        <a:t>Documentation of the steps taken in the unblinding process</a:t>
                      </a:r>
                    </a:p>
                    <a:p>
                      <a:pPr marL="0" marR="0">
                        <a:lnSpc>
                          <a:spcPct val="115000"/>
                        </a:lnSpc>
                        <a:spcBef>
                          <a:spcPts val="0"/>
                        </a:spcBef>
                        <a:spcAft>
                          <a:spcPts val="0"/>
                        </a:spcAft>
                      </a:pPr>
                      <a:r>
                        <a:rPr lang="en-US" sz="1000" dirty="0">
                          <a:solidFill>
                            <a:schemeClr val="tx1"/>
                          </a:solidFill>
                          <a:effectLst/>
                        </a:rPr>
                        <a:t>Documentation of events taken once the unblinding had occurred</a:t>
                      </a:r>
                    </a:p>
                    <a:p>
                      <a:pPr marL="0" marR="0">
                        <a:lnSpc>
                          <a:spcPct val="115000"/>
                        </a:lnSpc>
                        <a:spcBef>
                          <a:spcPts val="0"/>
                        </a:spcBef>
                        <a:spcAft>
                          <a:spcPts val="0"/>
                        </a:spcAft>
                      </a:pPr>
                      <a:r>
                        <a:rPr lang="en-US" sz="1000" dirty="0">
                          <a:solidFill>
                            <a:schemeClr val="tx1"/>
                          </a:solidFill>
                          <a:effectLst/>
                        </a:rPr>
                        <a:t>Documentation of subject events related to the need for unblinding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826157578"/>
                  </a:ext>
                </a:extLst>
              </a:tr>
            </a:tbl>
          </a:graphicData>
        </a:graphic>
      </p:graphicFrame>
    </p:spTree>
    <p:extLst>
      <p:ext uri="{BB962C8B-B14F-4D97-AF65-F5344CB8AC3E}">
        <p14:creationId xmlns:p14="http://schemas.microsoft.com/office/powerpoint/2010/main" val="2193869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759C-F488-46AD-9138-F4F19C1A82AD}"/>
              </a:ext>
            </a:extLst>
          </p:cNvPr>
          <p:cNvSpPr>
            <a:spLocks noGrp="1"/>
          </p:cNvSpPr>
          <p:nvPr>
            <p:ph type="title"/>
          </p:nvPr>
        </p:nvSpPr>
        <p:spPr/>
        <p:txBody>
          <a:bodyPr/>
          <a:lstStyle/>
          <a:p>
            <a:r>
              <a:rPr lang="en-US" dirty="0">
                <a:highlight>
                  <a:srgbClr val="FFFF00"/>
                </a:highlight>
              </a:rPr>
              <a:t>ICH GCP E6 (R2) Guidance and Compliance</a:t>
            </a:r>
          </a:p>
        </p:txBody>
      </p:sp>
      <p:sp>
        <p:nvSpPr>
          <p:cNvPr id="3" name="Content Placeholder 2">
            <a:extLst>
              <a:ext uri="{FF2B5EF4-FFF2-40B4-BE49-F238E27FC236}">
                <a16:creationId xmlns:a16="http://schemas.microsoft.com/office/drawing/2014/main" id="{8E938DC3-7015-407C-984B-C7892CEFD661}"/>
              </a:ext>
            </a:extLst>
          </p:cNvPr>
          <p:cNvSpPr>
            <a:spLocks noGrp="1"/>
          </p:cNvSpPr>
          <p:nvPr>
            <p:ph idx="1"/>
          </p:nvPr>
        </p:nvSpPr>
        <p:spPr>
          <a:xfrm>
            <a:off x="508001" y="3327400"/>
            <a:ext cx="6447501" cy="1203622"/>
          </a:xfrm>
        </p:spPr>
        <p:txBody>
          <a:bodyPr>
            <a:normAutofit/>
          </a:bodyPr>
          <a:lstStyle/>
          <a:p>
            <a:r>
              <a:rPr lang="en-US" sz="3600" dirty="0">
                <a:latin typeface="Brush Script MT" panose="03060802040406070304" pitchFamily="66" charset="0"/>
              </a:rPr>
              <a:t>Derita Bran</a:t>
            </a:r>
            <a:r>
              <a:rPr lang="en-US" sz="2800" dirty="0">
                <a:latin typeface="Brush Script MT" panose="03060802040406070304" pitchFamily="66" charset="0"/>
              </a:rPr>
              <a:t>, </a:t>
            </a:r>
            <a:r>
              <a:rPr lang="en-US" sz="2800" dirty="0">
                <a:latin typeface="+mj-lt"/>
              </a:rPr>
              <a:t>MSN, RN, CCRC</a:t>
            </a:r>
          </a:p>
          <a:p>
            <a:r>
              <a:rPr lang="en-US" sz="2800" dirty="0">
                <a:latin typeface="+mj-lt"/>
              </a:rPr>
              <a:t>Program Director, TN-CTSI</a:t>
            </a:r>
          </a:p>
        </p:txBody>
      </p:sp>
    </p:spTree>
    <p:extLst>
      <p:ext uri="{BB962C8B-B14F-4D97-AF65-F5344CB8AC3E}">
        <p14:creationId xmlns:p14="http://schemas.microsoft.com/office/powerpoint/2010/main" val="36593813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F949D4-65B1-4831-9F57-490D65603F70}"/>
              </a:ext>
            </a:extLst>
          </p:cNvPr>
          <p:cNvSpPr>
            <a:spLocks noGrp="1"/>
          </p:cNvSpPr>
          <p:nvPr>
            <p:ph idx="1"/>
          </p:nvPr>
        </p:nvSpPr>
        <p:spPr>
          <a:xfrm>
            <a:off x="628650" y="264160"/>
            <a:ext cx="5961803" cy="4124325"/>
          </a:xfrm>
        </p:spPr>
        <p:txBody>
          <a:bodyPr>
            <a:normAutofit/>
          </a:bodyPr>
          <a:lstStyle/>
          <a:p>
            <a:pPr marL="0" indent="0" algn="ctr">
              <a:buNone/>
            </a:pPr>
            <a:r>
              <a:rPr lang="en-US" sz="3200" dirty="0"/>
              <a:t>4.8 Informed Consent </a:t>
            </a:r>
          </a:p>
          <a:p>
            <a:pPr marL="0" indent="0" algn="ctr">
              <a:buNone/>
            </a:pPr>
            <a:r>
              <a:rPr lang="en-US" sz="3200" dirty="0"/>
              <a:t>of Trial Subjects</a:t>
            </a:r>
          </a:p>
        </p:txBody>
      </p:sp>
      <p:pic>
        <p:nvPicPr>
          <p:cNvPr id="3" name="Picture 2" descr="gandalf you shall not pass - Imgflip">
            <a:extLst>
              <a:ext uri="{FF2B5EF4-FFF2-40B4-BE49-F238E27FC236}">
                <a16:creationId xmlns:a16="http://schemas.microsoft.com/office/drawing/2014/main" id="{ECEE6472-BF87-451A-986C-3E4A3D02D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1720426"/>
            <a:ext cx="5238538" cy="315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254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5C9511B5-B83D-440F-97CB-AC78CA72FDD8}"/>
              </a:ext>
            </a:extLst>
          </p:cNvPr>
          <p:cNvGraphicFramePr>
            <a:graphicFrameLocks noGrp="1"/>
          </p:cNvGraphicFramePr>
          <p:nvPr>
            <p:ph idx="1"/>
            <p:extLst>
              <p:ext uri="{D42A27DB-BD31-4B8C-83A1-F6EECF244321}">
                <p14:modId xmlns:p14="http://schemas.microsoft.com/office/powerpoint/2010/main" val="1949339924"/>
              </p:ext>
            </p:extLst>
          </p:nvPr>
        </p:nvGraphicFramePr>
        <p:xfrm>
          <a:off x="235974" y="88490"/>
          <a:ext cx="8483273" cy="4914163"/>
        </p:xfrm>
        <a:graphic>
          <a:graphicData uri="http://schemas.openxmlformats.org/drawingml/2006/table">
            <a:tbl>
              <a:tblPr firstRow="1" firstCol="1" bandRow="1">
                <a:tableStyleId>{5C22544A-7EE6-4342-B048-85BDC9FD1C3A}</a:tableStyleId>
              </a:tblPr>
              <a:tblGrid>
                <a:gridCol w="1079582">
                  <a:extLst>
                    <a:ext uri="{9D8B030D-6E8A-4147-A177-3AD203B41FA5}">
                      <a16:colId xmlns:a16="http://schemas.microsoft.com/office/drawing/2014/main" val="834077394"/>
                    </a:ext>
                  </a:extLst>
                </a:gridCol>
                <a:gridCol w="3335892">
                  <a:extLst>
                    <a:ext uri="{9D8B030D-6E8A-4147-A177-3AD203B41FA5}">
                      <a16:colId xmlns:a16="http://schemas.microsoft.com/office/drawing/2014/main" val="2263869507"/>
                    </a:ext>
                  </a:extLst>
                </a:gridCol>
                <a:gridCol w="4067799">
                  <a:extLst>
                    <a:ext uri="{9D8B030D-6E8A-4147-A177-3AD203B41FA5}">
                      <a16:colId xmlns:a16="http://schemas.microsoft.com/office/drawing/2014/main" val="1194763463"/>
                    </a:ext>
                  </a:extLst>
                </a:gridCol>
              </a:tblGrid>
              <a:tr h="204493">
                <a:tc>
                  <a:txBody>
                    <a:bodyPr/>
                    <a:lstStyle/>
                    <a:p>
                      <a:pPr marL="0" marR="0">
                        <a:lnSpc>
                          <a:spcPct val="115000"/>
                        </a:lnSpc>
                        <a:spcBef>
                          <a:spcPts val="0"/>
                        </a:spcBef>
                        <a:spcAft>
                          <a:spcPts val="0"/>
                        </a:spcAft>
                      </a:pPr>
                      <a:r>
                        <a:rPr lang="en-US" sz="700">
                          <a:effectLst/>
                        </a:rPr>
                        <a:t>Guidance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41" marR="45041" marT="0" marB="0"/>
                </a:tc>
                <a:tc>
                  <a:txBody>
                    <a:bodyPr/>
                    <a:lstStyle/>
                    <a:p>
                      <a:pPr marL="0" marR="0">
                        <a:lnSpc>
                          <a:spcPct val="115000"/>
                        </a:lnSpc>
                        <a:spcBef>
                          <a:spcPts val="0"/>
                        </a:spcBef>
                        <a:spcAft>
                          <a:spcPts val="0"/>
                        </a:spcAft>
                      </a:pPr>
                      <a:r>
                        <a:rPr lang="en-US" sz="700">
                          <a:effectLst/>
                        </a:rPr>
                        <a:t>Description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41" marR="45041" marT="0" marB="0"/>
                </a:tc>
                <a:tc>
                  <a:txBody>
                    <a:bodyPr/>
                    <a:lstStyle/>
                    <a:p>
                      <a:pPr marL="0" marR="0">
                        <a:lnSpc>
                          <a:spcPct val="115000"/>
                        </a:lnSpc>
                        <a:spcBef>
                          <a:spcPts val="0"/>
                        </a:spcBef>
                        <a:spcAft>
                          <a:spcPts val="0"/>
                        </a:spcAft>
                      </a:pPr>
                      <a:r>
                        <a:rPr lang="en-US" sz="700">
                          <a:effectLst/>
                        </a:rPr>
                        <a:t>How is this documented?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41" marR="45041" marT="0" marB="0"/>
                </a:tc>
                <a:extLst>
                  <a:ext uri="{0D108BD9-81ED-4DB2-BD59-A6C34878D82A}">
                    <a16:rowId xmlns:a16="http://schemas.microsoft.com/office/drawing/2014/main" val="2741730685"/>
                  </a:ext>
                </a:extLst>
              </a:tr>
              <a:tr h="1696455">
                <a:tc>
                  <a:txBody>
                    <a:bodyPr/>
                    <a:lstStyle/>
                    <a:p>
                      <a:pPr marL="0" marR="0">
                        <a:lnSpc>
                          <a:spcPct val="115000"/>
                        </a:lnSpc>
                        <a:spcBef>
                          <a:spcPts val="0"/>
                        </a:spcBef>
                        <a:spcAft>
                          <a:spcPts val="0"/>
                        </a:spcAft>
                      </a:pPr>
                      <a:r>
                        <a:rPr lang="en-US" sz="700">
                          <a:effectLst/>
                        </a:rPr>
                        <a:t>4.8.1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41" marR="45041" marT="0" marB="0"/>
                </a:tc>
                <a:tc>
                  <a:txBody>
                    <a:bodyPr/>
                    <a:lstStyle/>
                    <a:p>
                      <a:pPr marL="0" marR="0">
                        <a:lnSpc>
                          <a:spcPct val="115000"/>
                        </a:lnSpc>
                        <a:spcBef>
                          <a:spcPts val="0"/>
                        </a:spcBef>
                        <a:spcAft>
                          <a:spcPts val="0"/>
                        </a:spcAft>
                      </a:pPr>
                      <a:r>
                        <a:rPr lang="en-US" sz="1000" dirty="0">
                          <a:effectLst/>
                        </a:rPr>
                        <a:t>In obtaining and documenting informed consent, the investigator should comply with the applicable regulatory requirement(s), and should adhere to GCP and to the ethical principles that have their origin in the Declaration of Helsinki. Prior to the beginning of the trial, the investigator should have the IRB/IEC’s written approval/favorable opinion of the written informed consent form and any other written information to be provided to subjects.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41" marR="45041" marT="0" marB="0"/>
                </a:tc>
                <a:tc>
                  <a:txBody>
                    <a:bodyPr/>
                    <a:lstStyle/>
                    <a:p>
                      <a:pPr marL="0" marR="0">
                        <a:lnSpc>
                          <a:spcPct val="115000"/>
                        </a:lnSpc>
                        <a:spcBef>
                          <a:spcPts val="0"/>
                        </a:spcBef>
                        <a:spcAft>
                          <a:spcPts val="0"/>
                        </a:spcAft>
                      </a:pPr>
                      <a:r>
                        <a:rPr lang="en-US" sz="1000" dirty="0">
                          <a:effectLst/>
                        </a:rPr>
                        <a:t>ICF Log/Version Log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41" marR="45041" marT="0" marB="0"/>
                </a:tc>
                <a:extLst>
                  <a:ext uri="{0D108BD9-81ED-4DB2-BD59-A6C34878D82A}">
                    <a16:rowId xmlns:a16="http://schemas.microsoft.com/office/drawing/2014/main" val="2864208032"/>
                  </a:ext>
                </a:extLst>
              </a:tr>
              <a:tr h="2455846">
                <a:tc>
                  <a:txBody>
                    <a:bodyPr/>
                    <a:lstStyle/>
                    <a:p>
                      <a:pPr marL="0" marR="0">
                        <a:lnSpc>
                          <a:spcPct val="115000"/>
                        </a:lnSpc>
                        <a:spcBef>
                          <a:spcPts val="0"/>
                        </a:spcBef>
                        <a:spcAft>
                          <a:spcPts val="0"/>
                        </a:spcAft>
                      </a:pPr>
                      <a:r>
                        <a:rPr lang="en-US" sz="700">
                          <a:effectLst/>
                        </a:rPr>
                        <a:t>4.8.2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41" marR="45041" marT="0" marB="0"/>
                </a:tc>
                <a:tc>
                  <a:txBody>
                    <a:bodyPr/>
                    <a:lstStyle/>
                    <a:p>
                      <a:pPr marL="0" marR="0">
                        <a:lnSpc>
                          <a:spcPct val="115000"/>
                        </a:lnSpc>
                        <a:spcBef>
                          <a:spcPts val="0"/>
                        </a:spcBef>
                        <a:spcAft>
                          <a:spcPts val="0"/>
                        </a:spcAft>
                      </a:pPr>
                      <a:r>
                        <a:rPr lang="en-US" sz="1000" dirty="0">
                          <a:effectLst/>
                        </a:rPr>
                        <a:t>The written informed consent form and any other written information to be provided to subjects should be revised whenever important new information becomes available that may be relevant to the subject’s consent. Any revised written informed consent form, and written information should receive the IRB/IEC’s approval/favorable opinion in advance of use. The subject or the subject’s legally acceptable representative should be informed in a timely manner if new information becomes available that may be relevant to the subject’s willingness to continue participation in the trial. The communication of this information should be documented.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41" marR="45041" marT="0" marB="0"/>
                </a:tc>
                <a:tc>
                  <a:txBody>
                    <a:bodyPr/>
                    <a:lstStyle/>
                    <a:p>
                      <a:pPr marL="0" marR="0">
                        <a:lnSpc>
                          <a:spcPct val="115000"/>
                        </a:lnSpc>
                        <a:spcBef>
                          <a:spcPts val="0"/>
                        </a:spcBef>
                        <a:spcAft>
                          <a:spcPts val="0"/>
                        </a:spcAft>
                      </a:pPr>
                      <a:r>
                        <a:rPr lang="en-US" sz="1000" dirty="0">
                          <a:effectLst/>
                        </a:rPr>
                        <a:t>Version, date on site source documents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41" marR="45041" marT="0" marB="0"/>
                </a:tc>
                <a:extLst>
                  <a:ext uri="{0D108BD9-81ED-4DB2-BD59-A6C34878D82A}">
                    <a16:rowId xmlns:a16="http://schemas.microsoft.com/office/drawing/2014/main" val="1866419833"/>
                  </a:ext>
                </a:extLst>
              </a:tr>
              <a:tr h="557369">
                <a:tc>
                  <a:txBody>
                    <a:bodyPr/>
                    <a:lstStyle/>
                    <a:p>
                      <a:pPr marL="0" marR="0">
                        <a:lnSpc>
                          <a:spcPct val="115000"/>
                        </a:lnSpc>
                        <a:spcBef>
                          <a:spcPts val="0"/>
                        </a:spcBef>
                        <a:spcAft>
                          <a:spcPts val="0"/>
                        </a:spcAft>
                      </a:pPr>
                      <a:r>
                        <a:rPr lang="en-US" sz="700">
                          <a:effectLst/>
                        </a:rPr>
                        <a:t>4.8.3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41" marR="45041" marT="0" marB="0"/>
                </a:tc>
                <a:tc>
                  <a:txBody>
                    <a:bodyPr/>
                    <a:lstStyle/>
                    <a:p>
                      <a:pPr marL="0" marR="0">
                        <a:lnSpc>
                          <a:spcPct val="115000"/>
                        </a:lnSpc>
                        <a:spcBef>
                          <a:spcPts val="0"/>
                        </a:spcBef>
                        <a:spcAft>
                          <a:spcPts val="0"/>
                        </a:spcAft>
                      </a:pPr>
                      <a:r>
                        <a:rPr lang="en-US" sz="1000" dirty="0">
                          <a:effectLst/>
                        </a:rPr>
                        <a:t>Neither the investigator, nor the trial staff, should coerce or unduly influence a subject to participate or to continue to participate in a trial.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41" marR="45041" marT="0" marB="0"/>
                </a:tc>
                <a:tc>
                  <a:txBody>
                    <a:bodyPr/>
                    <a:lstStyle/>
                    <a:p>
                      <a:pPr marL="0" marR="0">
                        <a:lnSpc>
                          <a:spcPct val="115000"/>
                        </a:lnSpc>
                        <a:spcBef>
                          <a:spcPts val="0"/>
                        </a:spcBef>
                        <a:spcAft>
                          <a:spcPts val="0"/>
                        </a:spcAft>
                      </a:pPr>
                      <a:r>
                        <a:rPr lang="en-US" sz="1000" dirty="0">
                          <a:effectLst/>
                        </a:rPr>
                        <a:t>Site Source Documentation/Informed Consent Documentation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041" marR="45041" marT="0" marB="0"/>
                </a:tc>
                <a:extLst>
                  <a:ext uri="{0D108BD9-81ED-4DB2-BD59-A6C34878D82A}">
                    <a16:rowId xmlns:a16="http://schemas.microsoft.com/office/drawing/2014/main" val="55165363"/>
                  </a:ext>
                </a:extLst>
              </a:tr>
            </a:tbl>
          </a:graphicData>
        </a:graphic>
      </p:graphicFrame>
    </p:spTree>
    <p:extLst>
      <p:ext uri="{BB962C8B-B14F-4D97-AF65-F5344CB8AC3E}">
        <p14:creationId xmlns:p14="http://schemas.microsoft.com/office/powerpoint/2010/main" val="9257035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F14F53F3-D094-4D88-AC4D-3E00C50722CA}"/>
              </a:ext>
            </a:extLst>
          </p:cNvPr>
          <p:cNvGraphicFramePr>
            <a:graphicFrameLocks noGrp="1"/>
          </p:cNvGraphicFramePr>
          <p:nvPr>
            <p:ph idx="1"/>
            <p:extLst>
              <p:ext uri="{D42A27DB-BD31-4B8C-83A1-F6EECF244321}">
                <p14:modId xmlns:p14="http://schemas.microsoft.com/office/powerpoint/2010/main" val="787527884"/>
              </p:ext>
            </p:extLst>
          </p:nvPr>
        </p:nvGraphicFramePr>
        <p:xfrm>
          <a:off x="235975" y="112089"/>
          <a:ext cx="8040820" cy="4353724"/>
        </p:xfrm>
        <a:graphic>
          <a:graphicData uri="http://schemas.openxmlformats.org/drawingml/2006/table">
            <a:tbl>
              <a:tblPr firstRow="1" firstCol="1" bandRow="1">
                <a:tableStyleId>{5C22544A-7EE6-4342-B048-85BDC9FD1C3A}</a:tableStyleId>
              </a:tblPr>
              <a:tblGrid>
                <a:gridCol w="507344">
                  <a:extLst>
                    <a:ext uri="{9D8B030D-6E8A-4147-A177-3AD203B41FA5}">
                      <a16:colId xmlns:a16="http://schemas.microsoft.com/office/drawing/2014/main" val="2677735713"/>
                    </a:ext>
                  </a:extLst>
                </a:gridCol>
                <a:gridCol w="3687096">
                  <a:extLst>
                    <a:ext uri="{9D8B030D-6E8A-4147-A177-3AD203B41FA5}">
                      <a16:colId xmlns:a16="http://schemas.microsoft.com/office/drawing/2014/main" val="3909730156"/>
                    </a:ext>
                  </a:extLst>
                </a:gridCol>
                <a:gridCol w="3846380">
                  <a:extLst>
                    <a:ext uri="{9D8B030D-6E8A-4147-A177-3AD203B41FA5}">
                      <a16:colId xmlns:a16="http://schemas.microsoft.com/office/drawing/2014/main" val="3904315537"/>
                    </a:ext>
                  </a:extLst>
                </a:gridCol>
              </a:tblGrid>
              <a:tr h="1705756">
                <a:tc>
                  <a:txBody>
                    <a:bodyPr/>
                    <a:lstStyle/>
                    <a:p>
                      <a:pPr marL="0" marR="0">
                        <a:lnSpc>
                          <a:spcPct val="115000"/>
                        </a:lnSpc>
                        <a:spcBef>
                          <a:spcPts val="0"/>
                        </a:spcBef>
                        <a:spcAft>
                          <a:spcPts val="0"/>
                        </a:spcAft>
                      </a:pPr>
                      <a:r>
                        <a:rPr lang="en-US" sz="900">
                          <a:effectLst/>
                        </a:rPr>
                        <a:t>4.8.4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729" marR="55729" marT="0" marB="0"/>
                </a:tc>
                <a:tc>
                  <a:txBody>
                    <a:bodyPr/>
                    <a:lstStyle/>
                    <a:p>
                      <a:pPr marL="0" marR="0">
                        <a:lnSpc>
                          <a:spcPct val="115000"/>
                        </a:lnSpc>
                        <a:spcBef>
                          <a:spcPts val="0"/>
                        </a:spcBef>
                        <a:spcAft>
                          <a:spcPts val="0"/>
                        </a:spcAft>
                      </a:pPr>
                      <a:r>
                        <a:rPr lang="en-US" sz="1000" dirty="0">
                          <a:effectLst/>
                        </a:rPr>
                        <a:t>None of the oral and written information concerning the trial, including the written informed consent form, should contain any language that causes the subject or the subject’s legally acceptable representative to waive or to appear to waive any legal rights, or that releases or appears to release the investigator, the institution, the sponsor, or their agents from liability for negligence.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9" marR="55729" marT="0" marB="0"/>
                </a:tc>
                <a:tc>
                  <a:txBody>
                    <a:bodyPr/>
                    <a:lstStyle/>
                    <a:p>
                      <a:pPr marL="0" marR="0">
                        <a:lnSpc>
                          <a:spcPct val="115000"/>
                        </a:lnSpc>
                        <a:spcBef>
                          <a:spcPts val="0"/>
                        </a:spcBef>
                        <a:spcAft>
                          <a:spcPts val="0"/>
                        </a:spcAft>
                      </a:pPr>
                      <a:r>
                        <a:rPr lang="en-US" sz="1000" dirty="0">
                          <a:effectLst/>
                        </a:rPr>
                        <a:t>Site Source Documentation/Informed Consent Documentation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9" marR="55729" marT="0" marB="0"/>
                </a:tc>
                <a:extLst>
                  <a:ext uri="{0D108BD9-81ED-4DB2-BD59-A6C34878D82A}">
                    <a16:rowId xmlns:a16="http://schemas.microsoft.com/office/drawing/2014/main" val="3144157619"/>
                  </a:ext>
                </a:extLst>
              </a:tr>
              <a:tr h="1323984">
                <a:tc>
                  <a:txBody>
                    <a:bodyPr/>
                    <a:lstStyle/>
                    <a:p>
                      <a:pPr marL="0" marR="0">
                        <a:lnSpc>
                          <a:spcPct val="115000"/>
                        </a:lnSpc>
                        <a:spcBef>
                          <a:spcPts val="0"/>
                        </a:spcBef>
                        <a:spcAft>
                          <a:spcPts val="0"/>
                        </a:spcAft>
                      </a:pPr>
                      <a:r>
                        <a:rPr lang="en-US" sz="900">
                          <a:effectLst/>
                        </a:rPr>
                        <a:t>4.8.5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729" marR="55729" marT="0" marB="0"/>
                </a:tc>
                <a:tc>
                  <a:txBody>
                    <a:bodyPr/>
                    <a:lstStyle/>
                    <a:p>
                      <a:pPr marL="0" marR="0">
                        <a:lnSpc>
                          <a:spcPct val="115000"/>
                        </a:lnSpc>
                        <a:spcBef>
                          <a:spcPts val="0"/>
                        </a:spcBef>
                        <a:spcAft>
                          <a:spcPts val="0"/>
                        </a:spcAft>
                      </a:pPr>
                      <a:r>
                        <a:rPr lang="en-US" sz="1000" dirty="0">
                          <a:effectLst/>
                        </a:rPr>
                        <a:t>The investigator, or a person designated by the investigator, should fully inform the subject or, if the subject is unable to provide informed consent, the subject’s legally acceptable representative, of all pertinent aspects of the trial including the written information and the approval/ favorable opinion by the IRB/IEC.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9" marR="55729" marT="0" marB="0"/>
                </a:tc>
                <a:tc>
                  <a:txBody>
                    <a:bodyPr/>
                    <a:lstStyle/>
                    <a:p>
                      <a:pPr marL="0" marR="0">
                        <a:lnSpc>
                          <a:spcPct val="115000"/>
                        </a:lnSpc>
                        <a:spcBef>
                          <a:spcPts val="0"/>
                        </a:spcBef>
                        <a:spcAft>
                          <a:spcPts val="0"/>
                        </a:spcAft>
                      </a:pPr>
                      <a:r>
                        <a:rPr lang="en-US" sz="1000" dirty="0">
                          <a:effectLst/>
                        </a:rPr>
                        <a:t>Site Source Documentation/Informed Consent Documentation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9" marR="55729" marT="0" marB="0"/>
                </a:tc>
                <a:extLst>
                  <a:ext uri="{0D108BD9-81ED-4DB2-BD59-A6C34878D82A}">
                    <a16:rowId xmlns:a16="http://schemas.microsoft.com/office/drawing/2014/main" val="1311879455"/>
                  </a:ext>
                </a:extLst>
              </a:tr>
              <a:tr h="1323984">
                <a:tc>
                  <a:txBody>
                    <a:bodyPr/>
                    <a:lstStyle/>
                    <a:p>
                      <a:pPr marL="0" marR="0">
                        <a:lnSpc>
                          <a:spcPct val="115000"/>
                        </a:lnSpc>
                        <a:spcBef>
                          <a:spcPts val="0"/>
                        </a:spcBef>
                        <a:spcAft>
                          <a:spcPts val="0"/>
                        </a:spcAft>
                      </a:pPr>
                      <a:r>
                        <a:rPr lang="en-US" sz="900">
                          <a:effectLst/>
                        </a:rPr>
                        <a:t>4.8.6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729" marR="55729" marT="0" marB="0"/>
                </a:tc>
                <a:tc>
                  <a:txBody>
                    <a:bodyPr/>
                    <a:lstStyle/>
                    <a:p>
                      <a:pPr marL="0" marR="0">
                        <a:lnSpc>
                          <a:spcPct val="115000"/>
                        </a:lnSpc>
                        <a:spcBef>
                          <a:spcPts val="0"/>
                        </a:spcBef>
                        <a:spcAft>
                          <a:spcPts val="0"/>
                        </a:spcAft>
                      </a:pPr>
                      <a:r>
                        <a:rPr lang="en-US" sz="1000" dirty="0">
                          <a:effectLst/>
                        </a:rPr>
                        <a:t>The language used in the oral and written information about the trial, including the written informed consent form, should be as non-technical as practical and should be understandable to the subject or the subject’s legally acceptable representative and the impartial witness, where applicable.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9" marR="55729" marT="0" marB="0"/>
                </a:tc>
                <a:tc>
                  <a:txBody>
                    <a:bodyPr/>
                    <a:lstStyle/>
                    <a:p>
                      <a:pPr marL="0" marR="0">
                        <a:lnSpc>
                          <a:spcPct val="115000"/>
                        </a:lnSpc>
                        <a:spcBef>
                          <a:spcPts val="0"/>
                        </a:spcBef>
                        <a:spcAft>
                          <a:spcPts val="0"/>
                        </a:spcAft>
                      </a:pPr>
                      <a:r>
                        <a:rPr lang="en-US" sz="1000" dirty="0">
                          <a:effectLst/>
                        </a:rPr>
                        <a:t>Site Source Documentation/Informed Consent Documentation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729" marR="55729" marT="0" marB="0"/>
                </a:tc>
                <a:extLst>
                  <a:ext uri="{0D108BD9-81ED-4DB2-BD59-A6C34878D82A}">
                    <a16:rowId xmlns:a16="http://schemas.microsoft.com/office/drawing/2014/main" val="1849831401"/>
                  </a:ext>
                </a:extLst>
              </a:tr>
            </a:tbl>
          </a:graphicData>
        </a:graphic>
      </p:graphicFrame>
    </p:spTree>
    <p:extLst>
      <p:ext uri="{BB962C8B-B14F-4D97-AF65-F5344CB8AC3E}">
        <p14:creationId xmlns:p14="http://schemas.microsoft.com/office/powerpoint/2010/main" val="1517298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A0EE3E-DE5E-456D-8DAB-9CCF88E7ABCB}"/>
              </a:ext>
            </a:extLst>
          </p:cNvPr>
          <p:cNvSpPr>
            <a:spLocks noGrp="1"/>
          </p:cNvSpPr>
          <p:nvPr>
            <p:ph type="title"/>
          </p:nvPr>
        </p:nvSpPr>
        <p:spPr>
          <a:xfrm>
            <a:off x="508001" y="457200"/>
            <a:ext cx="6447501" cy="486697"/>
          </a:xfrm>
        </p:spPr>
        <p:txBody>
          <a:bodyPr>
            <a:normAutofit fontScale="90000"/>
          </a:bodyPr>
          <a:lstStyle/>
          <a:p>
            <a:r>
              <a:rPr lang="en-US" sz="1100" b="1" dirty="0"/>
              <a:t>4.8.9</a:t>
            </a:r>
            <a:br>
              <a:rPr lang="en-US" dirty="0"/>
            </a:br>
            <a:endParaRPr lang="en-US" dirty="0"/>
          </a:p>
        </p:txBody>
      </p:sp>
      <p:sp>
        <p:nvSpPr>
          <p:cNvPr id="2" name="Content Placeholder 1">
            <a:extLst>
              <a:ext uri="{FF2B5EF4-FFF2-40B4-BE49-F238E27FC236}">
                <a16:creationId xmlns:a16="http://schemas.microsoft.com/office/drawing/2014/main" id="{D003C9A5-7E1D-45AE-890E-126C839C2024}"/>
              </a:ext>
            </a:extLst>
          </p:cNvPr>
          <p:cNvSpPr>
            <a:spLocks noGrp="1"/>
          </p:cNvSpPr>
          <p:nvPr>
            <p:ph sz="half" idx="1"/>
          </p:nvPr>
        </p:nvSpPr>
        <p:spPr>
          <a:xfrm>
            <a:off x="508001" y="890804"/>
            <a:ext cx="3138026" cy="4153144"/>
          </a:xfrm>
          <a:solidFill>
            <a:schemeClr val="accent1">
              <a:lumMod val="60000"/>
              <a:lumOff val="40000"/>
            </a:schemeClr>
          </a:solidFill>
        </p:spPr>
        <p:txBody>
          <a:bodyPr>
            <a:normAutofit fontScale="92500" lnSpcReduction="20000"/>
          </a:bodyPr>
          <a:lstStyle/>
          <a:p>
            <a:pPr fontAlgn="t"/>
            <a:r>
              <a:rPr lang="en-US" sz="1200" b="1" dirty="0">
                <a:solidFill>
                  <a:schemeClr val="tx1"/>
                </a:solidFill>
              </a:rPr>
              <a:t>If a subject is unable to read or if a legally acceptable representative is unable to read, an impartial witness should be present during the entire informed consent discussion. After the written informed consent form and any other written information to be provided to subjects, is read and explained to the subject or the subject’s legally acceptable representative, and after the subject or the subject’s legally acceptable representative has orally consented to the subject’s participation in the trial and, if capable of doing so, has signed and personally dated the informed consent form, the witness should sign and personally date the consent form. By signing the consent form, the witness attests that the information in the consent form and any other written information was accurately explained to, and apparently understood by, the subject or the subject’s legally acceptable representative, and that informed consent was freely given by the subject or the subject’s legally acceptable representative.</a:t>
            </a:r>
            <a:endParaRPr lang="en-US" sz="1200" dirty="0">
              <a:solidFill>
                <a:schemeClr val="tx1"/>
              </a:solidFill>
            </a:endParaRPr>
          </a:p>
          <a:p>
            <a:endParaRPr lang="en-US" dirty="0"/>
          </a:p>
        </p:txBody>
      </p:sp>
      <p:sp>
        <p:nvSpPr>
          <p:cNvPr id="4" name="Content Placeholder 3">
            <a:extLst>
              <a:ext uri="{FF2B5EF4-FFF2-40B4-BE49-F238E27FC236}">
                <a16:creationId xmlns:a16="http://schemas.microsoft.com/office/drawing/2014/main" id="{530222BD-ACA4-4535-AD93-85A4DFE3E803}"/>
              </a:ext>
            </a:extLst>
          </p:cNvPr>
          <p:cNvSpPr>
            <a:spLocks noGrp="1"/>
          </p:cNvSpPr>
          <p:nvPr>
            <p:ph sz="half" idx="2"/>
          </p:nvPr>
        </p:nvSpPr>
        <p:spPr>
          <a:xfrm>
            <a:off x="3817477" y="943898"/>
            <a:ext cx="3138026" cy="2890684"/>
          </a:xfrm>
        </p:spPr>
        <p:txBody>
          <a:bodyPr>
            <a:normAutofit fontScale="92500" lnSpcReduction="20000"/>
          </a:bodyPr>
          <a:lstStyle/>
          <a:p>
            <a:endParaRPr lang="en-US" b="1" dirty="0"/>
          </a:p>
          <a:p>
            <a:endParaRPr lang="en-US" b="1" dirty="0"/>
          </a:p>
          <a:p>
            <a:endParaRPr lang="en-US" b="1" dirty="0"/>
          </a:p>
          <a:p>
            <a:endParaRPr lang="en-US" b="1" dirty="0"/>
          </a:p>
          <a:p>
            <a:endParaRPr lang="en-US" b="1" dirty="0"/>
          </a:p>
          <a:p>
            <a:r>
              <a:rPr lang="en-US" sz="1100" b="1" dirty="0"/>
              <a:t>Site Source Documentation/Informed Consent Documentation</a:t>
            </a:r>
            <a:endParaRPr lang="en-US" sz="1100" dirty="0"/>
          </a:p>
          <a:p>
            <a:endParaRPr lang="en-US" dirty="0"/>
          </a:p>
        </p:txBody>
      </p:sp>
    </p:spTree>
    <p:extLst>
      <p:ext uri="{BB962C8B-B14F-4D97-AF65-F5344CB8AC3E}">
        <p14:creationId xmlns:p14="http://schemas.microsoft.com/office/powerpoint/2010/main" val="216723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9E5317E3-64CC-4CBE-95B0-886013353A9C}"/>
              </a:ext>
            </a:extLst>
          </p:cNvPr>
          <p:cNvGraphicFramePr>
            <a:graphicFrameLocks noGrp="1"/>
          </p:cNvGraphicFramePr>
          <p:nvPr>
            <p:ph idx="1"/>
            <p:extLst>
              <p:ext uri="{D42A27DB-BD31-4B8C-83A1-F6EECF244321}">
                <p14:modId xmlns:p14="http://schemas.microsoft.com/office/powerpoint/2010/main" val="3347769070"/>
              </p:ext>
            </p:extLst>
          </p:nvPr>
        </p:nvGraphicFramePr>
        <p:xfrm>
          <a:off x="322385" y="82591"/>
          <a:ext cx="6981091" cy="4861068"/>
        </p:xfrm>
        <a:graphic>
          <a:graphicData uri="http://schemas.openxmlformats.org/drawingml/2006/table">
            <a:tbl>
              <a:tblPr firstRow="1" firstCol="1" bandRow="1">
                <a:tableStyleId>{5C22544A-7EE6-4342-B048-85BDC9FD1C3A}</a:tableStyleId>
              </a:tblPr>
              <a:tblGrid>
                <a:gridCol w="915552">
                  <a:extLst>
                    <a:ext uri="{9D8B030D-6E8A-4147-A177-3AD203B41FA5}">
                      <a16:colId xmlns:a16="http://schemas.microsoft.com/office/drawing/2014/main" val="3805497290"/>
                    </a:ext>
                  </a:extLst>
                </a:gridCol>
                <a:gridCol w="2732329">
                  <a:extLst>
                    <a:ext uri="{9D8B030D-6E8A-4147-A177-3AD203B41FA5}">
                      <a16:colId xmlns:a16="http://schemas.microsoft.com/office/drawing/2014/main" val="1770764353"/>
                    </a:ext>
                  </a:extLst>
                </a:gridCol>
                <a:gridCol w="3333210">
                  <a:extLst>
                    <a:ext uri="{9D8B030D-6E8A-4147-A177-3AD203B41FA5}">
                      <a16:colId xmlns:a16="http://schemas.microsoft.com/office/drawing/2014/main" val="3044316764"/>
                    </a:ext>
                  </a:extLst>
                </a:gridCol>
              </a:tblGrid>
              <a:tr h="3282066">
                <a:tc>
                  <a:txBody>
                    <a:bodyPr/>
                    <a:lstStyle/>
                    <a:p>
                      <a:pPr marL="0" marR="0">
                        <a:lnSpc>
                          <a:spcPct val="115000"/>
                        </a:lnSpc>
                        <a:spcBef>
                          <a:spcPts val="0"/>
                        </a:spcBef>
                        <a:spcAft>
                          <a:spcPts val="0"/>
                        </a:spcAft>
                      </a:pPr>
                      <a:r>
                        <a:rPr lang="en-US" sz="600">
                          <a:effectLst/>
                        </a:rPr>
                        <a:t>4.8.7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4310" marR="34310" marT="0" marB="0"/>
                </a:tc>
                <a:tc>
                  <a:txBody>
                    <a:bodyPr/>
                    <a:lstStyle/>
                    <a:p>
                      <a:pPr marL="0" marR="0">
                        <a:lnSpc>
                          <a:spcPct val="115000"/>
                        </a:lnSpc>
                        <a:spcBef>
                          <a:spcPts val="0"/>
                        </a:spcBef>
                        <a:spcAft>
                          <a:spcPts val="0"/>
                        </a:spcAft>
                      </a:pPr>
                      <a:r>
                        <a:rPr lang="en-US" sz="1000" dirty="0">
                          <a:effectLst/>
                        </a:rPr>
                        <a:t>Before informed consent may be obtained, the investigator, or a person designated by the investigator, should provide the subject or the subject’s legally acceptable representative ample time and opportunity to inquire about details of the trial and to decide whether or not to participate in the trial. All questions about the trial should be answered to the satisfaction of the subject or the subject’s legally acceptable representative.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310" marR="34310" marT="0" marB="0"/>
                </a:tc>
                <a:tc>
                  <a:txBody>
                    <a:bodyPr/>
                    <a:lstStyle/>
                    <a:p>
                      <a:pPr marL="0" marR="0">
                        <a:lnSpc>
                          <a:spcPct val="115000"/>
                        </a:lnSpc>
                        <a:spcBef>
                          <a:spcPts val="0"/>
                        </a:spcBef>
                        <a:spcAft>
                          <a:spcPts val="0"/>
                        </a:spcAft>
                      </a:pPr>
                      <a:r>
                        <a:rPr lang="en-US" sz="1000" dirty="0">
                          <a:effectLst/>
                        </a:rPr>
                        <a:t>Site Source Documentation/Informed Consent Documentation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310" marR="34310" marT="0" marB="0"/>
                </a:tc>
                <a:extLst>
                  <a:ext uri="{0D108BD9-81ED-4DB2-BD59-A6C34878D82A}">
                    <a16:rowId xmlns:a16="http://schemas.microsoft.com/office/drawing/2014/main" val="639156683"/>
                  </a:ext>
                </a:extLst>
              </a:tr>
              <a:tr h="1579002">
                <a:tc>
                  <a:txBody>
                    <a:bodyPr/>
                    <a:lstStyle/>
                    <a:p>
                      <a:pPr marL="0" marR="0">
                        <a:lnSpc>
                          <a:spcPct val="115000"/>
                        </a:lnSpc>
                        <a:spcBef>
                          <a:spcPts val="0"/>
                        </a:spcBef>
                        <a:spcAft>
                          <a:spcPts val="0"/>
                        </a:spcAft>
                      </a:pPr>
                      <a:r>
                        <a:rPr lang="en-US" sz="600">
                          <a:effectLst/>
                        </a:rPr>
                        <a:t>4.8.8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4310" marR="34310" marT="0" marB="0"/>
                </a:tc>
                <a:tc>
                  <a:txBody>
                    <a:bodyPr/>
                    <a:lstStyle/>
                    <a:p>
                      <a:pPr marL="0" marR="0">
                        <a:lnSpc>
                          <a:spcPct val="115000"/>
                        </a:lnSpc>
                        <a:spcBef>
                          <a:spcPts val="0"/>
                        </a:spcBef>
                        <a:spcAft>
                          <a:spcPts val="0"/>
                        </a:spcAft>
                      </a:pPr>
                      <a:r>
                        <a:rPr lang="en-US" sz="1000" dirty="0">
                          <a:effectLst/>
                        </a:rPr>
                        <a:t>Prior to a subject’s participation in the trial, the written informed consent form should be signed and personally dated by the subject or by the subject’s legally acceptable representative, and by the person who conducted the informed consent discussion.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310" marR="34310" marT="0" marB="0"/>
                </a:tc>
                <a:tc>
                  <a:txBody>
                    <a:bodyPr/>
                    <a:lstStyle/>
                    <a:p>
                      <a:pPr marL="0" marR="0">
                        <a:lnSpc>
                          <a:spcPct val="115000"/>
                        </a:lnSpc>
                        <a:spcBef>
                          <a:spcPts val="0"/>
                        </a:spcBef>
                        <a:spcAft>
                          <a:spcPts val="0"/>
                        </a:spcAft>
                      </a:pPr>
                      <a:r>
                        <a:rPr lang="en-US" sz="1000" dirty="0">
                          <a:effectLst/>
                        </a:rPr>
                        <a:t>Site Source Documentation/Informed Consent Documentation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310" marR="34310" marT="0" marB="0"/>
                </a:tc>
                <a:extLst>
                  <a:ext uri="{0D108BD9-81ED-4DB2-BD59-A6C34878D82A}">
                    <a16:rowId xmlns:a16="http://schemas.microsoft.com/office/drawing/2014/main" val="2377485961"/>
                  </a:ext>
                </a:extLst>
              </a:tr>
            </a:tbl>
          </a:graphicData>
        </a:graphic>
      </p:graphicFrame>
    </p:spTree>
    <p:extLst>
      <p:ext uri="{BB962C8B-B14F-4D97-AF65-F5344CB8AC3E}">
        <p14:creationId xmlns:p14="http://schemas.microsoft.com/office/powerpoint/2010/main" val="29925964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4BD97B-93E2-4223-96BA-EF751085E91B}"/>
              </a:ext>
            </a:extLst>
          </p:cNvPr>
          <p:cNvSpPr>
            <a:spLocks noGrp="1"/>
          </p:cNvSpPr>
          <p:nvPr>
            <p:ph idx="1"/>
          </p:nvPr>
        </p:nvSpPr>
        <p:spPr>
          <a:xfrm>
            <a:off x="169986" y="234462"/>
            <a:ext cx="6985932" cy="4859215"/>
          </a:xfrm>
        </p:spPr>
        <p:txBody>
          <a:bodyPr>
            <a:normAutofit fontScale="92500"/>
          </a:bodyPr>
          <a:lstStyle/>
          <a:p>
            <a:pPr marL="0" indent="0">
              <a:buNone/>
            </a:pPr>
            <a:r>
              <a:rPr lang="en-US" dirty="0"/>
              <a:t>4.8.10 Both the informed consent discussion and the written informed consent form and Contains Nonbinding Recommendations 20 any other written information to be provided to subjects should include explanations of the following:</a:t>
            </a:r>
          </a:p>
          <a:p>
            <a:pPr marL="0" indent="0">
              <a:buNone/>
            </a:pPr>
            <a:r>
              <a:rPr lang="en-US" dirty="0"/>
              <a:t> (a) That the trial involves research. </a:t>
            </a:r>
          </a:p>
          <a:p>
            <a:pPr marL="0" indent="0">
              <a:buNone/>
            </a:pPr>
            <a:r>
              <a:rPr lang="en-US" dirty="0"/>
              <a:t>(b) The </a:t>
            </a:r>
            <a:r>
              <a:rPr lang="en-US" dirty="0">
                <a:highlight>
                  <a:srgbClr val="FFFF00"/>
                </a:highlight>
              </a:rPr>
              <a:t>purpose of the trial. </a:t>
            </a:r>
          </a:p>
          <a:p>
            <a:pPr marL="0" indent="0">
              <a:buNone/>
            </a:pPr>
            <a:r>
              <a:rPr lang="en-US" dirty="0"/>
              <a:t>(c) The trial treatment(s) and the probability for random assignment to each treatment. </a:t>
            </a:r>
          </a:p>
          <a:p>
            <a:pPr marL="0" indent="0">
              <a:buNone/>
            </a:pPr>
            <a:r>
              <a:rPr lang="en-US" dirty="0"/>
              <a:t>(d) The trial procedures to be followed, including all invasive procedures.</a:t>
            </a:r>
          </a:p>
          <a:p>
            <a:pPr marL="0" indent="0">
              <a:buNone/>
            </a:pPr>
            <a:r>
              <a:rPr lang="en-US" dirty="0"/>
              <a:t> (e) The subject’s responsibilities. </a:t>
            </a:r>
          </a:p>
          <a:p>
            <a:pPr marL="0" indent="0">
              <a:buNone/>
            </a:pPr>
            <a:r>
              <a:rPr lang="en-US" dirty="0"/>
              <a:t>(f) Those aspects of the trial that are experimental. </a:t>
            </a:r>
          </a:p>
          <a:p>
            <a:pPr marL="0" indent="0">
              <a:buNone/>
            </a:pPr>
            <a:r>
              <a:rPr lang="en-US" dirty="0"/>
              <a:t>(g) The reasonably foreseeable risks or inconveniences to the subject and, when applicable, to an embryo, fetus, or nursing infant.</a:t>
            </a:r>
          </a:p>
          <a:p>
            <a:pPr marL="0" indent="0">
              <a:buNone/>
            </a:pPr>
            <a:r>
              <a:rPr lang="en-US" dirty="0"/>
              <a:t> (h) The reasonably expected benefits. When there is no intended clinical benefit to the subject, the subject should be made aware of this.</a:t>
            </a:r>
          </a:p>
          <a:p>
            <a:pPr marL="0" indent="0">
              <a:buNone/>
            </a:pPr>
            <a:r>
              <a:rPr lang="en-US" dirty="0"/>
              <a:t> (</a:t>
            </a:r>
            <a:r>
              <a:rPr lang="en-US" dirty="0" err="1"/>
              <a:t>i</a:t>
            </a:r>
            <a:r>
              <a:rPr lang="en-US" dirty="0"/>
              <a:t>) The alternative procedure(s) or course(s) of treatment that may be available to the subject, and their important potential benefits and risks. </a:t>
            </a:r>
          </a:p>
          <a:p>
            <a:pPr marL="0" indent="0">
              <a:buNone/>
            </a:pPr>
            <a:r>
              <a:rPr lang="en-US" dirty="0"/>
              <a:t>(j) The compensation and/or treatment available to the subject in the event of trial related injury.</a:t>
            </a:r>
          </a:p>
          <a:p>
            <a:pPr marL="0" indent="0">
              <a:buNone/>
            </a:pPr>
            <a:r>
              <a:rPr lang="en-US" dirty="0"/>
              <a:t> (k) The anticipated prorated payment, if any, to the subject for participating in the trial.</a:t>
            </a:r>
          </a:p>
          <a:p>
            <a:pPr marL="0" indent="0">
              <a:buNone/>
            </a:pPr>
            <a:r>
              <a:rPr lang="en-US" dirty="0"/>
              <a:t> (l) The anticipated expenses, if any, to the subject for participating in the trial. </a:t>
            </a:r>
          </a:p>
        </p:txBody>
      </p:sp>
    </p:spTree>
    <p:extLst>
      <p:ext uri="{BB962C8B-B14F-4D97-AF65-F5344CB8AC3E}">
        <p14:creationId xmlns:p14="http://schemas.microsoft.com/office/powerpoint/2010/main" val="7226265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2DA04F-CF2E-462F-9C2F-6EE3AE2D4A41}"/>
              </a:ext>
            </a:extLst>
          </p:cNvPr>
          <p:cNvSpPr>
            <a:spLocks noGrp="1"/>
          </p:cNvSpPr>
          <p:nvPr>
            <p:ph idx="1"/>
          </p:nvPr>
        </p:nvSpPr>
        <p:spPr>
          <a:xfrm>
            <a:off x="218276" y="247772"/>
            <a:ext cx="6884547" cy="4748981"/>
          </a:xfrm>
        </p:spPr>
        <p:txBody>
          <a:bodyPr>
            <a:normAutofit fontScale="92500"/>
          </a:bodyPr>
          <a:lstStyle/>
          <a:p>
            <a:pPr marL="0" indent="0">
              <a:buNone/>
            </a:pPr>
            <a:r>
              <a:rPr lang="en-US" dirty="0"/>
              <a:t>(m) That the subject’s participation in the trial is voluntary and that the subject may refuse to participate or withdraw from the trial, at any time, without penalty or loss of benefits to which the subject is otherwise entitled. </a:t>
            </a:r>
          </a:p>
          <a:p>
            <a:pPr marL="0" indent="0">
              <a:buNone/>
            </a:pPr>
            <a:r>
              <a:rPr lang="en-US" dirty="0"/>
              <a:t>(n) That the monitor(s), the auditor(s), the IRB/IEC, and the regulatory authority(</a:t>
            </a:r>
            <a:r>
              <a:rPr lang="en-US" dirty="0" err="1"/>
              <a:t>ies</a:t>
            </a:r>
            <a:r>
              <a:rPr lang="en-US" dirty="0"/>
              <a:t>) will be granted direct access to the subject’s original medical records for verification of clinical trial procedures and/or data, without violating the confidentiality of the subject, to the extent permitted by the applicable laws and regulations and that, by signing a written informed consent form, the subject or the subject’s legally acceptable representative is authorizing such access.</a:t>
            </a:r>
          </a:p>
          <a:p>
            <a:pPr marL="0" indent="0">
              <a:buNone/>
            </a:pPr>
            <a:r>
              <a:rPr lang="en-US" dirty="0"/>
              <a:t> (o) That records identifying the subject will be kept confidential and, to the extent permitted by the applicable laws and/or regulations, will not be made publicly available. If the results of the trial are published, the subject’s identity will remain confidential.</a:t>
            </a:r>
          </a:p>
          <a:p>
            <a:pPr marL="0" indent="0">
              <a:buNone/>
            </a:pPr>
            <a:r>
              <a:rPr lang="en-US" dirty="0"/>
              <a:t> (p) That the subject or the subject’s legally acceptable representative will be informed in a timely manner if information becomes available that may be relevant to the subject’s willingness to continue participation in the trial.</a:t>
            </a:r>
          </a:p>
          <a:p>
            <a:pPr marL="0" indent="0">
              <a:buNone/>
            </a:pPr>
            <a:r>
              <a:rPr lang="en-US" dirty="0"/>
              <a:t> (q) The person(s) to contact for further information regarding the trial and the rights of trial subjects, and whom to contact in the event of trial-related injury.</a:t>
            </a:r>
          </a:p>
          <a:p>
            <a:pPr marL="0" indent="0">
              <a:buNone/>
            </a:pPr>
            <a:r>
              <a:rPr lang="en-US" dirty="0"/>
              <a:t> (r) The foreseeable circumstances and/or reasons under which the subject’s participation in the trial may be terminated.</a:t>
            </a:r>
          </a:p>
          <a:p>
            <a:pPr marL="0" indent="0">
              <a:buNone/>
            </a:pPr>
            <a:r>
              <a:rPr lang="en-US" dirty="0"/>
              <a:t> (s) The expected duration of the subject’s participation in the trial. Contains Nonbinding Recommendations 21 (t) The approximate number of subjects involved in the trial</a:t>
            </a:r>
          </a:p>
          <a:p>
            <a:endParaRPr lang="en-US" dirty="0"/>
          </a:p>
        </p:txBody>
      </p:sp>
    </p:spTree>
    <p:extLst>
      <p:ext uri="{BB962C8B-B14F-4D97-AF65-F5344CB8AC3E}">
        <p14:creationId xmlns:p14="http://schemas.microsoft.com/office/powerpoint/2010/main" val="32137235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C509FEE-E55E-40ED-99D8-C8BC9F1DB94E}"/>
              </a:ext>
            </a:extLst>
          </p:cNvPr>
          <p:cNvGraphicFramePr>
            <a:graphicFrameLocks noGrp="1"/>
          </p:cNvGraphicFramePr>
          <p:nvPr>
            <p:ph idx="1"/>
            <p:extLst>
              <p:ext uri="{D42A27DB-BD31-4B8C-83A1-F6EECF244321}">
                <p14:modId xmlns:p14="http://schemas.microsoft.com/office/powerpoint/2010/main" val="2755375883"/>
              </p:ext>
            </p:extLst>
          </p:nvPr>
        </p:nvGraphicFramePr>
        <p:xfrm>
          <a:off x="246185" y="46893"/>
          <a:ext cx="8201691" cy="4992566"/>
        </p:xfrm>
        <a:graphic>
          <a:graphicData uri="http://schemas.openxmlformats.org/drawingml/2006/table">
            <a:tbl>
              <a:tblPr firstRow="1" firstCol="1" bandRow="1">
                <a:tableStyleId>{5C22544A-7EE6-4342-B048-85BDC9FD1C3A}</a:tableStyleId>
              </a:tblPr>
              <a:tblGrid>
                <a:gridCol w="1081737">
                  <a:extLst>
                    <a:ext uri="{9D8B030D-6E8A-4147-A177-3AD203B41FA5}">
                      <a16:colId xmlns:a16="http://schemas.microsoft.com/office/drawing/2014/main" val="2251633997"/>
                    </a:ext>
                  </a:extLst>
                </a:gridCol>
                <a:gridCol w="3189475">
                  <a:extLst>
                    <a:ext uri="{9D8B030D-6E8A-4147-A177-3AD203B41FA5}">
                      <a16:colId xmlns:a16="http://schemas.microsoft.com/office/drawing/2014/main" val="1884425053"/>
                    </a:ext>
                  </a:extLst>
                </a:gridCol>
                <a:gridCol w="3930479">
                  <a:extLst>
                    <a:ext uri="{9D8B030D-6E8A-4147-A177-3AD203B41FA5}">
                      <a16:colId xmlns:a16="http://schemas.microsoft.com/office/drawing/2014/main" val="3232756444"/>
                    </a:ext>
                  </a:extLst>
                </a:gridCol>
              </a:tblGrid>
              <a:tr h="4992566">
                <a:tc>
                  <a:txBody>
                    <a:bodyPr/>
                    <a:lstStyle/>
                    <a:p>
                      <a:pPr marL="0" marR="0">
                        <a:lnSpc>
                          <a:spcPct val="115000"/>
                        </a:lnSpc>
                        <a:spcBef>
                          <a:spcPts val="0"/>
                        </a:spcBef>
                        <a:spcAft>
                          <a:spcPts val="0"/>
                        </a:spcAft>
                      </a:pPr>
                      <a:r>
                        <a:rPr lang="en-US" sz="300">
                          <a:effectLst/>
                        </a:rPr>
                        <a:t>4.8.10</a:t>
                      </a:r>
                      <a:endParaRPr lang="en-US" sz="300">
                        <a:effectLst/>
                        <a:latin typeface="Calibri" panose="020F0502020204030204" pitchFamily="34" charset="0"/>
                        <a:ea typeface="Calibri" panose="020F0502020204030204" pitchFamily="34" charset="0"/>
                        <a:cs typeface="Times New Roman" panose="02020603050405020304" pitchFamily="18" charset="0"/>
                      </a:endParaRPr>
                    </a:p>
                  </a:txBody>
                  <a:tcPr marL="18438" marR="18438" marT="0" marB="0"/>
                </a:tc>
                <a:tc>
                  <a:txBody>
                    <a:bodyPr/>
                    <a:lstStyle/>
                    <a:p>
                      <a:pPr marL="0" marR="0">
                        <a:lnSpc>
                          <a:spcPct val="115000"/>
                        </a:lnSpc>
                        <a:spcBef>
                          <a:spcPts val="0"/>
                        </a:spcBef>
                        <a:spcAft>
                          <a:spcPts val="0"/>
                        </a:spcAft>
                      </a:pPr>
                      <a:r>
                        <a:rPr lang="en-US" sz="1000" dirty="0">
                          <a:effectLst/>
                        </a:rPr>
                        <a:t>Both the informed consent discussion and the written informed consent form and any other written information to be provided to subjects should include explanations of the following:</a:t>
                      </a:r>
                    </a:p>
                    <a:p>
                      <a:pPr marL="0" marR="0">
                        <a:lnSpc>
                          <a:spcPct val="115000"/>
                        </a:lnSpc>
                        <a:spcBef>
                          <a:spcPts val="0"/>
                        </a:spcBef>
                        <a:spcAft>
                          <a:spcPts val="0"/>
                        </a:spcAft>
                      </a:pPr>
                      <a:r>
                        <a:rPr lang="en-US" sz="1000" dirty="0">
                          <a:effectLst/>
                        </a:rPr>
                        <a:t> (a) That the trial involves research.</a:t>
                      </a:r>
                    </a:p>
                    <a:p>
                      <a:pPr marL="0" marR="0">
                        <a:lnSpc>
                          <a:spcPct val="115000"/>
                        </a:lnSpc>
                        <a:spcBef>
                          <a:spcPts val="0"/>
                        </a:spcBef>
                        <a:spcAft>
                          <a:spcPts val="0"/>
                        </a:spcAft>
                      </a:pPr>
                      <a:r>
                        <a:rPr lang="en-US" sz="1000" dirty="0">
                          <a:effectLst/>
                        </a:rPr>
                        <a:t> (</a:t>
                      </a:r>
                      <a:r>
                        <a:rPr lang="en-US" sz="1000" dirty="0">
                          <a:effectLst/>
                          <a:highlight>
                            <a:srgbClr val="FFFF00"/>
                          </a:highlight>
                        </a:rPr>
                        <a:t>b) The purpose of the trial.</a:t>
                      </a:r>
                    </a:p>
                    <a:p>
                      <a:pPr marL="0" marR="0">
                        <a:lnSpc>
                          <a:spcPct val="115000"/>
                        </a:lnSpc>
                        <a:spcBef>
                          <a:spcPts val="0"/>
                        </a:spcBef>
                        <a:spcAft>
                          <a:spcPts val="0"/>
                        </a:spcAft>
                      </a:pPr>
                      <a:r>
                        <a:rPr lang="en-US" sz="1000" dirty="0">
                          <a:effectLst/>
                          <a:highlight>
                            <a:srgbClr val="FFFF00"/>
                          </a:highlight>
                        </a:rPr>
                        <a:t> (c) The trial treatment(s) and the probability for random assignment to each treatment.</a:t>
                      </a:r>
                    </a:p>
                    <a:p>
                      <a:pPr marL="0" marR="0">
                        <a:lnSpc>
                          <a:spcPct val="115000"/>
                        </a:lnSpc>
                        <a:spcBef>
                          <a:spcPts val="0"/>
                        </a:spcBef>
                        <a:spcAft>
                          <a:spcPts val="0"/>
                        </a:spcAft>
                      </a:pPr>
                      <a:r>
                        <a:rPr lang="en-US" sz="1000" dirty="0">
                          <a:effectLst/>
                        </a:rPr>
                        <a:t> (d) The trial procedures to be followed, including all invasive procedures.</a:t>
                      </a:r>
                    </a:p>
                    <a:p>
                      <a:pPr marL="0" marR="0">
                        <a:lnSpc>
                          <a:spcPct val="115000"/>
                        </a:lnSpc>
                        <a:spcBef>
                          <a:spcPts val="0"/>
                        </a:spcBef>
                        <a:spcAft>
                          <a:spcPts val="0"/>
                        </a:spcAft>
                      </a:pPr>
                      <a:r>
                        <a:rPr lang="en-US" sz="1000" dirty="0">
                          <a:effectLst/>
                        </a:rPr>
                        <a:t> (e) The subject’s responsibilities.</a:t>
                      </a:r>
                    </a:p>
                    <a:p>
                      <a:pPr marL="0" marR="0">
                        <a:lnSpc>
                          <a:spcPct val="115000"/>
                        </a:lnSpc>
                        <a:spcBef>
                          <a:spcPts val="0"/>
                        </a:spcBef>
                        <a:spcAft>
                          <a:spcPts val="0"/>
                        </a:spcAft>
                      </a:pPr>
                      <a:r>
                        <a:rPr lang="en-US" sz="1000" dirty="0">
                          <a:effectLst/>
                        </a:rPr>
                        <a:t> (f) Those aspects of the trial that are experimental.</a:t>
                      </a:r>
                    </a:p>
                    <a:p>
                      <a:pPr marL="0" marR="0">
                        <a:lnSpc>
                          <a:spcPct val="115000"/>
                        </a:lnSpc>
                        <a:spcBef>
                          <a:spcPts val="0"/>
                        </a:spcBef>
                        <a:spcAft>
                          <a:spcPts val="0"/>
                        </a:spcAft>
                      </a:pPr>
                      <a:r>
                        <a:rPr lang="en-US" sz="1000" dirty="0">
                          <a:effectLst/>
                        </a:rPr>
                        <a:t> (g) The reasonably foreseeable risks or inconveniences to the subject and, when applicable, to an embryo, fetus, or nursing infant.</a:t>
                      </a:r>
                    </a:p>
                    <a:p>
                      <a:pPr marL="0" marR="0">
                        <a:lnSpc>
                          <a:spcPct val="115000"/>
                        </a:lnSpc>
                        <a:spcBef>
                          <a:spcPts val="0"/>
                        </a:spcBef>
                        <a:spcAft>
                          <a:spcPts val="0"/>
                        </a:spcAft>
                      </a:pPr>
                      <a:r>
                        <a:rPr lang="en-US" sz="1000" dirty="0">
                          <a:effectLst/>
                        </a:rPr>
                        <a:t> (h) The reasonably expected benefits. When there is no intended clinical benefit to the subject, the subject should be made aware of this.</a:t>
                      </a:r>
                    </a:p>
                    <a:p>
                      <a:pPr marL="0" marR="0">
                        <a:lnSpc>
                          <a:spcPct val="115000"/>
                        </a:lnSpc>
                        <a:spcBef>
                          <a:spcPts val="0"/>
                        </a:spcBef>
                        <a:spcAft>
                          <a:spcPts val="0"/>
                        </a:spcAft>
                      </a:pPr>
                      <a:r>
                        <a:rPr lang="en-US" sz="1000" dirty="0">
                          <a:effectLst/>
                        </a:rPr>
                        <a:t> (</a:t>
                      </a:r>
                      <a:r>
                        <a:rPr lang="en-US" sz="1000" dirty="0" err="1">
                          <a:effectLst/>
                        </a:rPr>
                        <a:t>i</a:t>
                      </a:r>
                      <a:r>
                        <a:rPr lang="en-US" sz="1000" dirty="0">
                          <a:effectLst/>
                        </a:rPr>
                        <a:t>) The alternative procedure(s) or course(s) of treatment that may be available to the subject, and their important potential benefits and risks.</a:t>
                      </a:r>
                    </a:p>
                    <a:p>
                      <a:pPr marL="0" marR="0">
                        <a:lnSpc>
                          <a:spcPct val="115000"/>
                        </a:lnSpc>
                        <a:spcBef>
                          <a:spcPts val="0"/>
                        </a:spcBef>
                        <a:spcAft>
                          <a:spcPts val="0"/>
                        </a:spcAft>
                      </a:pPr>
                      <a:r>
                        <a:rPr lang="en-US" sz="1000" dirty="0">
                          <a:effectLst/>
                        </a:rPr>
                        <a:t> (j) The compensation and/or treatment available to the subject in the event of trial-related injury.</a:t>
                      </a:r>
                    </a:p>
                    <a:p>
                      <a:pPr marL="0" marR="0">
                        <a:lnSpc>
                          <a:spcPct val="115000"/>
                        </a:lnSpc>
                        <a:spcBef>
                          <a:spcPts val="0"/>
                        </a:spcBef>
                        <a:spcAft>
                          <a:spcPts val="0"/>
                        </a:spcAft>
                      </a:pPr>
                      <a:r>
                        <a:rPr lang="en-US" sz="1000" dirty="0">
                          <a:effectLst/>
                        </a:rPr>
                        <a:t> (k) The anticipated prorated payment, if any, to the subject for participating in the trial.</a:t>
                      </a:r>
                    </a:p>
                    <a:p>
                      <a:pPr marL="0" marR="0">
                        <a:lnSpc>
                          <a:spcPct val="115000"/>
                        </a:lnSpc>
                        <a:spcBef>
                          <a:spcPts val="0"/>
                        </a:spcBef>
                        <a:spcAft>
                          <a:spcPts val="0"/>
                        </a:spcAft>
                      </a:pPr>
                      <a:r>
                        <a:rPr lang="en-US" sz="1000" dirty="0">
                          <a:effectLst/>
                        </a:rPr>
                        <a:t> (l) The anticipated expenses, if any, to the subject for participating in the trial.</a:t>
                      </a:r>
                    </a:p>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8438" marR="18438" marT="0" marB="0"/>
                </a:tc>
                <a:tc>
                  <a:txBody>
                    <a:bodyPr/>
                    <a:lstStyle/>
                    <a:p>
                      <a:pPr marL="0" marR="0">
                        <a:lnSpc>
                          <a:spcPct val="115000"/>
                        </a:lnSpc>
                        <a:spcBef>
                          <a:spcPts val="0"/>
                        </a:spcBef>
                        <a:spcAft>
                          <a:spcPts val="0"/>
                        </a:spcAft>
                      </a:pPr>
                      <a:r>
                        <a:rPr lang="en-US" sz="300" dirty="0">
                          <a:effectLst/>
                        </a:rPr>
                        <a:t>Site Source Documentation/Informed Consent Documentation</a:t>
                      </a: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18438" marR="18438" marT="0" marB="0"/>
                </a:tc>
                <a:extLst>
                  <a:ext uri="{0D108BD9-81ED-4DB2-BD59-A6C34878D82A}">
                    <a16:rowId xmlns:a16="http://schemas.microsoft.com/office/drawing/2014/main" val="227770107"/>
                  </a:ext>
                </a:extLst>
              </a:tr>
            </a:tbl>
          </a:graphicData>
        </a:graphic>
      </p:graphicFrame>
    </p:spTree>
    <p:extLst>
      <p:ext uri="{BB962C8B-B14F-4D97-AF65-F5344CB8AC3E}">
        <p14:creationId xmlns:p14="http://schemas.microsoft.com/office/powerpoint/2010/main" val="30340922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DDAF21-DE69-4F3F-9EBF-0491FB8623FC}"/>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83539764-2470-48A9-92F8-8149BB7B909E}"/>
              </a:ext>
            </a:extLst>
          </p:cNvPr>
          <p:cNvSpPr>
            <a:spLocks noGrp="1"/>
          </p:cNvSpPr>
          <p:nvPr>
            <p:ph sz="half" idx="1"/>
          </p:nvPr>
        </p:nvSpPr>
        <p:spPr/>
        <p:txBody>
          <a:bodyPr>
            <a:normAutofit fontScale="92500" lnSpcReduction="20000"/>
          </a:bodyPr>
          <a:lstStyle/>
          <a:p>
            <a:pPr marL="0">
              <a:lnSpc>
                <a:spcPct val="115000"/>
              </a:lnSpc>
              <a:spcBef>
                <a:spcPts val="0"/>
              </a:spcBef>
            </a:pPr>
            <a:r>
              <a:rPr lang="en-US" sz="800" dirty="0">
                <a:highlight>
                  <a:srgbClr val="FFFF00"/>
                </a:highlight>
              </a:rPr>
              <a:t>(m) That the subject’s participation in the trial is voluntary and that the subject may refuse to participate or withdraw from the trial, at any time, without penalty or loss of benefits to which the subject is otherwise entitled.</a:t>
            </a:r>
          </a:p>
          <a:p>
            <a:pPr marL="0">
              <a:lnSpc>
                <a:spcPct val="115000"/>
              </a:lnSpc>
              <a:spcBef>
                <a:spcPts val="0"/>
              </a:spcBef>
            </a:pPr>
            <a:r>
              <a:rPr lang="en-US" sz="800" dirty="0"/>
              <a:t> (n) That the monitor(s), the auditor(s), the IRB/IEC, and the regulatory authority(</a:t>
            </a:r>
            <a:r>
              <a:rPr lang="en-US" sz="800" dirty="0" err="1"/>
              <a:t>ies</a:t>
            </a:r>
            <a:r>
              <a:rPr lang="en-US" sz="800" dirty="0"/>
              <a:t>) will be granted direct access to the subject’s original medical records for verification of clinical trial procedures and/or data, without violating the confidentiality of the subject, to the extent permitted by the applicable laws and regulations and that, by signing a written informed consent form, the subject or the subject’s legally acceptable representative is authorizing such access.</a:t>
            </a:r>
          </a:p>
          <a:p>
            <a:pPr marL="0">
              <a:lnSpc>
                <a:spcPct val="115000"/>
              </a:lnSpc>
              <a:spcBef>
                <a:spcPts val="0"/>
              </a:spcBef>
            </a:pPr>
            <a:r>
              <a:rPr lang="en-US" sz="800" dirty="0"/>
              <a:t> (o) That records identifying the subject will be kept confidential and, to the extent permitted by the applicable laws and/or regulations, will not be made publicly available. If the results of the trial are published, the subject’s identity will remain confidential.</a:t>
            </a:r>
          </a:p>
          <a:p>
            <a:pPr marL="0">
              <a:lnSpc>
                <a:spcPct val="115000"/>
              </a:lnSpc>
              <a:spcBef>
                <a:spcPts val="0"/>
              </a:spcBef>
            </a:pPr>
            <a:r>
              <a:rPr lang="en-US" sz="800" dirty="0"/>
              <a:t> (p) That the subject or the subject’s legally acceptable representative will be informed in a timely manner if information becomes available that may be relevant to the subject’s willingness to continue participation in the trial.</a:t>
            </a:r>
          </a:p>
          <a:p>
            <a:pPr marL="0">
              <a:lnSpc>
                <a:spcPct val="115000"/>
              </a:lnSpc>
              <a:spcBef>
                <a:spcPts val="0"/>
              </a:spcBef>
            </a:pPr>
            <a:r>
              <a:rPr lang="en-US" sz="800" dirty="0"/>
              <a:t> (q) The person(s) to contact for further information regarding the trial and the rights of trial subjects, and whom to contact in the event of trial-related injury.</a:t>
            </a:r>
          </a:p>
          <a:p>
            <a:pPr marL="0">
              <a:lnSpc>
                <a:spcPct val="115000"/>
              </a:lnSpc>
              <a:spcBef>
                <a:spcPts val="0"/>
              </a:spcBef>
            </a:pPr>
            <a:r>
              <a:rPr lang="en-US" sz="800" dirty="0"/>
              <a:t> (r) The foreseeable circumstances and/or reasons under which the subject’s participation in the trial may be terminated.</a:t>
            </a:r>
          </a:p>
          <a:p>
            <a:pPr marL="0">
              <a:lnSpc>
                <a:spcPct val="115000"/>
              </a:lnSpc>
              <a:spcBef>
                <a:spcPts val="0"/>
              </a:spcBef>
            </a:pPr>
            <a:r>
              <a:rPr lang="en-US" sz="800" dirty="0"/>
              <a:t> (s) The expected duration of the subject’s participation in the trial.</a:t>
            </a:r>
          </a:p>
          <a:p>
            <a:pPr marL="0">
              <a:lnSpc>
                <a:spcPct val="115000"/>
              </a:lnSpc>
              <a:spcBef>
                <a:spcPts val="0"/>
              </a:spcBef>
            </a:pPr>
            <a:r>
              <a:rPr lang="en-US" sz="800" dirty="0"/>
              <a:t> (t) The approximate number of subjects involved in the trial.</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Content Placeholder 4">
            <a:extLst>
              <a:ext uri="{FF2B5EF4-FFF2-40B4-BE49-F238E27FC236}">
                <a16:creationId xmlns:a16="http://schemas.microsoft.com/office/drawing/2014/main" id="{E6B11761-E361-441F-BCD8-0523D8FED0D3}"/>
              </a:ext>
            </a:extLst>
          </p:cNvPr>
          <p:cNvSpPr>
            <a:spLocks noGrp="1"/>
          </p:cNvSpPr>
          <p:nvPr>
            <p:ph sz="half" idx="2"/>
          </p:nvPr>
        </p:nvSpPr>
        <p:spPr/>
        <p:txBody>
          <a:bodyPr>
            <a:normAutofit fontScale="92500" lnSpcReduction="20000"/>
          </a:bodyPr>
          <a:lstStyle/>
          <a:p>
            <a:endParaRPr lang="en-US"/>
          </a:p>
        </p:txBody>
      </p:sp>
    </p:spTree>
    <p:extLst>
      <p:ext uri="{BB962C8B-B14F-4D97-AF65-F5344CB8AC3E}">
        <p14:creationId xmlns:p14="http://schemas.microsoft.com/office/powerpoint/2010/main" val="2923638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754FA700-6FC4-4D9F-80FF-911543307436}"/>
              </a:ext>
            </a:extLst>
          </p:cNvPr>
          <p:cNvGraphicFramePr>
            <a:graphicFrameLocks noGrp="1"/>
          </p:cNvGraphicFramePr>
          <p:nvPr>
            <p:ph idx="1"/>
            <p:extLst>
              <p:ext uri="{D42A27DB-BD31-4B8C-83A1-F6EECF244321}">
                <p14:modId xmlns:p14="http://schemas.microsoft.com/office/powerpoint/2010/main" val="3799924144"/>
              </p:ext>
            </p:extLst>
          </p:nvPr>
        </p:nvGraphicFramePr>
        <p:xfrm>
          <a:off x="159283" y="94389"/>
          <a:ext cx="8058518" cy="4855169"/>
        </p:xfrm>
        <a:graphic>
          <a:graphicData uri="http://schemas.openxmlformats.org/drawingml/2006/table">
            <a:tbl>
              <a:tblPr firstRow="1" firstCol="1" bandRow="1">
                <a:tableStyleId>{5C22544A-7EE6-4342-B048-85BDC9FD1C3A}</a:tableStyleId>
              </a:tblPr>
              <a:tblGrid>
                <a:gridCol w="477847">
                  <a:extLst>
                    <a:ext uri="{9D8B030D-6E8A-4147-A177-3AD203B41FA5}">
                      <a16:colId xmlns:a16="http://schemas.microsoft.com/office/drawing/2014/main" val="3627079094"/>
                    </a:ext>
                  </a:extLst>
                </a:gridCol>
                <a:gridCol w="3718806">
                  <a:extLst>
                    <a:ext uri="{9D8B030D-6E8A-4147-A177-3AD203B41FA5}">
                      <a16:colId xmlns:a16="http://schemas.microsoft.com/office/drawing/2014/main" val="1846233890"/>
                    </a:ext>
                  </a:extLst>
                </a:gridCol>
                <a:gridCol w="3861865">
                  <a:extLst>
                    <a:ext uri="{9D8B030D-6E8A-4147-A177-3AD203B41FA5}">
                      <a16:colId xmlns:a16="http://schemas.microsoft.com/office/drawing/2014/main" val="1244851055"/>
                    </a:ext>
                  </a:extLst>
                </a:gridCol>
              </a:tblGrid>
              <a:tr h="2078292">
                <a:tc>
                  <a:txBody>
                    <a:bodyPr/>
                    <a:lstStyle/>
                    <a:p>
                      <a:pPr marL="0" marR="0">
                        <a:lnSpc>
                          <a:spcPct val="115000"/>
                        </a:lnSpc>
                        <a:spcBef>
                          <a:spcPts val="0"/>
                        </a:spcBef>
                        <a:spcAft>
                          <a:spcPts val="0"/>
                        </a:spcAft>
                      </a:pPr>
                      <a:r>
                        <a:rPr lang="en-US" sz="800">
                          <a:effectLst/>
                        </a:rPr>
                        <a:t>4.8.11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846" marR="50846" marT="0" marB="0"/>
                </a:tc>
                <a:tc>
                  <a:txBody>
                    <a:bodyPr/>
                    <a:lstStyle/>
                    <a:p>
                      <a:pPr marL="0" marR="0">
                        <a:lnSpc>
                          <a:spcPct val="115000"/>
                        </a:lnSpc>
                        <a:spcBef>
                          <a:spcPts val="0"/>
                        </a:spcBef>
                        <a:spcAft>
                          <a:spcPts val="0"/>
                        </a:spcAft>
                      </a:pPr>
                      <a:r>
                        <a:rPr lang="en-US" sz="1000" dirty="0">
                          <a:effectLst/>
                        </a:rPr>
                        <a:t>Prior to participation in the trial, the subject or the subject’s legally acceptable representative should receive a copy of the signed and dated written informed consent form and any other written information provided to the subjects. During a subject’s participation in the trial, the subject or the subject’s legally acceptable representative should receive a copy of the signed and dated consent form updates and a copy of any amendments to the written information provided to subjects.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46" marR="50846" marT="0" marB="0"/>
                </a:tc>
                <a:tc>
                  <a:txBody>
                    <a:bodyPr/>
                    <a:lstStyle/>
                    <a:p>
                      <a:pPr marL="0" marR="0">
                        <a:lnSpc>
                          <a:spcPct val="115000"/>
                        </a:lnSpc>
                        <a:spcBef>
                          <a:spcPts val="0"/>
                        </a:spcBef>
                        <a:spcAft>
                          <a:spcPts val="0"/>
                        </a:spcAft>
                      </a:pPr>
                      <a:r>
                        <a:rPr lang="en-US" sz="1000" dirty="0">
                          <a:effectLst/>
                        </a:rPr>
                        <a:t>Site Source Documentation/Informed Consent Documentation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46" marR="50846" marT="0" marB="0"/>
                </a:tc>
                <a:extLst>
                  <a:ext uri="{0D108BD9-81ED-4DB2-BD59-A6C34878D82A}">
                    <a16:rowId xmlns:a16="http://schemas.microsoft.com/office/drawing/2014/main" val="29504228"/>
                  </a:ext>
                </a:extLst>
              </a:tr>
              <a:tr h="1628899">
                <a:tc>
                  <a:txBody>
                    <a:bodyPr/>
                    <a:lstStyle/>
                    <a:p>
                      <a:pPr marL="0" marR="0">
                        <a:lnSpc>
                          <a:spcPct val="115000"/>
                        </a:lnSpc>
                        <a:spcBef>
                          <a:spcPts val="0"/>
                        </a:spcBef>
                        <a:spcAft>
                          <a:spcPts val="0"/>
                        </a:spcAft>
                      </a:pPr>
                      <a:r>
                        <a:rPr lang="en-US" sz="800">
                          <a:effectLst/>
                        </a:rPr>
                        <a:t>4.8.12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846" marR="50846" marT="0" marB="0"/>
                </a:tc>
                <a:tc>
                  <a:txBody>
                    <a:bodyPr/>
                    <a:lstStyle/>
                    <a:p>
                      <a:pPr marL="0" marR="0">
                        <a:lnSpc>
                          <a:spcPct val="115000"/>
                        </a:lnSpc>
                        <a:spcBef>
                          <a:spcPts val="0"/>
                        </a:spcBef>
                        <a:spcAft>
                          <a:spcPts val="0"/>
                        </a:spcAft>
                      </a:pPr>
                      <a:r>
                        <a:rPr lang="en-US" sz="1000" dirty="0">
                          <a:effectLst/>
                        </a:rPr>
                        <a:t>When a clinical trial (therapeutic or non-therapeutic) includes subjects who can only be enrolled in the trial with the consent of the subject’s legally acceptable representative (e.g., minors, or patients with severe dementia), the subject should be informed about the trial to the extent compatible with the subject’s understanding and, if capable, the subject should sign and personally date the written informed consent.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46" marR="50846" marT="0" marB="0"/>
                </a:tc>
                <a:tc>
                  <a:txBody>
                    <a:bodyPr/>
                    <a:lstStyle/>
                    <a:p>
                      <a:pPr marL="0" marR="0">
                        <a:lnSpc>
                          <a:spcPct val="115000"/>
                        </a:lnSpc>
                        <a:spcBef>
                          <a:spcPts val="0"/>
                        </a:spcBef>
                        <a:spcAft>
                          <a:spcPts val="0"/>
                        </a:spcAft>
                      </a:pPr>
                      <a:r>
                        <a:rPr lang="en-US" sz="1000" dirty="0">
                          <a:effectLst/>
                        </a:rPr>
                        <a:t>Site Source Documentation/Informed Consent Documentation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46" marR="50846" marT="0" marB="0"/>
                </a:tc>
                <a:extLst>
                  <a:ext uri="{0D108BD9-81ED-4DB2-BD59-A6C34878D82A}">
                    <a16:rowId xmlns:a16="http://schemas.microsoft.com/office/drawing/2014/main" val="3980937118"/>
                  </a:ext>
                </a:extLst>
              </a:tr>
              <a:tr h="1147978">
                <a:tc>
                  <a:txBody>
                    <a:bodyPr/>
                    <a:lstStyle/>
                    <a:p>
                      <a:pPr marL="0" marR="0">
                        <a:lnSpc>
                          <a:spcPct val="115000"/>
                        </a:lnSpc>
                        <a:spcBef>
                          <a:spcPts val="0"/>
                        </a:spcBef>
                        <a:spcAft>
                          <a:spcPts val="0"/>
                        </a:spcAft>
                      </a:pPr>
                      <a:r>
                        <a:rPr lang="en-US" sz="800">
                          <a:effectLst/>
                        </a:rPr>
                        <a:t>4.8.13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846" marR="50846" marT="0" marB="0"/>
                </a:tc>
                <a:tc>
                  <a:txBody>
                    <a:bodyPr/>
                    <a:lstStyle/>
                    <a:p>
                      <a:pPr marL="0" marR="0">
                        <a:lnSpc>
                          <a:spcPct val="115000"/>
                        </a:lnSpc>
                        <a:spcBef>
                          <a:spcPts val="0"/>
                        </a:spcBef>
                        <a:spcAft>
                          <a:spcPts val="0"/>
                        </a:spcAft>
                      </a:pPr>
                      <a:r>
                        <a:rPr lang="en-US" sz="1000" dirty="0">
                          <a:effectLst/>
                        </a:rPr>
                        <a:t>Except as described in 4.8.14, a non-therapeutic trial (i.e. a trial in which there is no anticipated direct clinical benefit to the subject), should be conducted in subjects who personally give consent and who sign and date the written informed consent form.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46" marR="50846" marT="0" marB="0"/>
                </a:tc>
                <a:tc>
                  <a:txBody>
                    <a:bodyPr/>
                    <a:lstStyle/>
                    <a:p>
                      <a:pPr marL="0" marR="0">
                        <a:lnSpc>
                          <a:spcPct val="115000"/>
                        </a:lnSpc>
                        <a:spcBef>
                          <a:spcPts val="0"/>
                        </a:spcBef>
                        <a:spcAft>
                          <a:spcPts val="0"/>
                        </a:spcAft>
                      </a:pPr>
                      <a:r>
                        <a:rPr lang="en-US" sz="1000" dirty="0">
                          <a:effectLst/>
                        </a:rPr>
                        <a:t>Site Source Documentation/Informed Consent Documentatio</a:t>
                      </a:r>
                      <a:r>
                        <a:rPr lang="en-US" sz="800" dirty="0">
                          <a:effectLst/>
                        </a:rPr>
                        <a:t>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846" marR="50846" marT="0" marB="0"/>
                </a:tc>
                <a:extLst>
                  <a:ext uri="{0D108BD9-81ED-4DB2-BD59-A6C34878D82A}">
                    <a16:rowId xmlns:a16="http://schemas.microsoft.com/office/drawing/2014/main" val="1617264024"/>
                  </a:ext>
                </a:extLst>
              </a:tr>
            </a:tbl>
          </a:graphicData>
        </a:graphic>
      </p:graphicFrame>
    </p:spTree>
    <p:extLst>
      <p:ext uri="{BB962C8B-B14F-4D97-AF65-F5344CB8AC3E}">
        <p14:creationId xmlns:p14="http://schemas.microsoft.com/office/powerpoint/2010/main" val="19580600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A18ECF-DCE7-436E-9FD6-F54A4854484B}"/>
              </a:ext>
            </a:extLst>
          </p:cNvPr>
          <p:cNvSpPr>
            <a:spLocks noGrp="1"/>
          </p:cNvSpPr>
          <p:nvPr>
            <p:ph type="title"/>
          </p:nvPr>
        </p:nvSpPr>
        <p:spPr>
          <a:xfrm>
            <a:off x="508001" y="58994"/>
            <a:ext cx="2810932" cy="2023809"/>
          </a:xfrm>
        </p:spPr>
        <p:txBody>
          <a:bodyPr>
            <a:noAutofit/>
          </a:bodyPr>
          <a:lstStyle/>
          <a:p>
            <a:pPr algn="ctr"/>
            <a:br>
              <a:rPr lang="en-US" altLang="en-US" sz="5400" b="1" dirty="0">
                <a:latin typeface="Calibri" panose="020F0502020204030204" pitchFamily="34" charset="0"/>
                <a:cs typeface="Calibri" panose="020F0502020204030204" pitchFamily="34" charset="0"/>
              </a:rPr>
            </a:br>
            <a:br>
              <a:rPr lang="en-US" altLang="en-US" sz="5400" b="1" dirty="0">
                <a:latin typeface="Calibri" panose="020F0502020204030204" pitchFamily="34" charset="0"/>
                <a:cs typeface="Calibri" panose="020F0502020204030204" pitchFamily="34" charset="0"/>
              </a:rPr>
            </a:br>
            <a:br>
              <a:rPr lang="en-US" altLang="en-US" sz="5400" b="1" dirty="0">
                <a:latin typeface="Calibri" panose="020F0502020204030204" pitchFamily="34" charset="0"/>
                <a:cs typeface="Calibri" panose="020F0502020204030204" pitchFamily="34" charset="0"/>
              </a:rPr>
            </a:br>
            <a:br>
              <a:rPr lang="en-US" altLang="en-US" sz="5400" b="1" dirty="0">
                <a:latin typeface="Calibri" panose="020F0502020204030204" pitchFamily="34" charset="0"/>
                <a:cs typeface="Calibri" panose="020F0502020204030204" pitchFamily="34" charset="0"/>
              </a:rPr>
            </a:br>
            <a:br>
              <a:rPr lang="en-US" altLang="en-US" sz="5400" b="1" dirty="0">
                <a:latin typeface="Calibri" panose="020F0502020204030204" pitchFamily="34" charset="0"/>
                <a:cs typeface="Calibri" panose="020F0502020204030204" pitchFamily="34" charset="0"/>
              </a:rPr>
            </a:br>
            <a:br>
              <a:rPr lang="en-US" altLang="en-US" sz="5400" b="1" dirty="0">
                <a:latin typeface="Calibri" panose="020F0502020204030204" pitchFamily="34" charset="0"/>
                <a:cs typeface="Calibri" panose="020F0502020204030204" pitchFamily="34" charset="0"/>
              </a:rPr>
            </a:br>
            <a:endParaRPr lang="en-US" sz="5400" dirty="0">
              <a:latin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67E7A5CD-A4FE-47AF-AA18-AE8C494A055A}"/>
              </a:ext>
            </a:extLst>
          </p:cNvPr>
          <p:cNvSpPr>
            <a:spLocks noGrp="1"/>
          </p:cNvSpPr>
          <p:nvPr>
            <p:ph idx="1"/>
          </p:nvPr>
        </p:nvSpPr>
        <p:spPr>
          <a:xfrm>
            <a:off x="3570346" y="58994"/>
            <a:ext cx="3385156" cy="4796175"/>
          </a:xfrm>
        </p:spPr>
        <p:txBody>
          <a:bodyPr>
            <a:normAutofit fontScale="25000" lnSpcReduction="20000"/>
          </a:bodyPr>
          <a:lstStyle/>
          <a:p>
            <a:pPr marL="0" indent="0" algn="ctr">
              <a:buNone/>
            </a:pPr>
            <a:endParaRPr lang="en-US" altLang="en-US" sz="2400" dirty="0"/>
          </a:p>
          <a:p>
            <a:pPr marL="0" indent="0">
              <a:buNone/>
            </a:pPr>
            <a:endParaRPr lang="en-US" altLang="en-US" sz="8800" dirty="0"/>
          </a:p>
          <a:p>
            <a:pPr marL="0" indent="0">
              <a:buNone/>
            </a:pPr>
            <a:endParaRPr lang="en-US" altLang="en-US" sz="8000" dirty="0">
              <a:latin typeface="Calibri" panose="020F0502020204030204" pitchFamily="34" charset="0"/>
              <a:cs typeface="Calibri" panose="020F0502020204030204" pitchFamily="34" charset="0"/>
            </a:endParaRPr>
          </a:p>
          <a:p>
            <a:pPr marL="0" indent="0">
              <a:buNone/>
            </a:pPr>
            <a:r>
              <a:rPr lang="en-US" altLang="en-US" sz="8000" dirty="0">
                <a:latin typeface="+mj-lt"/>
                <a:cs typeface="Calibri" panose="020F0502020204030204" pitchFamily="34" charset="0"/>
              </a:rPr>
              <a:t>IT IS:</a:t>
            </a:r>
          </a:p>
          <a:p>
            <a:pPr marL="0" indent="0">
              <a:buNone/>
            </a:pPr>
            <a:r>
              <a:rPr lang="en-US" altLang="en-US" sz="8000" dirty="0">
                <a:latin typeface="+mj-lt"/>
                <a:cs typeface="Calibri" panose="020F0502020204030204" pitchFamily="34" charset="0"/>
              </a:rPr>
              <a:t>● More than rules on a piece of paper</a:t>
            </a:r>
          </a:p>
          <a:p>
            <a:pPr marL="0" indent="0">
              <a:buNone/>
            </a:pPr>
            <a:r>
              <a:rPr lang="en-US" altLang="en-US" sz="8000" dirty="0">
                <a:latin typeface="+mj-lt"/>
                <a:cs typeface="Calibri" panose="020F0502020204030204" pitchFamily="34" charset="0"/>
              </a:rPr>
              <a:t>● An attitude of credibility and excellence in research</a:t>
            </a:r>
          </a:p>
          <a:p>
            <a:pPr marL="0" indent="0">
              <a:buNone/>
            </a:pPr>
            <a:r>
              <a:rPr lang="en-US" altLang="en-US" sz="8000" dirty="0">
                <a:latin typeface="+mj-lt"/>
                <a:cs typeface="Calibri" panose="020F0502020204030204" pitchFamily="34" charset="0"/>
              </a:rPr>
              <a:t>● Mindset of dedication for quality </a:t>
            </a:r>
          </a:p>
          <a:p>
            <a:pPr marL="0" indent="0">
              <a:buNone/>
            </a:pPr>
            <a:r>
              <a:rPr lang="en-US" altLang="en-US" sz="8000" dirty="0">
                <a:latin typeface="+mj-lt"/>
                <a:cs typeface="Calibri" panose="020F0502020204030204" pitchFamily="34" charset="0"/>
              </a:rPr>
              <a:t>● A way to provide a standard for research</a:t>
            </a:r>
          </a:p>
          <a:p>
            <a:pPr marL="0" indent="0">
              <a:buNone/>
            </a:pPr>
            <a:r>
              <a:rPr lang="en-US" altLang="en-US" sz="8000" dirty="0">
                <a:latin typeface="+mj-lt"/>
                <a:cs typeface="Calibri" panose="020F0502020204030204" pitchFamily="34" charset="0"/>
              </a:rPr>
              <a:t>● A collection of practices to assure subject safety/protection of rights and data integrity</a:t>
            </a:r>
          </a:p>
          <a:p>
            <a:endParaRPr lang="en-US" sz="8000" dirty="0">
              <a:latin typeface="Calibri" panose="020F0502020204030204" pitchFamily="34" charset="0"/>
              <a:cs typeface="Calibri" panose="020F0502020204030204" pitchFamily="34" charset="0"/>
            </a:endParaRPr>
          </a:p>
          <a:p>
            <a:endParaRPr lang="en-US" altLang="en-US" sz="2400" dirty="0"/>
          </a:p>
          <a:p>
            <a:pPr marL="0" indent="0">
              <a:buNone/>
            </a:pPr>
            <a:endParaRPr lang="en-US" altLang="en-US" sz="2400" dirty="0"/>
          </a:p>
          <a:p>
            <a:endParaRPr lang="en-US" dirty="0"/>
          </a:p>
        </p:txBody>
      </p:sp>
      <p:sp>
        <p:nvSpPr>
          <p:cNvPr id="4" name="Text Placeholder 3">
            <a:extLst>
              <a:ext uri="{FF2B5EF4-FFF2-40B4-BE49-F238E27FC236}">
                <a16:creationId xmlns:a16="http://schemas.microsoft.com/office/drawing/2014/main" id="{7A6D1C42-09D3-45D0-A506-54AB535F7E63}"/>
              </a:ext>
            </a:extLst>
          </p:cNvPr>
          <p:cNvSpPr>
            <a:spLocks noGrp="1"/>
          </p:cNvSpPr>
          <p:nvPr>
            <p:ph type="body" sz="half" idx="2"/>
          </p:nvPr>
        </p:nvSpPr>
        <p:spPr>
          <a:xfrm>
            <a:off x="508001" y="2350347"/>
            <a:ext cx="2890896" cy="2605111"/>
          </a:xfrm>
        </p:spPr>
        <p:txBody>
          <a:bodyPr>
            <a:normAutofit/>
          </a:bodyPr>
          <a:lstStyle/>
          <a:p>
            <a:r>
              <a:rPr lang="en-US" sz="2000" dirty="0">
                <a:latin typeface="+mj-lt"/>
                <a:cs typeface="Calibri" panose="020F0502020204030204" pitchFamily="34" charset="0"/>
              </a:rPr>
              <a:t>GCPs are defined as  standards for the design, conduct, performance, monitoring, auditing, recording, analysis and reporting of research studies</a:t>
            </a:r>
          </a:p>
          <a:p>
            <a:endParaRPr lang="en-US" dirty="0"/>
          </a:p>
        </p:txBody>
      </p:sp>
      <p:sp>
        <p:nvSpPr>
          <p:cNvPr id="5" name="Rectangle 4">
            <a:extLst>
              <a:ext uri="{FF2B5EF4-FFF2-40B4-BE49-F238E27FC236}">
                <a16:creationId xmlns:a16="http://schemas.microsoft.com/office/drawing/2014/main" id="{36BFEF91-C1FF-4DBB-A683-F7E9F1E39585}"/>
              </a:ext>
            </a:extLst>
          </p:cNvPr>
          <p:cNvSpPr/>
          <p:nvPr/>
        </p:nvSpPr>
        <p:spPr>
          <a:xfrm>
            <a:off x="336551" y="219792"/>
            <a:ext cx="2535341" cy="2400657"/>
          </a:xfrm>
          <a:prstGeom prst="rect">
            <a:avLst/>
          </a:prstGeom>
        </p:spPr>
        <p:txBody>
          <a:bodyPr wrap="square">
            <a:spAutoFit/>
          </a:bodyPr>
          <a:lstStyle/>
          <a:p>
            <a:pPr algn="ctr"/>
            <a:endParaRPr lang="en-US" altLang="en-US" sz="3200" b="1" dirty="0">
              <a:solidFill>
                <a:srgbClr val="92D050"/>
              </a:solidFill>
              <a:latin typeface="Calibri" panose="020F0502020204030204" pitchFamily="34" charset="0"/>
              <a:cs typeface="Calibri" panose="020F0502020204030204" pitchFamily="34" charset="0"/>
            </a:endParaRPr>
          </a:p>
          <a:p>
            <a:pPr algn="ctr"/>
            <a:r>
              <a:rPr lang="en-US" altLang="en-US" sz="3200" b="1" dirty="0">
                <a:solidFill>
                  <a:srgbClr val="92D050"/>
                </a:solidFill>
                <a:cs typeface="Calibri" panose="020F0502020204030204" pitchFamily="34" charset="0"/>
              </a:rPr>
              <a:t>What are GCPs?</a:t>
            </a:r>
            <a:br>
              <a:rPr lang="en-US" altLang="en-US" sz="5400" b="1" dirty="0">
                <a:solidFill>
                  <a:schemeClr val="accent2">
                    <a:lumMod val="40000"/>
                    <a:lumOff val="60000"/>
                  </a:schemeClr>
                </a:solidFill>
                <a:cs typeface="Calibri" panose="020F0502020204030204" pitchFamily="34" charset="0"/>
              </a:rPr>
            </a:br>
            <a:endParaRPr lang="en-US" sz="5400" dirty="0">
              <a:solidFill>
                <a:schemeClr val="accent2">
                  <a:lumMod val="40000"/>
                  <a:lumOff val="60000"/>
                </a:schemeClr>
              </a:solidFill>
            </a:endParaRPr>
          </a:p>
        </p:txBody>
      </p:sp>
    </p:spTree>
    <p:extLst>
      <p:ext uri="{BB962C8B-B14F-4D97-AF65-F5344CB8AC3E}">
        <p14:creationId xmlns:p14="http://schemas.microsoft.com/office/powerpoint/2010/main" val="25000652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CB7E221-F7FF-4CAB-8F3D-C59E8DBAE527}"/>
              </a:ext>
            </a:extLst>
          </p:cNvPr>
          <p:cNvGraphicFramePr>
            <a:graphicFrameLocks noGrp="1"/>
          </p:cNvGraphicFramePr>
          <p:nvPr>
            <p:ph idx="1"/>
            <p:extLst>
              <p:ext uri="{D42A27DB-BD31-4B8C-83A1-F6EECF244321}">
                <p14:modId xmlns:p14="http://schemas.microsoft.com/office/powerpoint/2010/main" val="3078965566"/>
              </p:ext>
            </p:extLst>
          </p:nvPr>
        </p:nvGraphicFramePr>
        <p:xfrm>
          <a:off x="363415" y="112088"/>
          <a:ext cx="6658708" cy="4961357"/>
        </p:xfrm>
        <a:graphic>
          <a:graphicData uri="http://schemas.openxmlformats.org/drawingml/2006/table">
            <a:tbl>
              <a:tblPr firstRow="1" firstCol="1" bandRow="1">
                <a:tableStyleId>{5C22544A-7EE6-4342-B048-85BDC9FD1C3A}</a:tableStyleId>
              </a:tblPr>
              <a:tblGrid>
                <a:gridCol w="878230">
                  <a:extLst>
                    <a:ext uri="{9D8B030D-6E8A-4147-A177-3AD203B41FA5}">
                      <a16:colId xmlns:a16="http://schemas.microsoft.com/office/drawing/2014/main" val="4179334955"/>
                    </a:ext>
                  </a:extLst>
                </a:gridCol>
                <a:gridCol w="2589440">
                  <a:extLst>
                    <a:ext uri="{9D8B030D-6E8A-4147-A177-3AD203B41FA5}">
                      <a16:colId xmlns:a16="http://schemas.microsoft.com/office/drawing/2014/main" val="2565226594"/>
                    </a:ext>
                  </a:extLst>
                </a:gridCol>
                <a:gridCol w="3191038">
                  <a:extLst>
                    <a:ext uri="{9D8B030D-6E8A-4147-A177-3AD203B41FA5}">
                      <a16:colId xmlns:a16="http://schemas.microsoft.com/office/drawing/2014/main" val="1862233437"/>
                    </a:ext>
                  </a:extLst>
                </a:gridCol>
              </a:tblGrid>
              <a:tr h="4961357">
                <a:tc>
                  <a:txBody>
                    <a:bodyPr/>
                    <a:lstStyle/>
                    <a:p>
                      <a:pPr marL="0" marR="0">
                        <a:lnSpc>
                          <a:spcPct val="115000"/>
                        </a:lnSpc>
                        <a:spcBef>
                          <a:spcPts val="0"/>
                        </a:spcBef>
                        <a:spcAft>
                          <a:spcPts val="0"/>
                        </a:spcAft>
                      </a:pPr>
                      <a:r>
                        <a:rPr lang="en-US" sz="900">
                          <a:effectLst/>
                        </a:rPr>
                        <a:t>4.8.14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96" marR="58196" marT="0" marB="0"/>
                </a:tc>
                <a:tc>
                  <a:txBody>
                    <a:bodyPr/>
                    <a:lstStyle/>
                    <a:p>
                      <a:pPr marL="0" marR="0">
                        <a:lnSpc>
                          <a:spcPct val="115000"/>
                        </a:lnSpc>
                        <a:spcBef>
                          <a:spcPts val="0"/>
                        </a:spcBef>
                        <a:spcAft>
                          <a:spcPts val="0"/>
                        </a:spcAft>
                      </a:pPr>
                      <a:r>
                        <a:rPr lang="en-US" sz="1000" dirty="0">
                          <a:effectLst/>
                        </a:rPr>
                        <a:t>Non-therapeutic trials may be conducted in subjects with consent of a legally acceptable representative provided the following conditions are fulfilled:</a:t>
                      </a:r>
                    </a:p>
                    <a:p>
                      <a:pPr marL="0" marR="0">
                        <a:lnSpc>
                          <a:spcPct val="115000"/>
                        </a:lnSpc>
                        <a:spcBef>
                          <a:spcPts val="0"/>
                        </a:spcBef>
                        <a:spcAft>
                          <a:spcPts val="0"/>
                        </a:spcAft>
                      </a:pPr>
                      <a:r>
                        <a:rPr lang="en-US" sz="1000" dirty="0">
                          <a:effectLst/>
                        </a:rPr>
                        <a:t> (a) The objectives of the trial cannot be met by means of a trial in subjects who can give informed consent personally.</a:t>
                      </a:r>
                    </a:p>
                    <a:p>
                      <a:pPr marL="0" marR="0">
                        <a:lnSpc>
                          <a:spcPct val="115000"/>
                        </a:lnSpc>
                        <a:spcBef>
                          <a:spcPts val="0"/>
                        </a:spcBef>
                        <a:spcAft>
                          <a:spcPts val="0"/>
                        </a:spcAft>
                      </a:pPr>
                      <a:r>
                        <a:rPr lang="en-US" sz="1000" dirty="0">
                          <a:effectLst/>
                        </a:rPr>
                        <a:t> (b) The foreseeable risks to the subjects are low.</a:t>
                      </a:r>
                    </a:p>
                    <a:p>
                      <a:pPr marL="0" marR="0">
                        <a:lnSpc>
                          <a:spcPct val="115000"/>
                        </a:lnSpc>
                        <a:spcBef>
                          <a:spcPts val="0"/>
                        </a:spcBef>
                        <a:spcAft>
                          <a:spcPts val="0"/>
                        </a:spcAft>
                      </a:pPr>
                      <a:r>
                        <a:rPr lang="en-US" sz="1000" dirty="0">
                          <a:effectLst/>
                        </a:rPr>
                        <a:t> (c) The negative impact on the subject’s well-being is minimized and low.</a:t>
                      </a:r>
                    </a:p>
                    <a:p>
                      <a:pPr marL="0" marR="0">
                        <a:lnSpc>
                          <a:spcPct val="115000"/>
                        </a:lnSpc>
                        <a:spcBef>
                          <a:spcPts val="0"/>
                        </a:spcBef>
                        <a:spcAft>
                          <a:spcPts val="0"/>
                        </a:spcAft>
                      </a:pPr>
                      <a:r>
                        <a:rPr lang="en-US" sz="1000" dirty="0">
                          <a:effectLst/>
                        </a:rPr>
                        <a:t> (d) The trial is not prohibited by law.</a:t>
                      </a:r>
                    </a:p>
                    <a:p>
                      <a:pPr marL="0" marR="0">
                        <a:lnSpc>
                          <a:spcPct val="115000"/>
                        </a:lnSpc>
                        <a:spcBef>
                          <a:spcPts val="0"/>
                        </a:spcBef>
                        <a:spcAft>
                          <a:spcPts val="0"/>
                        </a:spcAft>
                      </a:pPr>
                      <a:r>
                        <a:rPr lang="en-US" sz="1000" dirty="0">
                          <a:effectLst/>
                        </a:rPr>
                        <a:t> (e) The approval/favorable opinion of the IRB/IEC is expressly sought on the inclusion of such subjects, and the written approval/ favorable opinion covers this aspect.</a:t>
                      </a:r>
                    </a:p>
                    <a:p>
                      <a:pPr marL="0" marR="0">
                        <a:lnSpc>
                          <a:spcPct val="115000"/>
                        </a:lnSpc>
                        <a:spcBef>
                          <a:spcPts val="0"/>
                        </a:spcBef>
                        <a:spcAft>
                          <a:spcPts val="0"/>
                        </a:spcAft>
                      </a:pPr>
                      <a:r>
                        <a:rPr lang="en-US" sz="1000" dirty="0">
                          <a:effectLst/>
                        </a:rPr>
                        <a:t> Such trials, unless an exception is justified, should be conducted in patients having a disease or condition for which the investigational product is intended. Subjects in these trials should be particularly closely monitored and should be withdrawn if they appear to be unduly distressed.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96" marR="58196" marT="0" marB="0"/>
                </a:tc>
                <a:tc>
                  <a:txBody>
                    <a:bodyPr/>
                    <a:lstStyle/>
                    <a:p>
                      <a:pPr marL="0" marR="0">
                        <a:lnSpc>
                          <a:spcPct val="115000"/>
                        </a:lnSpc>
                        <a:spcBef>
                          <a:spcPts val="0"/>
                        </a:spcBef>
                        <a:spcAft>
                          <a:spcPts val="0"/>
                        </a:spcAft>
                      </a:pPr>
                      <a:r>
                        <a:rPr lang="en-US" sz="1000" dirty="0">
                          <a:effectLst/>
                        </a:rPr>
                        <a:t>Site Source Documentation/Informed Consent Documentation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96" marR="58196" marT="0" marB="0"/>
                </a:tc>
                <a:extLst>
                  <a:ext uri="{0D108BD9-81ED-4DB2-BD59-A6C34878D82A}">
                    <a16:rowId xmlns:a16="http://schemas.microsoft.com/office/drawing/2014/main" val="2796044806"/>
                  </a:ext>
                </a:extLst>
              </a:tr>
            </a:tbl>
          </a:graphicData>
        </a:graphic>
      </p:graphicFrame>
    </p:spTree>
    <p:extLst>
      <p:ext uri="{BB962C8B-B14F-4D97-AF65-F5344CB8AC3E}">
        <p14:creationId xmlns:p14="http://schemas.microsoft.com/office/powerpoint/2010/main" val="29822325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A1C6BD09-1ECB-46B4-9529-2B81B9F74DA2}"/>
              </a:ext>
            </a:extLst>
          </p:cNvPr>
          <p:cNvGraphicFramePr>
            <a:graphicFrameLocks noGrp="1"/>
          </p:cNvGraphicFramePr>
          <p:nvPr>
            <p:ph idx="1"/>
            <p:extLst>
              <p:ext uri="{D42A27DB-BD31-4B8C-83A1-F6EECF244321}">
                <p14:modId xmlns:p14="http://schemas.microsoft.com/office/powerpoint/2010/main" val="1184769286"/>
              </p:ext>
            </p:extLst>
          </p:nvPr>
        </p:nvGraphicFramePr>
        <p:xfrm>
          <a:off x="375138" y="100290"/>
          <a:ext cx="6680490" cy="4877672"/>
        </p:xfrm>
        <a:graphic>
          <a:graphicData uri="http://schemas.openxmlformats.org/drawingml/2006/table">
            <a:tbl>
              <a:tblPr firstRow="1" firstCol="1" bandRow="1">
                <a:tableStyleId>{5C22544A-7EE6-4342-B048-85BDC9FD1C3A}</a:tableStyleId>
              </a:tblPr>
              <a:tblGrid>
                <a:gridCol w="881105">
                  <a:extLst>
                    <a:ext uri="{9D8B030D-6E8A-4147-A177-3AD203B41FA5}">
                      <a16:colId xmlns:a16="http://schemas.microsoft.com/office/drawing/2014/main" val="40698704"/>
                    </a:ext>
                  </a:extLst>
                </a:gridCol>
                <a:gridCol w="2597910">
                  <a:extLst>
                    <a:ext uri="{9D8B030D-6E8A-4147-A177-3AD203B41FA5}">
                      <a16:colId xmlns:a16="http://schemas.microsoft.com/office/drawing/2014/main" val="3696599165"/>
                    </a:ext>
                  </a:extLst>
                </a:gridCol>
                <a:gridCol w="3201475">
                  <a:extLst>
                    <a:ext uri="{9D8B030D-6E8A-4147-A177-3AD203B41FA5}">
                      <a16:colId xmlns:a16="http://schemas.microsoft.com/office/drawing/2014/main" val="715690807"/>
                    </a:ext>
                  </a:extLst>
                </a:gridCol>
              </a:tblGrid>
              <a:tr h="4877672">
                <a:tc>
                  <a:txBody>
                    <a:bodyPr/>
                    <a:lstStyle/>
                    <a:p>
                      <a:pPr marL="0" marR="0">
                        <a:lnSpc>
                          <a:spcPct val="115000"/>
                        </a:lnSpc>
                        <a:spcBef>
                          <a:spcPts val="0"/>
                        </a:spcBef>
                        <a:spcAft>
                          <a:spcPts val="0"/>
                        </a:spcAft>
                      </a:pPr>
                      <a:r>
                        <a:rPr lang="en-US" sz="1100" dirty="0">
                          <a:effectLst/>
                        </a:rPr>
                        <a:t>4.8.15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15000"/>
                        </a:lnSpc>
                        <a:spcBef>
                          <a:spcPts val="0"/>
                        </a:spcBef>
                        <a:spcAft>
                          <a:spcPts val="0"/>
                        </a:spcAft>
                      </a:pPr>
                      <a:r>
                        <a:rPr lang="en-US" sz="1100">
                          <a:effectLst/>
                        </a:rPr>
                        <a:t>In emergency situations, when prior consent of the subject is not possible, the consent of the subject’s legally acceptable representative, if present, should be requested. When prior consent of the subject is not possible, and the subject’s legally acceptable representative is not available, enrolment of the subject should require measures described in the protocol and/or elsewhere, with documented approval/favorable opinion by the IRB/IEC, to protect the rights, safety and well-being of the subject and to ensure compliance with applicable regulatory requirements. The subject or the subject’s legally acceptable representative should be informed about the trial as soon as possible and consent to continue and other consent as appropriate (see 4.8.10) should be requested.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15000"/>
                        </a:lnSpc>
                        <a:spcBef>
                          <a:spcPts val="0"/>
                        </a:spcBef>
                        <a:spcAft>
                          <a:spcPts val="0"/>
                        </a:spcAft>
                      </a:pPr>
                      <a:r>
                        <a:rPr lang="en-US" sz="1100" dirty="0">
                          <a:effectLst/>
                        </a:rPr>
                        <a:t>Site Source Documentation/Informed Consent Documentation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extLst>
                  <a:ext uri="{0D108BD9-81ED-4DB2-BD59-A6C34878D82A}">
                    <a16:rowId xmlns:a16="http://schemas.microsoft.com/office/drawing/2014/main" val="529493361"/>
                  </a:ext>
                </a:extLst>
              </a:tr>
            </a:tbl>
          </a:graphicData>
        </a:graphic>
      </p:graphicFrame>
    </p:spTree>
    <p:extLst>
      <p:ext uri="{BB962C8B-B14F-4D97-AF65-F5344CB8AC3E}">
        <p14:creationId xmlns:p14="http://schemas.microsoft.com/office/powerpoint/2010/main" val="8077687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00B3AE-F7FC-47BE-8115-9450A0F61E0E}"/>
              </a:ext>
            </a:extLst>
          </p:cNvPr>
          <p:cNvSpPr>
            <a:spLocks noGrp="1"/>
          </p:cNvSpPr>
          <p:nvPr>
            <p:ph idx="1"/>
          </p:nvPr>
        </p:nvSpPr>
        <p:spPr>
          <a:xfrm>
            <a:off x="555413" y="325121"/>
            <a:ext cx="6285653" cy="4450079"/>
          </a:xfrm>
        </p:spPr>
        <p:txBody>
          <a:bodyPr>
            <a:normAutofit/>
          </a:bodyPr>
          <a:lstStyle/>
          <a:p>
            <a:pPr marL="0" indent="0" algn="ctr">
              <a:buNone/>
            </a:pPr>
            <a:r>
              <a:rPr lang="en-US" sz="3200" b="1" dirty="0"/>
              <a:t>4.9 Records and Reports</a:t>
            </a:r>
          </a:p>
          <a:p>
            <a:pPr marL="0" indent="0" algn="ctr">
              <a:buNone/>
            </a:pPr>
            <a:endParaRPr lang="en-US" sz="3200" b="1" dirty="0"/>
          </a:p>
        </p:txBody>
      </p:sp>
      <p:pic>
        <p:nvPicPr>
          <p:cNvPr id="7170" name="Picture 2" descr="research administrator memes Research, Finding Yourself, Memes, Movie Posters, Image, Film Poster, Film Posters, Poster, Meme">
            <a:extLst>
              <a:ext uri="{FF2B5EF4-FFF2-40B4-BE49-F238E27FC236}">
                <a16:creationId xmlns:a16="http://schemas.microsoft.com/office/drawing/2014/main" id="{B5872397-46E6-4BB8-B3D1-083BE7215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439" y="1187871"/>
            <a:ext cx="3657600" cy="32094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47F6086-6C25-449E-9A16-3E6E3BB7DAF9}"/>
              </a:ext>
            </a:extLst>
          </p:cNvPr>
          <p:cNvSpPr/>
          <p:nvPr/>
        </p:nvSpPr>
        <p:spPr>
          <a:xfrm flipV="1">
            <a:off x="4340831" y="4078839"/>
            <a:ext cx="462337" cy="23630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033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F72EB1A5-7201-4165-BFD2-9AC41FED8BF3}"/>
              </a:ext>
            </a:extLst>
          </p:cNvPr>
          <p:cNvGraphicFramePr>
            <a:graphicFrameLocks noGrp="1"/>
          </p:cNvGraphicFramePr>
          <p:nvPr>
            <p:ph idx="1"/>
            <p:extLst>
              <p:ext uri="{D42A27DB-BD31-4B8C-83A1-F6EECF244321}">
                <p14:modId xmlns:p14="http://schemas.microsoft.com/office/powerpoint/2010/main" val="4205146075"/>
              </p:ext>
            </p:extLst>
          </p:nvPr>
        </p:nvGraphicFramePr>
        <p:xfrm>
          <a:off x="218276" y="141585"/>
          <a:ext cx="6856600" cy="4878766"/>
        </p:xfrm>
        <a:graphic>
          <a:graphicData uri="http://schemas.openxmlformats.org/drawingml/2006/table">
            <a:tbl>
              <a:tblPr firstRow="1" firstCol="1" bandRow="1">
                <a:tableStyleId>{5C22544A-7EE6-4342-B048-85BDC9FD1C3A}</a:tableStyleId>
              </a:tblPr>
              <a:tblGrid>
                <a:gridCol w="899226">
                  <a:extLst>
                    <a:ext uri="{9D8B030D-6E8A-4147-A177-3AD203B41FA5}">
                      <a16:colId xmlns:a16="http://schemas.microsoft.com/office/drawing/2014/main" val="2359619744"/>
                    </a:ext>
                  </a:extLst>
                </a:gridCol>
                <a:gridCol w="2950587">
                  <a:extLst>
                    <a:ext uri="{9D8B030D-6E8A-4147-A177-3AD203B41FA5}">
                      <a16:colId xmlns:a16="http://schemas.microsoft.com/office/drawing/2014/main" val="1975452968"/>
                    </a:ext>
                  </a:extLst>
                </a:gridCol>
                <a:gridCol w="3006787">
                  <a:extLst>
                    <a:ext uri="{9D8B030D-6E8A-4147-A177-3AD203B41FA5}">
                      <a16:colId xmlns:a16="http://schemas.microsoft.com/office/drawing/2014/main" val="1671997609"/>
                    </a:ext>
                  </a:extLst>
                </a:gridCol>
              </a:tblGrid>
              <a:tr h="2748773">
                <a:tc>
                  <a:txBody>
                    <a:bodyPr/>
                    <a:lstStyle/>
                    <a:p>
                      <a:pPr marL="0" marR="0">
                        <a:lnSpc>
                          <a:spcPct val="115000"/>
                        </a:lnSpc>
                        <a:spcBef>
                          <a:spcPts val="0"/>
                        </a:spcBef>
                        <a:spcAft>
                          <a:spcPts val="0"/>
                        </a:spcAft>
                      </a:pPr>
                      <a:r>
                        <a:rPr lang="en-US" sz="1000">
                          <a:effectLst/>
                        </a:rPr>
                        <a:t>4.9.1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solidFill>
                            <a:schemeClr val="tx1"/>
                          </a:solidFill>
                          <a:effectLst/>
                        </a:rPr>
                        <a:t>The investigator should ensure the accuracy, completeness, legibility, and timeliness of the data reported to the sponsor in the CRFs and in all required reports.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solidFill>
                            <a:schemeClr val="tx1"/>
                          </a:solidFill>
                          <a:effectLst/>
                        </a:rPr>
                        <a:t>Source Documentation on all subjects, ALCOA-C</a:t>
                      </a:r>
                    </a:p>
                    <a:p>
                      <a:pPr marL="0" marR="0">
                        <a:lnSpc>
                          <a:spcPct val="115000"/>
                        </a:lnSpc>
                        <a:spcBef>
                          <a:spcPts val="0"/>
                        </a:spcBef>
                        <a:spcAft>
                          <a:spcPts val="0"/>
                        </a:spcAft>
                      </a:pPr>
                      <a:r>
                        <a:rPr lang="en-US" sz="1000" dirty="0">
                          <a:solidFill>
                            <a:schemeClr val="tx1"/>
                          </a:solidFill>
                          <a:effectLst/>
                        </a:rPr>
                        <a:t>CRF documentation</a:t>
                      </a:r>
                    </a:p>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938861878"/>
                  </a:ext>
                </a:extLst>
              </a:tr>
              <a:tr h="2129993">
                <a:tc>
                  <a:txBody>
                    <a:bodyPr/>
                    <a:lstStyle/>
                    <a:p>
                      <a:pPr marL="0" marR="0">
                        <a:lnSpc>
                          <a:spcPct val="115000"/>
                        </a:lnSpc>
                        <a:spcBef>
                          <a:spcPts val="0"/>
                        </a:spcBef>
                        <a:spcAft>
                          <a:spcPts val="0"/>
                        </a:spcAft>
                      </a:pPr>
                      <a:r>
                        <a:rPr lang="en-US" sz="1000">
                          <a:effectLst/>
                        </a:rPr>
                        <a:t>4.9.2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effectLst/>
                        </a:rPr>
                        <a:t>Data reported on the CRF, that are derived from source documents, should be consistent with the source documents or the discrepancies should be explained.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effectLst/>
                        </a:rPr>
                        <a:t>Source Documentation on all subjects, ALCOA-C</a:t>
                      </a:r>
                    </a:p>
                    <a:p>
                      <a:pPr marL="0" marR="0">
                        <a:lnSpc>
                          <a:spcPct val="115000"/>
                        </a:lnSpc>
                        <a:spcBef>
                          <a:spcPts val="0"/>
                        </a:spcBef>
                        <a:spcAft>
                          <a:spcPts val="0"/>
                        </a:spcAft>
                      </a:pPr>
                      <a:r>
                        <a:rPr lang="en-US" sz="1000" dirty="0">
                          <a:effectLst/>
                        </a:rPr>
                        <a:t>Notes to File</a:t>
                      </a:r>
                    </a:p>
                    <a:p>
                      <a:pPr marL="0" marR="0">
                        <a:lnSpc>
                          <a:spcPct val="115000"/>
                        </a:lnSpc>
                        <a:spcBef>
                          <a:spcPts val="0"/>
                        </a:spcBef>
                        <a:spcAft>
                          <a:spcPts val="0"/>
                        </a:spcAft>
                      </a:pPr>
                      <a:r>
                        <a:rPr lang="en-US" sz="1000" dirty="0">
                          <a:effectLst/>
                        </a:rPr>
                        <a:t>Progress notes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1455386675"/>
                  </a:ext>
                </a:extLst>
              </a:tr>
            </a:tbl>
          </a:graphicData>
        </a:graphic>
      </p:graphicFrame>
    </p:spTree>
    <p:extLst>
      <p:ext uri="{BB962C8B-B14F-4D97-AF65-F5344CB8AC3E}">
        <p14:creationId xmlns:p14="http://schemas.microsoft.com/office/powerpoint/2010/main" val="5731332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5405724-780D-461F-9D65-C9A21161E41B}"/>
              </a:ext>
            </a:extLst>
          </p:cNvPr>
          <p:cNvGraphicFramePr>
            <a:graphicFrameLocks noGrp="1"/>
          </p:cNvGraphicFramePr>
          <p:nvPr>
            <p:ph idx="1"/>
            <p:extLst>
              <p:ext uri="{D42A27DB-BD31-4B8C-83A1-F6EECF244321}">
                <p14:modId xmlns:p14="http://schemas.microsoft.com/office/powerpoint/2010/main" val="702390710"/>
              </p:ext>
            </p:extLst>
          </p:nvPr>
        </p:nvGraphicFramePr>
        <p:xfrm>
          <a:off x="205154" y="117987"/>
          <a:ext cx="7092348" cy="4831572"/>
        </p:xfrm>
        <a:graphic>
          <a:graphicData uri="http://schemas.openxmlformats.org/drawingml/2006/table">
            <a:tbl>
              <a:tblPr firstRow="1" firstCol="1" bandRow="1">
                <a:tableStyleId>{5C22544A-7EE6-4342-B048-85BDC9FD1C3A}</a:tableStyleId>
              </a:tblPr>
              <a:tblGrid>
                <a:gridCol w="930143">
                  <a:extLst>
                    <a:ext uri="{9D8B030D-6E8A-4147-A177-3AD203B41FA5}">
                      <a16:colId xmlns:a16="http://schemas.microsoft.com/office/drawing/2014/main" val="3115100348"/>
                    </a:ext>
                  </a:extLst>
                </a:gridCol>
                <a:gridCol w="3052036">
                  <a:extLst>
                    <a:ext uri="{9D8B030D-6E8A-4147-A177-3AD203B41FA5}">
                      <a16:colId xmlns:a16="http://schemas.microsoft.com/office/drawing/2014/main" val="1407192570"/>
                    </a:ext>
                  </a:extLst>
                </a:gridCol>
                <a:gridCol w="3110169">
                  <a:extLst>
                    <a:ext uri="{9D8B030D-6E8A-4147-A177-3AD203B41FA5}">
                      <a16:colId xmlns:a16="http://schemas.microsoft.com/office/drawing/2014/main" val="1397598327"/>
                    </a:ext>
                  </a:extLst>
                </a:gridCol>
              </a:tblGrid>
              <a:tr h="3299405">
                <a:tc>
                  <a:txBody>
                    <a:bodyPr/>
                    <a:lstStyle/>
                    <a:p>
                      <a:pPr marL="0" marR="0">
                        <a:lnSpc>
                          <a:spcPct val="115000"/>
                        </a:lnSpc>
                        <a:spcBef>
                          <a:spcPts val="0"/>
                        </a:spcBef>
                        <a:spcAft>
                          <a:spcPts val="0"/>
                        </a:spcAft>
                      </a:pPr>
                      <a:r>
                        <a:rPr lang="en-US" sz="1000" dirty="0">
                          <a:effectLst/>
                        </a:rPr>
                        <a:t>4.9.3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solidFill>
                            <a:schemeClr val="tx1"/>
                          </a:solidFill>
                          <a:effectLst/>
                        </a:rPr>
                        <a:t>Any change or correction to a CRF should be dated, initialed, and explained (if necessary) and should not obscure the original entry (i.e. an audit trail should be maintained); this applies to both written and electronic changes or corrections Sponsors should provide guidance to investigators and/or the investigators’ designated representatives on making such corrections. Sponsors should have written procedures to assure that changes or corrections in CRFs made by sponsor’s designated representatives are documented, are necessary, and are endorsed by the investigator. The investigator should retain records of the changes and corrections.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solidFill>
                            <a:schemeClr val="tx1"/>
                          </a:solidFill>
                          <a:effectLst/>
                        </a:rPr>
                        <a:t>Source Documentation on all subjects, ALCOA-C</a:t>
                      </a:r>
                    </a:p>
                    <a:p>
                      <a:pPr marL="0" marR="0">
                        <a:lnSpc>
                          <a:spcPct val="115000"/>
                        </a:lnSpc>
                        <a:spcBef>
                          <a:spcPts val="0"/>
                        </a:spcBef>
                        <a:spcAft>
                          <a:spcPts val="0"/>
                        </a:spcAft>
                      </a:pPr>
                      <a:r>
                        <a:rPr lang="en-US" sz="1000" dirty="0">
                          <a:solidFill>
                            <a:schemeClr val="tx1"/>
                          </a:solidFill>
                          <a:effectLst/>
                        </a:rPr>
                        <a:t>Notes to File</a:t>
                      </a:r>
                    </a:p>
                    <a:p>
                      <a:pPr marL="0" marR="0">
                        <a:lnSpc>
                          <a:spcPct val="115000"/>
                        </a:lnSpc>
                        <a:spcBef>
                          <a:spcPts val="0"/>
                        </a:spcBef>
                        <a:spcAft>
                          <a:spcPts val="0"/>
                        </a:spcAft>
                      </a:pPr>
                      <a:r>
                        <a:rPr lang="en-US" sz="1000" dirty="0">
                          <a:solidFill>
                            <a:schemeClr val="tx1"/>
                          </a:solidFill>
                          <a:effectLst/>
                        </a:rPr>
                        <a:t>Progress notes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1006752624"/>
                  </a:ext>
                </a:extLst>
              </a:tr>
              <a:tr h="1532167">
                <a:tc>
                  <a:txBody>
                    <a:bodyPr/>
                    <a:lstStyle/>
                    <a:p>
                      <a:pPr marL="0" marR="0">
                        <a:lnSpc>
                          <a:spcPct val="115000"/>
                        </a:lnSpc>
                        <a:spcBef>
                          <a:spcPts val="0"/>
                        </a:spcBef>
                        <a:spcAft>
                          <a:spcPts val="0"/>
                        </a:spcAft>
                      </a:pPr>
                      <a:r>
                        <a:rPr lang="en-US" sz="1000">
                          <a:effectLst/>
                        </a:rPr>
                        <a:t>4.9.4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effectLst/>
                        </a:rPr>
                        <a:t>The investigator/institution should maintain the trial documents as specified in Essential Documents for the Conduct of a Clinical Trial and as required by the applicable regulatory requirement(s). The investigator/institution should take measures to prevent accidental or premature destruction of these documents.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effectLst/>
                        </a:rPr>
                        <a:t>Regulatory Binder, up to date with all essential documents</a:t>
                      </a:r>
                    </a:p>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4229376502"/>
                  </a:ext>
                </a:extLst>
              </a:tr>
            </a:tbl>
          </a:graphicData>
        </a:graphic>
      </p:graphicFrame>
    </p:spTree>
    <p:extLst>
      <p:ext uri="{BB962C8B-B14F-4D97-AF65-F5344CB8AC3E}">
        <p14:creationId xmlns:p14="http://schemas.microsoft.com/office/powerpoint/2010/main" val="25750061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79A940-BCCF-4AD0-A7F2-61BABA99B146}"/>
              </a:ext>
            </a:extLst>
          </p:cNvPr>
          <p:cNvSpPr>
            <a:spLocks noGrp="1"/>
          </p:cNvSpPr>
          <p:nvPr>
            <p:ph type="title"/>
          </p:nvPr>
        </p:nvSpPr>
        <p:spPr/>
        <p:txBody>
          <a:bodyPr/>
          <a:lstStyle/>
          <a:p>
            <a:endParaRPr lang="en-US"/>
          </a:p>
        </p:txBody>
      </p:sp>
      <p:sp>
        <p:nvSpPr>
          <p:cNvPr id="2" name="Content Placeholder 1">
            <a:extLst>
              <a:ext uri="{FF2B5EF4-FFF2-40B4-BE49-F238E27FC236}">
                <a16:creationId xmlns:a16="http://schemas.microsoft.com/office/drawing/2014/main" id="{7028416D-D0B1-46BA-9E88-887FE62C82A1}"/>
              </a:ext>
            </a:extLst>
          </p:cNvPr>
          <p:cNvSpPr>
            <a:spLocks noGrp="1"/>
          </p:cNvSpPr>
          <p:nvPr>
            <p:ph sz="half" idx="1"/>
          </p:nvPr>
        </p:nvSpPr>
        <p:spPr/>
        <p:txBody>
          <a:bodyPr>
            <a:normAutofit fontScale="70000" lnSpcReduction="20000"/>
          </a:bodyPr>
          <a:lstStyle/>
          <a:p>
            <a:pPr marL="0" indent="0">
              <a:buNone/>
            </a:pPr>
            <a:r>
              <a:rPr lang="en-US" dirty="0"/>
              <a:t>4.9.5 Essential documents should be retained until at least 2-years after the last approval of a marketing application in an ICH region and until </a:t>
            </a:r>
            <a:r>
              <a:rPr lang="en-US" dirty="0">
                <a:highlight>
                  <a:srgbClr val="FFFF00"/>
                </a:highlight>
              </a:rPr>
              <a:t>there are no pending </a:t>
            </a:r>
            <a:r>
              <a:rPr lang="en-US" dirty="0"/>
              <a:t>or contemplated marketing applications in an ICH region or at least 2 years have elapsed since the formal discontinuation of clinical development of the investigational product. These documents should be retained for a longer period, however, if required by the applicable regulatory requirements or by an agreement with the sponsor. It is the responsibility of the sponsor to inform the investigator/institution as to when these documents no longer need to be retained (see section 5.5.12).</a:t>
            </a:r>
          </a:p>
          <a:p>
            <a:pPr marL="0" indent="0">
              <a:buNone/>
            </a:pPr>
            <a:r>
              <a:rPr lang="en-US" dirty="0"/>
              <a:t> 4.9.6 The financial aspects of the trial should be documented in an agreement between the sponsor and the investigator/institution.</a:t>
            </a:r>
          </a:p>
          <a:p>
            <a:pPr marL="0" indent="0">
              <a:buNone/>
            </a:pPr>
            <a:r>
              <a:rPr lang="en-US" dirty="0"/>
              <a:t> 4.9.7 Upon request of the monitor, auditor, IRB/IEC, or regulatory authority, the investigator/institution should make available for direct access all requested </a:t>
            </a:r>
            <a:r>
              <a:rPr lang="en-US" dirty="0" err="1"/>
              <a:t>trialrelated</a:t>
            </a:r>
            <a:r>
              <a:rPr lang="en-US" dirty="0"/>
              <a:t> records.</a:t>
            </a:r>
          </a:p>
        </p:txBody>
      </p:sp>
      <p:sp>
        <p:nvSpPr>
          <p:cNvPr id="4" name="Content Placeholder 3">
            <a:extLst>
              <a:ext uri="{FF2B5EF4-FFF2-40B4-BE49-F238E27FC236}">
                <a16:creationId xmlns:a16="http://schemas.microsoft.com/office/drawing/2014/main" id="{BBC32858-00C1-46C5-884B-AF28157057F0}"/>
              </a:ext>
            </a:extLst>
          </p:cNvPr>
          <p:cNvSpPr>
            <a:spLocks noGrp="1"/>
          </p:cNvSpPr>
          <p:nvPr>
            <p:ph sz="half" idx="2"/>
          </p:nvPr>
        </p:nvSpPr>
        <p:spPr/>
        <p:txBody>
          <a:bodyPr>
            <a:normAutofit fontScale="70000" lnSpcReduction="20000"/>
          </a:bodyPr>
          <a:lstStyle/>
          <a:p>
            <a:endParaRPr lang="en-US"/>
          </a:p>
        </p:txBody>
      </p:sp>
    </p:spTree>
    <p:extLst>
      <p:ext uri="{BB962C8B-B14F-4D97-AF65-F5344CB8AC3E}">
        <p14:creationId xmlns:p14="http://schemas.microsoft.com/office/powerpoint/2010/main" val="24624509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173F-F093-4078-8E48-397F52B7E7F9}"/>
              </a:ext>
            </a:extLst>
          </p:cNvPr>
          <p:cNvSpPr>
            <a:spLocks noGrp="1"/>
          </p:cNvSpPr>
          <p:nvPr>
            <p:ph type="title"/>
          </p:nvPr>
        </p:nvSpPr>
        <p:spPr>
          <a:xfrm>
            <a:off x="508001" y="914401"/>
            <a:ext cx="6447501" cy="889685"/>
          </a:xfrm>
        </p:spPr>
        <p:txBody>
          <a:bodyPr>
            <a:normAutofit/>
          </a:bodyPr>
          <a:lstStyle/>
          <a:p>
            <a:pPr algn="ctr"/>
            <a:r>
              <a:rPr lang="en-US" sz="3200" b="1" dirty="0">
                <a:solidFill>
                  <a:schemeClr val="tx1"/>
                </a:solidFill>
              </a:rPr>
              <a:t>4.10 Progress Reports</a:t>
            </a:r>
          </a:p>
        </p:txBody>
      </p:sp>
      <p:pic>
        <p:nvPicPr>
          <p:cNvPr id="4" name="Picture 3" descr="A picture containing indoor, photo, sign, woman&#10;&#10;Description automatically generated">
            <a:extLst>
              <a:ext uri="{FF2B5EF4-FFF2-40B4-BE49-F238E27FC236}">
                <a16:creationId xmlns:a16="http://schemas.microsoft.com/office/drawing/2014/main" id="{1C8899CD-50C9-4A2D-88DE-86B6FA493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716" y="1695449"/>
            <a:ext cx="4332849" cy="3031295"/>
          </a:xfrm>
          <a:prstGeom prst="rect">
            <a:avLst/>
          </a:prstGeom>
        </p:spPr>
      </p:pic>
    </p:spTree>
    <p:extLst>
      <p:ext uri="{BB962C8B-B14F-4D97-AF65-F5344CB8AC3E}">
        <p14:creationId xmlns:p14="http://schemas.microsoft.com/office/powerpoint/2010/main" val="3286130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5AAAAD-3A05-4056-9B0F-D75704506D11}"/>
              </a:ext>
            </a:extLst>
          </p:cNvPr>
          <p:cNvSpPr>
            <a:spLocks noGrp="1"/>
          </p:cNvSpPr>
          <p:nvPr>
            <p:ph type="title"/>
          </p:nvPr>
        </p:nvSpPr>
        <p:spPr/>
        <p:txBody>
          <a:bodyPr/>
          <a:lstStyle/>
          <a:p>
            <a:endParaRPr lang="en-US"/>
          </a:p>
        </p:txBody>
      </p:sp>
      <p:sp>
        <p:nvSpPr>
          <p:cNvPr id="2" name="Content Placeholder 1">
            <a:extLst>
              <a:ext uri="{FF2B5EF4-FFF2-40B4-BE49-F238E27FC236}">
                <a16:creationId xmlns:a16="http://schemas.microsoft.com/office/drawing/2014/main" id="{D324455C-D942-41FE-893E-C690D3747D52}"/>
              </a:ext>
            </a:extLst>
          </p:cNvPr>
          <p:cNvSpPr>
            <a:spLocks noGrp="1"/>
          </p:cNvSpPr>
          <p:nvPr>
            <p:ph sz="half" idx="1"/>
          </p:nvPr>
        </p:nvSpPr>
        <p:spPr/>
        <p:txBody>
          <a:bodyPr>
            <a:normAutofit lnSpcReduction="10000"/>
          </a:bodyPr>
          <a:lstStyle/>
          <a:p>
            <a:pPr marL="0" indent="0">
              <a:buNone/>
            </a:pPr>
            <a:r>
              <a:rPr lang="en-US" dirty="0"/>
              <a:t>4.10 Progress Reports </a:t>
            </a:r>
          </a:p>
          <a:p>
            <a:pPr marL="0" indent="0">
              <a:buNone/>
            </a:pPr>
            <a:r>
              <a:rPr lang="en-US" dirty="0"/>
              <a:t>4.10.1 The investigator should submit </a:t>
            </a:r>
            <a:r>
              <a:rPr lang="en-US" dirty="0">
                <a:highlight>
                  <a:srgbClr val="FFFF00"/>
                </a:highlight>
              </a:rPr>
              <a:t>written summaries of the trial’s status to the IRB/IEC annually</a:t>
            </a:r>
            <a:r>
              <a:rPr lang="en-US" dirty="0"/>
              <a:t>, or more frequently, if requested by the IRB/IEC.</a:t>
            </a:r>
          </a:p>
          <a:p>
            <a:pPr marL="0" indent="0">
              <a:buNone/>
            </a:pPr>
            <a:r>
              <a:rPr lang="en-US" dirty="0"/>
              <a:t> 4.10.2 The investigator should promptly provide written reports to the sponsor, the IRB/IEC (see section 3.3.8) and, where applicable, the institution on any changes significantly affecting the conduct of the trial, and/or increasing the risk to subjects.</a:t>
            </a:r>
          </a:p>
        </p:txBody>
      </p:sp>
      <p:sp>
        <p:nvSpPr>
          <p:cNvPr id="4" name="Content Placeholder 3">
            <a:extLst>
              <a:ext uri="{FF2B5EF4-FFF2-40B4-BE49-F238E27FC236}">
                <a16:creationId xmlns:a16="http://schemas.microsoft.com/office/drawing/2014/main" id="{9A3C130C-1170-40AE-AF69-17646CC14D43}"/>
              </a:ext>
            </a:extLst>
          </p:cNvPr>
          <p:cNvSpPr>
            <a:spLocks noGrp="1"/>
          </p:cNvSpPr>
          <p:nvPr>
            <p:ph sz="half" idx="2"/>
          </p:nvPr>
        </p:nvSpPr>
        <p:spPr/>
        <p:txBody>
          <a:bodyPr>
            <a:normAutofit lnSpcReduction="10000"/>
          </a:bodyPr>
          <a:lstStyle/>
          <a:p>
            <a:endParaRPr lang="en-US"/>
          </a:p>
        </p:txBody>
      </p:sp>
    </p:spTree>
    <p:extLst>
      <p:ext uri="{BB962C8B-B14F-4D97-AF65-F5344CB8AC3E}">
        <p14:creationId xmlns:p14="http://schemas.microsoft.com/office/powerpoint/2010/main" val="32920471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24D48-A3E4-4774-B40D-7CEFA635128D}"/>
              </a:ext>
            </a:extLst>
          </p:cNvPr>
          <p:cNvSpPr>
            <a:spLocks noGrp="1"/>
          </p:cNvSpPr>
          <p:nvPr>
            <p:ph type="title"/>
          </p:nvPr>
        </p:nvSpPr>
        <p:spPr>
          <a:xfrm>
            <a:off x="88055" y="436606"/>
            <a:ext cx="6447501" cy="1021492"/>
          </a:xfrm>
        </p:spPr>
        <p:txBody>
          <a:bodyPr>
            <a:normAutofit/>
          </a:bodyPr>
          <a:lstStyle/>
          <a:p>
            <a:pPr algn="ctr"/>
            <a:r>
              <a:rPr lang="en-US" sz="3200" b="1" dirty="0">
                <a:solidFill>
                  <a:schemeClr val="tx1"/>
                </a:solidFill>
              </a:rPr>
              <a:t>4.11 Safety Reporting </a:t>
            </a:r>
          </a:p>
        </p:txBody>
      </p:sp>
      <p:pic>
        <p:nvPicPr>
          <p:cNvPr id="12290" name="Picture 2" descr="Mama always said You document errors or near misses in the Safety ...">
            <a:extLst>
              <a:ext uri="{FF2B5EF4-FFF2-40B4-BE49-F238E27FC236}">
                <a16:creationId xmlns:a16="http://schemas.microsoft.com/office/drawing/2014/main" id="{188E998F-F44F-4E1C-B544-03789A19D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498" y="1458098"/>
            <a:ext cx="4164037" cy="3248796"/>
          </a:xfrm>
          <a:prstGeom prst="rect">
            <a:avLst/>
          </a:prstGeom>
          <a:solidFill>
            <a:schemeClr val="tx2">
              <a:lumMod val="20000"/>
              <a:lumOff val="80000"/>
            </a:schemeClr>
          </a:solidFill>
        </p:spPr>
      </p:pic>
      <p:sp>
        <p:nvSpPr>
          <p:cNvPr id="3" name="Rectangle 2">
            <a:extLst>
              <a:ext uri="{FF2B5EF4-FFF2-40B4-BE49-F238E27FC236}">
                <a16:creationId xmlns:a16="http://schemas.microsoft.com/office/drawing/2014/main" id="{EA6F147F-FC9F-4EB9-BE04-458617E53060}"/>
              </a:ext>
            </a:extLst>
          </p:cNvPr>
          <p:cNvSpPr/>
          <p:nvPr/>
        </p:nvSpPr>
        <p:spPr>
          <a:xfrm>
            <a:off x="3534310" y="4376792"/>
            <a:ext cx="616450" cy="14383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5929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2F245E53-BBC3-496E-ABB8-7400BCE5C740}"/>
              </a:ext>
            </a:extLst>
          </p:cNvPr>
          <p:cNvGraphicFramePr>
            <a:graphicFrameLocks noGrp="1"/>
          </p:cNvGraphicFramePr>
          <p:nvPr>
            <p:ph idx="1"/>
            <p:extLst>
              <p:ext uri="{D42A27DB-BD31-4B8C-83A1-F6EECF244321}">
                <p14:modId xmlns:p14="http://schemas.microsoft.com/office/powerpoint/2010/main" val="1416183108"/>
              </p:ext>
            </p:extLst>
          </p:nvPr>
        </p:nvGraphicFramePr>
        <p:xfrm>
          <a:off x="306766" y="82592"/>
          <a:ext cx="7975928" cy="4902363"/>
        </p:xfrm>
        <a:graphic>
          <a:graphicData uri="http://schemas.openxmlformats.org/drawingml/2006/table">
            <a:tbl>
              <a:tblPr firstRow="1" firstCol="1" bandRow="1">
                <a:tableStyleId>{5C22544A-7EE6-4342-B048-85BDC9FD1C3A}</a:tableStyleId>
              </a:tblPr>
              <a:tblGrid>
                <a:gridCol w="719142">
                  <a:extLst>
                    <a:ext uri="{9D8B030D-6E8A-4147-A177-3AD203B41FA5}">
                      <a16:colId xmlns:a16="http://schemas.microsoft.com/office/drawing/2014/main" val="3153113165"/>
                    </a:ext>
                  </a:extLst>
                </a:gridCol>
                <a:gridCol w="3432264">
                  <a:extLst>
                    <a:ext uri="{9D8B030D-6E8A-4147-A177-3AD203B41FA5}">
                      <a16:colId xmlns:a16="http://schemas.microsoft.com/office/drawing/2014/main" val="2480451404"/>
                    </a:ext>
                  </a:extLst>
                </a:gridCol>
                <a:gridCol w="3824522">
                  <a:extLst>
                    <a:ext uri="{9D8B030D-6E8A-4147-A177-3AD203B41FA5}">
                      <a16:colId xmlns:a16="http://schemas.microsoft.com/office/drawing/2014/main" val="3874700284"/>
                    </a:ext>
                  </a:extLst>
                </a:gridCol>
              </a:tblGrid>
              <a:tr h="2978229">
                <a:tc>
                  <a:txBody>
                    <a:bodyPr/>
                    <a:lstStyle/>
                    <a:p>
                      <a:pPr marL="0" marR="0">
                        <a:lnSpc>
                          <a:spcPct val="115000"/>
                        </a:lnSpc>
                        <a:spcBef>
                          <a:spcPts val="0"/>
                        </a:spcBef>
                        <a:spcAft>
                          <a:spcPts val="0"/>
                        </a:spcAft>
                      </a:pPr>
                      <a:r>
                        <a:rPr lang="en-US" sz="900">
                          <a:effectLst/>
                        </a:rPr>
                        <a:t>4.11.1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75" marR="53175" marT="0" marB="0"/>
                </a:tc>
                <a:tc>
                  <a:txBody>
                    <a:bodyPr/>
                    <a:lstStyle/>
                    <a:p>
                      <a:pPr marL="0" marR="0">
                        <a:lnSpc>
                          <a:spcPct val="115000"/>
                        </a:lnSpc>
                        <a:spcBef>
                          <a:spcPts val="0"/>
                        </a:spcBef>
                        <a:spcAft>
                          <a:spcPts val="0"/>
                        </a:spcAft>
                      </a:pPr>
                      <a:r>
                        <a:rPr lang="en-US" sz="1000" dirty="0">
                          <a:solidFill>
                            <a:schemeClr val="tx1"/>
                          </a:solidFill>
                          <a:effectLst/>
                        </a:rPr>
                        <a:t>All serious adverse events (SAEs) should be reported immediately to the sponsor except for those SAEs that the protocol or other document (e.g., Investigator’s Brochure) identifies as not needing immediate reporting. The immediate reports should be followed promptly by detailed, written reports. The immediate and follow-up reports should identify subjects by unique code numbers assigned to the trial subjects rather than by the subjects’ names, personal identification numbers, and/or addresses. The investigator should also comply with the applicable regulatory requirement(s) related to the reporting of unexpected serious adverse drug reactions to the regulatory authority(</a:t>
                      </a:r>
                      <a:r>
                        <a:rPr lang="en-US" sz="1000" dirty="0" err="1">
                          <a:solidFill>
                            <a:schemeClr val="tx1"/>
                          </a:solidFill>
                          <a:effectLst/>
                        </a:rPr>
                        <a:t>ies</a:t>
                      </a:r>
                      <a:r>
                        <a:rPr lang="en-US" sz="1000" dirty="0">
                          <a:solidFill>
                            <a:schemeClr val="tx1"/>
                          </a:solidFill>
                          <a:effectLst/>
                        </a:rPr>
                        <a:t>) and the IRB/IEC.</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75" marR="53175" marT="0" marB="0"/>
                </a:tc>
                <a:tc>
                  <a:txBody>
                    <a:bodyPr/>
                    <a:lstStyle/>
                    <a:p>
                      <a:pPr marL="0" marR="0">
                        <a:lnSpc>
                          <a:spcPct val="115000"/>
                        </a:lnSpc>
                        <a:spcBef>
                          <a:spcPts val="0"/>
                        </a:spcBef>
                        <a:spcAft>
                          <a:spcPts val="0"/>
                        </a:spcAft>
                      </a:pPr>
                      <a:r>
                        <a:rPr lang="en-US" sz="1000" dirty="0">
                          <a:solidFill>
                            <a:schemeClr val="tx1"/>
                          </a:solidFill>
                          <a:effectLst/>
                        </a:rPr>
                        <a:t>SAE/AE Logs and Documentation </a:t>
                      </a:r>
                    </a:p>
                    <a:p>
                      <a:pPr marL="0" marR="0">
                        <a:lnSpc>
                          <a:spcPct val="115000"/>
                        </a:lnSpc>
                        <a:spcBef>
                          <a:spcPts val="0"/>
                        </a:spcBef>
                        <a:spcAft>
                          <a:spcPts val="0"/>
                        </a:spcAft>
                      </a:pPr>
                      <a:r>
                        <a:rPr lang="en-US" sz="1000" dirty="0">
                          <a:solidFill>
                            <a:schemeClr val="tx1"/>
                          </a:solidFill>
                          <a:effectLst/>
                        </a:rPr>
                        <a:t>Concomitant medication logs</a:t>
                      </a:r>
                    </a:p>
                    <a:p>
                      <a:pPr marL="0" marR="0">
                        <a:lnSpc>
                          <a:spcPct val="115000"/>
                        </a:lnSpc>
                        <a:spcBef>
                          <a:spcPts val="0"/>
                        </a:spcBef>
                        <a:spcAft>
                          <a:spcPts val="0"/>
                        </a:spcAft>
                      </a:pPr>
                      <a:r>
                        <a:rPr lang="en-US" sz="1000" dirty="0">
                          <a:solidFill>
                            <a:schemeClr val="tx1"/>
                          </a:solidFill>
                          <a:effectLst/>
                        </a:rPr>
                        <a:t>Diaries, if applicable</a:t>
                      </a:r>
                    </a:p>
                    <a:p>
                      <a:pPr marL="0" marR="0">
                        <a:lnSpc>
                          <a:spcPct val="115000"/>
                        </a:lnSpc>
                        <a:spcBef>
                          <a:spcPts val="0"/>
                        </a:spcBef>
                        <a:spcAft>
                          <a:spcPts val="0"/>
                        </a:spcAft>
                      </a:pPr>
                      <a:r>
                        <a:rPr lang="en-US" sz="1000" dirty="0">
                          <a:solidFill>
                            <a:schemeClr val="tx1"/>
                          </a:solidFill>
                          <a:effectLst/>
                        </a:rPr>
                        <a:t>Progress notes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75" marR="53175" marT="0" marB="0"/>
                </a:tc>
                <a:extLst>
                  <a:ext uri="{0D108BD9-81ED-4DB2-BD59-A6C34878D82A}">
                    <a16:rowId xmlns:a16="http://schemas.microsoft.com/office/drawing/2014/main" val="995867874"/>
                  </a:ext>
                </a:extLst>
              </a:tr>
              <a:tr h="1083001">
                <a:tc>
                  <a:txBody>
                    <a:bodyPr/>
                    <a:lstStyle/>
                    <a:p>
                      <a:pPr marL="0" marR="0">
                        <a:lnSpc>
                          <a:spcPct val="115000"/>
                        </a:lnSpc>
                        <a:spcBef>
                          <a:spcPts val="0"/>
                        </a:spcBef>
                        <a:spcAft>
                          <a:spcPts val="0"/>
                        </a:spcAft>
                      </a:pPr>
                      <a:r>
                        <a:rPr lang="en-US" sz="900">
                          <a:effectLst/>
                        </a:rPr>
                        <a:t>4.11.2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75" marR="53175" marT="0" marB="0"/>
                </a:tc>
                <a:tc>
                  <a:txBody>
                    <a:bodyPr/>
                    <a:lstStyle/>
                    <a:p>
                      <a:pPr marL="0" marR="0">
                        <a:lnSpc>
                          <a:spcPct val="115000"/>
                        </a:lnSpc>
                        <a:spcBef>
                          <a:spcPts val="0"/>
                        </a:spcBef>
                        <a:spcAft>
                          <a:spcPts val="0"/>
                        </a:spcAft>
                      </a:pPr>
                      <a:r>
                        <a:rPr lang="en-US" sz="1000" dirty="0">
                          <a:effectLst/>
                        </a:rPr>
                        <a:t>Adverse events and/or laboratory abnormalities identified in the protocol as critical to safety evaluations should be reported to the sponsor according to the reporting requirements and within the time periods specified by the sponsor in the protocol.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175" marR="53175" marT="0" marB="0"/>
                </a:tc>
                <a:tc>
                  <a:txBody>
                    <a:bodyPr/>
                    <a:lstStyle/>
                    <a:p>
                      <a:pPr marL="0" marR="0">
                        <a:lnSpc>
                          <a:spcPct val="115000"/>
                        </a:lnSpc>
                        <a:spcBef>
                          <a:spcPts val="0"/>
                        </a:spcBef>
                        <a:spcAft>
                          <a:spcPts val="0"/>
                        </a:spcAft>
                      </a:pPr>
                      <a:r>
                        <a:rPr lang="en-US" sz="1000" dirty="0">
                          <a:effectLst/>
                        </a:rPr>
                        <a:t>SAE/AE Logs and Documentation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175" marR="53175" marT="0" marB="0"/>
                </a:tc>
                <a:extLst>
                  <a:ext uri="{0D108BD9-81ED-4DB2-BD59-A6C34878D82A}">
                    <a16:rowId xmlns:a16="http://schemas.microsoft.com/office/drawing/2014/main" val="3990527867"/>
                  </a:ext>
                </a:extLst>
              </a:tr>
              <a:tr h="841133">
                <a:tc>
                  <a:txBody>
                    <a:bodyPr/>
                    <a:lstStyle/>
                    <a:p>
                      <a:pPr marL="0" marR="0">
                        <a:lnSpc>
                          <a:spcPct val="115000"/>
                        </a:lnSpc>
                        <a:spcBef>
                          <a:spcPts val="0"/>
                        </a:spcBef>
                        <a:spcAft>
                          <a:spcPts val="0"/>
                        </a:spcAft>
                      </a:pPr>
                      <a:r>
                        <a:rPr lang="en-US" sz="900">
                          <a:effectLst/>
                        </a:rPr>
                        <a:t>4.11.3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75" marR="53175" marT="0" marB="0"/>
                </a:tc>
                <a:tc>
                  <a:txBody>
                    <a:bodyPr/>
                    <a:lstStyle/>
                    <a:p>
                      <a:pPr marL="0" marR="0">
                        <a:lnSpc>
                          <a:spcPct val="115000"/>
                        </a:lnSpc>
                        <a:spcBef>
                          <a:spcPts val="0"/>
                        </a:spcBef>
                        <a:spcAft>
                          <a:spcPts val="0"/>
                        </a:spcAft>
                      </a:pPr>
                      <a:r>
                        <a:rPr lang="en-US" sz="1000" dirty="0">
                          <a:effectLst/>
                        </a:rPr>
                        <a:t>For reported deaths, the investigator should supply the sponsor and the IRB/IEC with any additional requested information (e.g., autopsy reports and terminal medical reports).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175" marR="53175" marT="0" marB="0"/>
                </a:tc>
                <a:tc>
                  <a:txBody>
                    <a:bodyPr/>
                    <a:lstStyle/>
                    <a:p>
                      <a:pPr marL="0" marR="0">
                        <a:lnSpc>
                          <a:spcPct val="115000"/>
                        </a:lnSpc>
                        <a:spcBef>
                          <a:spcPts val="0"/>
                        </a:spcBef>
                        <a:spcAft>
                          <a:spcPts val="0"/>
                        </a:spcAft>
                      </a:pPr>
                      <a:r>
                        <a:rPr lang="en-US" sz="1000" dirty="0">
                          <a:effectLst/>
                        </a:rPr>
                        <a:t>SAE/AE Logs and Documentation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175" marR="53175" marT="0" marB="0"/>
                </a:tc>
                <a:extLst>
                  <a:ext uri="{0D108BD9-81ED-4DB2-BD59-A6C34878D82A}">
                    <a16:rowId xmlns:a16="http://schemas.microsoft.com/office/drawing/2014/main" val="4035422882"/>
                  </a:ext>
                </a:extLst>
              </a:tr>
            </a:tbl>
          </a:graphicData>
        </a:graphic>
      </p:graphicFrame>
    </p:spTree>
    <p:extLst>
      <p:ext uri="{BB962C8B-B14F-4D97-AF65-F5344CB8AC3E}">
        <p14:creationId xmlns:p14="http://schemas.microsoft.com/office/powerpoint/2010/main" val="16938998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C455E9-4D9E-4D9F-B425-6AC175CEBD4E}"/>
              </a:ext>
            </a:extLst>
          </p:cNvPr>
          <p:cNvSpPr>
            <a:spLocks noGrp="1"/>
          </p:cNvSpPr>
          <p:nvPr>
            <p:ph type="title"/>
          </p:nvPr>
        </p:nvSpPr>
        <p:spPr>
          <a:xfrm>
            <a:off x="447040" y="1124954"/>
            <a:ext cx="2506133" cy="2315899"/>
          </a:xfrm>
        </p:spPr>
        <p:txBody>
          <a:bodyPr>
            <a:noAutofit/>
          </a:bodyPr>
          <a:lstStyle/>
          <a:p>
            <a:r>
              <a:rPr lang="en-US" altLang="en-US" sz="3200" b="1" dirty="0"/>
              <a:t>Why Do We Need GCPs?</a:t>
            </a:r>
            <a:br>
              <a:rPr lang="en-US" altLang="en-US" sz="3200" b="1" dirty="0"/>
            </a:br>
            <a:endParaRPr lang="en-US" sz="3200" dirty="0"/>
          </a:p>
        </p:txBody>
      </p:sp>
      <p:sp>
        <p:nvSpPr>
          <p:cNvPr id="2" name="Content Placeholder 1">
            <a:extLst>
              <a:ext uri="{FF2B5EF4-FFF2-40B4-BE49-F238E27FC236}">
                <a16:creationId xmlns:a16="http://schemas.microsoft.com/office/drawing/2014/main" id="{67E7A5CD-A4FE-47AF-AA18-AE8C494A055A}"/>
              </a:ext>
            </a:extLst>
          </p:cNvPr>
          <p:cNvSpPr>
            <a:spLocks noGrp="1"/>
          </p:cNvSpPr>
          <p:nvPr>
            <p:ph idx="1"/>
          </p:nvPr>
        </p:nvSpPr>
        <p:spPr>
          <a:xfrm>
            <a:off x="3570346" y="269631"/>
            <a:ext cx="3385156" cy="4261390"/>
          </a:xfrm>
        </p:spPr>
        <p:txBody>
          <a:bodyPr>
            <a:normAutofit fontScale="77500" lnSpcReduction="20000"/>
          </a:bodyPr>
          <a:lstStyle/>
          <a:p>
            <a:pPr marL="0" indent="0" algn="ctr">
              <a:buNone/>
            </a:pPr>
            <a:endParaRPr lang="en-US" sz="3200" b="1" dirty="0"/>
          </a:p>
          <a:p>
            <a:pPr marL="0" indent="0" algn="ctr">
              <a:buNone/>
            </a:pPr>
            <a:endParaRPr lang="en-US" sz="3200" b="1" dirty="0"/>
          </a:p>
          <a:p>
            <a:pPr>
              <a:defRPr/>
            </a:pPr>
            <a:r>
              <a:rPr lang="en-US" altLang="en-US" sz="2600" dirty="0"/>
              <a:t>Prevent research 	misconduct</a:t>
            </a:r>
          </a:p>
          <a:p>
            <a:pPr>
              <a:defRPr/>
            </a:pPr>
            <a:r>
              <a:rPr lang="en-US" altLang="en-US" sz="2600" dirty="0"/>
              <a:t>Protect </a:t>
            </a:r>
            <a:r>
              <a:rPr lang="en-US" sz="2600" dirty="0"/>
              <a:t>the rights, safety 	and welfare of humans 	participating in research</a:t>
            </a:r>
            <a:endParaRPr lang="en-US" altLang="en-US" sz="2600" dirty="0"/>
          </a:p>
          <a:p>
            <a:pPr>
              <a:defRPr/>
            </a:pPr>
            <a:r>
              <a:rPr lang="en-US" altLang="en-US" sz="2600" dirty="0"/>
              <a:t>Assurance of </a:t>
            </a:r>
            <a:r>
              <a:rPr lang="en-US" sz="2600" dirty="0"/>
              <a:t>the quality, 	reliability and integrity 	of data collected </a:t>
            </a:r>
            <a:endParaRPr lang="en-US" altLang="en-US" sz="2600" dirty="0"/>
          </a:p>
          <a:p>
            <a:pPr>
              <a:defRPr/>
            </a:pPr>
            <a:r>
              <a:rPr lang="en-US" sz="2600" dirty="0"/>
              <a:t>Provide standards and 	guidance for the conduct 	of research</a:t>
            </a:r>
            <a:endParaRPr lang="en-US" altLang="en-US" sz="2600" dirty="0"/>
          </a:p>
        </p:txBody>
      </p:sp>
    </p:spTree>
    <p:extLst>
      <p:ext uri="{BB962C8B-B14F-4D97-AF65-F5344CB8AC3E}">
        <p14:creationId xmlns:p14="http://schemas.microsoft.com/office/powerpoint/2010/main" val="5456148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DF48DD-8179-485E-89BA-DCE75C3BDCDE}"/>
              </a:ext>
            </a:extLst>
          </p:cNvPr>
          <p:cNvSpPr>
            <a:spLocks noGrp="1"/>
          </p:cNvSpPr>
          <p:nvPr>
            <p:ph idx="1"/>
          </p:nvPr>
        </p:nvSpPr>
        <p:spPr>
          <a:xfrm>
            <a:off x="628650" y="304801"/>
            <a:ext cx="5887297" cy="1013254"/>
          </a:xfrm>
        </p:spPr>
        <p:txBody>
          <a:bodyPr>
            <a:normAutofit lnSpcReduction="10000"/>
          </a:bodyPr>
          <a:lstStyle/>
          <a:p>
            <a:pPr marL="0" indent="0" algn="ctr">
              <a:buNone/>
            </a:pPr>
            <a:r>
              <a:rPr lang="en-US" sz="3200" b="1" dirty="0"/>
              <a:t>4.12 Premature Termination or Suspension of a Trial</a:t>
            </a:r>
          </a:p>
        </p:txBody>
      </p:sp>
      <p:pic>
        <p:nvPicPr>
          <p:cNvPr id="13314" name="Picture 2" descr="failure to comply will result in termination - TERMINATOR FACE ...">
            <a:extLst>
              <a:ext uri="{FF2B5EF4-FFF2-40B4-BE49-F238E27FC236}">
                <a16:creationId xmlns:a16="http://schemas.microsoft.com/office/drawing/2014/main" id="{90D8BE4C-AC0B-4306-A05F-286C857CC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803" y="1664413"/>
            <a:ext cx="4880224" cy="317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9841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D7822E8-F0D1-454B-AA7A-4C4F23DEF234}"/>
              </a:ext>
            </a:extLst>
          </p:cNvPr>
          <p:cNvGraphicFramePr>
            <a:graphicFrameLocks noGrp="1"/>
          </p:cNvGraphicFramePr>
          <p:nvPr>
            <p:ph idx="1"/>
            <p:extLst>
              <p:ext uri="{D42A27DB-BD31-4B8C-83A1-F6EECF244321}">
                <p14:modId xmlns:p14="http://schemas.microsoft.com/office/powerpoint/2010/main" val="269080881"/>
              </p:ext>
            </p:extLst>
          </p:nvPr>
        </p:nvGraphicFramePr>
        <p:xfrm>
          <a:off x="216877" y="115147"/>
          <a:ext cx="6916614" cy="4922902"/>
        </p:xfrm>
        <a:graphic>
          <a:graphicData uri="http://schemas.openxmlformats.org/drawingml/2006/table">
            <a:tbl>
              <a:tblPr firstRow="1" firstCol="1" bandRow="1">
                <a:tableStyleId>{5C22544A-7EE6-4342-B048-85BDC9FD1C3A}</a:tableStyleId>
              </a:tblPr>
              <a:tblGrid>
                <a:gridCol w="623629">
                  <a:extLst>
                    <a:ext uri="{9D8B030D-6E8A-4147-A177-3AD203B41FA5}">
                      <a16:colId xmlns:a16="http://schemas.microsoft.com/office/drawing/2014/main" val="1886043842"/>
                    </a:ext>
                  </a:extLst>
                </a:gridCol>
                <a:gridCol w="2976412">
                  <a:extLst>
                    <a:ext uri="{9D8B030D-6E8A-4147-A177-3AD203B41FA5}">
                      <a16:colId xmlns:a16="http://schemas.microsoft.com/office/drawing/2014/main" val="2635692447"/>
                    </a:ext>
                  </a:extLst>
                </a:gridCol>
                <a:gridCol w="3316573">
                  <a:extLst>
                    <a:ext uri="{9D8B030D-6E8A-4147-A177-3AD203B41FA5}">
                      <a16:colId xmlns:a16="http://schemas.microsoft.com/office/drawing/2014/main" val="3574083092"/>
                    </a:ext>
                  </a:extLst>
                </a:gridCol>
              </a:tblGrid>
              <a:tr h="1845836">
                <a:tc>
                  <a:txBody>
                    <a:bodyPr/>
                    <a:lstStyle/>
                    <a:p>
                      <a:pPr marL="0" marR="0">
                        <a:lnSpc>
                          <a:spcPct val="115000"/>
                        </a:lnSpc>
                        <a:spcBef>
                          <a:spcPts val="0"/>
                        </a:spcBef>
                        <a:spcAft>
                          <a:spcPts val="0"/>
                        </a:spcAft>
                      </a:pPr>
                      <a:r>
                        <a:rPr lang="en-US" sz="1000" dirty="0">
                          <a:effectLst/>
                        </a:rPr>
                        <a:t>4.12.1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solidFill>
                            <a:schemeClr val="tx1"/>
                          </a:solidFill>
                          <a:effectLst/>
                        </a:rPr>
                        <a:t>If the investigator terminates or suspends a trial without prior agreement of the sponsor, the investigator should inform the institution where applicable, and the investigator/institution should promptly inform the sponsor and the IRB/IEC, and should provide the sponsor and the IRB/IEC a detailed written explanation of the termination or suspension.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solidFill>
                            <a:schemeClr val="tx1"/>
                          </a:solidFill>
                          <a:effectLst/>
                        </a:rPr>
                        <a:t>IRB/institution/IRB/subject notification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4000106762"/>
                  </a:ext>
                </a:extLst>
              </a:tr>
              <a:tr h="1435079">
                <a:tc>
                  <a:txBody>
                    <a:bodyPr/>
                    <a:lstStyle/>
                    <a:p>
                      <a:pPr marL="0" marR="0">
                        <a:lnSpc>
                          <a:spcPct val="115000"/>
                        </a:lnSpc>
                        <a:spcBef>
                          <a:spcPts val="0"/>
                        </a:spcBef>
                        <a:spcAft>
                          <a:spcPts val="0"/>
                        </a:spcAft>
                      </a:pPr>
                      <a:r>
                        <a:rPr lang="en-US" sz="1000">
                          <a:effectLst/>
                        </a:rPr>
                        <a:t>4.12.2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effectLst/>
                        </a:rPr>
                        <a:t>If the sponsor terminates or suspends a trial (see 5.21), the investigator should promptly inform the institution where applicable and the investigator/institution should promptly inform the IRB/IEC and provide the IRB/IEC a detailed written explanation of the termination or suspension.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effectLst/>
                        </a:rPr>
                        <a:t>IRB/institution/subject notification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3496770709"/>
                  </a:ext>
                </a:extLst>
              </a:tr>
              <a:tr h="1641987">
                <a:tc>
                  <a:txBody>
                    <a:bodyPr/>
                    <a:lstStyle/>
                    <a:p>
                      <a:pPr marL="0" marR="0">
                        <a:lnSpc>
                          <a:spcPct val="115000"/>
                        </a:lnSpc>
                        <a:spcBef>
                          <a:spcPts val="0"/>
                        </a:spcBef>
                        <a:spcAft>
                          <a:spcPts val="0"/>
                        </a:spcAft>
                      </a:pPr>
                      <a:r>
                        <a:rPr lang="en-US" sz="1000">
                          <a:effectLst/>
                        </a:rPr>
                        <a:t>4.12.3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effectLst/>
                        </a:rPr>
                        <a:t>If the IRB/IEC terminates or suspends its approval/favorable opinion of a trial (see 3.1.2 and 3.3.9), the investigator should inform the institution where applicable and the investigator/institution should promptly notify the sponsor and provide the sponsor with a detailed written explanation of the termination or suspension.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r>
                        <a:rPr lang="en-US" sz="1000" dirty="0">
                          <a:effectLst/>
                        </a:rPr>
                        <a:t>Notify the institution/subjects/sponsor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1846949226"/>
                  </a:ext>
                </a:extLst>
              </a:tr>
            </a:tbl>
          </a:graphicData>
        </a:graphic>
      </p:graphicFrame>
    </p:spTree>
    <p:extLst>
      <p:ext uri="{BB962C8B-B14F-4D97-AF65-F5344CB8AC3E}">
        <p14:creationId xmlns:p14="http://schemas.microsoft.com/office/powerpoint/2010/main" val="26687136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6906F8-F489-4E0B-97D8-8985939CE21F}"/>
              </a:ext>
            </a:extLst>
          </p:cNvPr>
          <p:cNvSpPr>
            <a:spLocks noGrp="1"/>
          </p:cNvSpPr>
          <p:nvPr>
            <p:ph idx="1"/>
          </p:nvPr>
        </p:nvSpPr>
        <p:spPr>
          <a:xfrm>
            <a:off x="628650" y="205946"/>
            <a:ext cx="6178550" cy="1046205"/>
          </a:xfrm>
        </p:spPr>
        <p:txBody>
          <a:bodyPr>
            <a:normAutofit fontScale="92500" lnSpcReduction="10000"/>
          </a:bodyPr>
          <a:lstStyle/>
          <a:p>
            <a:pPr marL="0" indent="0" algn="ctr">
              <a:buNone/>
            </a:pPr>
            <a:r>
              <a:rPr lang="en-US" sz="3200" b="1" dirty="0"/>
              <a:t>4.13 Final Report(s)</a:t>
            </a:r>
          </a:p>
          <a:p>
            <a:pPr marL="0" indent="0" algn="ctr">
              <a:buNone/>
            </a:pPr>
            <a:r>
              <a:rPr lang="en-US" sz="3200" b="1" dirty="0"/>
              <a:t> by Investigator</a:t>
            </a:r>
          </a:p>
        </p:txBody>
      </p:sp>
      <p:pic>
        <p:nvPicPr>
          <p:cNvPr id="14338" name="Picture 2" descr="Meme Maker - Fear Not - You Will Be A Report Master">
            <a:extLst>
              <a:ext uri="{FF2B5EF4-FFF2-40B4-BE49-F238E27FC236}">
                <a16:creationId xmlns:a16="http://schemas.microsoft.com/office/drawing/2014/main" id="{ECD7DC53-911B-4213-AF3D-428E9781E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75" y="1574971"/>
            <a:ext cx="40005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59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1A2A9236-9071-4AB1-B3D6-F12735928906}"/>
              </a:ext>
            </a:extLst>
          </p:cNvPr>
          <p:cNvGraphicFramePr>
            <a:graphicFrameLocks noGrp="1"/>
          </p:cNvGraphicFramePr>
          <p:nvPr>
            <p:ph idx="1"/>
            <p:extLst>
              <p:ext uri="{D42A27DB-BD31-4B8C-83A1-F6EECF244321}">
                <p14:modId xmlns:p14="http://schemas.microsoft.com/office/powerpoint/2010/main" val="78029310"/>
              </p:ext>
            </p:extLst>
          </p:nvPr>
        </p:nvGraphicFramePr>
        <p:xfrm>
          <a:off x="401155" y="613533"/>
          <a:ext cx="6890447" cy="3150256"/>
        </p:xfrm>
        <a:graphic>
          <a:graphicData uri="http://schemas.openxmlformats.org/drawingml/2006/table">
            <a:tbl>
              <a:tblPr firstRow="1" firstCol="1" bandRow="1">
                <a:tableStyleId>{5C22544A-7EE6-4342-B048-85BDC9FD1C3A}</a:tableStyleId>
              </a:tblPr>
              <a:tblGrid>
                <a:gridCol w="621270">
                  <a:extLst>
                    <a:ext uri="{9D8B030D-6E8A-4147-A177-3AD203B41FA5}">
                      <a16:colId xmlns:a16="http://schemas.microsoft.com/office/drawing/2014/main" val="1928608011"/>
                    </a:ext>
                  </a:extLst>
                </a:gridCol>
                <a:gridCol w="2965151">
                  <a:extLst>
                    <a:ext uri="{9D8B030D-6E8A-4147-A177-3AD203B41FA5}">
                      <a16:colId xmlns:a16="http://schemas.microsoft.com/office/drawing/2014/main" val="573026659"/>
                    </a:ext>
                  </a:extLst>
                </a:gridCol>
                <a:gridCol w="3304026">
                  <a:extLst>
                    <a:ext uri="{9D8B030D-6E8A-4147-A177-3AD203B41FA5}">
                      <a16:colId xmlns:a16="http://schemas.microsoft.com/office/drawing/2014/main" val="1138800411"/>
                    </a:ext>
                  </a:extLst>
                </a:gridCol>
              </a:tblGrid>
              <a:tr h="3150256">
                <a:tc>
                  <a:txBody>
                    <a:bodyPr/>
                    <a:lstStyle/>
                    <a:p>
                      <a:pPr marL="0" marR="0">
                        <a:lnSpc>
                          <a:spcPct val="115000"/>
                        </a:lnSpc>
                        <a:spcBef>
                          <a:spcPts val="0"/>
                        </a:spcBef>
                        <a:spcAft>
                          <a:spcPts val="0"/>
                        </a:spcAft>
                      </a:pPr>
                      <a:r>
                        <a:rPr lang="en-US" sz="1000">
                          <a:effectLst/>
                        </a:rPr>
                        <a:t>4.13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r>
                        <a:rPr lang="en-US" sz="1000" dirty="0">
                          <a:solidFill>
                            <a:schemeClr val="tx1"/>
                          </a:solidFill>
                          <a:effectLst/>
                        </a:rPr>
                        <a:t>Upon completion of the trial, the investigator, where applicable, should inform the institution; the investigator/institution should provide the IRB/IEC with a summary of the trial’s outcome, and the regulatory authority(</a:t>
                      </a:r>
                      <a:r>
                        <a:rPr lang="en-US" sz="1000" dirty="0" err="1">
                          <a:solidFill>
                            <a:schemeClr val="tx1"/>
                          </a:solidFill>
                          <a:effectLst/>
                        </a:rPr>
                        <a:t>ies</a:t>
                      </a:r>
                      <a:r>
                        <a:rPr lang="en-US" sz="1000" dirty="0">
                          <a:solidFill>
                            <a:schemeClr val="tx1"/>
                          </a:solidFill>
                          <a:effectLst/>
                        </a:rPr>
                        <a:t>) with any reports required.</a:t>
                      </a:r>
                    </a:p>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tc>
                  <a:txBody>
                    <a:bodyPr/>
                    <a:lstStyle/>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r>
                        <a:rPr lang="en-US" sz="1000" dirty="0">
                          <a:solidFill>
                            <a:schemeClr val="tx1"/>
                          </a:solidFill>
                          <a:effectLst/>
                        </a:rPr>
                        <a:t>Close-out form submitted to the IRB</a:t>
                      </a:r>
                    </a:p>
                    <a:p>
                      <a:pPr marL="0" marR="0">
                        <a:lnSpc>
                          <a:spcPct val="115000"/>
                        </a:lnSpc>
                        <a:spcBef>
                          <a:spcPts val="0"/>
                        </a:spcBef>
                        <a:spcAft>
                          <a:spcPts val="0"/>
                        </a:spcAft>
                      </a:pPr>
                      <a:r>
                        <a:rPr lang="en-US" sz="1000" dirty="0">
                          <a:solidFill>
                            <a:schemeClr val="tx1"/>
                          </a:solidFill>
                          <a:effectLst/>
                        </a:rPr>
                        <a:t>Storage of the essential Documents for the appropriate time outlined in the regulations/guidance/CTA</a:t>
                      </a:r>
                    </a:p>
                    <a:p>
                      <a:pPr marL="0" marR="0">
                        <a:lnSpc>
                          <a:spcPct val="115000"/>
                        </a:lnSpc>
                        <a:spcBef>
                          <a:spcPts val="0"/>
                        </a:spcBef>
                        <a:spcAft>
                          <a:spcPts val="0"/>
                        </a:spcAft>
                      </a:pPr>
                      <a:r>
                        <a:rPr lang="en-US" sz="1000" dirty="0">
                          <a:solidFill>
                            <a:schemeClr val="tx1"/>
                          </a:solidFill>
                          <a:effectLst/>
                        </a:rPr>
                        <a:t>Notify the sponsor/IRB (if applicable) of a change in storage location as necessary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45" marR="64645" marT="0" marB="0"/>
                </a:tc>
                <a:extLst>
                  <a:ext uri="{0D108BD9-81ED-4DB2-BD59-A6C34878D82A}">
                    <a16:rowId xmlns:a16="http://schemas.microsoft.com/office/drawing/2014/main" val="563412393"/>
                  </a:ext>
                </a:extLst>
              </a:tr>
            </a:tbl>
          </a:graphicData>
        </a:graphic>
      </p:graphicFrame>
    </p:spTree>
    <p:extLst>
      <p:ext uri="{BB962C8B-B14F-4D97-AF65-F5344CB8AC3E}">
        <p14:creationId xmlns:p14="http://schemas.microsoft.com/office/powerpoint/2010/main" val="5615319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913C36-4079-42EE-996B-C47E37B27670}"/>
              </a:ext>
            </a:extLst>
          </p:cNvPr>
          <p:cNvSpPr>
            <a:spLocks noGrp="1"/>
          </p:cNvSpPr>
          <p:nvPr>
            <p:ph idx="1"/>
          </p:nvPr>
        </p:nvSpPr>
        <p:spPr>
          <a:xfrm>
            <a:off x="472131" y="613877"/>
            <a:ext cx="6550865" cy="2753116"/>
          </a:xfrm>
        </p:spPr>
        <p:txBody>
          <a:bodyPr>
            <a:normAutofit/>
          </a:bodyPr>
          <a:lstStyle/>
          <a:p>
            <a:pPr marL="0" indent="0" algn="ctr">
              <a:buNone/>
            </a:pPr>
            <a:r>
              <a:rPr lang="en-US" sz="3200" b="1" dirty="0">
                <a:solidFill>
                  <a:schemeClr val="tx1"/>
                </a:solidFill>
              </a:rPr>
              <a:t>ICH GCP Section 8</a:t>
            </a:r>
          </a:p>
        </p:txBody>
      </p:sp>
      <p:pic>
        <p:nvPicPr>
          <p:cNvPr id="15362" name="Picture 2" descr="IF YOU DO NOT PROVIDE YOUR DOCUMENTS I WILL HUNT YOU DOWN AND FIND ...">
            <a:extLst>
              <a:ext uri="{FF2B5EF4-FFF2-40B4-BE49-F238E27FC236}">
                <a16:creationId xmlns:a16="http://schemas.microsoft.com/office/drawing/2014/main" id="{0735442F-96EC-4FD2-A758-5461035CF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469" y="1469204"/>
            <a:ext cx="4204445" cy="3060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884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CA7D45-932C-4A97-BE47-44A03A20C4BE}"/>
              </a:ext>
            </a:extLst>
          </p:cNvPr>
          <p:cNvSpPr>
            <a:spLocks noGrp="1"/>
          </p:cNvSpPr>
          <p:nvPr>
            <p:ph idx="1"/>
          </p:nvPr>
        </p:nvSpPr>
        <p:spPr>
          <a:xfrm>
            <a:off x="94390" y="112087"/>
            <a:ext cx="7916934" cy="4943659"/>
          </a:xfrm>
        </p:spPr>
        <p:txBody>
          <a:bodyPr>
            <a:normAutofit/>
          </a:bodyPr>
          <a:lstStyle/>
          <a:p>
            <a:pPr marL="0" indent="0">
              <a:buNone/>
            </a:pPr>
            <a:r>
              <a:rPr lang="en-US" sz="3200" b="1" dirty="0"/>
              <a:t>8. ESSENTIAL DOCUMENTS FOR THE CONDUCT OF A CLINICAL TRIAL</a:t>
            </a:r>
          </a:p>
          <a:p>
            <a:endParaRPr lang="en-US" dirty="0"/>
          </a:p>
          <a:p>
            <a:r>
              <a:rPr lang="en-US" dirty="0"/>
              <a:t>The sponsor and investigator/institution should maintain a record of the location(s) of their respective essential documents including source documents. </a:t>
            </a:r>
          </a:p>
          <a:p>
            <a:r>
              <a:rPr lang="en-US" dirty="0"/>
              <a:t>The storage system used during the trial and for archiving (irrespective of the type of media used) should provide for document identification, version history, search, and retrieval. </a:t>
            </a:r>
          </a:p>
          <a:p>
            <a:r>
              <a:rPr lang="en-US" dirty="0"/>
              <a:t>Essential documents for the trial should be supplemented or may be reduced where justified (in advance of trial initiation), based on the importance and relevance of the specific documents to the trial. </a:t>
            </a:r>
          </a:p>
          <a:p>
            <a:r>
              <a:rPr lang="en-US" dirty="0"/>
              <a:t>The sponsor should ensure that the investigator has control of and continuous access to the CRF data reported to the sponsor. </a:t>
            </a:r>
          </a:p>
          <a:p>
            <a:r>
              <a:rPr lang="en-US" dirty="0"/>
              <a:t>The sponsor should not have exclusive control of those data. When a copy is used to replace an original document (e.g., source documents, CRF), the copy should fulfill the requirements for certified copies. </a:t>
            </a:r>
          </a:p>
          <a:p>
            <a:r>
              <a:rPr lang="en-US" dirty="0"/>
              <a:t>The investigator/institution should have control of all essential documents and records generated by the investigator/institution before, during, and after the trial.</a:t>
            </a:r>
          </a:p>
        </p:txBody>
      </p:sp>
    </p:spTree>
    <p:extLst>
      <p:ext uri="{BB962C8B-B14F-4D97-AF65-F5344CB8AC3E}">
        <p14:creationId xmlns:p14="http://schemas.microsoft.com/office/powerpoint/2010/main" val="22617993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7A5CD-A4FE-47AF-AA18-AE8C494A055A}"/>
              </a:ext>
            </a:extLst>
          </p:cNvPr>
          <p:cNvSpPr>
            <a:spLocks noGrp="1"/>
          </p:cNvSpPr>
          <p:nvPr>
            <p:ph idx="1"/>
          </p:nvPr>
        </p:nvSpPr>
        <p:spPr>
          <a:xfrm>
            <a:off x="164123" y="257908"/>
            <a:ext cx="6862010" cy="4791940"/>
          </a:xfrm>
        </p:spPr>
        <p:txBody>
          <a:bodyPr>
            <a:normAutofit/>
          </a:bodyPr>
          <a:lstStyle/>
          <a:p>
            <a:pPr marL="0" indent="0" algn="ctr">
              <a:buNone/>
            </a:pPr>
            <a:r>
              <a:rPr lang="en-US" altLang="en-US" sz="3200" b="1" dirty="0">
                <a:solidFill>
                  <a:srgbClr val="92D050"/>
                </a:solidFill>
              </a:rPr>
              <a:t>What Can We Do To Help </a:t>
            </a:r>
          </a:p>
          <a:p>
            <a:pPr marL="0" indent="0" algn="ctr">
              <a:buNone/>
            </a:pPr>
            <a:r>
              <a:rPr lang="en-US" altLang="en-US" sz="3200" b="1" dirty="0">
                <a:solidFill>
                  <a:srgbClr val="92D050"/>
                </a:solidFill>
              </a:rPr>
              <a:t>Ensure Compliance?</a:t>
            </a:r>
          </a:p>
          <a:p>
            <a:pPr marL="0" indent="0" algn="ctr">
              <a:buNone/>
            </a:pPr>
            <a:endParaRPr lang="en-US" altLang="en-US" sz="3200" b="1" dirty="0">
              <a:solidFill>
                <a:srgbClr val="92D050"/>
              </a:solidFill>
            </a:endParaRPr>
          </a:p>
          <a:p>
            <a:r>
              <a:rPr lang="en-US" altLang="en-US" sz="2200" b="1" u="sng" dirty="0"/>
              <a:t>Be proactive</a:t>
            </a:r>
          </a:p>
          <a:p>
            <a:r>
              <a:rPr lang="en-US" altLang="en-US" sz="2200" dirty="0"/>
              <a:t>Become familiar with the GCPs/Regs</a:t>
            </a:r>
          </a:p>
          <a:p>
            <a:r>
              <a:rPr lang="en-US" altLang="en-US" sz="2200" dirty="0"/>
              <a:t>Participate in initial and ongoing training</a:t>
            </a:r>
          </a:p>
          <a:p>
            <a:r>
              <a:rPr lang="en-US" altLang="en-US" sz="2200" dirty="0"/>
              <a:t>Attend research meetings/conferences/trainings</a:t>
            </a:r>
          </a:p>
          <a:p>
            <a:r>
              <a:rPr lang="en-US" altLang="en-US" sz="2200" dirty="0"/>
              <a:t>Develop/Follow SOP/Policies/Procedures</a:t>
            </a:r>
          </a:p>
          <a:p>
            <a:endParaRPr lang="en-US" dirty="0"/>
          </a:p>
        </p:txBody>
      </p:sp>
      <p:pic>
        <p:nvPicPr>
          <p:cNvPr id="16386" name="Picture 2" descr="DON'T BE LESS ATtRACTIVE BY BEING REACTIVE BE PROACTIVE | Make a Meme">
            <a:extLst>
              <a:ext uri="{FF2B5EF4-FFF2-40B4-BE49-F238E27FC236}">
                <a16:creationId xmlns:a16="http://schemas.microsoft.com/office/drawing/2014/main" id="{51672EDB-BD97-42C6-8DF6-A2C1FF64D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751" y="1525545"/>
            <a:ext cx="238125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1848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ED8B81-F6B6-4454-A7A0-68DE6ACB9EB4}"/>
              </a:ext>
            </a:extLst>
          </p:cNvPr>
          <p:cNvSpPr>
            <a:spLocks noGrp="1"/>
          </p:cNvSpPr>
          <p:nvPr>
            <p:ph type="title"/>
          </p:nvPr>
        </p:nvSpPr>
        <p:spPr/>
        <p:txBody>
          <a:bodyPr/>
          <a:lstStyle/>
          <a:p>
            <a:pPr algn="ctr"/>
            <a:r>
              <a:rPr lang="en-US" altLang="en-US" sz="3200" b="1" dirty="0"/>
              <a:t>Summary</a:t>
            </a:r>
            <a:br>
              <a:rPr lang="en-US" altLang="en-US" sz="2800" b="1" dirty="0"/>
            </a:br>
            <a:endParaRPr lang="en-US" dirty="0"/>
          </a:p>
        </p:txBody>
      </p:sp>
      <p:sp>
        <p:nvSpPr>
          <p:cNvPr id="2" name="Content Placeholder 1">
            <a:extLst>
              <a:ext uri="{FF2B5EF4-FFF2-40B4-BE49-F238E27FC236}">
                <a16:creationId xmlns:a16="http://schemas.microsoft.com/office/drawing/2014/main" id="{67E7A5CD-A4FE-47AF-AA18-AE8C494A055A}"/>
              </a:ext>
            </a:extLst>
          </p:cNvPr>
          <p:cNvSpPr>
            <a:spLocks noGrp="1"/>
          </p:cNvSpPr>
          <p:nvPr>
            <p:ph sz="half" idx="1"/>
          </p:nvPr>
        </p:nvSpPr>
        <p:spPr>
          <a:xfrm>
            <a:off x="187569" y="1046205"/>
            <a:ext cx="2827480" cy="4024026"/>
          </a:xfrm>
        </p:spPr>
        <p:txBody>
          <a:bodyPr>
            <a:normAutofit/>
          </a:bodyPr>
          <a:lstStyle/>
          <a:p>
            <a:pPr marL="0" indent="0" algn="ctr">
              <a:buNone/>
            </a:pPr>
            <a:endParaRPr lang="en-US" altLang="en-US" sz="3500" b="1" dirty="0"/>
          </a:p>
          <a:p>
            <a:pPr marL="0" indent="0">
              <a:lnSpc>
                <a:spcPct val="80000"/>
              </a:lnSpc>
              <a:buNone/>
              <a:defRPr/>
            </a:pPr>
            <a:r>
              <a:rPr lang="en-US" altLang="en-US" sz="1500" dirty="0"/>
              <a:t>●</a:t>
            </a:r>
            <a:r>
              <a:rPr lang="en-US" altLang="en-US" dirty="0"/>
              <a:t> </a:t>
            </a:r>
            <a:r>
              <a:rPr lang="en-US" altLang="en-US" sz="2000" b="1" i="1" u="sng" dirty="0"/>
              <a:t>#1 job-</a:t>
            </a:r>
            <a:r>
              <a:rPr lang="en-US" altLang="en-US" sz="2000" dirty="0"/>
              <a:t> </a:t>
            </a:r>
            <a:r>
              <a:rPr lang="en-US" altLang="en-US" sz="2000" b="1" dirty="0"/>
              <a:t>Protect the rights, safety, and well-being of subjects </a:t>
            </a:r>
          </a:p>
          <a:p>
            <a:pPr marL="0" indent="0">
              <a:lnSpc>
                <a:spcPct val="80000"/>
              </a:lnSpc>
              <a:buNone/>
              <a:defRPr/>
            </a:pPr>
            <a:r>
              <a:rPr lang="en-US" altLang="en-US" sz="2000" dirty="0"/>
              <a:t>● Clean, accurate, complete data</a:t>
            </a:r>
          </a:p>
          <a:p>
            <a:pPr marL="0" indent="0">
              <a:lnSpc>
                <a:spcPct val="80000"/>
              </a:lnSpc>
              <a:buNone/>
              <a:defRPr/>
            </a:pPr>
            <a:r>
              <a:rPr lang="en-US" altLang="en-US" sz="2000" dirty="0"/>
              <a:t>● Follow regulations, SOPs and guidelines </a:t>
            </a:r>
          </a:p>
          <a:p>
            <a:pPr marL="0" indent="0">
              <a:lnSpc>
                <a:spcPct val="80000"/>
              </a:lnSpc>
              <a:buNone/>
              <a:defRPr/>
            </a:pPr>
            <a:r>
              <a:rPr lang="en-US" altLang="en-US" sz="2000" dirty="0"/>
              <a:t>● Get organized and keep up to date</a:t>
            </a:r>
          </a:p>
          <a:p>
            <a:pPr marL="0" indent="0">
              <a:lnSpc>
                <a:spcPct val="80000"/>
              </a:lnSpc>
              <a:buNone/>
              <a:defRPr/>
            </a:pPr>
            <a:r>
              <a:rPr lang="en-US" altLang="en-US" sz="2000" dirty="0"/>
              <a:t>● Follow the protocol</a:t>
            </a:r>
          </a:p>
          <a:p>
            <a:pPr marL="0" indent="0">
              <a:lnSpc>
                <a:spcPct val="80000"/>
              </a:lnSpc>
              <a:buNone/>
              <a:defRPr/>
            </a:pPr>
            <a:endParaRPr lang="en-US" altLang="en-US" sz="2000" dirty="0"/>
          </a:p>
          <a:p>
            <a:pPr marL="0" indent="0">
              <a:lnSpc>
                <a:spcPct val="80000"/>
              </a:lnSpc>
              <a:buNone/>
              <a:defRPr/>
            </a:pPr>
            <a:endParaRPr lang="en-US" dirty="0"/>
          </a:p>
        </p:txBody>
      </p:sp>
      <p:sp>
        <p:nvSpPr>
          <p:cNvPr id="4" name="Content Placeholder 3">
            <a:extLst>
              <a:ext uri="{FF2B5EF4-FFF2-40B4-BE49-F238E27FC236}">
                <a16:creationId xmlns:a16="http://schemas.microsoft.com/office/drawing/2014/main" id="{8BC676A5-0858-4BA0-9745-A8D55B552A62}"/>
              </a:ext>
            </a:extLst>
          </p:cNvPr>
          <p:cNvSpPr>
            <a:spLocks noGrp="1"/>
          </p:cNvSpPr>
          <p:nvPr>
            <p:ph sz="half" idx="2"/>
          </p:nvPr>
        </p:nvSpPr>
        <p:spPr>
          <a:xfrm>
            <a:off x="4794422" y="1681316"/>
            <a:ext cx="2983840" cy="3388914"/>
          </a:xfrm>
        </p:spPr>
        <p:txBody>
          <a:bodyPr>
            <a:normAutofit/>
          </a:bodyPr>
          <a:lstStyle/>
          <a:p>
            <a:pPr marL="0" indent="0">
              <a:lnSpc>
                <a:spcPct val="80000"/>
              </a:lnSpc>
              <a:buNone/>
              <a:defRPr/>
            </a:pPr>
            <a:r>
              <a:rPr lang="en-US" altLang="en-US" sz="2000" dirty="0"/>
              <a:t>● Keep PI, IRB, Institution, study team, and sponsor updated</a:t>
            </a:r>
          </a:p>
          <a:p>
            <a:pPr marL="0" indent="0">
              <a:lnSpc>
                <a:spcPct val="80000"/>
              </a:lnSpc>
              <a:buNone/>
              <a:defRPr/>
            </a:pPr>
            <a:r>
              <a:rPr lang="en-US" altLang="en-US" sz="2000" dirty="0"/>
              <a:t>● Continuing education / training</a:t>
            </a:r>
          </a:p>
          <a:p>
            <a:pPr marL="0" indent="0">
              <a:lnSpc>
                <a:spcPct val="80000"/>
              </a:lnSpc>
              <a:buNone/>
              <a:defRPr/>
            </a:pPr>
            <a:r>
              <a:rPr lang="en-US" altLang="en-US" sz="2000" dirty="0"/>
              <a:t>● Document, Document, Document to demonstrate compliance!!!</a:t>
            </a:r>
          </a:p>
          <a:p>
            <a:pPr marL="0" indent="0">
              <a:lnSpc>
                <a:spcPct val="80000"/>
              </a:lnSpc>
              <a:buNone/>
              <a:defRPr/>
            </a:pPr>
            <a:r>
              <a:rPr lang="en-US" altLang="en-US" sz="2000" dirty="0"/>
              <a:t>● Report, Report, Report as required!!!</a:t>
            </a:r>
          </a:p>
          <a:p>
            <a:endParaRPr lang="en-US" dirty="0"/>
          </a:p>
        </p:txBody>
      </p:sp>
      <p:pic>
        <p:nvPicPr>
          <p:cNvPr id="17410" name="Picture 2" descr="Made quality and patient safety a priority at my board meeting ...">
            <a:extLst>
              <a:ext uri="{FF2B5EF4-FFF2-40B4-BE49-F238E27FC236}">
                <a16:creationId xmlns:a16="http://schemas.microsoft.com/office/drawing/2014/main" id="{BF248A9C-80A8-44F7-9049-542B10EBA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049" y="2214047"/>
            <a:ext cx="1537068" cy="151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1480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0319D44B-407C-4C7B-96D4-B8D12B4A2C0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6606" y="961813"/>
            <a:ext cx="1968829" cy="1266613"/>
          </a:xfrm>
          <a:prstGeom prst="rect">
            <a:avLst/>
          </a:prstGeom>
        </p:spPr>
      </p:pic>
      <p:pic>
        <p:nvPicPr>
          <p:cNvPr id="14" name="Picture 13" descr="A close up of a blackboard&#10;&#10;Description automatically generated">
            <a:extLst>
              <a:ext uri="{FF2B5EF4-FFF2-40B4-BE49-F238E27FC236}">
                <a16:creationId xmlns:a16="http://schemas.microsoft.com/office/drawing/2014/main" id="{8A3AB3F0-041F-4BEC-8B11-54E7E372AA0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9166" y="3657600"/>
            <a:ext cx="1733724" cy="1155816"/>
          </a:xfrm>
          <a:prstGeom prst="rect">
            <a:avLst/>
          </a:prstGeom>
        </p:spPr>
      </p:pic>
      <p:pic>
        <p:nvPicPr>
          <p:cNvPr id="18434" name="Picture 2" descr="Quotes about Group presentations (26 quotes)">
            <a:extLst>
              <a:ext uri="{FF2B5EF4-FFF2-40B4-BE49-F238E27FC236}">
                <a16:creationId xmlns:a16="http://schemas.microsoft.com/office/drawing/2014/main" id="{575345A8-E9E3-4239-ADC1-B72FF32B05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4187" y="933450"/>
            <a:ext cx="2942974" cy="224324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Never-ending Training! - Neverending Story | Meme Generator">
            <a:extLst>
              <a:ext uri="{FF2B5EF4-FFF2-40B4-BE49-F238E27FC236}">
                <a16:creationId xmlns:a16="http://schemas.microsoft.com/office/drawing/2014/main" id="{697D1092-7442-4BB5-BEAD-05D9180613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900" y="321321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5630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268AD1-055C-4258-9B05-2A9B17D4030A}"/>
              </a:ext>
            </a:extLst>
          </p:cNvPr>
          <p:cNvSpPr>
            <a:spLocks noGrp="1"/>
          </p:cNvSpPr>
          <p:nvPr>
            <p:ph type="title"/>
          </p:nvPr>
        </p:nvSpPr>
        <p:spPr/>
        <p:txBody>
          <a:bodyPr>
            <a:noAutofit/>
          </a:bodyPr>
          <a:lstStyle/>
          <a:p>
            <a:pPr algn="ctr"/>
            <a:r>
              <a:rPr lang="en-US" sz="3200" b="1" dirty="0"/>
              <a:t>Who is Responsible for </a:t>
            </a:r>
            <a:br>
              <a:rPr lang="en-US" sz="3200" b="1" dirty="0"/>
            </a:br>
            <a:r>
              <a:rPr lang="en-US" sz="3200" b="1" dirty="0"/>
              <a:t>GCP Compliance?</a:t>
            </a:r>
            <a:br>
              <a:rPr lang="en-US" sz="3200" b="1" dirty="0"/>
            </a:br>
            <a:endParaRPr lang="en-US" sz="3200" dirty="0"/>
          </a:p>
        </p:txBody>
      </p:sp>
      <p:sp>
        <p:nvSpPr>
          <p:cNvPr id="2" name="Subtitle 1">
            <a:extLst>
              <a:ext uri="{FF2B5EF4-FFF2-40B4-BE49-F238E27FC236}">
                <a16:creationId xmlns:a16="http://schemas.microsoft.com/office/drawing/2014/main" id="{1EF907D4-062B-4866-82E0-C8F80780096D}"/>
              </a:ext>
            </a:extLst>
          </p:cNvPr>
          <p:cNvSpPr>
            <a:spLocks noGrp="1"/>
          </p:cNvSpPr>
          <p:nvPr>
            <p:ph idx="1"/>
          </p:nvPr>
        </p:nvSpPr>
        <p:spPr>
          <a:xfrm>
            <a:off x="508001" y="1620442"/>
            <a:ext cx="6447501" cy="3438066"/>
          </a:xfrm>
        </p:spPr>
        <p:txBody>
          <a:bodyPr>
            <a:normAutofit fontScale="85000" lnSpcReduction="20000"/>
          </a:bodyPr>
          <a:lstStyle/>
          <a:p>
            <a:r>
              <a:rPr lang="en-US" sz="2400" dirty="0"/>
              <a:t>Clinical Investigators </a:t>
            </a:r>
          </a:p>
          <a:p>
            <a:r>
              <a:rPr lang="en-US" sz="2400" dirty="0"/>
              <a:t>Sponsors  </a:t>
            </a:r>
          </a:p>
          <a:p>
            <a:r>
              <a:rPr lang="en-US" sz="2400" dirty="0"/>
              <a:t>Independent Ethics Committees/Institutional Review Boards Contract Research Organizations </a:t>
            </a:r>
          </a:p>
          <a:p>
            <a:r>
              <a:rPr lang="en-US" sz="2400" dirty="0"/>
              <a:t>Research Clinical Coordinators </a:t>
            </a:r>
          </a:p>
          <a:p>
            <a:r>
              <a:rPr lang="en-US" sz="2400" dirty="0"/>
              <a:t>Clinical Research Associates </a:t>
            </a:r>
          </a:p>
          <a:p>
            <a:r>
              <a:rPr lang="en-US" sz="2400" dirty="0"/>
              <a:t>Medical monitors </a:t>
            </a:r>
          </a:p>
          <a:p>
            <a:r>
              <a:rPr lang="en-US" sz="2400" dirty="0"/>
              <a:t>Data entry personnel </a:t>
            </a:r>
          </a:p>
          <a:p>
            <a:r>
              <a:rPr lang="en-US" sz="2400" dirty="0"/>
              <a:t>Subjects</a:t>
            </a:r>
          </a:p>
          <a:p>
            <a:r>
              <a:rPr lang="en-US" sz="2400" dirty="0"/>
              <a:t>Others study team members</a:t>
            </a:r>
          </a:p>
        </p:txBody>
      </p:sp>
    </p:spTree>
    <p:extLst>
      <p:ext uri="{BB962C8B-B14F-4D97-AF65-F5344CB8AC3E}">
        <p14:creationId xmlns:p14="http://schemas.microsoft.com/office/powerpoint/2010/main" val="33193906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8" name="Freeform: Shape 137">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9470" y="-3"/>
            <a:ext cx="6104530" cy="51435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418" name="Rectangle 2">
            <a:extLst>
              <a:ext uri="{FF2B5EF4-FFF2-40B4-BE49-F238E27FC236}">
                <a16:creationId xmlns:a16="http://schemas.microsoft.com/office/drawing/2014/main" id="{4946F470-CC4D-43DA-93BC-EB10BF576044}"/>
              </a:ext>
            </a:extLst>
          </p:cNvPr>
          <p:cNvSpPr>
            <a:spLocks noGrp="1" noChangeArrowheads="1"/>
          </p:cNvSpPr>
          <p:nvPr>
            <p:ph type="title"/>
          </p:nvPr>
        </p:nvSpPr>
        <p:spPr>
          <a:xfrm>
            <a:off x="508000" y="118419"/>
            <a:ext cx="2811796" cy="1290251"/>
          </a:xfrm>
        </p:spPr>
        <p:txBody>
          <a:bodyPr anchor="ctr">
            <a:noAutofit/>
          </a:bodyPr>
          <a:lstStyle/>
          <a:p>
            <a:pPr eaLnBrk="1" hangingPunct="1"/>
            <a:r>
              <a:rPr lang="en-US" altLang="en-US" sz="3200" b="1" dirty="0"/>
              <a:t>Being In Compliance =	</a:t>
            </a:r>
            <a:r>
              <a:rPr lang="en-US" altLang="en-US" sz="2800" b="1" dirty="0"/>
              <a:t>	</a:t>
            </a:r>
            <a:endParaRPr lang="en-US" altLang="en-US" sz="2800" dirty="0"/>
          </a:p>
        </p:txBody>
      </p:sp>
      <p:sp>
        <p:nvSpPr>
          <p:cNvPr id="140" name="Isosceles Triangle 139">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262"/>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419" name="Rectangle 3">
            <a:extLst>
              <a:ext uri="{FF2B5EF4-FFF2-40B4-BE49-F238E27FC236}">
                <a16:creationId xmlns:a16="http://schemas.microsoft.com/office/drawing/2014/main" id="{FAA0638C-1D2C-4192-B676-BCC3AC779E9E}"/>
              </a:ext>
            </a:extLst>
          </p:cNvPr>
          <p:cNvSpPr>
            <a:spLocks noGrp="1" noChangeArrowheads="1"/>
          </p:cNvSpPr>
          <p:nvPr>
            <p:ph type="body" idx="1"/>
          </p:nvPr>
        </p:nvSpPr>
        <p:spPr>
          <a:xfrm>
            <a:off x="88053" y="1300479"/>
            <a:ext cx="3671853" cy="3724601"/>
          </a:xfrm>
        </p:spPr>
        <p:txBody>
          <a:bodyPr>
            <a:normAutofit fontScale="25000" lnSpcReduction="20000"/>
          </a:bodyPr>
          <a:lstStyle/>
          <a:p>
            <a:pPr eaLnBrk="1" hangingPunct="1">
              <a:lnSpc>
                <a:spcPct val="90000"/>
              </a:lnSpc>
              <a:buFontTx/>
              <a:buNone/>
            </a:pPr>
            <a:endParaRPr lang="en-US" altLang="en-US" sz="900" b="1" dirty="0"/>
          </a:p>
          <a:p>
            <a:pPr eaLnBrk="1" hangingPunct="1">
              <a:lnSpc>
                <a:spcPct val="90000"/>
              </a:lnSpc>
              <a:buFontTx/>
              <a:buNone/>
            </a:pPr>
            <a:endParaRPr lang="en-US" altLang="en-US" sz="900" b="1" dirty="0"/>
          </a:p>
          <a:p>
            <a:pPr eaLnBrk="1" hangingPunct="1">
              <a:lnSpc>
                <a:spcPct val="90000"/>
              </a:lnSpc>
              <a:buFontTx/>
              <a:buNone/>
            </a:pPr>
            <a:r>
              <a:rPr lang="en-US" altLang="en-US" sz="8000" b="1" dirty="0"/>
              <a:t>Must Adhere to</a:t>
            </a:r>
            <a:r>
              <a:rPr lang="en-US" altLang="en-US" sz="8000" dirty="0"/>
              <a:t>:</a:t>
            </a:r>
          </a:p>
          <a:p>
            <a:pPr eaLnBrk="1" hangingPunct="1">
              <a:lnSpc>
                <a:spcPct val="90000"/>
              </a:lnSpc>
              <a:buFontTx/>
              <a:buNone/>
            </a:pPr>
            <a:endParaRPr lang="en-US" altLang="en-US" sz="8000" dirty="0"/>
          </a:p>
          <a:p>
            <a:pPr eaLnBrk="1" hangingPunct="1">
              <a:lnSpc>
                <a:spcPct val="90000"/>
              </a:lnSpc>
            </a:pPr>
            <a:r>
              <a:rPr lang="en-US" altLang="en-US" sz="8000" dirty="0"/>
              <a:t>	Regulations/Guidance:</a:t>
            </a:r>
          </a:p>
          <a:p>
            <a:pPr lvl="2">
              <a:lnSpc>
                <a:spcPct val="90000"/>
              </a:lnSpc>
            </a:pPr>
            <a:r>
              <a:rPr lang="en-US" altLang="en-US" sz="8000" dirty="0"/>
              <a:t>Federal 			</a:t>
            </a:r>
          </a:p>
          <a:p>
            <a:pPr lvl="2">
              <a:lnSpc>
                <a:spcPct val="90000"/>
              </a:lnSpc>
            </a:pPr>
            <a:r>
              <a:rPr lang="en-US" altLang="en-US" sz="8000" dirty="0"/>
              <a:t>State / Local</a:t>
            </a:r>
          </a:p>
          <a:p>
            <a:pPr lvl="2">
              <a:lnSpc>
                <a:spcPct val="90000"/>
              </a:lnSpc>
            </a:pPr>
            <a:r>
              <a:rPr lang="en-US" altLang="en-US" sz="8000" dirty="0"/>
              <a:t>Institutional</a:t>
            </a:r>
          </a:p>
          <a:p>
            <a:pPr lvl="2">
              <a:lnSpc>
                <a:spcPct val="90000"/>
              </a:lnSpc>
            </a:pPr>
            <a:r>
              <a:rPr lang="en-US" altLang="en-US" sz="8000" dirty="0"/>
              <a:t>Departmental</a:t>
            </a:r>
          </a:p>
          <a:p>
            <a:pPr>
              <a:lnSpc>
                <a:spcPct val="90000"/>
              </a:lnSpc>
            </a:pPr>
            <a:r>
              <a:rPr lang="en-US" altLang="en-US" sz="8000" b="1" i="1" dirty="0">
                <a:solidFill>
                  <a:srgbClr val="92D050"/>
                </a:solidFill>
              </a:rPr>
              <a:t>ICH GCP E6 (R2) guidance</a:t>
            </a:r>
            <a:r>
              <a:rPr lang="en-US" altLang="en-US" sz="8000" dirty="0">
                <a:solidFill>
                  <a:srgbClr val="92D050"/>
                </a:solidFill>
              </a:rPr>
              <a:t> </a:t>
            </a:r>
          </a:p>
          <a:p>
            <a:pPr>
              <a:lnSpc>
                <a:spcPct val="90000"/>
              </a:lnSpc>
            </a:pPr>
            <a:r>
              <a:rPr lang="en-US" altLang="en-US" sz="8000" dirty="0"/>
              <a:t>IRB policies</a:t>
            </a:r>
          </a:p>
          <a:p>
            <a:pPr>
              <a:lnSpc>
                <a:spcPct val="90000"/>
              </a:lnSpc>
            </a:pPr>
            <a:r>
              <a:rPr lang="en-US" altLang="en-US" sz="8000" dirty="0"/>
              <a:t>CRO/Sponsor polices/procedures</a:t>
            </a:r>
          </a:p>
          <a:p>
            <a:pPr>
              <a:lnSpc>
                <a:spcPct val="90000"/>
              </a:lnSpc>
            </a:pPr>
            <a:endParaRPr lang="en-US" altLang="en-US" sz="2000" dirty="0"/>
          </a:p>
          <a:p>
            <a:pPr eaLnBrk="1" hangingPunct="1">
              <a:lnSpc>
                <a:spcPct val="90000"/>
              </a:lnSpc>
            </a:pPr>
            <a:endParaRPr lang="en-US" altLang="en-US" sz="2000" dirty="0"/>
          </a:p>
          <a:p>
            <a:pPr marL="685800" lvl="2" indent="0">
              <a:lnSpc>
                <a:spcPct val="90000"/>
              </a:lnSpc>
              <a:buNone/>
            </a:pPr>
            <a:r>
              <a:rPr lang="en-US" altLang="en-US" sz="1850" dirty="0"/>
              <a:t>			</a:t>
            </a:r>
          </a:p>
          <a:p>
            <a:pPr marL="0" indent="0" eaLnBrk="1" hangingPunct="1">
              <a:lnSpc>
                <a:spcPct val="90000"/>
              </a:lnSpc>
              <a:buNone/>
            </a:pPr>
            <a:r>
              <a:rPr lang="en-US" altLang="en-US" sz="2000" dirty="0"/>
              <a:t>			</a:t>
            </a:r>
            <a:endParaRPr lang="en-US" altLang="en-US" sz="900" dirty="0"/>
          </a:p>
        </p:txBody>
      </p:sp>
      <p:sp>
        <p:nvSpPr>
          <p:cNvPr id="142" name="Freeform: Shape 141">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2650" y="4"/>
            <a:ext cx="3623720" cy="3390008"/>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4" descr="A close up of a sign&#10;&#10;Description automatically generated">
            <a:extLst>
              <a:ext uri="{FF2B5EF4-FFF2-40B4-BE49-F238E27FC236}">
                <a16:creationId xmlns:a16="http://schemas.microsoft.com/office/drawing/2014/main" id="{EA40E4D1-29EA-46B0-9E00-A685D88CB5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9240" y="235305"/>
            <a:ext cx="1473125" cy="1414200"/>
          </a:xfrm>
          <a:prstGeom prst="rect">
            <a:avLst/>
          </a:prstGeom>
        </p:spPr>
      </p:pic>
      <p:pic>
        <p:nvPicPr>
          <p:cNvPr id="6150" name="Picture 8" descr="MCj04258220000[1]">
            <a:extLst>
              <a:ext uri="{FF2B5EF4-FFF2-40B4-BE49-F238E27FC236}">
                <a16:creationId xmlns:a16="http://schemas.microsoft.com/office/drawing/2014/main" id="{48007B19-A785-4406-9255-812964AE24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57536" y="1734670"/>
            <a:ext cx="2418007" cy="26849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CD5089-7763-4453-9E55-AC23D5120C0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685475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2827-B8A9-476A-B0AC-E3E036BD340B}"/>
              </a:ext>
            </a:extLst>
          </p:cNvPr>
          <p:cNvSpPr>
            <a:spLocks noGrp="1"/>
          </p:cNvSpPr>
          <p:nvPr>
            <p:ph type="title"/>
          </p:nvPr>
        </p:nvSpPr>
        <p:spPr/>
        <p:txBody>
          <a:bodyPr>
            <a:normAutofit/>
          </a:bodyPr>
          <a:lstStyle/>
          <a:p>
            <a:pPr algn="ctr"/>
            <a:r>
              <a:rPr lang="en-US" sz="3200" b="1" dirty="0"/>
              <a:t>ICH GCP E6 (R2)</a:t>
            </a:r>
          </a:p>
        </p:txBody>
      </p:sp>
      <p:sp>
        <p:nvSpPr>
          <p:cNvPr id="7" name="Content Placeholder 6">
            <a:extLst>
              <a:ext uri="{FF2B5EF4-FFF2-40B4-BE49-F238E27FC236}">
                <a16:creationId xmlns:a16="http://schemas.microsoft.com/office/drawing/2014/main" id="{4F970DDE-9BEE-4063-8661-8013DF046774}"/>
              </a:ext>
            </a:extLst>
          </p:cNvPr>
          <p:cNvSpPr>
            <a:spLocks noGrp="1"/>
          </p:cNvSpPr>
          <p:nvPr>
            <p:ph sz="half" idx="1"/>
          </p:nvPr>
        </p:nvSpPr>
        <p:spPr/>
        <p:txBody>
          <a:bodyPr>
            <a:normAutofit/>
          </a:bodyPr>
          <a:lstStyle/>
          <a:p>
            <a:pPr marL="0" indent="0">
              <a:buNone/>
            </a:pPr>
            <a:r>
              <a:rPr lang="en-US" sz="2000" dirty="0"/>
              <a:t>An international quality standard that is provided by the International Conference on </a:t>
            </a:r>
            <a:r>
              <a:rPr lang="en-US" sz="2000" dirty="0" err="1"/>
              <a:t>Harmonisation</a:t>
            </a:r>
            <a:r>
              <a:rPr lang="en-US" sz="2000" dirty="0"/>
              <a:t>  </a:t>
            </a:r>
          </a:p>
          <a:p>
            <a:pPr marL="457200" indent="-457200">
              <a:buFont typeface="Arial" panose="020B0604020202020204" pitchFamily="34" charset="0"/>
              <a:buChar char="•"/>
            </a:pPr>
            <a:endParaRPr lang="en-US" altLang="en-US" sz="2000" dirty="0"/>
          </a:p>
          <a:p>
            <a:endParaRPr lang="en-US" dirty="0"/>
          </a:p>
        </p:txBody>
      </p:sp>
      <p:sp>
        <p:nvSpPr>
          <p:cNvPr id="8" name="Content Placeholder 7">
            <a:extLst>
              <a:ext uri="{FF2B5EF4-FFF2-40B4-BE49-F238E27FC236}">
                <a16:creationId xmlns:a16="http://schemas.microsoft.com/office/drawing/2014/main" id="{66400D86-3624-438C-BE43-98F01A46462F}"/>
              </a:ext>
            </a:extLst>
          </p:cNvPr>
          <p:cNvSpPr>
            <a:spLocks noGrp="1"/>
          </p:cNvSpPr>
          <p:nvPr>
            <p:ph sz="half" idx="2"/>
          </p:nvPr>
        </p:nvSpPr>
        <p:spPr>
          <a:xfrm>
            <a:off x="4376791" y="1620442"/>
            <a:ext cx="2578712" cy="2232367"/>
          </a:xfrm>
        </p:spPr>
        <p:txBody>
          <a:bodyPr>
            <a:normAutofit/>
          </a:bodyPr>
          <a:lstStyle/>
          <a:p>
            <a:pPr marL="0" indent="0">
              <a:buNone/>
            </a:pPr>
            <a:r>
              <a:rPr lang="en-US" altLang="en-US" sz="2000" dirty="0"/>
              <a:t>Universally recognized as a critical requirement to the conduct of research involving human subjects</a:t>
            </a:r>
          </a:p>
          <a:p>
            <a:endParaRPr lang="en-US" dirty="0"/>
          </a:p>
        </p:txBody>
      </p:sp>
      <p:pic>
        <p:nvPicPr>
          <p:cNvPr id="10" name="Picture 9" descr="A picture containing drawing&#10;&#10;Description automatically generated">
            <a:extLst>
              <a:ext uri="{FF2B5EF4-FFF2-40B4-BE49-F238E27FC236}">
                <a16:creationId xmlns:a16="http://schemas.microsoft.com/office/drawing/2014/main" id="{1B0746E8-D64B-4776-B511-7D5A063150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91963" y="4246880"/>
            <a:ext cx="3051028" cy="896620"/>
          </a:xfrm>
          <a:prstGeom prst="rect">
            <a:avLst/>
          </a:prstGeom>
        </p:spPr>
      </p:pic>
    </p:spTree>
    <p:extLst>
      <p:ext uri="{BB962C8B-B14F-4D97-AF65-F5344CB8AC3E}">
        <p14:creationId xmlns:p14="http://schemas.microsoft.com/office/powerpoint/2010/main" val="80531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Title Slid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nal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AF304DFF66E8469F40CD93B4FA2545" ma:contentTypeVersion="12" ma:contentTypeDescription="Create a new document." ma:contentTypeScope="" ma:versionID="d6f26603a1d7958f23dc12b78e7e8af3">
  <xsd:schema xmlns:xsd="http://www.w3.org/2001/XMLSchema" xmlns:xs="http://www.w3.org/2001/XMLSchema" xmlns:p="http://schemas.microsoft.com/office/2006/metadata/properties" xmlns:ns2="2d9c2523-c859-412f-b90d-5bd3cdd8241a" xmlns:ns3="47ffdc31-0601-4f16-a3ec-b2327f58d748" targetNamespace="http://schemas.microsoft.com/office/2006/metadata/properties" ma:root="true" ma:fieldsID="2be176381a152c53bf06a3266903c942" ns2:_="" ns3:_="">
    <xsd:import namespace="2d9c2523-c859-412f-b90d-5bd3cdd8241a"/>
    <xsd:import namespace="47ffdc31-0601-4f16-a3ec-b2327f58d7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9c2523-c859-412f-b90d-5bd3cdd824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fdc31-0601-4f16-a3ec-b2327f58d74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E13127-C327-4219-85FF-EEC354E516E2}">
  <ds:schemaRefs>
    <ds:schemaRef ds:uri="http://schemas.microsoft.com/sharepoint/v3/contenttype/forms"/>
  </ds:schemaRefs>
</ds:datastoreItem>
</file>

<file path=customXml/itemProps2.xml><?xml version="1.0" encoding="utf-8"?>
<ds:datastoreItem xmlns:ds="http://schemas.openxmlformats.org/officeDocument/2006/customXml" ds:itemID="{BA186184-1739-4A80-AA1B-419E027793AA}">
  <ds:schemaRefs>
    <ds:schemaRef ds:uri="http://schemas.microsoft.com/office/infopath/2007/PartnerControls"/>
    <ds:schemaRef ds:uri="47ffdc31-0601-4f16-a3ec-b2327f58d748"/>
    <ds:schemaRef ds:uri="http://www.w3.org/XML/1998/namespace"/>
    <ds:schemaRef ds:uri="http://schemas.microsoft.com/office/2006/documentManagement/types"/>
    <ds:schemaRef ds:uri="http://purl.org/dc/elements/1.1/"/>
    <ds:schemaRef ds:uri="http://schemas.microsoft.com/office/2006/metadata/properties"/>
    <ds:schemaRef ds:uri="2d9c2523-c859-412f-b90d-5bd3cdd8241a"/>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A08981CE-5AA6-4B2B-ADCD-B66DF58E5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9c2523-c859-412f-b90d-5bd3cdd8241a"/>
    <ds:schemaRef ds:uri="47ffdc31-0601-4f16-a3ec-b2327f58d7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459</TotalTime>
  <Words>6213</Words>
  <Application>Microsoft Macintosh PowerPoint</Application>
  <PresentationFormat>On-screen Show (16:9)</PresentationFormat>
  <Paragraphs>477</Paragraphs>
  <Slides>58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58</vt:i4>
      </vt:variant>
    </vt:vector>
  </HeadingPairs>
  <TitlesOfParts>
    <vt:vector size="68" baseType="lpstr">
      <vt:lpstr>Brush Script MT</vt:lpstr>
      <vt:lpstr>Arial</vt:lpstr>
      <vt:lpstr>Calibri</vt:lpstr>
      <vt:lpstr>Symbol</vt:lpstr>
      <vt:lpstr>Trebuchet MS</vt:lpstr>
      <vt:lpstr>Wingdings</vt:lpstr>
      <vt:lpstr>Wingdings 3</vt:lpstr>
      <vt:lpstr>Title Slide Layout</vt:lpstr>
      <vt:lpstr>Internal Layout</vt:lpstr>
      <vt:lpstr>Facet</vt:lpstr>
      <vt:lpstr>PowerPoint Presentation</vt:lpstr>
      <vt:lpstr>Disclaimer</vt:lpstr>
      <vt:lpstr>ICH GCP E6 (R2) Guidance and Compliance</vt:lpstr>
      <vt:lpstr>      </vt:lpstr>
      <vt:lpstr>Why Do We Need GCPs? </vt:lpstr>
      <vt:lpstr>Who is Responsible for  GCP Compliance? </vt:lpstr>
      <vt:lpstr>Being In Compliance =  </vt:lpstr>
      <vt:lpstr>PowerPoint Presentation</vt:lpstr>
      <vt:lpstr>ICH GCP E6 (R2)</vt:lpstr>
      <vt:lpstr>   ICH GCP E6 (R2) </vt:lpstr>
      <vt:lpstr>PowerPoint Presentation</vt:lpstr>
      <vt:lpstr>PowerPoint Presentation</vt:lpstr>
      <vt:lpstr>ICH GCP Guidelines Includes the Following Topics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4.8.9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4.10 Progress Reports</vt:lpstr>
      <vt:lpstr>PowerPoint Presentation</vt:lpstr>
      <vt:lpstr>4.11 Safety Reporting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 Derita</dc:creator>
  <cp:lastModifiedBy>Ferguson, Lee</cp:lastModifiedBy>
  <cp:revision>39</cp:revision>
  <dcterms:created xsi:type="dcterms:W3CDTF">2020-05-27T16:47:49Z</dcterms:created>
  <dcterms:modified xsi:type="dcterms:W3CDTF">2020-08-05T17:43:39Z</dcterms:modified>
</cp:coreProperties>
</file>