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677" r:id="rId5"/>
    <p:sldMasterId id="2147483866" r:id="rId6"/>
  </p:sldMasterIdLst>
  <p:sldIdLst>
    <p:sldId id="256" r:id="rId7"/>
    <p:sldId id="257" r:id="rId8"/>
    <p:sldId id="320" r:id="rId9"/>
    <p:sldId id="321" r:id="rId10"/>
    <p:sldId id="306" r:id="rId11"/>
    <p:sldId id="307" r:id="rId12"/>
    <p:sldId id="309" r:id="rId13"/>
    <p:sldId id="310" r:id="rId14"/>
    <p:sldId id="300" r:id="rId15"/>
    <p:sldId id="303" r:id="rId16"/>
    <p:sldId id="282" r:id="rId17"/>
    <p:sldId id="314" r:id="rId18"/>
    <p:sldId id="283" r:id="rId19"/>
    <p:sldId id="284" r:id="rId20"/>
    <p:sldId id="315" r:id="rId21"/>
    <p:sldId id="285" r:id="rId22"/>
    <p:sldId id="316" r:id="rId23"/>
    <p:sldId id="318" r:id="rId24"/>
    <p:sldId id="269" r:id="rId25"/>
    <p:sldId id="271" r:id="rId26"/>
    <p:sldId id="288" r:id="rId27"/>
    <p:sldId id="312" r:id="rId28"/>
    <p:sldId id="317" r:id="rId29"/>
    <p:sldId id="305" r:id="rId30"/>
    <p:sldId id="301" r:id="rId31"/>
    <p:sldId id="302" r:id="rId32"/>
    <p:sldId id="323" r:id="rId33"/>
    <p:sldId id="313" r:id="rId34"/>
    <p:sldId id="324" r:id="rId35"/>
    <p:sldId id="319" r:id="rId36"/>
  </p:sldIdLst>
  <p:sldSz cx="9144000" cy="5143500" type="screen16x9"/>
  <p:notesSz cx="6950075" cy="9236075"/>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4CB2E6-73AD-40FD-8F55-DBB1D163DE9A}">
          <p14:sldIdLst>
            <p14:sldId id="256"/>
            <p14:sldId id="257"/>
            <p14:sldId id="320"/>
            <p14:sldId id="321"/>
            <p14:sldId id="306"/>
            <p14:sldId id="307"/>
            <p14:sldId id="309"/>
            <p14:sldId id="310"/>
            <p14:sldId id="300"/>
            <p14:sldId id="303"/>
            <p14:sldId id="282"/>
            <p14:sldId id="314"/>
            <p14:sldId id="283"/>
            <p14:sldId id="284"/>
            <p14:sldId id="315"/>
            <p14:sldId id="285"/>
            <p14:sldId id="316"/>
            <p14:sldId id="318"/>
            <p14:sldId id="269"/>
            <p14:sldId id="271"/>
            <p14:sldId id="288"/>
            <p14:sldId id="312"/>
            <p14:sldId id="317"/>
            <p14:sldId id="305"/>
            <p14:sldId id="301"/>
            <p14:sldId id="302"/>
            <p14:sldId id="323"/>
            <p14:sldId id="313"/>
            <p14:sldId id="324"/>
            <p14:sldId id="319"/>
          </p14:sldIdLst>
        </p14:section>
      </p14:sectionLst>
    </p:ex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B41"/>
    <a:srgbClr val="E5EEEF"/>
    <a:srgbClr val="002B41"/>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71" d="100"/>
          <a:sy n="171" d="100"/>
        </p:scale>
        <p:origin x="496" y="168"/>
      </p:cViewPr>
      <p:guideLst>
        <p:guide orient="horz" pos="1622"/>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82C7-9F9F-4B39-A323-6768BC3BBFAC}"/>
              </a:ext>
            </a:extLst>
          </p:cNvPr>
          <p:cNvSpPr>
            <a:spLocks noGrp="1"/>
          </p:cNvSpPr>
          <p:nvPr>
            <p:ph type="title" hasCustomPrompt="1"/>
          </p:nvPr>
        </p:nvSpPr>
        <p:spPr>
          <a:xfrm>
            <a:off x="1179195" y="1989138"/>
            <a:ext cx="6785610" cy="1759902"/>
          </a:xfrm>
          <a:prstGeom prst="rect">
            <a:avLst/>
          </a:prstGeom>
        </p:spPr>
        <p:txBody>
          <a:bodyPr>
            <a:normAutofit/>
          </a:bodyPr>
          <a:lstStyle>
            <a:lvl1pPr algn="ctr">
              <a:defRPr sz="240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Date Placeholder 2">
            <a:extLst>
              <a:ext uri="{FF2B5EF4-FFF2-40B4-BE49-F238E27FC236}">
                <a16:creationId xmlns:a16="http://schemas.microsoft.com/office/drawing/2014/main" id="{3838E3F8-FF72-4304-BCE2-F3C13F6B6896}"/>
              </a:ext>
            </a:extLst>
          </p:cNvPr>
          <p:cNvSpPr>
            <a:spLocks noGrp="1"/>
          </p:cNvSpPr>
          <p:nvPr>
            <p:ph type="dt" sz="half" idx="10"/>
          </p:nvPr>
        </p:nvSpPr>
        <p:spPr/>
        <p:txBody>
          <a:bodyPr/>
          <a:lstStyle/>
          <a:p>
            <a:fld id="{1015DD3F-3CBA-42A8-A2A8-4C65BD29DE08}" type="datetimeFigureOut">
              <a:rPr lang="en-US" smtClean="0"/>
              <a:t>8/5/20</a:t>
            </a:fld>
            <a:endParaRPr lang="en-US"/>
          </a:p>
        </p:txBody>
      </p:sp>
      <p:sp>
        <p:nvSpPr>
          <p:cNvPr id="4" name="Footer Placeholder 3">
            <a:extLst>
              <a:ext uri="{FF2B5EF4-FFF2-40B4-BE49-F238E27FC236}">
                <a16:creationId xmlns:a16="http://schemas.microsoft.com/office/drawing/2014/main" id="{FA0CA70C-BB76-4F3A-8E0A-163E7CA9AC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3A7404-7CFE-403B-8FC0-7A2E0703999D}"/>
              </a:ext>
            </a:extLst>
          </p:cNvPr>
          <p:cNvSpPr>
            <a:spLocks noGrp="1"/>
          </p:cNvSpPr>
          <p:nvPr>
            <p:ph type="sldNum" sz="quarter" idx="12"/>
          </p:nvPr>
        </p:nvSpPr>
        <p:spPr/>
        <p:txBody>
          <a:bodyPr/>
          <a:lstStyle/>
          <a:p>
            <a:fld id="{5BAFBAA0-51F8-4E99-ABDD-AC0508E69005}" type="slidenum">
              <a:rPr lang="en-US" smtClean="0"/>
              <a:t>‹#›</a:t>
            </a:fld>
            <a:endParaRPr lang="en-US"/>
          </a:p>
        </p:txBody>
      </p:sp>
    </p:spTree>
    <p:extLst>
      <p:ext uri="{BB962C8B-B14F-4D97-AF65-F5344CB8AC3E}">
        <p14:creationId xmlns:p14="http://schemas.microsoft.com/office/powerpoint/2010/main" val="3079107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11218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2804422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8DC887-81FA-4406-9BF9-01284F529FAE}" type="datetimeFigureOut">
              <a:rPr lang="en-US" smtClean="0"/>
              <a:t>8/5/20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25094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8DC887-81FA-4406-9BF9-01284F529FAE}" type="datetimeFigureOut">
              <a:rPr lang="en-US" smtClean="0"/>
              <a:t>8/5/20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172540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8DC887-81FA-4406-9BF9-01284F529FAE}" type="datetimeFigureOut">
              <a:rPr lang="en-US" smtClean="0"/>
              <a:t>8/5/20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3036476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DC887-81FA-4406-9BF9-01284F529FAE}" type="datetimeFigureOut">
              <a:rPr lang="en-US" smtClean="0"/>
              <a:t>8/5/20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159258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A8DC887-81FA-4406-9BF9-01284F529FAE}" type="datetimeFigureOut">
              <a:rPr lang="en-US" smtClean="0"/>
              <a:t>8/5/20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602574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A8DC887-81FA-4406-9BF9-01284F529FAE}" type="datetimeFigureOut">
              <a:rPr lang="en-US" smtClean="0"/>
              <a:t>8/5/20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68972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760498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156107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2841FF-3B79-464D-83BE-0709678C19D7}"/>
              </a:ext>
            </a:extLst>
          </p:cNvPr>
          <p:cNvSpPr>
            <a:spLocks noGrp="1"/>
          </p:cNvSpPr>
          <p:nvPr>
            <p:ph idx="1" hasCustomPrompt="1"/>
          </p:nvPr>
        </p:nvSpPr>
        <p:spPr>
          <a:xfrm>
            <a:off x="628650" y="1126173"/>
            <a:ext cx="7886700" cy="3262312"/>
          </a:xfrm>
          <a:prstGeom prst="rect">
            <a:avLst/>
          </a:prstGeom>
        </p:spPr>
        <p:txBody>
          <a:bodyPr/>
          <a:lstStyle>
            <a:lvl1pPr marL="457200" indent="-4572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8B4744-64FC-46A4-A223-5F9AAD861779}"/>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a:extLst>
              <a:ext uri="{FF2B5EF4-FFF2-40B4-BE49-F238E27FC236}">
                <a16:creationId xmlns:a16="http://schemas.microsoft.com/office/drawing/2014/main" id="{CB1D8A94-7B75-4AD8-BE9E-F6FD35AFE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68079-A933-4E2A-8D92-77A21B629A99}"/>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203941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1030849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0803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179514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1055240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3134552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F975C-AF60-4D90-BEA0-5769D728CF0B}"/>
              </a:ext>
            </a:extLst>
          </p:cNvPr>
          <p:cNvSpPr>
            <a:spLocks noGrp="1"/>
          </p:cNvSpPr>
          <p:nvPr>
            <p:ph sz="half" idx="1"/>
          </p:nvPr>
        </p:nvSpPr>
        <p:spPr>
          <a:xfrm>
            <a:off x="62865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D67FAA-1BEF-41B8-9DE7-67CDD04A57C8}"/>
              </a:ext>
            </a:extLst>
          </p:cNvPr>
          <p:cNvSpPr>
            <a:spLocks noGrp="1"/>
          </p:cNvSpPr>
          <p:nvPr>
            <p:ph sz="half" idx="2"/>
          </p:nvPr>
        </p:nvSpPr>
        <p:spPr>
          <a:xfrm>
            <a:off x="464820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757147-0884-42F6-98FF-7190DFD7FBC3}"/>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6" name="Footer Placeholder 5">
            <a:extLst>
              <a:ext uri="{FF2B5EF4-FFF2-40B4-BE49-F238E27FC236}">
                <a16:creationId xmlns:a16="http://schemas.microsoft.com/office/drawing/2014/main" id="{E55DCD01-8FC2-443B-87F9-D9F321B28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64EF8-754C-4292-AC22-FAD447164CD0}"/>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3924465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7E3233-4FEE-4FC3-9D0A-97B6BBD902C8}"/>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2501BD-5F8A-4A5C-A77C-B38503DFB214}"/>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a:extLst>
              <a:ext uri="{FF2B5EF4-FFF2-40B4-BE49-F238E27FC236}">
                <a16:creationId xmlns:a16="http://schemas.microsoft.com/office/drawing/2014/main" id="{D544D916-4EB2-4742-9BAE-68FF6BFA8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42A1-B8F7-47FC-BE68-3BAAB8F997F1}"/>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2227100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E651796-6F9D-4612-A774-8D6CED4A7704}"/>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6" name="Footer Placeholder 5">
            <a:extLst>
              <a:ext uri="{FF2B5EF4-FFF2-40B4-BE49-F238E27FC236}">
                <a16:creationId xmlns:a16="http://schemas.microsoft.com/office/drawing/2014/main" id="{55A282A2-575A-4103-A6D0-3961FDCD8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5CE430-AEF5-44E0-9A52-465F5633C0A3}"/>
              </a:ext>
            </a:extLst>
          </p:cNvPr>
          <p:cNvSpPr>
            <a:spLocks noGrp="1"/>
          </p:cNvSpPr>
          <p:nvPr>
            <p:ph type="sldNum" sz="quarter" idx="12"/>
          </p:nvPr>
        </p:nvSpPr>
        <p:spPr/>
        <p:txBody>
          <a:bodyPr/>
          <a:lstStyle/>
          <a:p>
            <a:fld id="{0CCF5D12-F1A5-45FC-90F8-78DBDB823E4C}" type="slidenum">
              <a:rPr lang="en-US" smtClean="0"/>
              <a:t>‹#›</a:t>
            </a:fld>
            <a:endParaRPr lang="en-US"/>
          </a:p>
        </p:txBody>
      </p:sp>
      <p:sp>
        <p:nvSpPr>
          <p:cNvPr id="8" name="Content Placeholder 2">
            <a:extLst>
              <a:ext uri="{FF2B5EF4-FFF2-40B4-BE49-F238E27FC236}">
                <a16:creationId xmlns:a16="http://schemas.microsoft.com/office/drawing/2014/main" id="{50D935C2-5D26-414E-BE32-A20A5BCCB964}"/>
              </a:ext>
            </a:extLst>
          </p:cNvPr>
          <p:cNvSpPr>
            <a:spLocks noGrp="1"/>
          </p:cNvSpPr>
          <p:nvPr>
            <p:ph idx="1"/>
          </p:nvPr>
        </p:nvSpPr>
        <p:spPr>
          <a:xfrm>
            <a:off x="3575050" y="1035257"/>
            <a:ext cx="5111750" cy="3558968"/>
          </a:xfrm>
        </p:spPr>
        <p:txBody>
          <a:bodyPr/>
          <a:lstStyle>
            <a:lvl1pPr>
              <a:defRPr sz="3200"/>
            </a:lvl1pPr>
            <a:lvl2pPr marL="685800" indent="-228600">
              <a:buFont typeface="Wingdings" panose="05000000000000000000" pitchFamily="2" charset="2"/>
              <a:buChar char="§"/>
              <a:defRPr sz="2800"/>
            </a:lvl2pPr>
            <a:lvl3pPr marL="1143000" indent="-228600">
              <a:buFont typeface="Wingdings" panose="05000000000000000000" pitchFamily="2" charset="2"/>
              <a:buChar char="§"/>
              <a:defRPr sz="2400"/>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9E0CAC35-55A8-43A7-904D-378094D45DE4}"/>
              </a:ext>
            </a:extLst>
          </p:cNvPr>
          <p:cNvSpPr>
            <a:spLocks noGrp="1"/>
          </p:cNvSpPr>
          <p:nvPr>
            <p:ph type="body" sz="half" idx="2"/>
          </p:nvPr>
        </p:nvSpPr>
        <p:spPr>
          <a:xfrm>
            <a:off x="457200" y="1035257"/>
            <a:ext cx="3008313" cy="3558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04389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2841FF-3B79-464D-83BE-0709678C19D7}"/>
              </a:ext>
            </a:extLst>
          </p:cNvPr>
          <p:cNvSpPr>
            <a:spLocks noGrp="1"/>
          </p:cNvSpPr>
          <p:nvPr>
            <p:ph idx="1" hasCustomPrompt="1"/>
          </p:nvPr>
        </p:nvSpPr>
        <p:spPr>
          <a:xfrm>
            <a:off x="628650" y="1126173"/>
            <a:ext cx="7886700" cy="3262312"/>
          </a:xfrm>
          <a:prstGeom prst="rect">
            <a:avLst/>
          </a:prstGeom>
        </p:spPr>
        <p:txBody>
          <a:bodyPr/>
          <a:lstStyle>
            <a:lvl1pPr marL="457200" indent="-4572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8B4744-64FC-46A4-A223-5F9AAD861779}"/>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a:extLst>
              <a:ext uri="{FF2B5EF4-FFF2-40B4-BE49-F238E27FC236}">
                <a16:creationId xmlns:a16="http://schemas.microsoft.com/office/drawing/2014/main" id="{CB1D8A94-7B75-4AD8-BE9E-F6FD35AFE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68079-A933-4E2A-8D92-77A21B629A99}"/>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428312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7E3233-4FEE-4FC3-9D0A-97B6BBD902C8}"/>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2501BD-5F8A-4A5C-A77C-B38503DFB214}"/>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a:extLst>
              <a:ext uri="{FF2B5EF4-FFF2-40B4-BE49-F238E27FC236}">
                <a16:creationId xmlns:a16="http://schemas.microsoft.com/office/drawing/2014/main" id="{D544D916-4EB2-4742-9BAE-68FF6BFA8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42A1-B8F7-47FC-BE68-3BAAB8F997F1}"/>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293913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F975C-AF60-4D90-BEA0-5769D728CF0B}"/>
              </a:ext>
            </a:extLst>
          </p:cNvPr>
          <p:cNvSpPr>
            <a:spLocks noGrp="1"/>
          </p:cNvSpPr>
          <p:nvPr>
            <p:ph sz="half" idx="1"/>
          </p:nvPr>
        </p:nvSpPr>
        <p:spPr>
          <a:xfrm>
            <a:off x="62865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D67FAA-1BEF-41B8-9DE7-67CDD04A57C8}"/>
              </a:ext>
            </a:extLst>
          </p:cNvPr>
          <p:cNvSpPr>
            <a:spLocks noGrp="1"/>
          </p:cNvSpPr>
          <p:nvPr>
            <p:ph sz="half" idx="2"/>
          </p:nvPr>
        </p:nvSpPr>
        <p:spPr>
          <a:xfrm>
            <a:off x="464820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757147-0884-42F6-98FF-7190DFD7FBC3}"/>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6" name="Footer Placeholder 5">
            <a:extLst>
              <a:ext uri="{FF2B5EF4-FFF2-40B4-BE49-F238E27FC236}">
                <a16:creationId xmlns:a16="http://schemas.microsoft.com/office/drawing/2014/main" id="{E55DCD01-8FC2-443B-87F9-D9F321B28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64EF8-754C-4292-AC22-FAD447164CD0}"/>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305654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F1BBDA-2941-475A-A859-3B47F115712D}"/>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1FD31D-D4CA-4229-ABFF-2C180D5D3408}"/>
              </a:ext>
            </a:extLst>
          </p:cNvPr>
          <p:cNvSpPr>
            <a:spLocks noGrp="1"/>
          </p:cNvSpPr>
          <p:nvPr>
            <p:ph sz="half" idx="2"/>
          </p:nvPr>
        </p:nvSpPr>
        <p:spPr>
          <a:xfrm>
            <a:off x="630238" y="1879600"/>
            <a:ext cx="3868737" cy="2762250"/>
          </a:xfrm>
          <a:prstGeom prst="rect">
            <a:avLst/>
          </a:prstGeom>
        </p:spPr>
        <p:txBody>
          <a:bodyPr/>
          <a:lstStyle>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29BC877-01D0-4880-8BDD-38AE34DD21E0}"/>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854609-33FF-442D-AD8A-9FE56971F6B0}"/>
              </a:ext>
            </a:extLst>
          </p:cNvPr>
          <p:cNvSpPr>
            <a:spLocks noGrp="1"/>
          </p:cNvSpPr>
          <p:nvPr>
            <p:ph sz="quarter" idx="4"/>
          </p:nvPr>
        </p:nvSpPr>
        <p:spPr>
          <a:xfrm>
            <a:off x="4629150" y="1879600"/>
            <a:ext cx="3887788" cy="2762250"/>
          </a:xfrm>
          <a:prstGeom prst="rect">
            <a:avLst/>
          </a:prstGeom>
        </p:spPr>
        <p:txBody>
          <a:bodyPr/>
          <a:lstStyle>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F83CECC-2CF1-4C8C-BFC1-91820DFA84CA}"/>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8" name="Footer Placeholder 7">
            <a:extLst>
              <a:ext uri="{FF2B5EF4-FFF2-40B4-BE49-F238E27FC236}">
                <a16:creationId xmlns:a16="http://schemas.microsoft.com/office/drawing/2014/main" id="{E4AA34F5-A7C8-4E04-811D-891A31E67A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1FD93A-697B-4F3E-AECA-B0FBD5477E32}"/>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174199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800D54-474E-4E9A-A416-2F3582D3E57E}"/>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4" name="Footer Placeholder 3">
            <a:extLst>
              <a:ext uri="{FF2B5EF4-FFF2-40B4-BE49-F238E27FC236}">
                <a16:creationId xmlns:a16="http://schemas.microsoft.com/office/drawing/2014/main" id="{8A526267-7468-4908-B2F3-90E6046DB8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FDA16C-E719-4549-8D68-6620022A83B6}"/>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47439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E651796-6F9D-4612-A774-8D6CED4A7704}"/>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6" name="Footer Placeholder 5">
            <a:extLst>
              <a:ext uri="{FF2B5EF4-FFF2-40B4-BE49-F238E27FC236}">
                <a16:creationId xmlns:a16="http://schemas.microsoft.com/office/drawing/2014/main" id="{55A282A2-575A-4103-A6D0-3961FDCD8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5CE430-AEF5-44E0-9A52-465F5633C0A3}"/>
              </a:ext>
            </a:extLst>
          </p:cNvPr>
          <p:cNvSpPr>
            <a:spLocks noGrp="1"/>
          </p:cNvSpPr>
          <p:nvPr>
            <p:ph type="sldNum" sz="quarter" idx="12"/>
          </p:nvPr>
        </p:nvSpPr>
        <p:spPr/>
        <p:txBody>
          <a:bodyPr/>
          <a:lstStyle/>
          <a:p>
            <a:fld id="{0CCF5D12-F1A5-45FC-90F8-78DBDB823E4C}" type="slidenum">
              <a:rPr lang="en-US" smtClean="0"/>
              <a:t>‹#›</a:t>
            </a:fld>
            <a:endParaRPr lang="en-US"/>
          </a:p>
        </p:txBody>
      </p:sp>
      <p:sp>
        <p:nvSpPr>
          <p:cNvPr id="8" name="Content Placeholder 2">
            <a:extLst>
              <a:ext uri="{FF2B5EF4-FFF2-40B4-BE49-F238E27FC236}">
                <a16:creationId xmlns:a16="http://schemas.microsoft.com/office/drawing/2014/main" id="{50D935C2-5D26-414E-BE32-A20A5BCCB964}"/>
              </a:ext>
            </a:extLst>
          </p:cNvPr>
          <p:cNvSpPr>
            <a:spLocks noGrp="1"/>
          </p:cNvSpPr>
          <p:nvPr>
            <p:ph idx="1"/>
          </p:nvPr>
        </p:nvSpPr>
        <p:spPr>
          <a:xfrm>
            <a:off x="3575050" y="1035257"/>
            <a:ext cx="5111750" cy="3558968"/>
          </a:xfrm>
        </p:spPr>
        <p:txBody>
          <a:bodyPr/>
          <a:lstStyle>
            <a:lvl1pPr>
              <a:defRPr sz="3200"/>
            </a:lvl1pPr>
            <a:lvl2pPr marL="685800" indent="-228600">
              <a:buFont typeface="Wingdings" panose="05000000000000000000" pitchFamily="2" charset="2"/>
              <a:buChar char="§"/>
              <a:defRPr sz="2800"/>
            </a:lvl2pPr>
            <a:lvl3pPr marL="1143000" indent="-228600">
              <a:buFont typeface="Wingdings" panose="05000000000000000000" pitchFamily="2" charset="2"/>
              <a:buChar char="§"/>
              <a:defRPr sz="2400"/>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9E0CAC35-55A8-43A7-904D-378094D45DE4}"/>
              </a:ext>
            </a:extLst>
          </p:cNvPr>
          <p:cNvSpPr>
            <a:spLocks noGrp="1"/>
          </p:cNvSpPr>
          <p:nvPr>
            <p:ph type="body" sz="half" idx="2"/>
          </p:nvPr>
        </p:nvSpPr>
        <p:spPr>
          <a:xfrm>
            <a:off x="457200" y="1035257"/>
            <a:ext cx="3008313" cy="3558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26838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A26CA72-FBE9-46FC-9E4E-96852D153B79}"/>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6" name="Footer Placeholder 5">
            <a:extLst>
              <a:ext uri="{FF2B5EF4-FFF2-40B4-BE49-F238E27FC236}">
                <a16:creationId xmlns:a16="http://schemas.microsoft.com/office/drawing/2014/main" id="{DA033E77-404F-4E44-918A-6527D5DF8D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5EBC62-F8B0-41CC-9ADB-64316585AB84}"/>
              </a:ext>
            </a:extLst>
          </p:cNvPr>
          <p:cNvSpPr>
            <a:spLocks noGrp="1"/>
          </p:cNvSpPr>
          <p:nvPr>
            <p:ph type="sldNum" sz="quarter" idx="12"/>
          </p:nvPr>
        </p:nvSpPr>
        <p:spPr/>
        <p:txBody>
          <a:bodyPr/>
          <a:lstStyle/>
          <a:p>
            <a:fld id="{0CCF5D12-F1A5-45FC-90F8-78DBDB823E4C}" type="slidenum">
              <a:rPr lang="en-US" smtClean="0"/>
              <a:t>‹#›</a:t>
            </a:fld>
            <a:endParaRPr lang="en-US"/>
          </a:p>
        </p:txBody>
      </p:sp>
      <p:sp>
        <p:nvSpPr>
          <p:cNvPr id="8" name="Picture Placeholder 2">
            <a:extLst>
              <a:ext uri="{FF2B5EF4-FFF2-40B4-BE49-F238E27FC236}">
                <a16:creationId xmlns:a16="http://schemas.microsoft.com/office/drawing/2014/main" id="{77410F10-5B4D-46BA-B81E-D8C4B835A763}"/>
              </a:ext>
            </a:extLst>
          </p:cNvPr>
          <p:cNvSpPr>
            <a:spLocks noGrp="1"/>
          </p:cNvSpPr>
          <p:nvPr>
            <p:ph type="pic" idx="1"/>
          </p:nvPr>
        </p:nvSpPr>
        <p:spPr>
          <a:xfrm>
            <a:off x="1794290" y="92969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 Placeholder 3">
            <a:extLst>
              <a:ext uri="{FF2B5EF4-FFF2-40B4-BE49-F238E27FC236}">
                <a16:creationId xmlns:a16="http://schemas.microsoft.com/office/drawing/2014/main" id="{FDFD2F7C-61D6-4CB0-9CD5-1C9FD8E92506}"/>
              </a:ext>
            </a:extLst>
          </p:cNvPr>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3207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471391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theme" Target="../theme/theme3.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5A50-4C11-4438-B3F1-496CF6DD2E0C}"/>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7C306E7-6E4A-42BA-8254-0CC7011792A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015DD3F-3CBA-42A8-A2A8-4C65BD29DE08}" type="datetimeFigureOut">
              <a:rPr lang="en-US" smtClean="0"/>
              <a:t>8/5/20</a:t>
            </a:fld>
            <a:endParaRPr lang="en-US"/>
          </a:p>
        </p:txBody>
      </p:sp>
      <p:sp>
        <p:nvSpPr>
          <p:cNvPr id="5" name="Footer Placeholder 4">
            <a:extLst>
              <a:ext uri="{FF2B5EF4-FFF2-40B4-BE49-F238E27FC236}">
                <a16:creationId xmlns:a16="http://schemas.microsoft.com/office/drawing/2014/main" id="{D62FB311-7409-498F-9F50-B16E258D1E4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F7B624-48D6-4DC4-80D3-9721ADC94D2D}"/>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BAFBAA0-51F8-4E99-ABDD-AC0508E69005}" type="slidenum">
              <a:rPr lang="en-US" smtClean="0"/>
              <a:t>‹#›</a:t>
            </a:fld>
            <a:endParaRPr lang="en-US"/>
          </a:p>
        </p:txBody>
      </p:sp>
    </p:spTree>
    <p:extLst>
      <p:ext uri="{BB962C8B-B14F-4D97-AF65-F5344CB8AC3E}">
        <p14:creationId xmlns:p14="http://schemas.microsoft.com/office/powerpoint/2010/main" val="1243085780"/>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243721-3D36-498E-9C4D-B37B671F909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A8DC887-81FA-4406-9BF9-01284F529FAE}" type="datetimeFigureOut">
              <a:rPr lang="en-US" smtClean="0"/>
              <a:t>8/5/20</a:t>
            </a:fld>
            <a:endParaRPr lang="en-US"/>
          </a:p>
        </p:txBody>
      </p:sp>
      <p:sp>
        <p:nvSpPr>
          <p:cNvPr id="5" name="Footer Placeholder 4">
            <a:extLst>
              <a:ext uri="{FF2B5EF4-FFF2-40B4-BE49-F238E27FC236}">
                <a16:creationId xmlns:a16="http://schemas.microsoft.com/office/drawing/2014/main" id="{A5C0DD26-43B2-4B56-8368-100DE993FBD6}"/>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96506F-8FFE-4E8A-AD8A-CA195BBD126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CCF5D12-F1A5-45FC-90F8-78DBDB823E4C}" type="slidenum">
              <a:rPr lang="en-US" smtClean="0"/>
              <a:t>‹#›</a:t>
            </a:fld>
            <a:endParaRPr lang="en-US"/>
          </a:p>
        </p:txBody>
      </p:sp>
      <p:sp>
        <p:nvSpPr>
          <p:cNvPr id="7" name="Text Placeholder 2">
            <a:extLst>
              <a:ext uri="{FF2B5EF4-FFF2-40B4-BE49-F238E27FC236}">
                <a16:creationId xmlns:a16="http://schemas.microsoft.com/office/drawing/2014/main" id="{0899094C-0A46-42E1-B145-BD926EE676D3}"/>
              </a:ext>
            </a:extLst>
          </p:cNvPr>
          <p:cNvSpPr>
            <a:spLocks noGrp="1"/>
          </p:cNvSpPr>
          <p:nvPr>
            <p:ph type="body" idx="1"/>
          </p:nvPr>
        </p:nvSpPr>
        <p:spPr>
          <a:xfrm>
            <a:off x="464820" y="971550"/>
            <a:ext cx="8229600" cy="36004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3000400"/>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1" r:id="rId3"/>
    <p:sldLayoutId id="2147483682" r:id="rId4"/>
    <p:sldLayoutId id="2147483683" r:id="rId5"/>
    <p:sldLayoutId id="2147483685" r:id="rId6"/>
    <p:sldLayoutId id="214748368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1015DD3F-3CBA-42A8-A2A8-4C65BD29DE08}" type="datetimeFigureOut">
              <a:rPr lang="en-US" smtClean="0"/>
              <a:t>8/5/20</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5BAFBAA0-51F8-4E99-ABDD-AC0508E69005}" type="slidenum">
              <a:rPr lang="en-US" smtClean="0"/>
              <a:t>‹#›</a:t>
            </a:fld>
            <a:endParaRPr lang="en-US"/>
          </a:p>
        </p:txBody>
      </p:sp>
    </p:spTree>
    <p:extLst>
      <p:ext uri="{BB962C8B-B14F-4D97-AF65-F5344CB8AC3E}">
        <p14:creationId xmlns:p14="http://schemas.microsoft.com/office/powerpoint/2010/main" val="4189793947"/>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5" r:id="rId19"/>
    <p:sldLayoutId id="2147483886" r:id="rId20"/>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86530412@N02/8931832451" TargetMode="External"/><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https://technofaq.org/posts/2018/04/2018-start-ups-to-watch/" TargetMode="External"/><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ready-prepared-preparation-2379042/" TargetMode="External"/><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www.flickr.com/photos/unsveltegirl/6440362395/" TargetMode="External"/><Relationship Id="rId2" Type="http://schemas.openxmlformats.org/officeDocument/2006/relationships/image" Target="../media/image12.jpeg"/><Relationship Id="rId1" Type="http://schemas.openxmlformats.org/officeDocument/2006/relationships/slideLayout" Target="../slideLayouts/slideLayout26.xml"/><Relationship Id="rId5" Type="http://schemas.openxmlformats.org/officeDocument/2006/relationships/hyperlink" Target="http://www.debbish.com/diet-schmiet/gold-stars-and-elephant-stamps/" TargetMode="Externa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box-storage-file-carton-office-23639/" TargetMode="External"/><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hyperlink" Target="https://www.accessdata.fda.gov/scripts/cdrh/cfdocs/cfcfr/CFRsearch.cfm?CFRPart=50" TargetMode="External"/><Relationship Id="rId2" Type="http://schemas.openxmlformats.org/officeDocument/2006/relationships/hyperlink" Target="https://www.fda.gov/media/71816/download" TargetMode="Externa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achurchforstarvingartists.wordpress.com/2011/09/14/saying-thank-you-clergy-edition/" TargetMode="External"/><Relationship Id="rId2" Type="http://schemas.openxmlformats.org/officeDocument/2006/relationships/image" Target="../media/image16.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http://www.aspectosprofesionales.info/2015/01/el-estandar-idw-asss-980-auditoria-de.html" TargetMode="External"/><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2C2B-8ECD-4228-B0C2-E7DAB91AC861}"/>
              </a:ext>
            </a:extLst>
          </p:cNvPr>
          <p:cNvSpPr>
            <a:spLocks noGrp="1"/>
          </p:cNvSpPr>
          <p:nvPr>
            <p:ph type="ctrTitle"/>
          </p:nvPr>
        </p:nvSpPr>
        <p:spPr>
          <a:xfrm>
            <a:off x="1065513" y="157396"/>
            <a:ext cx="6216024" cy="1011836"/>
          </a:xfrm>
        </p:spPr>
        <p:txBody>
          <a:bodyPr>
            <a:normAutofit/>
          </a:bodyPr>
          <a:lstStyle/>
          <a:p>
            <a:pPr algn="ctr"/>
            <a:r>
              <a:rPr lang="en-US" sz="3600" dirty="0"/>
              <a:t>Research 101</a:t>
            </a:r>
            <a:br>
              <a:rPr lang="en-US" sz="3600" dirty="0"/>
            </a:br>
            <a:r>
              <a:rPr lang="en-US" sz="1800" dirty="0"/>
              <a:t>sponsored by</a:t>
            </a:r>
          </a:p>
        </p:txBody>
      </p:sp>
      <p:pic>
        <p:nvPicPr>
          <p:cNvPr id="5" name="Picture 4" descr="A picture containing drawing&#10;&#10;Description automatically generated">
            <a:extLst>
              <a:ext uri="{FF2B5EF4-FFF2-40B4-BE49-F238E27FC236}">
                <a16:creationId xmlns:a16="http://schemas.microsoft.com/office/drawing/2014/main" id="{8515D31A-F326-42CF-B07E-4E71A8046C89}"/>
              </a:ext>
            </a:extLst>
          </p:cNvPr>
          <p:cNvPicPr>
            <a:picLocks noChangeAspect="1"/>
          </p:cNvPicPr>
          <p:nvPr/>
        </p:nvPicPr>
        <p:blipFill>
          <a:blip r:embed="rId2"/>
          <a:stretch>
            <a:fillRect/>
          </a:stretch>
        </p:blipFill>
        <p:spPr>
          <a:xfrm>
            <a:off x="1065513" y="1640398"/>
            <a:ext cx="5927399" cy="2867894"/>
          </a:xfrm>
          <a:prstGeom prst="rect">
            <a:avLst/>
          </a:prstGeom>
        </p:spPr>
      </p:pic>
    </p:spTree>
    <p:extLst>
      <p:ext uri="{BB962C8B-B14F-4D97-AF65-F5344CB8AC3E}">
        <p14:creationId xmlns:p14="http://schemas.microsoft.com/office/powerpoint/2010/main" val="107742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smiling for the camera&#10;&#10;Description automatically generated">
            <a:extLst>
              <a:ext uri="{FF2B5EF4-FFF2-40B4-BE49-F238E27FC236}">
                <a16:creationId xmlns:a16="http://schemas.microsoft.com/office/drawing/2014/main" id="{D7739191-3D3F-442F-BDAE-E53CA84C8B8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48233" y="1221166"/>
            <a:ext cx="4318328" cy="2985074"/>
          </a:xfrm>
        </p:spPr>
      </p:pic>
    </p:spTree>
    <p:extLst>
      <p:ext uri="{BB962C8B-B14F-4D97-AF65-F5344CB8AC3E}">
        <p14:creationId xmlns:p14="http://schemas.microsoft.com/office/powerpoint/2010/main" val="274525314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14DD505-FECE-40B1-98F3-091FE8FCF943}"/>
              </a:ext>
            </a:extLst>
          </p:cNvPr>
          <p:cNvSpPr>
            <a:spLocks noGrp="1"/>
          </p:cNvSpPr>
          <p:nvPr>
            <p:ph type="subTitle" idx="1"/>
          </p:nvPr>
        </p:nvSpPr>
        <p:spPr>
          <a:xfrm>
            <a:off x="64893" y="200891"/>
            <a:ext cx="7220810" cy="4762996"/>
          </a:xfrm>
        </p:spPr>
        <p:txBody>
          <a:bodyPr>
            <a:normAutofit fontScale="77500" lnSpcReduction="20000"/>
          </a:bodyPr>
          <a:lstStyle/>
          <a:p>
            <a:r>
              <a:rPr lang="en-US" sz="4200" b="1" dirty="0">
                <a:solidFill>
                  <a:srgbClr val="92D050"/>
                </a:solidFill>
              </a:rPr>
              <a:t>Site Assessment/Site Selection Visit</a:t>
            </a:r>
          </a:p>
          <a:p>
            <a:pPr algn="l"/>
            <a:endParaRPr lang="en-US" dirty="0"/>
          </a:p>
          <a:p>
            <a:pPr algn="l"/>
            <a:r>
              <a:rPr lang="en-US" sz="2600" b="1" dirty="0"/>
              <a:t>Conducted to evaluate a site’s resources and capabilities to conduct a specific study</a:t>
            </a:r>
          </a:p>
          <a:p>
            <a:pPr algn="l"/>
            <a:endParaRPr lang="en-US" sz="2600" b="1" dirty="0"/>
          </a:p>
          <a:p>
            <a:pPr marL="342900" indent="-342900" algn="l">
              <a:buFont typeface="Arial" panose="020B0604020202020204" pitchFamily="34" charset="0"/>
              <a:buChar char="•"/>
            </a:pPr>
            <a:r>
              <a:rPr lang="en-US" sz="2600" b="1" dirty="0"/>
              <a:t>Assessment of the site’s infrastructure/resources:</a:t>
            </a:r>
          </a:p>
          <a:p>
            <a:pPr marL="1257300" lvl="2" indent="-342900" algn="l">
              <a:buFont typeface="Arial" panose="020B0604020202020204" pitchFamily="34" charset="0"/>
              <a:buChar char="•"/>
            </a:pPr>
            <a:r>
              <a:rPr lang="en-US" sz="2600" b="1" dirty="0"/>
              <a:t>PI, qualification, capabilities, and sufficient time to dedicate to the study</a:t>
            </a:r>
          </a:p>
          <a:p>
            <a:pPr marL="1257300" lvl="2" indent="-342900" algn="l">
              <a:buFont typeface="Arial" panose="020B0604020202020204" pitchFamily="34" charset="0"/>
              <a:buChar char="•"/>
            </a:pPr>
            <a:r>
              <a:rPr lang="en-US" sz="2600" b="1" dirty="0"/>
              <a:t>Staff, qualified and adequate</a:t>
            </a:r>
          </a:p>
          <a:p>
            <a:pPr marL="1257300" lvl="2" indent="-342900" algn="l">
              <a:buFont typeface="Arial" panose="020B0604020202020204" pitchFamily="34" charset="0"/>
              <a:buChar char="•"/>
            </a:pPr>
            <a:r>
              <a:rPr lang="en-US" sz="2600" b="1" dirty="0"/>
              <a:t>Facilities, adequate</a:t>
            </a:r>
          </a:p>
          <a:p>
            <a:pPr marL="1257300" lvl="2" indent="-342900" algn="l">
              <a:buFont typeface="Arial" panose="020B0604020202020204" pitchFamily="34" charset="0"/>
              <a:buChar char="•"/>
            </a:pPr>
            <a:r>
              <a:rPr lang="en-US" sz="2600" b="1" dirty="0"/>
              <a:t>Equipment, adequate</a:t>
            </a:r>
          </a:p>
          <a:p>
            <a:pPr marL="1257300" lvl="2" indent="-342900" algn="l">
              <a:buFont typeface="Arial" panose="020B0604020202020204" pitchFamily="34" charset="0"/>
              <a:buChar char="•"/>
            </a:pPr>
            <a:r>
              <a:rPr lang="en-US" sz="2600" b="1" dirty="0"/>
              <a:t>Patient population</a:t>
            </a:r>
          </a:p>
          <a:p>
            <a:pPr marL="1257300" lvl="2" indent="-342900" algn="l">
              <a:buFont typeface="Arial" panose="020B0604020202020204" pitchFamily="34" charset="0"/>
              <a:buChar char="•"/>
            </a:pPr>
            <a:r>
              <a:rPr lang="en-US" sz="2600" b="1" dirty="0"/>
              <a:t>Any competing studies</a:t>
            </a:r>
          </a:p>
          <a:p>
            <a:endParaRPr lang="en-US" dirty="0"/>
          </a:p>
        </p:txBody>
      </p:sp>
    </p:spTree>
    <p:extLst>
      <p:ext uri="{BB962C8B-B14F-4D97-AF65-F5344CB8AC3E}">
        <p14:creationId xmlns:p14="http://schemas.microsoft.com/office/powerpoint/2010/main" val="403455179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157BEA6-B778-4ED2-8EAD-40AC984502EA}"/>
              </a:ext>
            </a:extLst>
          </p:cNvPr>
          <p:cNvSpPr>
            <a:spLocks noGrp="1"/>
          </p:cNvSpPr>
          <p:nvPr>
            <p:ph type="subTitle" idx="1"/>
          </p:nvPr>
        </p:nvSpPr>
        <p:spPr>
          <a:xfrm>
            <a:off x="106188" y="124691"/>
            <a:ext cx="7160522" cy="4913358"/>
          </a:xfrm>
        </p:spPr>
        <p:txBody>
          <a:bodyPr>
            <a:normAutofit/>
          </a:bodyPr>
          <a:lstStyle/>
          <a:p>
            <a:r>
              <a:rPr lang="en-US" sz="3600" b="1" dirty="0">
                <a:solidFill>
                  <a:srgbClr val="92D050"/>
                </a:solidFill>
              </a:rPr>
              <a:t>How to Ensure a Successful Visit</a:t>
            </a:r>
          </a:p>
          <a:p>
            <a:endParaRPr lang="en-US" sz="3200" b="1" dirty="0"/>
          </a:p>
          <a:p>
            <a:pPr marL="457200" indent="-457200" algn="l">
              <a:buFont typeface="Arial" panose="020B0604020202020204" pitchFamily="34" charset="0"/>
              <a:buChar char="•"/>
            </a:pPr>
            <a:r>
              <a:rPr lang="en-US" sz="2000" b="1" dirty="0"/>
              <a:t>Schedule the visit in advance to give all attendees ample time to ensure they participate</a:t>
            </a:r>
          </a:p>
          <a:p>
            <a:pPr algn="l"/>
            <a:endParaRPr lang="en-US" sz="2000" b="1" dirty="0"/>
          </a:p>
          <a:p>
            <a:pPr marL="457200" indent="-457200" algn="l">
              <a:buFont typeface="Arial" panose="020B0604020202020204" pitchFamily="34" charset="0"/>
              <a:buChar char="•"/>
            </a:pPr>
            <a:r>
              <a:rPr lang="en-US" sz="2000" b="1" dirty="0"/>
              <a:t>Have available current credentials for the study team</a:t>
            </a:r>
          </a:p>
          <a:p>
            <a:pPr algn="l"/>
            <a:endParaRPr lang="en-US" sz="2000" b="1" dirty="0"/>
          </a:p>
          <a:p>
            <a:pPr marL="457200" indent="-457200" algn="l">
              <a:buFont typeface="Arial" panose="020B0604020202020204" pitchFamily="34" charset="0"/>
              <a:buChar char="•"/>
            </a:pPr>
            <a:r>
              <a:rPr lang="en-US" sz="2000" b="1" dirty="0"/>
              <a:t>Make sure you ask in advance the time specifically needed for the PI/investigators to participate</a:t>
            </a:r>
          </a:p>
          <a:p>
            <a:pPr algn="l"/>
            <a:endParaRPr lang="en-US" sz="2000" b="1" dirty="0"/>
          </a:p>
          <a:p>
            <a:pPr marL="457200" indent="-457200" algn="l">
              <a:buFont typeface="Arial" panose="020B0604020202020204" pitchFamily="34" charset="0"/>
              <a:buChar char="•"/>
            </a:pPr>
            <a:r>
              <a:rPr lang="en-US" sz="2000" b="1" dirty="0"/>
              <a:t>Schedule in advance any visits to other departments</a:t>
            </a:r>
          </a:p>
          <a:p>
            <a:pPr algn="l"/>
            <a:endParaRPr lang="en-US" dirty="0"/>
          </a:p>
        </p:txBody>
      </p:sp>
      <p:pic>
        <p:nvPicPr>
          <p:cNvPr id="7" name="Picture 6" descr="A picture containing table, light, white&#10;&#10;Description automatically generated">
            <a:extLst>
              <a:ext uri="{FF2B5EF4-FFF2-40B4-BE49-F238E27FC236}">
                <a16:creationId xmlns:a16="http://schemas.microsoft.com/office/drawing/2014/main" id="{A47E0E44-1044-4BCE-9C71-8BC7E48DFE2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10055" y="2015837"/>
            <a:ext cx="1272340" cy="848641"/>
          </a:xfrm>
          <a:prstGeom prst="rect">
            <a:avLst/>
          </a:prstGeom>
        </p:spPr>
      </p:pic>
    </p:spTree>
    <p:extLst>
      <p:ext uri="{BB962C8B-B14F-4D97-AF65-F5344CB8AC3E}">
        <p14:creationId xmlns:p14="http://schemas.microsoft.com/office/powerpoint/2010/main" val="215035579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B0515AF-0604-4CE1-8FB9-8EF3C5CB0411}"/>
              </a:ext>
            </a:extLst>
          </p:cNvPr>
          <p:cNvSpPr>
            <a:spLocks noGrp="1"/>
          </p:cNvSpPr>
          <p:nvPr>
            <p:ph type="subTitle" idx="1"/>
          </p:nvPr>
        </p:nvSpPr>
        <p:spPr>
          <a:xfrm>
            <a:off x="217714" y="114298"/>
            <a:ext cx="6943436" cy="4859484"/>
          </a:xfrm>
        </p:spPr>
        <p:txBody>
          <a:bodyPr>
            <a:normAutofit lnSpcReduction="10000"/>
          </a:bodyPr>
          <a:lstStyle/>
          <a:p>
            <a:r>
              <a:rPr lang="en-US" sz="3600" b="1" dirty="0">
                <a:solidFill>
                  <a:srgbClr val="92D050"/>
                </a:solidFill>
              </a:rPr>
              <a:t>Site Initiation Visit</a:t>
            </a:r>
          </a:p>
          <a:p>
            <a:pPr algn="l"/>
            <a:endParaRPr lang="en-US" sz="3200" dirty="0">
              <a:highlight>
                <a:srgbClr val="FFFF00"/>
              </a:highlight>
            </a:endParaRPr>
          </a:p>
          <a:p>
            <a:pPr algn="l"/>
            <a:endParaRPr lang="en-US" dirty="0"/>
          </a:p>
          <a:p>
            <a:pPr algn="l"/>
            <a:r>
              <a:rPr lang="en-US" sz="2000" b="1" dirty="0"/>
              <a:t>Purpose:</a:t>
            </a:r>
          </a:p>
          <a:p>
            <a:pPr algn="l"/>
            <a:endParaRPr lang="en-US" sz="2000" b="1" dirty="0"/>
          </a:p>
          <a:p>
            <a:pPr marL="342900" indent="-342900" algn="l">
              <a:buFont typeface="Arial" panose="020B0604020202020204" pitchFamily="34" charset="0"/>
              <a:buChar char="•"/>
            </a:pPr>
            <a:r>
              <a:rPr lang="en-US" sz="2000" b="1" dirty="0"/>
              <a:t>Study-specific information is discussed with the PI/study team</a:t>
            </a:r>
          </a:p>
          <a:p>
            <a:pPr algn="l"/>
            <a:endParaRPr lang="en-US" sz="2000" b="1" dirty="0"/>
          </a:p>
          <a:p>
            <a:pPr marL="342900" indent="-342900" algn="l">
              <a:buFont typeface="Arial" panose="020B0604020202020204" pitchFamily="34" charset="0"/>
              <a:buChar char="•"/>
            </a:pPr>
            <a:r>
              <a:rPr lang="en-US" sz="2000" b="1" dirty="0"/>
              <a:t>Training of the study team</a:t>
            </a:r>
          </a:p>
          <a:p>
            <a:pPr algn="l"/>
            <a:endParaRPr lang="en-US" sz="2000" b="1" dirty="0"/>
          </a:p>
          <a:p>
            <a:pPr marL="342900" indent="-342900" algn="l">
              <a:buFont typeface="Arial" panose="020B0604020202020204" pitchFamily="34" charset="0"/>
              <a:buChar char="•"/>
            </a:pPr>
            <a:r>
              <a:rPr lang="en-US" sz="2000" b="1" dirty="0"/>
              <a:t>Reassess resources and capabilities of the site to conduct the research study</a:t>
            </a:r>
          </a:p>
          <a:p>
            <a:pPr algn="l"/>
            <a:endParaRPr lang="en-US" dirty="0">
              <a:highlight>
                <a:srgbClr val="FFFF00"/>
              </a:highlight>
            </a:endParaRPr>
          </a:p>
          <a:p>
            <a:endParaRPr lang="en-US" dirty="0"/>
          </a:p>
        </p:txBody>
      </p:sp>
      <p:pic>
        <p:nvPicPr>
          <p:cNvPr id="4" name="Picture 3" descr="A picture containing drawing, holding, woman, court&#10;&#10;Description automatically generated">
            <a:extLst>
              <a:ext uri="{FF2B5EF4-FFF2-40B4-BE49-F238E27FC236}">
                <a16:creationId xmlns:a16="http://schemas.microsoft.com/office/drawing/2014/main" id="{42C7C986-737C-414E-8A0B-EAB4D825EEE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91641" y="864754"/>
            <a:ext cx="1996521" cy="1123043"/>
          </a:xfrm>
          <a:prstGeom prst="rect">
            <a:avLst/>
          </a:prstGeom>
        </p:spPr>
      </p:pic>
    </p:spTree>
    <p:extLst>
      <p:ext uri="{BB962C8B-B14F-4D97-AF65-F5344CB8AC3E}">
        <p14:creationId xmlns:p14="http://schemas.microsoft.com/office/powerpoint/2010/main" val="402103871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1242612-3FF5-41D4-81DC-8B845884578F}"/>
              </a:ext>
            </a:extLst>
          </p:cNvPr>
          <p:cNvSpPr>
            <a:spLocks noGrp="1"/>
          </p:cNvSpPr>
          <p:nvPr>
            <p:ph sz="half" idx="1"/>
          </p:nvPr>
        </p:nvSpPr>
        <p:spPr>
          <a:xfrm>
            <a:off x="114300" y="1150374"/>
            <a:ext cx="3667186" cy="3878826"/>
          </a:xfrm>
          <a:solidFill>
            <a:schemeClr val="bg1"/>
          </a:solidFill>
        </p:spPr>
        <p:txBody>
          <a:bodyPr>
            <a:normAutofit/>
          </a:bodyPr>
          <a:lstStyle/>
          <a:p>
            <a:pPr marL="342900" indent="-342900" algn="l">
              <a:buFont typeface="Arial" panose="020B0604020202020204" pitchFamily="34" charset="0"/>
              <a:buChar char="•"/>
            </a:pPr>
            <a:r>
              <a:rPr lang="en-US" sz="1800" b="1" dirty="0"/>
              <a:t>Discussion of the roles and responsibilities of the PI and study team</a:t>
            </a:r>
          </a:p>
          <a:p>
            <a:pPr marL="342900" indent="-342900" algn="l">
              <a:buFont typeface="Arial" panose="020B0604020202020204" pitchFamily="34" charset="0"/>
              <a:buChar char="•"/>
            </a:pPr>
            <a:r>
              <a:rPr lang="en-US" sz="1800" b="1" dirty="0"/>
              <a:t>Signing of the monitoring log along with a study team member</a:t>
            </a:r>
          </a:p>
          <a:p>
            <a:pPr marL="342900" indent="-342900" algn="l">
              <a:buFont typeface="Arial" panose="020B0604020202020204" pitchFamily="34" charset="0"/>
              <a:buChar char="•"/>
            </a:pPr>
            <a:r>
              <a:rPr lang="en-US" sz="1800" b="1" dirty="0"/>
              <a:t>Touring of the site/facilities/equipment</a:t>
            </a:r>
          </a:p>
          <a:p>
            <a:pPr marL="342900" indent="-342900">
              <a:buFont typeface="Arial" panose="020B0604020202020204" pitchFamily="34" charset="0"/>
              <a:buChar char="•"/>
            </a:pPr>
            <a:r>
              <a:rPr lang="en-US" sz="1800" b="1" dirty="0"/>
              <a:t>Collection of any outstanding documents</a:t>
            </a:r>
          </a:p>
          <a:p>
            <a:pPr marL="342900" indent="-342900" algn="l">
              <a:buFont typeface="Arial" panose="020B0604020202020204" pitchFamily="34" charset="0"/>
              <a:buChar char="•"/>
            </a:pPr>
            <a:endParaRPr lang="en-US" sz="1800" dirty="0"/>
          </a:p>
          <a:p>
            <a:pPr lvl="1" algn="l"/>
            <a:endParaRPr lang="en-US" sz="2100" dirty="0"/>
          </a:p>
          <a:p>
            <a:pPr marL="800100" lvl="1" indent="-342900" algn="l">
              <a:buFont typeface="Arial" panose="020B0604020202020204" pitchFamily="34" charset="0"/>
              <a:buChar char="•"/>
            </a:pPr>
            <a:endParaRPr lang="en-US" dirty="0"/>
          </a:p>
          <a:p>
            <a:pPr algn="l"/>
            <a:endParaRPr lang="en-US" dirty="0"/>
          </a:p>
          <a:p>
            <a:endParaRPr lang="en-US" dirty="0"/>
          </a:p>
        </p:txBody>
      </p:sp>
      <p:sp>
        <p:nvSpPr>
          <p:cNvPr id="3" name="Content Placeholder 2">
            <a:extLst>
              <a:ext uri="{FF2B5EF4-FFF2-40B4-BE49-F238E27FC236}">
                <a16:creationId xmlns:a16="http://schemas.microsoft.com/office/drawing/2014/main" id="{89DA9EBF-E29E-4A4B-A3DC-67B2B8564BDD}"/>
              </a:ext>
            </a:extLst>
          </p:cNvPr>
          <p:cNvSpPr>
            <a:spLocks noGrp="1"/>
          </p:cNvSpPr>
          <p:nvPr>
            <p:ph sz="half" idx="2"/>
          </p:nvPr>
        </p:nvSpPr>
        <p:spPr>
          <a:xfrm>
            <a:off x="4377320" y="684325"/>
            <a:ext cx="2825791" cy="4395020"/>
          </a:xfrm>
          <a:solidFill>
            <a:schemeClr val="bg1"/>
          </a:solidFill>
        </p:spPr>
        <p:txBody>
          <a:bodyPr>
            <a:normAutofit fontScale="25000" lnSpcReduction="20000"/>
          </a:bodyPr>
          <a:lstStyle/>
          <a:p>
            <a:pPr marL="342900" indent="-342900">
              <a:buFont typeface="Arial" panose="020B0604020202020204" pitchFamily="34" charset="0"/>
              <a:buChar char="•"/>
            </a:pPr>
            <a:endParaRPr lang="en-US" sz="2600" dirty="0"/>
          </a:p>
          <a:p>
            <a:r>
              <a:rPr lang="en-US" sz="7200" b="1" dirty="0"/>
              <a:t>Training to include an overview of the protocol including the following:</a:t>
            </a:r>
          </a:p>
          <a:p>
            <a:pPr marL="800100" lvl="1" indent="-342900">
              <a:buFont typeface="Arial" panose="020B0604020202020204" pitchFamily="34" charset="0"/>
              <a:buChar char="•"/>
            </a:pPr>
            <a:r>
              <a:rPr lang="en-US" sz="5200" b="1" dirty="0"/>
              <a:t>Study Procedures</a:t>
            </a:r>
          </a:p>
          <a:p>
            <a:pPr marL="800100" lvl="1" indent="-342900">
              <a:buFont typeface="Arial" panose="020B0604020202020204" pitchFamily="34" charset="0"/>
              <a:buChar char="•"/>
            </a:pPr>
            <a:r>
              <a:rPr lang="en-US" sz="5200" b="1" dirty="0"/>
              <a:t>Definitions, Collection, and Reporting of AE/SAE</a:t>
            </a:r>
          </a:p>
          <a:p>
            <a:pPr marL="800100" lvl="1" indent="-342900">
              <a:buFont typeface="Arial" panose="020B0604020202020204" pitchFamily="34" charset="0"/>
              <a:buChar char="•"/>
            </a:pPr>
            <a:r>
              <a:rPr lang="en-US" sz="5200" b="1" dirty="0"/>
              <a:t>Data Collection/Source Documentation</a:t>
            </a:r>
          </a:p>
          <a:p>
            <a:pPr marL="800100" lvl="1" indent="-342900">
              <a:buFont typeface="Arial" panose="020B0604020202020204" pitchFamily="34" charset="0"/>
              <a:buChar char="•"/>
            </a:pPr>
            <a:r>
              <a:rPr lang="en-US" sz="5200" b="1" dirty="0"/>
              <a:t>Investigational Product</a:t>
            </a:r>
          </a:p>
          <a:p>
            <a:pPr marL="800100" lvl="1" indent="-342900">
              <a:buFont typeface="Arial" panose="020B0604020202020204" pitchFamily="34" charset="0"/>
              <a:buChar char="•"/>
            </a:pPr>
            <a:r>
              <a:rPr lang="en-US" sz="5200" b="1" dirty="0"/>
              <a:t>Specimen collection, processing, storage, and shipping procedures</a:t>
            </a:r>
          </a:p>
          <a:p>
            <a:pPr marL="800100" lvl="1" indent="-342900">
              <a:buFont typeface="Arial" panose="020B0604020202020204" pitchFamily="34" charset="0"/>
              <a:buChar char="•"/>
            </a:pPr>
            <a:r>
              <a:rPr lang="en-US" sz="5200" b="1" dirty="0"/>
              <a:t>Regulatory Documents Review</a:t>
            </a:r>
          </a:p>
          <a:p>
            <a:pPr marL="800100" lvl="1" indent="-342900">
              <a:buFont typeface="Arial" panose="020B0604020202020204" pitchFamily="34" charset="0"/>
              <a:buChar char="•"/>
            </a:pPr>
            <a:r>
              <a:rPr lang="en-US" sz="5200" b="1" dirty="0"/>
              <a:t>Monitoring Plan </a:t>
            </a:r>
          </a:p>
          <a:p>
            <a:endParaRPr lang="en-US" dirty="0"/>
          </a:p>
        </p:txBody>
      </p:sp>
      <p:sp>
        <p:nvSpPr>
          <p:cNvPr id="4" name="TextBox 3">
            <a:extLst>
              <a:ext uri="{FF2B5EF4-FFF2-40B4-BE49-F238E27FC236}">
                <a16:creationId xmlns:a16="http://schemas.microsoft.com/office/drawing/2014/main" id="{555ABD59-43FB-419F-ACE6-126E461C8583}"/>
              </a:ext>
            </a:extLst>
          </p:cNvPr>
          <p:cNvSpPr txBox="1"/>
          <p:nvPr/>
        </p:nvSpPr>
        <p:spPr>
          <a:xfrm>
            <a:off x="1569228" y="114299"/>
            <a:ext cx="4180632" cy="861774"/>
          </a:xfrm>
          <a:prstGeom prst="rect">
            <a:avLst/>
          </a:prstGeom>
          <a:noFill/>
        </p:spPr>
        <p:txBody>
          <a:bodyPr wrap="none" rtlCol="0">
            <a:spAutoFit/>
          </a:bodyPr>
          <a:lstStyle/>
          <a:p>
            <a:pPr algn="ctr"/>
            <a:r>
              <a:rPr lang="en-US" sz="3600" dirty="0">
                <a:solidFill>
                  <a:srgbClr val="92D050"/>
                </a:solidFill>
              </a:rPr>
              <a:t>Site Initiation Visit</a:t>
            </a:r>
          </a:p>
          <a:p>
            <a:endParaRPr lang="en-US" dirty="0"/>
          </a:p>
        </p:txBody>
      </p:sp>
    </p:spTree>
    <p:extLst>
      <p:ext uri="{BB962C8B-B14F-4D97-AF65-F5344CB8AC3E}">
        <p14:creationId xmlns:p14="http://schemas.microsoft.com/office/powerpoint/2010/main" val="222088364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B27E27-924C-4BDD-A44D-CD92D1D194FA}"/>
              </a:ext>
            </a:extLst>
          </p:cNvPr>
          <p:cNvSpPr txBox="1"/>
          <p:nvPr/>
        </p:nvSpPr>
        <p:spPr>
          <a:xfrm>
            <a:off x="5386292" y="457200"/>
            <a:ext cx="3384742" cy="1670797"/>
          </a:xfrm>
          <a:prstGeom prst="rect">
            <a:avLst/>
          </a:prstGeom>
        </p:spPr>
        <p:txBody>
          <a:bodyPr vert="horz" lIns="91440" tIns="45720" rIns="91440" bIns="45720" rtlCol="0" anchor="ctr">
            <a:normAutofit/>
          </a:bodyPr>
          <a:lstStyle/>
          <a:p>
            <a:pPr defTabSz="457200">
              <a:spcBef>
                <a:spcPct val="0"/>
              </a:spcBef>
              <a:spcAft>
                <a:spcPts val="600"/>
              </a:spcAft>
            </a:pPr>
            <a:endParaRPr lang="en-US" sz="3600" b="1" dirty="0">
              <a:solidFill>
                <a:srgbClr val="FFFFFF"/>
              </a:solidFill>
              <a:latin typeface="+mj-lt"/>
              <a:ea typeface="+mj-ea"/>
              <a:cs typeface="+mj-cs"/>
            </a:endParaRPr>
          </a:p>
        </p:txBody>
      </p:sp>
      <p:pic>
        <p:nvPicPr>
          <p:cNvPr id="4" name="Picture 3" descr="A picture containing man&#10;&#10;Description automatically generated">
            <a:extLst>
              <a:ext uri="{FF2B5EF4-FFF2-40B4-BE49-F238E27FC236}">
                <a16:creationId xmlns:a16="http://schemas.microsoft.com/office/drawing/2014/main" id="{D479E0BE-CCF2-4B85-8DE6-329FAA5BD5F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3095" y="2290588"/>
            <a:ext cx="2884505" cy="1918195"/>
          </a:xfrm>
          <a:prstGeom prst="rect">
            <a:avLst/>
          </a:prstGeom>
        </p:spPr>
      </p:pic>
      <p:sp>
        <p:nvSpPr>
          <p:cNvPr id="2" name="Subtitle 1">
            <a:extLst>
              <a:ext uri="{FF2B5EF4-FFF2-40B4-BE49-F238E27FC236}">
                <a16:creationId xmlns:a16="http://schemas.microsoft.com/office/drawing/2014/main" id="{E27B7A11-B4EC-4083-BB2B-579DB63FC56B}"/>
              </a:ext>
            </a:extLst>
          </p:cNvPr>
          <p:cNvSpPr>
            <a:spLocks noGrp="1"/>
          </p:cNvSpPr>
          <p:nvPr>
            <p:ph type="subTitle" idx="1"/>
          </p:nvPr>
        </p:nvSpPr>
        <p:spPr>
          <a:xfrm>
            <a:off x="3315438" y="235527"/>
            <a:ext cx="3952567" cy="4738255"/>
          </a:xfrm>
        </p:spPr>
        <p:txBody>
          <a:bodyPr vert="horz" lIns="91440" tIns="45720" rIns="91440" bIns="45720" rtlCol="0" anchor="t">
            <a:normAutofit fontScale="92500"/>
          </a:bodyPr>
          <a:lstStyle/>
          <a:p>
            <a:pPr algn="l" defTabSz="457200">
              <a:lnSpc>
                <a:spcPct val="90000"/>
              </a:lnSpc>
              <a:spcBef>
                <a:spcPts val="1000"/>
              </a:spcBef>
            </a:pPr>
            <a:r>
              <a:rPr lang="en-US" sz="3600" b="1" dirty="0">
                <a:solidFill>
                  <a:srgbClr val="92D050"/>
                </a:solidFill>
              </a:rPr>
              <a:t>How to Ensure a Successful Meeting</a:t>
            </a:r>
          </a:p>
          <a:p>
            <a:pPr algn="l" defTabSz="457200">
              <a:lnSpc>
                <a:spcPct val="90000"/>
              </a:lnSpc>
              <a:spcBef>
                <a:spcPts val="1000"/>
              </a:spcBef>
              <a:buFont typeface="Wingdings 3" charset="2"/>
              <a:buChar char=""/>
            </a:pPr>
            <a:endParaRPr lang="en-US" sz="2000" b="1" dirty="0">
              <a:solidFill>
                <a:schemeClr val="tx1"/>
              </a:solidFill>
            </a:endParaRPr>
          </a:p>
          <a:p>
            <a:pPr marL="342900" indent="-342900" algn="l" defTabSz="457200">
              <a:lnSpc>
                <a:spcPct val="90000"/>
              </a:lnSpc>
              <a:spcBef>
                <a:spcPts val="1000"/>
              </a:spcBef>
              <a:buFont typeface="Wingdings 3" charset="2"/>
              <a:buChar char=""/>
            </a:pPr>
            <a:r>
              <a:rPr lang="en-US" sz="2000" b="1" dirty="0">
                <a:solidFill>
                  <a:schemeClr val="tx1"/>
                </a:solidFill>
              </a:rPr>
              <a:t>Create an Agenda</a:t>
            </a:r>
          </a:p>
          <a:p>
            <a:pPr marL="342900" indent="-342900" algn="l" defTabSz="457200">
              <a:lnSpc>
                <a:spcPct val="90000"/>
              </a:lnSpc>
              <a:spcBef>
                <a:spcPts val="1000"/>
              </a:spcBef>
              <a:buFont typeface="Wingdings 3" charset="2"/>
              <a:buChar char=""/>
            </a:pPr>
            <a:r>
              <a:rPr lang="en-US" sz="2000" b="1" dirty="0">
                <a:solidFill>
                  <a:schemeClr val="tx1"/>
                </a:solidFill>
              </a:rPr>
              <a:t>Know the protocol</a:t>
            </a:r>
          </a:p>
          <a:p>
            <a:pPr marL="342900" indent="-342900" algn="l" defTabSz="457200">
              <a:lnSpc>
                <a:spcPct val="90000"/>
              </a:lnSpc>
              <a:spcBef>
                <a:spcPts val="1000"/>
              </a:spcBef>
              <a:buFont typeface="Wingdings 3" charset="2"/>
              <a:buChar char=""/>
            </a:pPr>
            <a:r>
              <a:rPr lang="en-US" sz="2000" b="1" dirty="0">
                <a:solidFill>
                  <a:schemeClr val="tx1"/>
                </a:solidFill>
              </a:rPr>
              <a:t>Be familiar with IP, if applicable</a:t>
            </a:r>
          </a:p>
          <a:p>
            <a:pPr marL="342900" indent="-342900" algn="l" defTabSz="457200">
              <a:lnSpc>
                <a:spcPct val="90000"/>
              </a:lnSpc>
              <a:spcBef>
                <a:spcPts val="1000"/>
              </a:spcBef>
              <a:buFont typeface="Wingdings 3" charset="2"/>
              <a:buChar char=""/>
            </a:pPr>
            <a:r>
              <a:rPr lang="en-US" sz="2000" b="1" dirty="0">
                <a:solidFill>
                  <a:schemeClr val="tx1"/>
                </a:solidFill>
              </a:rPr>
              <a:t>Have all of the required documents submitted or available</a:t>
            </a:r>
          </a:p>
          <a:p>
            <a:pPr marL="342900" indent="-342900" algn="l" defTabSz="457200">
              <a:lnSpc>
                <a:spcPct val="90000"/>
              </a:lnSpc>
              <a:spcBef>
                <a:spcPts val="1000"/>
              </a:spcBef>
              <a:buFont typeface="Wingdings 3" charset="2"/>
              <a:buChar char=""/>
            </a:pPr>
            <a:r>
              <a:rPr lang="en-US" sz="2000" b="1" dirty="0">
                <a:solidFill>
                  <a:schemeClr val="tx1"/>
                </a:solidFill>
              </a:rPr>
              <a:t>Know in advance of any additional departments that need touring</a:t>
            </a:r>
          </a:p>
          <a:p>
            <a:pPr algn="l" defTabSz="457200">
              <a:lnSpc>
                <a:spcPct val="90000"/>
              </a:lnSpc>
              <a:spcBef>
                <a:spcPts val="1000"/>
              </a:spcBef>
              <a:buFont typeface="Wingdings 3" charset="2"/>
              <a:buChar char=""/>
            </a:pPr>
            <a:endParaRPr lang="en-US" sz="1300" dirty="0">
              <a:solidFill>
                <a:srgbClr val="FFFFFF"/>
              </a:solidFill>
            </a:endParaRPr>
          </a:p>
          <a:p>
            <a:pPr algn="l" defTabSz="457200">
              <a:lnSpc>
                <a:spcPct val="90000"/>
              </a:lnSpc>
              <a:spcBef>
                <a:spcPts val="1000"/>
              </a:spcBef>
              <a:buFont typeface="Wingdings 3" charset="2"/>
              <a:buChar char=""/>
            </a:pPr>
            <a:endParaRPr lang="en-US" sz="1300" dirty="0">
              <a:solidFill>
                <a:srgbClr val="FFFFFF"/>
              </a:solidFill>
            </a:endParaRPr>
          </a:p>
        </p:txBody>
      </p:sp>
      <p:sp>
        <p:nvSpPr>
          <p:cNvPr id="6" name="TextBox 5">
            <a:extLst>
              <a:ext uri="{FF2B5EF4-FFF2-40B4-BE49-F238E27FC236}">
                <a16:creationId xmlns:a16="http://schemas.microsoft.com/office/drawing/2014/main" id="{CEE65B65-4C5F-4603-B03B-94A08CCCA160}"/>
              </a:ext>
            </a:extLst>
          </p:cNvPr>
          <p:cNvSpPr txBox="1"/>
          <p:nvPr/>
        </p:nvSpPr>
        <p:spPr>
          <a:xfrm>
            <a:off x="1267108" y="2396272"/>
            <a:ext cx="889865" cy="707886"/>
          </a:xfrm>
          <a:prstGeom prst="rect">
            <a:avLst/>
          </a:prstGeom>
          <a:noFill/>
        </p:spPr>
        <p:txBody>
          <a:bodyPr wrap="square" rtlCol="0">
            <a:spAutoFit/>
          </a:bodyPr>
          <a:lstStyle/>
          <a:p>
            <a:r>
              <a:rPr lang="en-US" sz="4000" b="1" dirty="0"/>
              <a:t>BE</a:t>
            </a:r>
          </a:p>
        </p:txBody>
      </p:sp>
    </p:spTree>
    <p:extLst>
      <p:ext uri="{BB962C8B-B14F-4D97-AF65-F5344CB8AC3E}">
        <p14:creationId xmlns:p14="http://schemas.microsoft.com/office/powerpoint/2010/main" val="120291156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2874A1B-C6BF-43DE-8F45-0D0F170BB256}"/>
              </a:ext>
            </a:extLst>
          </p:cNvPr>
          <p:cNvSpPr>
            <a:spLocks noGrp="1"/>
          </p:cNvSpPr>
          <p:nvPr>
            <p:ph type="subTitle" idx="1"/>
          </p:nvPr>
        </p:nvSpPr>
        <p:spPr>
          <a:xfrm>
            <a:off x="101600" y="62346"/>
            <a:ext cx="6948130" cy="5005200"/>
          </a:xfrm>
        </p:spPr>
        <p:txBody>
          <a:bodyPr>
            <a:normAutofit fontScale="77500" lnSpcReduction="20000"/>
          </a:bodyPr>
          <a:lstStyle/>
          <a:p>
            <a:r>
              <a:rPr lang="en-US" sz="4600" b="1" dirty="0">
                <a:solidFill>
                  <a:srgbClr val="92D050"/>
                </a:solidFill>
              </a:rPr>
              <a:t>Interim Monitoring Visits</a:t>
            </a:r>
          </a:p>
          <a:p>
            <a:pPr algn="l"/>
            <a:endParaRPr lang="en-US" dirty="0"/>
          </a:p>
          <a:p>
            <a:pPr algn="l"/>
            <a:r>
              <a:rPr lang="en-US" sz="2600" b="1" dirty="0"/>
              <a:t>Occurs after the site is initiated and up until the site is closed out</a:t>
            </a:r>
          </a:p>
          <a:p>
            <a:pPr marL="114300" algn="l"/>
            <a:endParaRPr lang="en-US" sz="2600" b="1" dirty="0"/>
          </a:p>
          <a:p>
            <a:pPr algn="l"/>
            <a:r>
              <a:rPr lang="en-US" sz="2600" b="1" dirty="0"/>
              <a:t>Purpose:</a:t>
            </a:r>
          </a:p>
          <a:p>
            <a:pPr marL="342900" indent="-342900" algn="l">
              <a:buFont typeface="Arial" panose="020B0604020202020204" pitchFamily="34" charset="0"/>
              <a:buChar char="•"/>
            </a:pPr>
            <a:r>
              <a:rPr lang="en-US" sz="2600" b="1" dirty="0"/>
              <a:t>Assess the progress of the trial </a:t>
            </a:r>
          </a:p>
          <a:p>
            <a:pPr marL="342900" indent="-342900" algn="l">
              <a:buFont typeface="Arial" panose="020B0604020202020204" pitchFamily="34" charset="0"/>
              <a:buChar char="•"/>
            </a:pPr>
            <a:r>
              <a:rPr lang="en-US" sz="2600" b="1" dirty="0"/>
              <a:t>Assess the accuracy, completeness and verification of Essential Documents/data</a:t>
            </a:r>
          </a:p>
          <a:p>
            <a:pPr marL="800100" lvl="1" indent="-342900" algn="l">
              <a:buFont typeface="Arial" panose="020B0604020202020204" pitchFamily="34" charset="0"/>
              <a:buChar char="•"/>
            </a:pPr>
            <a:r>
              <a:rPr lang="en-US" sz="2600" b="1" dirty="0"/>
              <a:t>ICF, CRFs, Source Documentation, Regulatory Binder, AEs/SAEs</a:t>
            </a:r>
          </a:p>
          <a:p>
            <a:pPr marL="342900" indent="-342900" algn="l">
              <a:buFont typeface="Arial" panose="020B0604020202020204" pitchFamily="34" charset="0"/>
              <a:buChar char="•"/>
            </a:pPr>
            <a:r>
              <a:rPr lang="en-US" sz="2600" b="1" dirty="0"/>
              <a:t>Ensure compliance</a:t>
            </a:r>
          </a:p>
          <a:p>
            <a:pPr marL="342900" indent="-342900" algn="l">
              <a:buFont typeface="Arial" panose="020B0604020202020204" pitchFamily="34" charset="0"/>
              <a:buChar char="•"/>
            </a:pPr>
            <a:r>
              <a:rPr lang="en-US" sz="2600" b="1" dirty="0"/>
              <a:t>Verify subject safety and well-being</a:t>
            </a:r>
          </a:p>
          <a:p>
            <a:pPr marL="342900" indent="-342900" algn="l">
              <a:buFont typeface="Arial" panose="020B0604020202020204" pitchFamily="34" charset="0"/>
              <a:buChar char="•"/>
            </a:pPr>
            <a:r>
              <a:rPr lang="en-US" sz="2600" b="1" dirty="0"/>
              <a:t>Confirm action items from previous visits have been completed</a:t>
            </a:r>
          </a:p>
          <a:p>
            <a:pPr marL="342900" indent="-342900" algn="l">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185075704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971C943-7B5B-4398-BCBA-CA12B404215E}"/>
              </a:ext>
            </a:extLst>
          </p:cNvPr>
          <p:cNvSpPr>
            <a:spLocks noGrp="1"/>
          </p:cNvSpPr>
          <p:nvPr>
            <p:ph type="subTitle" idx="1"/>
          </p:nvPr>
        </p:nvSpPr>
        <p:spPr>
          <a:xfrm>
            <a:off x="71845" y="76693"/>
            <a:ext cx="8993777" cy="4998228"/>
          </a:xfrm>
        </p:spPr>
        <p:txBody>
          <a:bodyPr>
            <a:normAutofit lnSpcReduction="10000"/>
          </a:bodyPr>
          <a:lstStyle/>
          <a:p>
            <a:pPr marL="620713" lvl="1" algn="l">
              <a:spcBef>
                <a:spcPts val="325"/>
              </a:spcBef>
            </a:pPr>
            <a:r>
              <a:rPr lang="en-US" sz="3600" b="1" dirty="0">
                <a:solidFill>
                  <a:srgbClr val="92D050"/>
                </a:solidFill>
              </a:rPr>
              <a:t>Interim </a:t>
            </a:r>
            <a:r>
              <a:rPr lang="en-US" sz="3600" b="1" dirty="0" err="1">
                <a:solidFill>
                  <a:srgbClr val="92D050"/>
                </a:solidFill>
              </a:rPr>
              <a:t>Montoring</a:t>
            </a:r>
            <a:r>
              <a:rPr lang="en-US" sz="3600" b="1" dirty="0">
                <a:solidFill>
                  <a:srgbClr val="92D050"/>
                </a:solidFill>
              </a:rPr>
              <a:t> Visits </a:t>
            </a:r>
          </a:p>
          <a:p>
            <a:pPr marL="620713" lvl="1" algn="l">
              <a:spcBef>
                <a:spcPts val="325"/>
              </a:spcBef>
            </a:pPr>
            <a:endParaRPr lang="en-US" altLang="en-US" sz="1800" dirty="0"/>
          </a:p>
          <a:p>
            <a:pPr marL="620713" lvl="1" algn="l">
              <a:spcBef>
                <a:spcPts val="325"/>
              </a:spcBef>
            </a:pPr>
            <a:r>
              <a:rPr lang="en-US" altLang="en-US" sz="1800" dirty="0"/>
              <a:t>Items to be reviewed/assessed:</a:t>
            </a:r>
          </a:p>
          <a:p>
            <a:pPr marL="858838" lvl="2" algn="l">
              <a:buFont typeface="Wingdings" panose="05000000000000000000" pitchFamily="2" charset="2"/>
              <a:buChar char="Ø"/>
            </a:pPr>
            <a:r>
              <a:rPr lang="en-US" altLang="en-US" dirty="0"/>
              <a:t>Protocol compliance</a:t>
            </a:r>
          </a:p>
          <a:p>
            <a:pPr marL="858838" lvl="2" algn="l">
              <a:buFont typeface="Wingdings" panose="05000000000000000000" pitchFamily="2" charset="2"/>
              <a:buChar char="Ø"/>
            </a:pPr>
            <a:r>
              <a:rPr lang="en-US" altLang="en-US" dirty="0"/>
              <a:t>Informed consent</a:t>
            </a:r>
          </a:p>
          <a:p>
            <a:pPr marL="858838" lvl="2" algn="l">
              <a:buFont typeface="Wingdings" panose="05000000000000000000" pitchFamily="2" charset="2"/>
              <a:buChar char="Ø"/>
            </a:pPr>
            <a:r>
              <a:rPr lang="en-US" altLang="en-US" dirty="0"/>
              <a:t>Clinical/subject medical/study records</a:t>
            </a:r>
          </a:p>
          <a:p>
            <a:pPr marL="858838" lvl="2" algn="l">
              <a:buFont typeface="Wingdings" panose="05000000000000000000" pitchFamily="2" charset="2"/>
              <a:buChar char="Ø"/>
            </a:pPr>
            <a:r>
              <a:rPr lang="en-US" altLang="en-US" dirty="0"/>
              <a:t>Inclusion/exclusion criteria</a:t>
            </a:r>
          </a:p>
          <a:p>
            <a:pPr marL="858838" lvl="2" algn="l">
              <a:buFont typeface="Wingdings" panose="05000000000000000000" pitchFamily="2" charset="2"/>
              <a:buChar char="Ø"/>
            </a:pPr>
            <a:r>
              <a:rPr lang="en-US" altLang="en-US" dirty="0"/>
              <a:t>Primary efficacy endpoints</a:t>
            </a:r>
          </a:p>
          <a:p>
            <a:pPr marL="858838" lvl="2" algn="l">
              <a:buFont typeface="Wingdings" panose="05000000000000000000" pitchFamily="2" charset="2"/>
              <a:buChar char="Ø"/>
            </a:pPr>
            <a:r>
              <a:rPr lang="en-US" altLang="en-US" dirty="0"/>
              <a:t>Secondary efficacy endpoints</a:t>
            </a:r>
          </a:p>
          <a:p>
            <a:pPr marL="858838" lvl="2" algn="l">
              <a:buFont typeface="Wingdings" panose="05000000000000000000" pitchFamily="2" charset="2"/>
              <a:buChar char="Ø"/>
            </a:pPr>
            <a:r>
              <a:rPr lang="en-US" altLang="en-US" dirty="0"/>
              <a:t>Event reporting</a:t>
            </a:r>
          </a:p>
          <a:p>
            <a:pPr marL="858838" lvl="2" algn="l">
              <a:buFont typeface="Wingdings" panose="05000000000000000000" pitchFamily="2" charset="2"/>
              <a:buChar char="Ø"/>
            </a:pPr>
            <a:r>
              <a:rPr lang="en-US" altLang="en-US" dirty="0"/>
              <a:t>AEs/SAEs assessment and any intervention</a:t>
            </a:r>
          </a:p>
          <a:p>
            <a:pPr marL="858838" lvl="2" algn="l">
              <a:buFont typeface="Wingdings" panose="05000000000000000000" pitchFamily="2" charset="2"/>
              <a:buChar char="Ø"/>
            </a:pPr>
            <a:r>
              <a:rPr lang="en-US" altLang="en-US" dirty="0"/>
              <a:t>IP accountability</a:t>
            </a:r>
          </a:p>
          <a:p>
            <a:pPr marL="858838" lvl="2" algn="l">
              <a:buFont typeface="Wingdings" panose="05000000000000000000" pitchFamily="2" charset="2"/>
              <a:buChar char="Ø"/>
            </a:pPr>
            <a:r>
              <a:rPr lang="en-US" altLang="en-US" dirty="0"/>
              <a:t>Recruitment/enrollment</a:t>
            </a:r>
          </a:p>
          <a:p>
            <a:pPr marL="858838" lvl="2" algn="l">
              <a:buFont typeface="Wingdings" panose="05000000000000000000" pitchFamily="2" charset="2"/>
              <a:buChar char="Ø"/>
            </a:pPr>
            <a:r>
              <a:rPr lang="en-US" altLang="en-US" dirty="0"/>
              <a:t>IRB documents</a:t>
            </a:r>
          </a:p>
          <a:p>
            <a:pPr marL="620713" lvl="1" algn="l">
              <a:spcBef>
                <a:spcPts val="325"/>
              </a:spcBef>
            </a:pPr>
            <a:endParaRPr lang="en-US" altLang="en-US" dirty="0"/>
          </a:p>
          <a:p>
            <a:endParaRPr lang="en-US" sz="3600" b="1" dirty="0">
              <a:solidFill>
                <a:srgbClr val="92D050"/>
              </a:solidFill>
            </a:endParaRPr>
          </a:p>
        </p:txBody>
      </p:sp>
    </p:spTree>
    <p:extLst>
      <p:ext uri="{BB962C8B-B14F-4D97-AF65-F5344CB8AC3E}">
        <p14:creationId xmlns:p14="http://schemas.microsoft.com/office/powerpoint/2010/main" val="324949403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7634DD2-2BAD-4D55-9BD0-A4A34C4A6D25}"/>
              </a:ext>
            </a:extLst>
          </p:cNvPr>
          <p:cNvPicPr>
            <a:picLocks noGrp="1" noChangeAspect="1"/>
          </p:cNvPicPr>
          <p:nvPr>
            <p:ph idx="1"/>
          </p:nvPr>
        </p:nvPicPr>
        <p:blipFill>
          <a:blip r:embed="rId2"/>
          <a:stretch>
            <a:fillRect/>
          </a:stretch>
        </p:blipFill>
        <p:spPr>
          <a:xfrm>
            <a:off x="3720154" y="1035050"/>
            <a:ext cx="3906773" cy="3559175"/>
          </a:xfrm>
          <a:prstGeom prst="rect">
            <a:avLst/>
          </a:prstGeom>
        </p:spPr>
      </p:pic>
      <p:sp>
        <p:nvSpPr>
          <p:cNvPr id="4" name="Text Placeholder 3">
            <a:extLst>
              <a:ext uri="{FF2B5EF4-FFF2-40B4-BE49-F238E27FC236}">
                <a16:creationId xmlns:a16="http://schemas.microsoft.com/office/drawing/2014/main" id="{5BBEF728-4163-4ACD-81A4-12F28BD7DE07}"/>
              </a:ext>
            </a:extLst>
          </p:cNvPr>
          <p:cNvSpPr>
            <a:spLocks noGrp="1"/>
          </p:cNvSpPr>
          <p:nvPr>
            <p:ph type="body" sz="half" idx="2"/>
          </p:nvPr>
        </p:nvSpPr>
        <p:spPr>
          <a:xfrm>
            <a:off x="152400" y="287216"/>
            <a:ext cx="3423138" cy="4856284"/>
          </a:xfrm>
        </p:spPr>
        <p:txBody>
          <a:bodyPr>
            <a:normAutofit/>
          </a:bodyPr>
          <a:lstStyle/>
          <a:p>
            <a:pPr algn="ctr"/>
            <a:r>
              <a:rPr lang="en-US" sz="3600" b="1" dirty="0">
                <a:solidFill>
                  <a:srgbClr val="92D050"/>
                </a:solidFill>
              </a:rPr>
              <a:t>Inevitable, Right?</a:t>
            </a:r>
          </a:p>
          <a:p>
            <a:pPr algn="ctr"/>
            <a:endParaRPr lang="en-US" sz="3200" b="1" dirty="0"/>
          </a:p>
          <a:p>
            <a:pPr algn="ctr"/>
            <a:r>
              <a:rPr lang="en-US" sz="3200" b="1" dirty="0">
                <a:solidFill>
                  <a:schemeClr val="tx1"/>
                </a:solidFill>
              </a:rPr>
              <a:t>What Can You Do To Reduce the Amount of Queries?</a:t>
            </a:r>
          </a:p>
        </p:txBody>
      </p:sp>
    </p:spTree>
    <p:extLst>
      <p:ext uri="{BB962C8B-B14F-4D97-AF65-F5344CB8AC3E}">
        <p14:creationId xmlns:p14="http://schemas.microsoft.com/office/powerpoint/2010/main" val="324934926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691" y="87923"/>
            <a:ext cx="6939571" cy="4979623"/>
          </a:xfrm>
        </p:spPr>
        <p:txBody>
          <a:bodyPr>
            <a:normAutofit fontScale="92500" lnSpcReduction="20000"/>
          </a:bodyPr>
          <a:lstStyle/>
          <a:p>
            <a:pPr marL="0" indent="0" algn="ctr">
              <a:buNone/>
            </a:pPr>
            <a:r>
              <a:rPr lang="en-US" sz="3900" b="1" dirty="0">
                <a:solidFill>
                  <a:srgbClr val="92D050"/>
                </a:solidFill>
              </a:rPr>
              <a:t>How to Ensure a Successful Monitoring Visit</a:t>
            </a:r>
          </a:p>
          <a:p>
            <a:pPr marL="0" indent="0">
              <a:buNone/>
            </a:pPr>
            <a:endParaRPr lang="en-US" dirty="0"/>
          </a:p>
          <a:p>
            <a:r>
              <a:rPr lang="en-US" sz="2200" b="1" dirty="0"/>
              <a:t>Conduct/Document knowing someone will be reviewing and will understand what has occurred</a:t>
            </a:r>
          </a:p>
          <a:p>
            <a:r>
              <a:rPr lang="en-US" sz="2200" b="1" dirty="0"/>
              <a:t>Prepare for the Visit</a:t>
            </a:r>
          </a:p>
          <a:p>
            <a:r>
              <a:rPr lang="en-US" sz="2200" b="1" dirty="0"/>
              <a:t>Keep up to date, enter data in a timely manner</a:t>
            </a:r>
          </a:p>
          <a:p>
            <a:r>
              <a:rPr lang="en-US" sz="2200" b="1" dirty="0"/>
              <a:t>Demonstrate flexibility in scheduling dates when possible</a:t>
            </a:r>
          </a:p>
          <a:p>
            <a:r>
              <a:rPr lang="en-US" sz="2200" b="1" dirty="0"/>
              <a:t>Communicate with the Site Staff/Monitor</a:t>
            </a:r>
          </a:p>
          <a:p>
            <a:r>
              <a:rPr lang="en-US" sz="2200" b="1" dirty="0"/>
              <a:t>Complete action items from previous monitoring visits as soon as possible</a:t>
            </a:r>
          </a:p>
          <a:p>
            <a:r>
              <a:rPr lang="en-US" sz="2200" b="1" dirty="0"/>
              <a:t>Answer queries in a timely fashion, preferably within 24 hours</a:t>
            </a:r>
          </a:p>
        </p:txBody>
      </p:sp>
    </p:spTree>
    <p:extLst>
      <p:ext uri="{BB962C8B-B14F-4D97-AF65-F5344CB8AC3E}">
        <p14:creationId xmlns:p14="http://schemas.microsoft.com/office/powerpoint/2010/main" val="186615755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E254-0485-40AD-A2F5-9EA1DF36F362}"/>
              </a:ext>
            </a:extLst>
          </p:cNvPr>
          <p:cNvSpPr>
            <a:spLocks noGrp="1"/>
          </p:cNvSpPr>
          <p:nvPr>
            <p:ph type="title"/>
          </p:nvPr>
        </p:nvSpPr>
        <p:spPr>
          <a:xfrm>
            <a:off x="218277" y="360948"/>
            <a:ext cx="6737226" cy="842210"/>
          </a:xfrm>
        </p:spPr>
        <p:txBody>
          <a:bodyPr>
            <a:noAutofit/>
          </a:bodyPr>
          <a:lstStyle/>
          <a:p>
            <a:pPr algn="ctr"/>
            <a:r>
              <a:rPr lang="en-US" sz="3600" b="1" dirty="0"/>
              <a:t>Conflict of Interest Disclosure</a:t>
            </a:r>
          </a:p>
        </p:txBody>
      </p:sp>
      <p:sp>
        <p:nvSpPr>
          <p:cNvPr id="3" name="Text Placeholder 2">
            <a:extLst>
              <a:ext uri="{FF2B5EF4-FFF2-40B4-BE49-F238E27FC236}">
                <a16:creationId xmlns:a16="http://schemas.microsoft.com/office/drawing/2014/main" id="{B97BBB9E-9F21-44CA-A776-5573CC6252E1}"/>
              </a:ext>
            </a:extLst>
          </p:cNvPr>
          <p:cNvSpPr>
            <a:spLocks noGrp="1"/>
          </p:cNvSpPr>
          <p:nvPr>
            <p:ph type="body" idx="1"/>
          </p:nvPr>
        </p:nvSpPr>
        <p:spPr>
          <a:xfrm>
            <a:off x="508001" y="1386348"/>
            <a:ext cx="6447501" cy="3396205"/>
          </a:xfrm>
        </p:spPr>
        <p:txBody>
          <a:bodyPr>
            <a:noAutofit/>
          </a:bodyPr>
          <a:lstStyle/>
          <a:p>
            <a:r>
              <a:rPr lang="en-US" sz="1400" b="1" u="sng" dirty="0">
                <a:solidFill>
                  <a:schemeClr val="tx1"/>
                </a:solidFill>
              </a:rPr>
              <a:t>Conflicts of Interest</a:t>
            </a:r>
            <a:endParaRPr lang="en-US" sz="1400" dirty="0">
              <a:solidFill>
                <a:schemeClr val="tx1"/>
              </a:solidFill>
            </a:endParaRPr>
          </a:p>
          <a:p>
            <a:r>
              <a:rPr lang="en-US" sz="1400" dirty="0">
                <a:solidFill>
                  <a:schemeClr val="tx1"/>
                </a:solidFill>
              </a:rPr>
              <a:t>A Conflict of Interest occurs when an individual has an opportunity to affect educational content about healthcare products or services of a commercial interest with which she/he has a financial relationship.</a:t>
            </a:r>
          </a:p>
          <a:p>
            <a:r>
              <a:rPr lang="en-US" sz="1400" dirty="0">
                <a:solidFill>
                  <a:schemeClr val="tx1"/>
                </a:solidFill>
              </a:rPr>
              <a:t>There is no conflict of interest for this presentation.</a:t>
            </a:r>
          </a:p>
          <a:p>
            <a:r>
              <a:rPr lang="en-US" sz="1400" dirty="0">
                <a:solidFill>
                  <a:schemeClr val="tx1"/>
                </a:solidFill>
              </a:rPr>
              <a:t> </a:t>
            </a:r>
          </a:p>
          <a:p>
            <a:r>
              <a:rPr lang="en-US" sz="1400" b="1" u="sng" dirty="0">
                <a:solidFill>
                  <a:schemeClr val="tx1"/>
                </a:solidFill>
              </a:rPr>
              <a:t>Commercial Support</a:t>
            </a:r>
            <a:endParaRPr lang="en-US" sz="1400" dirty="0">
              <a:solidFill>
                <a:schemeClr val="tx1"/>
              </a:solidFill>
            </a:endParaRPr>
          </a:p>
          <a:p>
            <a:r>
              <a:rPr lang="en-US" sz="1400" dirty="0">
                <a:solidFill>
                  <a:schemeClr val="tx1"/>
                </a:solidFill>
              </a:rPr>
              <a:t>No commercial support for this seminar</a:t>
            </a:r>
          </a:p>
          <a:p>
            <a:r>
              <a:rPr lang="en-US" sz="1400" dirty="0">
                <a:solidFill>
                  <a:schemeClr val="tx1"/>
                </a:solidFill>
              </a:rPr>
              <a:t> </a:t>
            </a:r>
          </a:p>
          <a:p>
            <a:r>
              <a:rPr lang="en-US" sz="1400" b="1" u="sng" dirty="0">
                <a:solidFill>
                  <a:schemeClr val="tx1"/>
                </a:solidFill>
              </a:rPr>
              <a:t>Non-Endorsement of Products</a:t>
            </a:r>
            <a:endParaRPr lang="en-US" sz="1400" dirty="0">
              <a:solidFill>
                <a:schemeClr val="tx1"/>
              </a:solidFill>
            </a:endParaRPr>
          </a:p>
          <a:p>
            <a:r>
              <a:rPr lang="en-US" sz="1400" dirty="0">
                <a:solidFill>
                  <a:schemeClr val="tx1"/>
                </a:solidFill>
              </a:rPr>
              <a:t>Non-applicable</a:t>
            </a:r>
          </a:p>
        </p:txBody>
      </p:sp>
    </p:spTree>
    <p:extLst>
      <p:ext uri="{BB962C8B-B14F-4D97-AF65-F5344CB8AC3E}">
        <p14:creationId xmlns:p14="http://schemas.microsoft.com/office/powerpoint/2010/main" val="1058336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E99BCA-4A48-4CD3-B858-1F9E118A131A}"/>
              </a:ext>
            </a:extLst>
          </p:cNvPr>
          <p:cNvSpPr>
            <a:spLocks noGrp="1"/>
          </p:cNvSpPr>
          <p:nvPr>
            <p:ph type="subTitle" idx="1"/>
          </p:nvPr>
        </p:nvSpPr>
        <p:spPr>
          <a:xfrm>
            <a:off x="101600" y="82062"/>
            <a:ext cx="7084646" cy="4986327"/>
          </a:xfrm>
        </p:spPr>
        <p:txBody>
          <a:bodyPr>
            <a:normAutofit fontScale="25000" lnSpcReduction="20000"/>
          </a:bodyPr>
          <a:lstStyle/>
          <a:p>
            <a:pPr>
              <a:spcAft>
                <a:spcPts val="600"/>
              </a:spcAft>
            </a:pPr>
            <a:r>
              <a:rPr lang="en-US" sz="14400" dirty="0">
                <a:solidFill>
                  <a:srgbClr val="92D050"/>
                </a:solidFill>
              </a:rPr>
              <a:t>Preparation for a Monitoring Visit</a:t>
            </a:r>
          </a:p>
          <a:p>
            <a:pPr marL="857250" indent="-857250" algn="l">
              <a:spcAft>
                <a:spcPts val="600"/>
              </a:spcAft>
              <a:buFont typeface="Arial" panose="020B0604020202020204" pitchFamily="34" charset="0"/>
              <a:buChar char="•"/>
            </a:pPr>
            <a:endParaRPr lang="en-US" sz="7200" b="1" dirty="0">
              <a:latin typeface="Calibri" panose="020F0502020204030204" pitchFamily="34" charset="0"/>
              <a:cs typeface="Calibri" panose="020F0502020204030204" pitchFamily="34" charset="0"/>
            </a:endParaRPr>
          </a:p>
          <a:p>
            <a:pPr marL="857250" indent="-857250" algn="l">
              <a:spcAft>
                <a:spcPts val="600"/>
              </a:spcAft>
              <a:buFont typeface="Arial" panose="020B0604020202020204" pitchFamily="34" charset="0"/>
              <a:buChar char="•"/>
            </a:pPr>
            <a:r>
              <a:rPr lang="en-US" sz="7200" b="1" dirty="0">
                <a:latin typeface="Calibri" panose="020F0502020204030204" pitchFamily="34" charset="0"/>
                <a:cs typeface="Calibri" panose="020F0502020204030204" pitchFamily="34" charset="0"/>
              </a:rPr>
              <a:t>Secure a private/ample/quiet workspace for the monitor with a phone/ internet connection/copier</a:t>
            </a:r>
          </a:p>
          <a:p>
            <a:pPr marL="857250" indent="-857250" algn="l">
              <a:spcAft>
                <a:spcPts val="600"/>
              </a:spcAft>
              <a:buFont typeface="Arial" panose="020B0604020202020204" pitchFamily="34" charset="0"/>
              <a:buChar char="•"/>
            </a:pPr>
            <a:r>
              <a:rPr lang="en-US" sz="7200" b="1" dirty="0">
                <a:latin typeface="Calibri" panose="020F0502020204030204" pitchFamily="34" charset="0"/>
                <a:cs typeface="Calibri" panose="020F0502020204030204" pitchFamily="34" charset="0"/>
              </a:rPr>
              <a:t>Locate and have available the research records/Essential documents</a:t>
            </a:r>
          </a:p>
          <a:p>
            <a:pPr marL="857250" indent="-857250" algn="l">
              <a:spcAft>
                <a:spcPts val="600"/>
              </a:spcAft>
              <a:buFont typeface="Arial" panose="020B0604020202020204" pitchFamily="34" charset="0"/>
              <a:buChar char="•"/>
            </a:pPr>
            <a:r>
              <a:rPr lang="en-US" sz="7200" b="1" dirty="0">
                <a:latin typeface="Calibri" panose="020F0502020204030204" pitchFamily="34" charset="0"/>
                <a:cs typeface="Calibri" panose="020F0502020204030204" pitchFamily="34" charset="0"/>
              </a:rPr>
              <a:t>Ensure the action items from the previous monitoring letter have been addressed</a:t>
            </a:r>
          </a:p>
          <a:p>
            <a:pPr marL="857250" indent="-857250" algn="l">
              <a:spcAft>
                <a:spcPts val="600"/>
              </a:spcAft>
              <a:buFont typeface="Arial" panose="020B0604020202020204" pitchFamily="34" charset="0"/>
              <a:buChar char="•"/>
            </a:pPr>
            <a:r>
              <a:rPr lang="en-US" sz="7200" b="1" dirty="0">
                <a:latin typeface="Calibri" panose="020F0502020204030204" pitchFamily="34" charset="0"/>
                <a:cs typeface="Calibri" panose="020F0502020204030204" pitchFamily="34" charset="0"/>
              </a:rPr>
              <a:t>Assure a study team member is available throughout the monitoring visit for questions and collecting of additional information</a:t>
            </a:r>
          </a:p>
          <a:p>
            <a:pPr marL="857250" indent="-857250" algn="l">
              <a:spcAft>
                <a:spcPts val="600"/>
              </a:spcAft>
              <a:buFont typeface="Arial" panose="020B0604020202020204" pitchFamily="34" charset="0"/>
              <a:buChar char="•"/>
            </a:pPr>
            <a:r>
              <a:rPr lang="en-US" sz="7200" b="1" dirty="0">
                <a:latin typeface="Calibri" panose="020F0502020204030204" pitchFamily="34" charset="0"/>
                <a:cs typeface="Calibri" panose="020F0502020204030204" pitchFamily="34" charset="0"/>
              </a:rPr>
              <a:t>Schedule times for the following:</a:t>
            </a:r>
          </a:p>
          <a:p>
            <a:pPr marL="1371600" lvl="2" indent="-457200" algn="l">
              <a:spcAft>
                <a:spcPts val="600"/>
              </a:spcAft>
              <a:buFont typeface="Arial" panose="020B0604020202020204" pitchFamily="34" charset="0"/>
              <a:buChar char="•"/>
            </a:pPr>
            <a:r>
              <a:rPr lang="en-US" sz="7200" b="1" dirty="0">
                <a:latin typeface="Calibri" pitchFamily="34" charset="0"/>
              </a:rPr>
              <a:t>Meeting with the PI, visit to the pharmacy and with the pharmacist if IP is stored there, tour of any facilities if requested by the monitor</a:t>
            </a:r>
          </a:p>
          <a:p>
            <a:endParaRPr lang="en-US" dirty="0"/>
          </a:p>
        </p:txBody>
      </p:sp>
    </p:spTree>
    <p:extLst>
      <p:ext uri="{BB962C8B-B14F-4D97-AF65-F5344CB8AC3E}">
        <p14:creationId xmlns:p14="http://schemas.microsoft.com/office/powerpoint/2010/main" val="237448475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593D346-617B-4A2F-8578-490466BC1CFB}"/>
              </a:ext>
            </a:extLst>
          </p:cNvPr>
          <p:cNvSpPr>
            <a:spLocks noGrp="1"/>
          </p:cNvSpPr>
          <p:nvPr>
            <p:ph type="subTitle" idx="1"/>
          </p:nvPr>
        </p:nvSpPr>
        <p:spPr>
          <a:xfrm>
            <a:off x="116114" y="212378"/>
            <a:ext cx="6933616" cy="4649908"/>
          </a:xfrm>
        </p:spPr>
        <p:txBody>
          <a:bodyPr>
            <a:normAutofit/>
          </a:bodyPr>
          <a:lstStyle/>
          <a:p>
            <a:r>
              <a:rPr lang="en-US" sz="3600" b="1" dirty="0">
                <a:solidFill>
                  <a:srgbClr val="92D050"/>
                </a:solidFill>
              </a:rPr>
              <a:t>Close Out Visit</a:t>
            </a:r>
          </a:p>
          <a:p>
            <a:pPr algn="l"/>
            <a:endParaRPr lang="en-US" dirty="0">
              <a:highlight>
                <a:srgbClr val="FFFF00"/>
              </a:highlight>
            </a:endParaRPr>
          </a:p>
          <a:p>
            <a:pPr algn="l"/>
            <a:endParaRPr lang="en-US" dirty="0"/>
          </a:p>
          <a:p>
            <a:pPr algn="l"/>
            <a:endParaRPr lang="en-US" sz="2000" dirty="0"/>
          </a:p>
          <a:p>
            <a:pPr algn="l"/>
            <a:r>
              <a:rPr lang="en-US" sz="2000" b="1" dirty="0"/>
              <a:t>Purpose:</a:t>
            </a:r>
          </a:p>
          <a:p>
            <a:pPr marL="342900" indent="-342900" algn="l">
              <a:buFont typeface="Arial" panose="020B0604020202020204" pitchFamily="34" charset="0"/>
              <a:buChar char="•"/>
            </a:pPr>
            <a:r>
              <a:rPr lang="en-US" sz="2000" b="1" dirty="0"/>
              <a:t>To terminate all study procedures at a site</a:t>
            </a:r>
          </a:p>
          <a:p>
            <a:pPr algn="l"/>
            <a:endParaRPr lang="en-US" sz="2000" b="1" dirty="0"/>
          </a:p>
          <a:p>
            <a:pPr algn="l"/>
            <a:r>
              <a:rPr lang="en-US" sz="2000" b="1" dirty="0"/>
              <a:t>Occurs after study completion or site withdrawal</a:t>
            </a:r>
          </a:p>
          <a:p>
            <a:pPr lvl="1"/>
            <a:endParaRPr lang="en-US" b="1" dirty="0">
              <a:highlight>
                <a:srgbClr val="FFFF00"/>
              </a:highlight>
            </a:endParaRPr>
          </a:p>
          <a:p>
            <a:endParaRPr lang="en-US" dirty="0"/>
          </a:p>
        </p:txBody>
      </p:sp>
      <p:pic>
        <p:nvPicPr>
          <p:cNvPr id="10" name="Picture 9" descr="A picture containing room&#10;&#10;Description automatically generated">
            <a:extLst>
              <a:ext uri="{FF2B5EF4-FFF2-40B4-BE49-F238E27FC236}">
                <a16:creationId xmlns:a16="http://schemas.microsoft.com/office/drawing/2014/main" id="{48CC5F98-D6C0-4623-B53D-1C439791AD1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90501" y="632170"/>
            <a:ext cx="1258281" cy="1519130"/>
          </a:xfrm>
          <a:prstGeom prst="rect">
            <a:avLst/>
          </a:prstGeom>
        </p:spPr>
      </p:pic>
      <p:pic>
        <p:nvPicPr>
          <p:cNvPr id="13" name="Picture 12" descr="A close up of a piece of paper&#10;&#10;Description automatically generated">
            <a:extLst>
              <a:ext uri="{FF2B5EF4-FFF2-40B4-BE49-F238E27FC236}">
                <a16:creationId xmlns:a16="http://schemas.microsoft.com/office/drawing/2014/main" id="{C9DC8876-0A37-4B97-BA5E-83E9B259F2C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9080" y="387379"/>
            <a:ext cx="1404620" cy="1132114"/>
          </a:xfrm>
          <a:prstGeom prst="rect">
            <a:avLst/>
          </a:prstGeom>
        </p:spPr>
      </p:pic>
    </p:spTree>
    <p:extLst>
      <p:ext uri="{BB962C8B-B14F-4D97-AF65-F5344CB8AC3E}">
        <p14:creationId xmlns:p14="http://schemas.microsoft.com/office/powerpoint/2010/main" val="90140275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529BA4D-8D14-4987-ADA1-0A14EBB1D664}"/>
              </a:ext>
            </a:extLst>
          </p:cNvPr>
          <p:cNvSpPr>
            <a:spLocks noGrp="1"/>
          </p:cNvSpPr>
          <p:nvPr>
            <p:ph type="subTitle" idx="1"/>
          </p:nvPr>
        </p:nvSpPr>
        <p:spPr>
          <a:xfrm>
            <a:off x="70792" y="180110"/>
            <a:ext cx="7202844" cy="4869738"/>
          </a:xfrm>
        </p:spPr>
        <p:txBody>
          <a:bodyPr>
            <a:normAutofit/>
          </a:bodyPr>
          <a:lstStyle/>
          <a:p>
            <a:r>
              <a:rPr lang="en-US" sz="3600" b="1" dirty="0">
                <a:solidFill>
                  <a:srgbClr val="92D050"/>
                </a:solidFill>
              </a:rPr>
              <a:t>Close-out Visits Include</a:t>
            </a:r>
          </a:p>
          <a:p>
            <a:pPr algn="l"/>
            <a:endParaRPr lang="en-US" sz="3600" b="1" dirty="0">
              <a:solidFill>
                <a:srgbClr val="92D050"/>
              </a:solidFill>
            </a:endParaRPr>
          </a:p>
          <a:p>
            <a:pPr marL="342900" indent="-342900" algn="l">
              <a:buFont typeface="Arial" panose="020B0604020202020204" pitchFamily="34" charset="0"/>
              <a:buChar char="•"/>
            </a:pPr>
            <a:endParaRPr lang="en-US" sz="2000" dirty="0"/>
          </a:p>
          <a:p>
            <a:pPr algn="l"/>
            <a:endParaRPr lang="en-US" sz="2000" dirty="0"/>
          </a:p>
          <a:p>
            <a:pPr marL="342900" indent="-342900" algn="l">
              <a:buFont typeface="Arial" panose="020B0604020202020204" pitchFamily="34" charset="0"/>
              <a:buChar char="•"/>
            </a:pPr>
            <a:r>
              <a:rPr lang="en-US" sz="2000" b="1" dirty="0"/>
              <a:t>Signing of the monitoring log</a:t>
            </a:r>
          </a:p>
          <a:p>
            <a:pPr marL="342900" indent="-342900" algn="l">
              <a:buFont typeface="Arial" panose="020B0604020202020204" pitchFamily="34" charset="0"/>
              <a:buChar char="•"/>
            </a:pPr>
            <a:r>
              <a:rPr lang="en-US" sz="2000" b="1" dirty="0"/>
              <a:t>Final data/Essential documents are reviewed/collected by the monitor</a:t>
            </a:r>
          </a:p>
          <a:p>
            <a:pPr marL="342900" indent="-342900" algn="l">
              <a:buFont typeface="Arial" panose="020B0604020202020204" pitchFamily="34" charset="0"/>
              <a:buChar char="•"/>
            </a:pPr>
            <a:r>
              <a:rPr lang="en-US" sz="2000" b="1" dirty="0"/>
              <a:t>IP resolution, return/destruction</a:t>
            </a:r>
          </a:p>
          <a:p>
            <a:pPr marL="342900" indent="-342900" algn="l">
              <a:buFont typeface="Arial" panose="020B0604020202020204" pitchFamily="34" charset="0"/>
              <a:buChar char="•"/>
            </a:pPr>
            <a:r>
              <a:rPr lang="en-US" sz="2000" b="1" dirty="0"/>
              <a:t>Submission of the IRB submission for closure of the study</a:t>
            </a:r>
          </a:p>
        </p:txBody>
      </p:sp>
      <p:pic>
        <p:nvPicPr>
          <p:cNvPr id="4" name="Picture 3" descr="A close up of a box&#10;&#10;Description automatically generated">
            <a:extLst>
              <a:ext uri="{FF2B5EF4-FFF2-40B4-BE49-F238E27FC236}">
                <a16:creationId xmlns:a16="http://schemas.microsoft.com/office/drawing/2014/main" id="{1B11BAC2-38EE-449A-9A15-545097041DB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39251" y="879004"/>
            <a:ext cx="1503818" cy="1355130"/>
          </a:xfrm>
          <a:prstGeom prst="rect">
            <a:avLst/>
          </a:prstGeom>
        </p:spPr>
      </p:pic>
    </p:spTree>
    <p:extLst>
      <p:ext uri="{BB962C8B-B14F-4D97-AF65-F5344CB8AC3E}">
        <p14:creationId xmlns:p14="http://schemas.microsoft.com/office/powerpoint/2010/main" val="220140224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A5470D-EFE9-4054-830E-06DFC84AC484}"/>
              </a:ext>
            </a:extLst>
          </p:cNvPr>
          <p:cNvSpPr>
            <a:spLocks noGrp="1"/>
          </p:cNvSpPr>
          <p:nvPr>
            <p:ph type="subTitle" idx="1"/>
          </p:nvPr>
        </p:nvSpPr>
        <p:spPr>
          <a:xfrm>
            <a:off x="78377" y="138545"/>
            <a:ext cx="7084423" cy="4929844"/>
          </a:xfrm>
        </p:spPr>
        <p:txBody>
          <a:bodyPr/>
          <a:lstStyle/>
          <a:p>
            <a:r>
              <a:rPr lang="en-US" sz="3600" b="1" dirty="0">
                <a:solidFill>
                  <a:srgbClr val="92D050"/>
                </a:solidFill>
              </a:rPr>
              <a:t>How to Ensure a Successful </a:t>
            </a:r>
          </a:p>
          <a:p>
            <a:r>
              <a:rPr lang="en-US" sz="3600" b="1" dirty="0">
                <a:solidFill>
                  <a:srgbClr val="92D050"/>
                </a:solidFill>
              </a:rPr>
              <a:t>Close Out Visit</a:t>
            </a:r>
          </a:p>
          <a:p>
            <a:endParaRPr lang="en-US" sz="3200" b="1" dirty="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b="1" dirty="0"/>
              <a:t>Ensure all essential documents are ALCOA-C compliant</a:t>
            </a:r>
          </a:p>
          <a:p>
            <a:pPr algn="l"/>
            <a:endParaRPr lang="en-US" sz="2000" b="1" dirty="0"/>
          </a:p>
          <a:p>
            <a:pPr marL="342900" indent="-342900" algn="l">
              <a:buFont typeface="Arial" panose="020B0604020202020204" pitchFamily="34" charset="0"/>
              <a:buChar char="•"/>
            </a:pPr>
            <a:r>
              <a:rPr lang="en-US" sz="2000" b="1" dirty="0"/>
              <a:t>Resolve any outstanding queries or action items</a:t>
            </a:r>
          </a:p>
          <a:p>
            <a:pPr algn="l"/>
            <a:endParaRPr lang="en-US" sz="2000" b="1" dirty="0"/>
          </a:p>
          <a:p>
            <a:pPr marL="342900" indent="-342900" algn="l">
              <a:buFont typeface="Arial" panose="020B0604020202020204" pitchFamily="34" charset="0"/>
              <a:buChar char="•"/>
            </a:pPr>
            <a:r>
              <a:rPr lang="en-US" sz="2000" b="1" dirty="0"/>
              <a:t>Schedule in advance any meetings or tours</a:t>
            </a:r>
          </a:p>
          <a:p>
            <a:pPr algn="l"/>
            <a:endParaRPr lang="en-US" dirty="0"/>
          </a:p>
          <a:p>
            <a:endParaRPr lang="en-US" b="1" dirty="0"/>
          </a:p>
        </p:txBody>
      </p:sp>
    </p:spTree>
    <p:extLst>
      <p:ext uri="{BB962C8B-B14F-4D97-AF65-F5344CB8AC3E}">
        <p14:creationId xmlns:p14="http://schemas.microsoft.com/office/powerpoint/2010/main" val="63556858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59A7A45-F2CD-494A-993F-B909C3DF44EB}"/>
              </a:ext>
            </a:extLst>
          </p:cNvPr>
          <p:cNvSpPr>
            <a:spLocks noGrp="1"/>
          </p:cNvSpPr>
          <p:nvPr>
            <p:ph type="subTitle" idx="1"/>
          </p:nvPr>
        </p:nvSpPr>
        <p:spPr>
          <a:xfrm>
            <a:off x="130629" y="173182"/>
            <a:ext cx="6741226" cy="4771109"/>
          </a:xfrm>
        </p:spPr>
        <p:txBody>
          <a:bodyPr>
            <a:normAutofit fontScale="92500" lnSpcReduction="20000"/>
          </a:bodyPr>
          <a:lstStyle/>
          <a:p>
            <a:r>
              <a:rPr lang="en-US" sz="3900" b="1" dirty="0">
                <a:solidFill>
                  <a:srgbClr val="92D050"/>
                </a:solidFill>
              </a:rPr>
              <a:t>Most Common Site </a:t>
            </a:r>
          </a:p>
          <a:p>
            <a:r>
              <a:rPr lang="en-US" sz="3900" b="1" dirty="0">
                <a:solidFill>
                  <a:srgbClr val="92D050"/>
                </a:solidFill>
              </a:rPr>
              <a:t>Monitoring Findings</a:t>
            </a:r>
          </a:p>
          <a:p>
            <a:endParaRPr lang="en-US" sz="3200" b="1" dirty="0"/>
          </a:p>
          <a:p>
            <a:pPr marL="342900" indent="-342900" algn="l">
              <a:buFont typeface="Arial" panose="020B0604020202020204" pitchFamily="34" charset="0"/>
              <a:buChar char="•"/>
            </a:pPr>
            <a:r>
              <a:rPr lang="en-US" sz="2200" b="1" dirty="0"/>
              <a:t>Non-compliance regarding the Informed Consent Process</a:t>
            </a:r>
          </a:p>
          <a:p>
            <a:pPr marL="342900" indent="-342900" algn="l">
              <a:buFont typeface="Arial" panose="020B0604020202020204" pitchFamily="34" charset="0"/>
              <a:buChar char="•"/>
            </a:pPr>
            <a:r>
              <a:rPr lang="en-US" sz="2200" b="1" dirty="0"/>
              <a:t>Ineligible subjects being enrolled</a:t>
            </a:r>
          </a:p>
          <a:p>
            <a:pPr marL="342900" indent="-342900" algn="l">
              <a:buFont typeface="Arial" panose="020B0604020202020204" pitchFamily="34" charset="0"/>
              <a:buChar char="•"/>
            </a:pPr>
            <a:r>
              <a:rPr lang="en-US" sz="2200" b="1" dirty="0"/>
              <a:t>Lack of the following:</a:t>
            </a:r>
          </a:p>
          <a:p>
            <a:pPr marL="800100" lvl="1" indent="-342900" algn="l">
              <a:buFont typeface="Arial" panose="020B0604020202020204" pitchFamily="34" charset="0"/>
              <a:buChar char="•"/>
            </a:pPr>
            <a:r>
              <a:rPr lang="en-US" sz="2200" b="1" dirty="0"/>
              <a:t>Accuracy and completion of Essential Documents</a:t>
            </a:r>
          </a:p>
          <a:p>
            <a:pPr marL="800100" lvl="1" indent="-342900" algn="l">
              <a:buFont typeface="Arial" panose="020B0604020202020204" pitchFamily="34" charset="0"/>
              <a:buChar char="•"/>
            </a:pPr>
            <a:r>
              <a:rPr lang="en-US" sz="2200" b="1" dirty="0"/>
              <a:t>ALCOA-C compliance and documentation</a:t>
            </a:r>
          </a:p>
          <a:p>
            <a:pPr marL="800100" lvl="1" indent="-342900" algn="l">
              <a:buFont typeface="Arial" panose="020B0604020202020204" pitchFamily="34" charset="0"/>
              <a:buChar char="•"/>
            </a:pPr>
            <a:r>
              <a:rPr lang="en-US" sz="2200" b="1" dirty="0"/>
              <a:t>Protocol adherence</a:t>
            </a:r>
          </a:p>
          <a:p>
            <a:pPr marL="800100" lvl="1" indent="-342900" algn="l">
              <a:buFont typeface="Arial" panose="020B0604020202020204" pitchFamily="34" charset="0"/>
              <a:buChar char="•"/>
            </a:pPr>
            <a:r>
              <a:rPr lang="en-US" sz="2200" b="1" dirty="0"/>
              <a:t>Appropriate submission to the IRB/sponsor/PI</a:t>
            </a:r>
          </a:p>
          <a:p>
            <a:pPr marL="800100" lvl="1" indent="-342900" algn="l">
              <a:buFont typeface="Arial" panose="020B0604020202020204" pitchFamily="34" charset="0"/>
              <a:buChar char="•"/>
            </a:pPr>
            <a:endParaRPr lang="en-US" dirty="0">
              <a:highlight>
                <a:srgbClr val="FFFF00"/>
              </a:highlight>
            </a:endParaRPr>
          </a:p>
          <a:p>
            <a:pPr algn="l"/>
            <a:endParaRPr lang="en-US" dirty="0"/>
          </a:p>
          <a:p>
            <a:endParaRPr lang="en-US" dirty="0"/>
          </a:p>
        </p:txBody>
      </p:sp>
    </p:spTree>
    <p:extLst>
      <p:ext uri="{BB962C8B-B14F-4D97-AF65-F5344CB8AC3E}">
        <p14:creationId xmlns:p14="http://schemas.microsoft.com/office/powerpoint/2010/main" val="233702408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622FC9-E152-4751-BF74-E4C921085CCA}"/>
              </a:ext>
            </a:extLst>
          </p:cNvPr>
          <p:cNvSpPr>
            <a:spLocks noGrp="1"/>
          </p:cNvSpPr>
          <p:nvPr>
            <p:ph type="subTitle" idx="1"/>
          </p:nvPr>
        </p:nvSpPr>
        <p:spPr>
          <a:xfrm>
            <a:off x="53095" y="173183"/>
            <a:ext cx="7407578" cy="4799974"/>
          </a:xfrm>
        </p:spPr>
        <p:txBody>
          <a:bodyPr>
            <a:normAutofit fontScale="92500" lnSpcReduction="10000"/>
          </a:bodyPr>
          <a:lstStyle/>
          <a:p>
            <a:r>
              <a:rPr lang="en-US" sz="3900" b="1" dirty="0">
                <a:solidFill>
                  <a:srgbClr val="92D050"/>
                </a:solidFill>
              </a:rPr>
              <a:t>Most Common FDA Findings</a:t>
            </a:r>
          </a:p>
          <a:p>
            <a:endParaRPr lang="en-US" sz="3500" dirty="0"/>
          </a:p>
          <a:p>
            <a:pPr marL="342900" indent="-342900" algn="l">
              <a:buFont typeface="Arial" panose="020B0604020202020204" pitchFamily="34" charset="0"/>
              <a:buChar char="•"/>
            </a:pPr>
            <a:r>
              <a:rPr lang="en-US" sz="2200" b="1" dirty="0"/>
              <a:t>Failure to conduct the investigator in accordance with the investigator statement or agreement, investigational plan, and applicable regulations</a:t>
            </a:r>
          </a:p>
          <a:p>
            <a:pPr marL="342900" indent="-342900" algn="l">
              <a:buFont typeface="Arial" panose="020B0604020202020204" pitchFamily="34" charset="0"/>
              <a:buChar char="•"/>
            </a:pPr>
            <a:r>
              <a:rPr lang="en-US" sz="2200" b="1" dirty="0"/>
              <a:t>Failure complying to the </a:t>
            </a:r>
            <a:r>
              <a:rPr lang="en-US" sz="2200" b="1" dirty="0">
                <a:hlinkClick r:id="rId2"/>
              </a:rPr>
              <a:t>FDA 1572</a:t>
            </a:r>
            <a:r>
              <a:rPr lang="en-US" sz="2200" b="1" dirty="0"/>
              <a:t> requirements</a:t>
            </a:r>
          </a:p>
          <a:p>
            <a:pPr marL="342900" indent="-342900" algn="l">
              <a:buFont typeface="Arial" panose="020B0604020202020204" pitchFamily="34" charset="0"/>
              <a:buChar char="•"/>
            </a:pPr>
            <a:r>
              <a:rPr lang="en-US" sz="2200" b="1" dirty="0"/>
              <a:t>Failure to record adequate case history and subject records</a:t>
            </a:r>
          </a:p>
          <a:p>
            <a:pPr marL="342900" indent="-342900" algn="l">
              <a:buFont typeface="Arial" panose="020B0604020202020204" pitchFamily="34" charset="0"/>
              <a:buChar char="•"/>
            </a:pPr>
            <a:r>
              <a:rPr lang="en-US" sz="2200" b="1" dirty="0"/>
              <a:t>Failure to provide adequate accountability and disposition records for the investigational product</a:t>
            </a:r>
          </a:p>
          <a:p>
            <a:pPr marL="342900" indent="-342900" algn="l">
              <a:buFont typeface="Arial" panose="020B0604020202020204" pitchFamily="34" charset="0"/>
              <a:buChar char="•"/>
            </a:pPr>
            <a:r>
              <a:rPr lang="en-US" sz="2200" b="1" dirty="0"/>
              <a:t>Failure to protect the rights and safety of clinical trial subjects, specifically failing to obtain informed consent in accordance with 21 CFR </a:t>
            </a:r>
            <a:r>
              <a:rPr lang="en-US" sz="2200" b="1" dirty="0">
                <a:hlinkClick r:id="rId3"/>
              </a:rPr>
              <a:t>Part 50</a:t>
            </a:r>
            <a:endParaRPr lang="en-US" sz="2200" b="1" dirty="0"/>
          </a:p>
          <a:p>
            <a:pPr algn="l"/>
            <a:endParaRPr lang="en-US" dirty="0"/>
          </a:p>
          <a:p>
            <a:pPr algn="l"/>
            <a:endParaRPr lang="en-US" dirty="0"/>
          </a:p>
        </p:txBody>
      </p:sp>
    </p:spTree>
    <p:extLst>
      <p:ext uri="{BB962C8B-B14F-4D97-AF65-F5344CB8AC3E}">
        <p14:creationId xmlns:p14="http://schemas.microsoft.com/office/powerpoint/2010/main" val="310198796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A85AA63-BDE5-4323-A2D1-83EF60220E73}"/>
              </a:ext>
            </a:extLst>
          </p:cNvPr>
          <p:cNvSpPr>
            <a:spLocks noGrp="1"/>
          </p:cNvSpPr>
          <p:nvPr>
            <p:ph type="subTitle" idx="1"/>
          </p:nvPr>
        </p:nvSpPr>
        <p:spPr>
          <a:xfrm>
            <a:off x="1066308" y="221674"/>
            <a:ext cx="5664856" cy="4792778"/>
          </a:xfrm>
        </p:spPr>
        <p:txBody>
          <a:bodyPr>
            <a:normAutofit/>
          </a:bodyPr>
          <a:lstStyle/>
          <a:p>
            <a:r>
              <a:rPr lang="en-US" sz="3600" b="1" dirty="0">
                <a:solidFill>
                  <a:srgbClr val="92D050"/>
                </a:solidFill>
              </a:rPr>
              <a:t>Be Prepared and </a:t>
            </a:r>
          </a:p>
          <a:p>
            <a:r>
              <a:rPr lang="en-US" sz="3600" b="1" dirty="0">
                <a:solidFill>
                  <a:srgbClr val="92D050"/>
                </a:solidFill>
              </a:rPr>
              <a:t>Keep Up to Date</a:t>
            </a:r>
          </a:p>
        </p:txBody>
      </p:sp>
      <p:pic>
        <p:nvPicPr>
          <p:cNvPr id="4" name="Picture 3" descr="A person wearing a suit and tie&#10;&#10;Description automatically generated">
            <a:extLst>
              <a:ext uri="{FF2B5EF4-FFF2-40B4-BE49-F238E27FC236}">
                <a16:creationId xmlns:a16="http://schemas.microsoft.com/office/drawing/2014/main" id="{72DE9DF7-D949-470B-8F97-06FFF19AE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426" y="1628343"/>
            <a:ext cx="3560619" cy="3232726"/>
          </a:xfrm>
          <a:prstGeom prst="rect">
            <a:avLst/>
          </a:prstGeom>
        </p:spPr>
      </p:pic>
    </p:spTree>
    <p:extLst>
      <p:ext uri="{BB962C8B-B14F-4D97-AF65-F5344CB8AC3E}">
        <p14:creationId xmlns:p14="http://schemas.microsoft.com/office/powerpoint/2010/main" val="389856889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1" y="457199"/>
            <a:ext cx="6447501" cy="1100667"/>
          </a:xfrm>
        </p:spPr>
        <p:txBody>
          <a:bodyPr>
            <a:noAutofit/>
          </a:bodyPr>
          <a:lstStyle/>
          <a:p>
            <a:r>
              <a:rPr lang="en-US" sz="3600" dirty="0"/>
              <a:t>Understanding Your Responsibilities</a:t>
            </a:r>
          </a:p>
        </p:txBody>
      </p:sp>
      <p:sp>
        <p:nvSpPr>
          <p:cNvPr id="4" name="Content Placeholder 3"/>
          <p:cNvSpPr>
            <a:spLocks noGrp="1"/>
          </p:cNvSpPr>
          <p:nvPr>
            <p:ph idx="1"/>
          </p:nvPr>
        </p:nvSpPr>
        <p:spPr/>
        <p:txBody>
          <a:bodyPr>
            <a:normAutofit/>
          </a:bodyPr>
          <a:lstStyle/>
          <a:p>
            <a:r>
              <a:rPr lang="en-US" sz="2000" dirty="0"/>
              <a:t>While a study is being conducted, we often rely on the monitoring visits from the sponsor to ensure this compliance, it is important to understand that compliance is ultimately the </a:t>
            </a:r>
            <a:r>
              <a:rPr lang="en-US" sz="2000" u="sng" dirty="0"/>
              <a:t>SITES</a:t>
            </a:r>
            <a:r>
              <a:rPr lang="en-US" sz="2000" dirty="0"/>
              <a:t> responsibility</a:t>
            </a:r>
          </a:p>
          <a:p>
            <a:endParaRPr lang="en-US" sz="2000" dirty="0"/>
          </a:p>
          <a:p>
            <a:r>
              <a:rPr lang="en-US" sz="2000" dirty="0"/>
              <a:t>If every audited, the response “the monitor never told us that”, is not a valid response for non-compliance</a:t>
            </a:r>
          </a:p>
        </p:txBody>
      </p:sp>
    </p:spTree>
    <p:extLst>
      <p:ext uri="{BB962C8B-B14F-4D97-AF65-F5344CB8AC3E}">
        <p14:creationId xmlns:p14="http://schemas.microsoft.com/office/powerpoint/2010/main" val="1881191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624122E-6787-4994-9049-456F264DF93B}"/>
              </a:ext>
            </a:extLst>
          </p:cNvPr>
          <p:cNvSpPr>
            <a:spLocks noGrp="1"/>
          </p:cNvSpPr>
          <p:nvPr>
            <p:ph type="subTitle" idx="1"/>
          </p:nvPr>
        </p:nvSpPr>
        <p:spPr>
          <a:xfrm>
            <a:off x="82591" y="103909"/>
            <a:ext cx="7655173" cy="4963637"/>
          </a:xfrm>
        </p:spPr>
        <p:txBody>
          <a:bodyPr>
            <a:normAutofit/>
          </a:bodyPr>
          <a:lstStyle/>
          <a:p>
            <a:r>
              <a:rPr lang="en-US" sz="3600" b="1" dirty="0">
                <a:solidFill>
                  <a:srgbClr val="92D050"/>
                </a:solidFill>
              </a:rPr>
              <a:t>Case Study</a:t>
            </a:r>
          </a:p>
          <a:p>
            <a:r>
              <a:rPr lang="en-US" dirty="0"/>
              <a:t> </a:t>
            </a:r>
          </a:p>
          <a:p>
            <a:r>
              <a:rPr lang="en-US" sz="3800" b="1" dirty="0"/>
              <a:t>What do you do?  </a:t>
            </a:r>
          </a:p>
          <a:p>
            <a:endParaRPr lang="en-US" dirty="0"/>
          </a:p>
        </p:txBody>
      </p:sp>
    </p:spTree>
    <p:extLst>
      <p:ext uri="{BB962C8B-B14F-4D97-AF65-F5344CB8AC3E}">
        <p14:creationId xmlns:p14="http://schemas.microsoft.com/office/powerpoint/2010/main" val="367055391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43000" y="440267"/>
            <a:ext cx="6858000" cy="3503083"/>
          </a:xfrm>
        </p:spPr>
        <p:txBody>
          <a:bodyPr>
            <a:normAutofit/>
          </a:bodyPr>
          <a:lstStyle/>
          <a:p>
            <a:pPr algn="l"/>
            <a:r>
              <a:rPr lang="en-US" sz="2000" dirty="0"/>
              <a:t>During the process of entering data, you realize a lab test was never collected for the study visit.  The lab test did not affect whether the patient received treatment, so it did not change the patient’s course of treatment during the visit.</a:t>
            </a:r>
          </a:p>
          <a:p>
            <a:pPr algn="l"/>
            <a:endParaRPr lang="en-US" sz="2000" dirty="0"/>
          </a:p>
          <a:p>
            <a:pPr algn="l"/>
            <a:r>
              <a:rPr lang="en-US" sz="2000" dirty="0"/>
              <a:t>What do you do?</a:t>
            </a:r>
          </a:p>
        </p:txBody>
      </p:sp>
      <p:sp>
        <p:nvSpPr>
          <p:cNvPr id="3" name="TextBox 2"/>
          <p:cNvSpPr txBox="1"/>
          <p:nvPr/>
        </p:nvSpPr>
        <p:spPr>
          <a:xfrm rot="20018287">
            <a:off x="761998" y="3350405"/>
            <a:ext cx="2514600" cy="738664"/>
          </a:xfrm>
          <a:prstGeom prst="rect">
            <a:avLst/>
          </a:prstGeom>
          <a:noFill/>
        </p:spPr>
        <p:txBody>
          <a:bodyPr wrap="square" rtlCol="0">
            <a:spAutoFit/>
          </a:bodyPr>
          <a:lstStyle/>
          <a:p>
            <a:r>
              <a:rPr lang="en-US" dirty="0"/>
              <a:t>Enter the data you have and wait for the monitor to find during their review</a:t>
            </a:r>
          </a:p>
        </p:txBody>
      </p:sp>
      <p:sp>
        <p:nvSpPr>
          <p:cNvPr id="4" name="TextBox 3"/>
          <p:cNvSpPr txBox="1"/>
          <p:nvPr/>
        </p:nvSpPr>
        <p:spPr>
          <a:xfrm>
            <a:off x="3910981" y="2369178"/>
            <a:ext cx="4336444" cy="307777"/>
          </a:xfrm>
          <a:prstGeom prst="rect">
            <a:avLst/>
          </a:prstGeom>
          <a:noFill/>
        </p:spPr>
        <p:txBody>
          <a:bodyPr wrap="none" rtlCol="0">
            <a:spAutoFit/>
          </a:bodyPr>
          <a:lstStyle/>
          <a:p>
            <a:r>
              <a:rPr lang="en-US" dirty="0"/>
              <a:t>Discuss with your study team but wait for monitor</a:t>
            </a:r>
          </a:p>
        </p:txBody>
      </p:sp>
      <p:sp>
        <p:nvSpPr>
          <p:cNvPr id="5" name="TextBox 4"/>
          <p:cNvSpPr txBox="1"/>
          <p:nvPr/>
        </p:nvSpPr>
        <p:spPr>
          <a:xfrm rot="852557">
            <a:off x="4555067" y="3259667"/>
            <a:ext cx="3534942" cy="307777"/>
          </a:xfrm>
          <a:prstGeom prst="rect">
            <a:avLst/>
          </a:prstGeom>
          <a:noFill/>
        </p:spPr>
        <p:txBody>
          <a:bodyPr wrap="none" rtlCol="0">
            <a:spAutoFit/>
          </a:bodyPr>
          <a:lstStyle/>
          <a:p>
            <a:r>
              <a:rPr lang="en-US" dirty="0"/>
              <a:t>Create a Note to File to say it was missed</a:t>
            </a:r>
          </a:p>
        </p:txBody>
      </p:sp>
      <p:sp>
        <p:nvSpPr>
          <p:cNvPr id="6" name="TextBox 5"/>
          <p:cNvSpPr txBox="1"/>
          <p:nvPr/>
        </p:nvSpPr>
        <p:spPr>
          <a:xfrm>
            <a:off x="2531534" y="3734978"/>
            <a:ext cx="4699000" cy="738664"/>
          </a:xfrm>
          <a:prstGeom prst="rect">
            <a:avLst/>
          </a:prstGeom>
          <a:noFill/>
        </p:spPr>
        <p:txBody>
          <a:bodyPr wrap="square" rtlCol="0">
            <a:spAutoFit/>
          </a:bodyPr>
          <a:lstStyle/>
          <a:p>
            <a:r>
              <a:rPr lang="en-US" dirty="0"/>
              <a:t>Work with study team to determine why the error occurred and document reason and corrective action prior to the monitoring visit</a:t>
            </a:r>
          </a:p>
        </p:txBody>
      </p:sp>
    </p:spTree>
    <p:extLst>
      <p:ext uri="{BB962C8B-B14F-4D97-AF65-F5344CB8AC3E}">
        <p14:creationId xmlns:p14="http://schemas.microsoft.com/office/powerpoint/2010/main" val="119468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97CA-9895-46FE-91AB-2A576E1E8D1B}"/>
              </a:ext>
            </a:extLst>
          </p:cNvPr>
          <p:cNvSpPr>
            <a:spLocks noGrp="1"/>
          </p:cNvSpPr>
          <p:nvPr>
            <p:ph type="title"/>
          </p:nvPr>
        </p:nvSpPr>
        <p:spPr/>
        <p:txBody>
          <a:bodyPr>
            <a:normAutofit fontScale="90000"/>
          </a:bodyPr>
          <a:lstStyle/>
          <a:p>
            <a:r>
              <a:rPr lang="en-US" dirty="0"/>
              <a:t>Jennifer Burgess, MS</a:t>
            </a:r>
            <a:br>
              <a:rPr lang="en-US" dirty="0"/>
            </a:br>
            <a:r>
              <a:rPr lang="en-US" dirty="0"/>
              <a:t>Director of Clinical Research</a:t>
            </a:r>
            <a:br>
              <a:rPr lang="en-US" dirty="0"/>
            </a:br>
            <a:r>
              <a:rPr lang="en-US" dirty="0"/>
              <a:t>Erlanger Health System</a:t>
            </a:r>
          </a:p>
        </p:txBody>
      </p:sp>
    </p:spTree>
    <p:extLst>
      <p:ext uri="{BB962C8B-B14F-4D97-AF65-F5344CB8AC3E}">
        <p14:creationId xmlns:p14="http://schemas.microsoft.com/office/powerpoint/2010/main" val="3964896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card&#10;&#10;Description automatically generated">
            <a:extLst>
              <a:ext uri="{FF2B5EF4-FFF2-40B4-BE49-F238E27FC236}">
                <a16:creationId xmlns:a16="http://schemas.microsoft.com/office/drawing/2014/main" id="{9851226A-70A5-46E1-B7B1-216FD8D8217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2736" y="848995"/>
            <a:ext cx="5196664" cy="3442790"/>
          </a:xfrm>
          <a:prstGeom prst="rect">
            <a:avLst/>
          </a:prstGeom>
        </p:spPr>
      </p:pic>
    </p:spTree>
    <p:extLst>
      <p:ext uri="{BB962C8B-B14F-4D97-AF65-F5344CB8AC3E}">
        <p14:creationId xmlns:p14="http://schemas.microsoft.com/office/powerpoint/2010/main" val="192092568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0CD6D-ADA3-4F86-B17C-4019B8AC1B24}"/>
              </a:ext>
            </a:extLst>
          </p:cNvPr>
          <p:cNvSpPr>
            <a:spLocks noGrp="1"/>
          </p:cNvSpPr>
          <p:nvPr>
            <p:ph type="title"/>
          </p:nvPr>
        </p:nvSpPr>
        <p:spPr>
          <a:xfrm>
            <a:off x="508002" y="560439"/>
            <a:ext cx="5479844" cy="645300"/>
          </a:xfrm>
        </p:spPr>
        <p:txBody>
          <a:bodyPr>
            <a:normAutofit/>
          </a:bodyPr>
          <a:lstStyle/>
          <a:p>
            <a:pPr algn="ctr"/>
            <a:r>
              <a:rPr lang="en-US" sz="3600" b="1" dirty="0"/>
              <a:t>Monitoring vs Auditing</a:t>
            </a:r>
          </a:p>
        </p:txBody>
      </p:sp>
      <p:sp>
        <p:nvSpPr>
          <p:cNvPr id="3" name="Text Placeholder 2">
            <a:extLst>
              <a:ext uri="{FF2B5EF4-FFF2-40B4-BE49-F238E27FC236}">
                <a16:creationId xmlns:a16="http://schemas.microsoft.com/office/drawing/2014/main" id="{CB7CFC60-A7A2-48E3-AC34-9B8F3A674B38}"/>
              </a:ext>
            </a:extLst>
          </p:cNvPr>
          <p:cNvSpPr>
            <a:spLocks noGrp="1"/>
          </p:cNvSpPr>
          <p:nvPr>
            <p:ph type="body" idx="1"/>
          </p:nvPr>
        </p:nvSpPr>
        <p:spPr>
          <a:xfrm>
            <a:off x="437209" y="1286059"/>
            <a:ext cx="6995977" cy="3857441"/>
          </a:xfrm>
        </p:spPr>
        <p:txBody>
          <a:bodyPr>
            <a:noAutofit/>
          </a:bodyPr>
          <a:lstStyle/>
          <a:p>
            <a:pPr marL="285750" indent="-285750">
              <a:buFont typeface="Arial" panose="020B0604020202020204" pitchFamily="34" charset="0"/>
              <a:buChar char="•"/>
            </a:pPr>
            <a:r>
              <a:rPr lang="en-US" sz="1800" b="1" dirty="0">
                <a:solidFill>
                  <a:schemeClr val="tx1"/>
                </a:solidFill>
              </a:rPr>
              <a:t>Monitoring is defined as “the act of overseeing the progress of a clinical trial, and ensuring that it is conducted, recorded, and reported in accordance with the protocol, standard operating procedures(SOPs), GCP, and the applicable regulatory requirement(s)” [ICH 1.38]</a:t>
            </a: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r>
              <a:rPr lang="en-US" sz="1800" b="1" dirty="0">
                <a:solidFill>
                  <a:schemeClr val="tx1"/>
                </a:solidFill>
              </a:rPr>
              <a:t>Audit is defined as “a systematic and independent examination of trial-related activities and documents to determine whether the evaluated trial-related activities were conducted, and the data were recorded, analyzed, and accurately reported according to the protocol, sponsor’s standard operating procedures (SOPs), GCP and the applicable regulatory requirement(s)” [ICH 1.6</a:t>
            </a:r>
            <a:r>
              <a:rPr lang="en-US" sz="1800" dirty="0">
                <a:solidFill>
                  <a:schemeClr val="tx1"/>
                </a:solidFill>
              </a:rPr>
              <a:t>]</a:t>
            </a:r>
            <a:endParaRPr lang="en-US" sz="1800" b="1" dirty="0">
              <a:solidFill>
                <a:schemeClr val="tx1"/>
              </a:solidFill>
            </a:endParaRPr>
          </a:p>
        </p:txBody>
      </p:sp>
    </p:spTree>
    <p:extLst>
      <p:ext uri="{BB962C8B-B14F-4D97-AF65-F5344CB8AC3E}">
        <p14:creationId xmlns:p14="http://schemas.microsoft.com/office/powerpoint/2010/main" val="83370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C0ED483-39FF-4F23-9B4A-54617834CB02}"/>
              </a:ext>
            </a:extLst>
          </p:cNvPr>
          <p:cNvSpPr>
            <a:spLocks noGrp="1"/>
          </p:cNvSpPr>
          <p:nvPr>
            <p:ph sz="half" idx="1"/>
          </p:nvPr>
        </p:nvSpPr>
        <p:spPr>
          <a:xfrm>
            <a:off x="135685" y="153383"/>
            <a:ext cx="7073327" cy="4925962"/>
          </a:xfrm>
        </p:spPr>
        <p:txBody>
          <a:bodyPr>
            <a:normAutofit fontScale="62500" lnSpcReduction="20000"/>
          </a:bodyPr>
          <a:lstStyle/>
          <a:p>
            <a:pPr marL="0" indent="0" algn="ctr">
              <a:buNone/>
            </a:pPr>
            <a:r>
              <a:rPr lang="en-US" sz="5100" b="1" dirty="0">
                <a:solidFill>
                  <a:srgbClr val="92D050"/>
                </a:solidFill>
              </a:rPr>
              <a:t>What is Monitoring?</a:t>
            </a:r>
          </a:p>
          <a:p>
            <a:pPr marL="0" indent="0">
              <a:buNone/>
            </a:pPr>
            <a:endParaRPr lang="en-US" sz="4200" dirty="0">
              <a:solidFill>
                <a:srgbClr val="92D050"/>
              </a:solidFill>
            </a:endParaRPr>
          </a:p>
          <a:p>
            <a:r>
              <a:rPr lang="en-US" sz="2900" b="1" dirty="0"/>
              <a:t>Ongoing process conducted before, during and after the clinical trial /study</a:t>
            </a:r>
          </a:p>
          <a:p>
            <a:pPr marL="0" indent="0">
              <a:buNone/>
            </a:pPr>
            <a:endParaRPr lang="en-US" sz="2900" b="1" dirty="0"/>
          </a:p>
          <a:p>
            <a:r>
              <a:rPr lang="en-US" sz="2900" b="1" dirty="0"/>
              <a:t>Classified in four distinct types of visits </a:t>
            </a:r>
          </a:p>
          <a:p>
            <a:pPr lvl="1"/>
            <a:r>
              <a:rPr lang="en-US" sz="2900" b="1" dirty="0"/>
              <a:t>Pre-initiation</a:t>
            </a:r>
          </a:p>
          <a:p>
            <a:pPr lvl="1"/>
            <a:r>
              <a:rPr lang="en-US" sz="2900" b="1" dirty="0"/>
              <a:t>Initiation</a:t>
            </a:r>
          </a:p>
          <a:p>
            <a:pPr lvl="1"/>
            <a:r>
              <a:rPr lang="en-US" sz="2900" b="1" dirty="0"/>
              <a:t>Routine/Interim/For Cause</a:t>
            </a:r>
          </a:p>
          <a:p>
            <a:pPr lvl="1"/>
            <a:r>
              <a:rPr lang="en-US" sz="2900" b="1" dirty="0"/>
              <a:t>Close out</a:t>
            </a:r>
          </a:p>
          <a:p>
            <a:pPr marL="457200" lvl="1" indent="0">
              <a:buNone/>
            </a:pPr>
            <a:endParaRPr lang="en-US" sz="2900" dirty="0"/>
          </a:p>
          <a:p>
            <a:pPr marL="457200" lvl="1" indent="0">
              <a:buNone/>
            </a:pPr>
            <a:r>
              <a:rPr lang="en-US" sz="2900" b="1" dirty="0"/>
              <a:t>If you are conducting sponsored trials, the sponsor appointed monitor usually conducts monitoring interim visits according to an agreed upon monitoring plan.</a:t>
            </a:r>
          </a:p>
          <a:p>
            <a:endParaRPr lang="en-US" dirty="0"/>
          </a:p>
        </p:txBody>
      </p:sp>
    </p:spTree>
    <p:extLst>
      <p:ext uri="{BB962C8B-B14F-4D97-AF65-F5344CB8AC3E}">
        <p14:creationId xmlns:p14="http://schemas.microsoft.com/office/powerpoint/2010/main" val="336248848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019527-697B-4E3C-B707-B0FCDE5D2F71}"/>
              </a:ext>
            </a:extLst>
          </p:cNvPr>
          <p:cNvSpPr>
            <a:spLocks noGrp="1"/>
          </p:cNvSpPr>
          <p:nvPr>
            <p:ph sz="half" idx="1"/>
          </p:nvPr>
        </p:nvSpPr>
        <p:spPr>
          <a:xfrm>
            <a:off x="53095" y="53094"/>
            <a:ext cx="7238508" cy="5032150"/>
          </a:xfrm>
        </p:spPr>
        <p:txBody>
          <a:bodyPr>
            <a:normAutofit lnSpcReduction="10000"/>
          </a:bodyPr>
          <a:lstStyle/>
          <a:p>
            <a:pPr marL="0" indent="0" algn="ctr">
              <a:buNone/>
            </a:pPr>
            <a:r>
              <a:rPr lang="en-US" sz="3600" b="1" dirty="0">
                <a:solidFill>
                  <a:srgbClr val="92D050"/>
                </a:solidFill>
              </a:rPr>
              <a:t>Purpose</a:t>
            </a:r>
          </a:p>
          <a:p>
            <a:pPr marL="0" indent="0" algn="ctr">
              <a:buNone/>
            </a:pPr>
            <a:endParaRPr lang="en-US" sz="3500" b="1" dirty="0"/>
          </a:p>
          <a:p>
            <a:r>
              <a:rPr lang="en-US" sz="2000" b="1" dirty="0"/>
              <a:t>Protection of the rights, safety and well-being of subjects</a:t>
            </a:r>
          </a:p>
          <a:p>
            <a:pPr marL="0" indent="0">
              <a:buNone/>
            </a:pPr>
            <a:endParaRPr lang="en-US" sz="2000" b="1" dirty="0"/>
          </a:p>
          <a:p>
            <a:r>
              <a:rPr lang="en-US" sz="2000" b="1" dirty="0"/>
              <a:t>Assessment of the conduct/progress of the trial </a:t>
            </a:r>
          </a:p>
          <a:p>
            <a:pPr marL="0" indent="0">
              <a:buNone/>
            </a:pPr>
            <a:endParaRPr lang="en-US" sz="2000" b="1" dirty="0"/>
          </a:p>
          <a:p>
            <a:r>
              <a:rPr lang="en-US" sz="2000" b="1" dirty="0"/>
              <a:t>Evaluation of study compliance</a:t>
            </a:r>
          </a:p>
          <a:p>
            <a:pPr marL="0" indent="0">
              <a:buNone/>
            </a:pPr>
            <a:endParaRPr lang="en-US" sz="2000" b="1" dirty="0"/>
          </a:p>
          <a:p>
            <a:r>
              <a:rPr lang="en-US" sz="2000" b="1" dirty="0"/>
              <a:t>Review of the  data for accuracy, completeness, and verifiable from source documents confirming data validity</a:t>
            </a:r>
          </a:p>
          <a:p>
            <a:pPr marL="0" indent="0">
              <a:buNone/>
            </a:pPr>
            <a:endParaRPr lang="en-US" dirty="0"/>
          </a:p>
          <a:p>
            <a:pPr marL="0" indent="0" algn="ctr">
              <a:buNone/>
            </a:pPr>
            <a:endParaRPr lang="en-US" dirty="0"/>
          </a:p>
        </p:txBody>
      </p:sp>
    </p:spTree>
    <p:extLst>
      <p:ext uri="{BB962C8B-B14F-4D97-AF65-F5344CB8AC3E}">
        <p14:creationId xmlns:p14="http://schemas.microsoft.com/office/powerpoint/2010/main" val="69388185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5B316C-379A-4982-8A0A-6AE87AF592A3}"/>
              </a:ext>
            </a:extLst>
          </p:cNvPr>
          <p:cNvSpPr>
            <a:spLocks noGrp="1"/>
          </p:cNvSpPr>
          <p:nvPr>
            <p:ph sz="half" idx="1"/>
          </p:nvPr>
        </p:nvSpPr>
        <p:spPr>
          <a:xfrm>
            <a:off x="65315" y="100290"/>
            <a:ext cx="7367872" cy="4996754"/>
          </a:xfrm>
        </p:spPr>
        <p:txBody>
          <a:bodyPr>
            <a:normAutofit fontScale="47500" lnSpcReduction="20000"/>
          </a:bodyPr>
          <a:lstStyle/>
          <a:p>
            <a:pPr marL="0" indent="0" algn="ctr">
              <a:buNone/>
            </a:pPr>
            <a:r>
              <a:rPr lang="en-US" sz="7600" b="1" dirty="0">
                <a:solidFill>
                  <a:srgbClr val="92D050"/>
                </a:solidFill>
              </a:rPr>
              <a:t>Regulations and Guidance</a:t>
            </a:r>
            <a:endParaRPr lang="en-US" sz="7600" b="1" dirty="0"/>
          </a:p>
          <a:p>
            <a:pPr marL="0" indent="0">
              <a:buNone/>
            </a:pPr>
            <a:r>
              <a:rPr lang="en-US" sz="4200" b="1" dirty="0"/>
              <a:t>Studies should be conducted in compliance with the following according to the type of study that </a:t>
            </a:r>
          </a:p>
          <a:p>
            <a:pPr marL="0" indent="0">
              <a:buNone/>
            </a:pPr>
            <a:r>
              <a:rPr lang="en-US" sz="4200" b="1" dirty="0"/>
              <a:t>is being conducted : </a:t>
            </a:r>
          </a:p>
          <a:p>
            <a:pPr marL="0" indent="0">
              <a:buNone/>
            </a:pPr>
            <a:endParaRPr lang="en-US" sz="4200" b="1" dirty="0"/>
          </a:p>
          <a:p>
            <a:r>
              <a:rPr lang="en-US" sz="4200" b="1" dirty="0"/>
              <a:t>Protocol</a:t>
            </a:r>
          </a:p>
          <a:p>
            <a:r>
              <a:rPr lang="en-US" sz="4200" b="1" dirty="0"/>
              <a:t>Standard Operating procedures, (institutions, departments, sponsors, etc. )</a:t>
            </a:r>
          </a:p>
          <a:p>
            <a:r>
              <a:rPr lang="en-US" sz="4200" b="1" dirty="0"/>
              <a:t>ICH GCP E6 (R2)</a:t>
            </a:r>
          </a:p>
          <a:p>
            <a:r>
              <a:rPr lang="en-US" sz="4200" b="1" dirty="0"/>
              <a:t>Federal regulations</a:t>
            </a:r>
          </a:p>
          <a:p>
            <a:r>
              <a:rPr lang="en-US" sz="4200" b="1" dirty="0"/>
              <a:t>Institutional Review Board policies and procedures</a:t>
            </a:r>
          </a:p>
          <a:p>
            <a:r>
              <a:rPr lang="en-US" sz="4200" b="1" dirty="0"/>
              <a:t>Institutional requirements</a:t>
            </a:r>
          </a:p>
          <a:p>
            <a:r>
              <a:rPr lang="en-US" sz="4200" b="1" dirty="0"/>
              <a:t>National Institute of Health</a:t>
            </a:r>
          </a:p>
          <a:p>
            <a:r>
              <a:rPr lang="en-US" sz="4200" b="1" dirty="0"/>
              <a:t>Office for Human Research Protections</a:t>
            </a:r>
          </a:p>
          <a:p>
            <a:endParaRPr lang="en-US" dirty="0"/>
          </a:p>
        </p:txBody>
      </p:sp>
      <p:pic>
        <p:nvPicPr>
          <p:cNvPr id="4" name="Picture 3" descr="A drawing of a cartoon character&#10;&#10;Description automatically generated">
            <a:extLst>
              <a:ext uri="{FF2B5EF4-FFF2-40B4-BE49-F238E27FC236}">
                <a16:creationId xmlns:a16="http://schemas.microsoft.com/office/drawing/2014/main" id="{EAAD51A3-3F2B-4FD3-A06C-15AEABB2425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48168" y="3993862"/>
            <a:ext cx="1051875" cy="993437"/>
          </a:xfrm>
          <a:prstGeom prst="rect">
            <a:avLst/>
          </a:prstGeom>
        </p:spPr>
      </p:pic>
    </p:spTree>
    <p:extLst>
      <p:ext uri="{BB962C8B-B14F-4D97-AF65-F5344CB8AC3E}">
        <p14:creationId xmlns:p14="http://schemas.microsoft.com/office/powerpoint/2010/main" val="4438183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extLst>
              <a:ext uri="{FF2B5EF4-FFF2-40B4-BE49-F238E27FC236}">
                <a16:creationId xmlns:a16="http://schemas.microsoft.com/office/drawing/2014/main" id="{2988C643-0600-457B-AE9C-6B924727B45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48062" y="212377"/>
            <a:ext cx="5893455" cy="474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43671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standing in a room&#10;&#10;Description automatically generated">
            <a:extLst>
              <a:ext uri="{FF2B5EF4-FFF2-40B4-BE49-F238E27FC236}">
                <a16:creationId xmlns:a16="http://schemas.microsoft.com/office/drawing/2014/main" id="{8A4E9E85-09D4-44AF-9160-C24AD8DE41B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18873" y="1395308"/>
            <a:ext cx="4398674" cy="2927118"/>
          </a:xfrm>
        </p:spPr>
      </p:pic>
    </p:spTree>
    <p:extLst>
      <p:ext uri="{BB962C8B-B14F-4D97-AF65-F5344CB8AC3E}">
        <p14:creationId xmlns:p14="http://schemas.microsoft.com/office/powerpoint/2010/main" val="2579920867"/>
      </p:ext>
    </p:extLst>
  </p:cSld>
  <p:clrMapOvr>
    <a:masterClrMapping/>
  </p:clrMapOvr>
  <p:transition spd="slow">
    <p:push dir="u"/>
  </p:transition>
</p:sld>
</file>

<file path=ppt/theme/theme1.xml><?xml version="1.0" encoding="utf-8"?>
<a:theme xmlns:a="http://schemas.openxmlformats.org/drawingml/2006/main" name="Title Slid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nal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AF304DFF66E8469F40CD93B4FA2545" ma:contentTypeVersion="12" ma:contentTypeDescription="Create a new document." ma:contentTypeScope="" ma:versionID="d6f26603a1d7958f23dc12b78e7e8af3">
  <xsd:schema xmlns:xsd="http://www.w3.org/2001/XMLSchema" xmlns:xs="http://www.w3.org/2001/XMLSchema" xmlns:p="http://schemas.microsoft.com/office/2006/metadata/properties" xmlns:ns2="2d9c2523-c859-412f-b90d-5bd3cdd8241a" xmlns:ns3="47ffdc31-0601-4f16-a3ec-b2327f58d748" targetNamespace="http://schemas.microsoft.com/office/2006/metadata/properties" ma:root="true" ma:fieldsID="2be176381a152c53bf06a3266903c942" ns2:_="" ns3:_="">
    <xsd:import namespace="2d9c2523-c859-412f-b90d-5bd3cdd8241a"/>
    <xsd:import namespace="47ffdc31-0601-4f16-a3ec-b2327f58d7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9c2523-c859-412f-b90d-5bd3cdd824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ffdc31-0601-4f16-a3ec-b2327f58d74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E13127-C327-4219-85FF-EEC354E516E2}">
  <ds:schemaRefs>
    <ds:schemaRef ds:uri="http://schemas.microsoft.com/sharepoint/v3/contenttype/forms"/>
  </ds:schemaRefs>
</ds:datastoreItem>
</file>

<file path=customXml/itemProps2.xml><?xml version="1.0" encoding="utf-8"?>
<ds:datastoreItem xmlns:ds="http://schemas.openxmlformats.org/officeDocument/2006/customXml" ds:itemID="{A08981CE-5AA6-4B2B-ADCD-B66DF58E5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9c2523-c859-412f-b90d-5bd3cdd8241a"/>
    <ds:schemaRef ds:uri="47ffdc31-0601-4f16-a3ec-b2327f58d7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186184-1739-4A80-AA1B-419E027793AA}">
  <ds:schemaRefs>
    <ds:schemaRef ds:uri="http://purl.org/dc/dcmitype/"/>
    <ds:schemaRef ds:uri="http://www.w3.org/XML/1998/namespace"/>
    <ds:schemaRef ds:uri="http://schemas.microsoft.com/office/2006/documentManagement/types"/>
    <ds:schemaRef ds:uri="47ffdc31-0601-4f16-a3ec-b2327f58d748"/>
    <ds:schemaRef ds:uri="http://schemas.microsoft.com/office/2006/metadata/properties"/>
    <ds:schemaRef ds:uri="2d9c2523-c859-412f-b90d-5bd3cdd8241a"/>
    <ds:schemaRef ds:uri="http://purl.org/dc/term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16</TotalTime>
  <Words>1309</Words>
  <Application>Microsoft Macintosh PowerPoint</Application>
  <PresentationFormat>On-screen Show (16:9)</PresentationFormat>
  <Paragraphs>207</Paragraphs>
  <Slides>30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Calibri</vt:lpstr>
      <vt:lpstr>Trebuchet MS</vt:lpstr>
      <vt:lpstr>Wingdings</vt:lpstr>
      <vt:lpstr>Wingdings 3</vt:lpstr>
      <vt:lpstr>Title Slide Layout</vt:lpstr>
      <vt:lpstr>Internal Layout</vt:lpstr>
      <vt:lpstr>Facet</vt:lpstr>
      <vt:lpstr>Research 101 sponsored by</vt:lpstr>
      <vt:lpstr>Conflict of Interest Disclosure</vt:lpstr>
      <vt:lpstr>Jennifer Burgess, MS Director of Clinical Research Erlanger Health System</vt:lpstr>
      <vt:lpstr>Monitoring vs Auditing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Your Responsibilities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101 sponsored by</dc:title>
  <dc:creator>Bran, Derita</dc:creator>
  <cp:lastModifiedBy>Ferguson, Lee</cp:lastModifiedBy>
  <cp:revision>4</cp:revision>
  <dcterms:created xsi:type="dcterms:W3CDTF">2020-06-09T20:24:14Z</dcterms:created>
  <dcterms:modified xsi:type="dcterms:W3CDTF">2020-08-05T18:12:20Z</dcterms:modified>
</cp:coreProperties>
</file>