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2F30F1-3314-5249-98C7-B0391D5E0F8E}"/>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CA538E34-63E8-084D-BD28-297B5C921707}"/>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2E1B71C-4F13-904C-A52F-440B081B7161}" type="datetime1">
              <a:rPr lang="en-US"/>
              <a:pPr lvl="0"/>
              <a:t>8/5/20</a:t>
            </a:fld>
            <a:endParaRPr lang="en-US"/>
          </a:p>
        </p:txBody>
      </p:sp>
      <p:sp>
        <p:nvSpPr>
          <p:cNvPr id="4" name="Slide Image Placeholder 3">
            <a:extLst>
              <a:ext uri="{FF2B5EF4-FFF2-40B4-BE49-F238E27FC236}">
                <a16:creationId xmlns:a16="http://schemas.microsoft.com/office/drawing/2014/main" id="{D6394A4F-7F39-894A-B1DA-ED513F92E9EA}"/>
              </a:ext>
            </a:extLst>
          </p:cNvPr>
          <p:cNvSpPr>
            <a:spLocks noGrp="1" noRot="1" noChangeAspect="1"/>
          </p:cNvSpPr>
          <p:nvPr>
            <p:ph type="sldImg" idx="2"/>
          </p:nvPr>
        </p:nvSpPr>
        <p:spPr>
          <a:xfrm>
            <a:off x="381003" y="685800"/>
            <a:ext cx="6096003" cy="34290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EABD51EF-14DC-B846-A803-EAA21A575814}"/>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A6E1CE8-41A5-1344-A552-C6B6DB73B45B}"/>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B1B2194C-C9C8-8046-844E-A031DC65F13C}"/>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4EFF055C-329B-524B-8B7A-93F960F36026}" type="slidenum">
              <a:t>‹#›</a:t>
            </a:fld>
            <a:endParaRPr lang="en-US"/>
          </a:p>
        </p:txBody>
      </p:sp>
    </p:spTree>
    <p:extLst>
      <p:ext uri="{BB962C8B-B14F-4D97-AF65-F5344CB8AC3E}">
        <p14:creationId xmlns:p14="http://schemas.microsoft.com/office/powerpoint/2010/main" val="56341257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Placebo_effe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Bias_of_an_estimator" TargetMode="External"/><Relationship Id="rId3" Type="http://schemas.openxmlformats.org/officeDocument/2006/relationships/hyperlink" Target="https://en.wikipedia.org/wiki/Placebo-controlled_study" TargetMode="External"/><Relationship Id="rId7" Type="http://schemas.openxmlformats.org/officeDocument/2006/relationships/hyperlink" Target="https://en.wikipedia.org/wiki/Bed-res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Pulmonary_tuberculosis" TargetMode="External"/><Relationship Id="rId5" Type="http://schemas.openxmlformats.org/officeDocument/2006/relationships/hyperlink" Target="https://en.wikipedia.org/wiki/Streptomycin" TargetMode="External"/><Relationship Id="rId4" Type="http://schemas.openxmlformats.org/officeDocument/2006/relationships/hyperlink" Target="https://en.wikipedia.org/wiki/Medical_Research_Council_(U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ich.org/fileadmin/Public_Web_Site/ICH_Products/Guidelines/Efficacy/E10/Step4/E10_Guideline.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39F21-444F-FE44-96F8-2011ECE40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22281-D4C3-F849-A934-1EE7098F692E}"/>
              </a:ext>
            </a:extLst>
          </p:cNvPr>
          <p:cNvSpPr txBox="1">
            <a:spLocks noGrp="1"/>
          </p:cNvSpPr>
          <p:nvPr>
            <p:ph type="body" sz="quarter" idx="1"/>
          </p:nvPr>
        </p:nvSpPr>
        <p:spPr/>
        <p:txBody>
          <a:bodyPr/>
          <a:lstStyle/>
          <a:p>
            <a:pPr lvl="0">
              <a:lnSpc>
                <a:spcPct val="80000"/>
              </a:lnSpc>
            </a:pPr>
            <a:endParaRPr lang="en-US" sz="1100"/>
          </a:p>
          <a:p>
            <a:pPr lvl="0">
              <a:lnSpc>
                <a:spcPct val="80000"/>
              </a:lnSpc>
            </a:pPr>
            <a:r>
              <a:rPr lang="en-US" sz="1100"/>
              <a:t>History – looks back at events that shaped our current practices</a:t>
            </a:r>
          </a:p>
          <a:p>
            <a:pPr lvl="0">
              <a:lnSpc>
                <a:spcPct val="80000"/>
              </a:lnSpc>
            </a:pPr>
            <a:endParaRPr lang="en-US" sz="1100"/>
          </a:p>
          <a:p>
            <a:pPr lvl="0">
              <a:lnSpc>
                <a:spcPct val="80000"/>
              </a:lnSpc>
            </a:pPr>
            <a:r>
              <a:rPr lang="en-US" sz="1100"/>
              <a:t>Ancient Egyptians performing cataract surgery</a:t>
            </a:r>
          </a:p>
          <a:p>
            <a:pPr lvl="0">
              <a:lnSpc>
                <a:spcPct val="80000"/>
              </a:lnSpc>
            </a:pPr>
            <a:endParaRPr lang="en-US" sz="1100"/>
          </a:p>
          <a:p>
            <a:pPr lvl="0">
              <a:lnSpc>
                <a:spcPct val="80000"/>
              </a:lnSpc>
            </a:pPr>
            <a:r>
              <a:rPr lang="en-US" sz="1100"/>
              <a:t>Observing the color of Urine</a:t>
            </a:r>
          </a:p>
          <a:p>
            <a:pPr lvl="0">
              <a:lnSpc>
                <a:spcPct val="80000"/>
              </a:lnSpc>
            </a:pPr>
            <a:endParaRPr lang="en-US" sz="1100"/>
          </a:p>
          <a:p>
            <a:pPr lvl="0">
              <a:lnSpc>
                <a:spcPct val="80000"/>
              </a:lnSpc>
            </a:pPr>
            <a:r>
              <a:rPr lang="en-US" sz="1100"/>
              <a:t>A man who has contracted Syphilis is treated by baking in an oven for 30 days while breathing mercury fumes, a 16th Century treatment. This treatment often led to death due to heart failure, dehydration and suffocation.</a:t>
            </a:r>
          </a:p>
          <a:p>
            <a:pPr lvl="0">
              <a:lnSpc>
                <a:spcPct val="80000"/>
              </a:lnSpc>
            </a:pPr>
            <a:endParaRPr lang="en-US" sz="1100"/>
          </a:p>
          <a:p>
            <a:pPr lvl="0">
              <a:lnSpc>
                <a:spcPct val="80000"/>
              </a:lnSpc>
            </a:pPr>
            <a:r>
              <a:rPr lang="en-US" sz="1100"/>
              <a:t>Many advances were the result of “War Medicine”</a:t>
            </a:r>
          </a:p>
          <a:p>
            <a:pPr lvl="0">
              <a:lnSpc>
                <a:spcPct val="80000"/>
              </a:lnSpc>
            </a:pPr>
            <a:r>
              <a:rPr lang="en-US" sz="1100"/>
              <a:t>Many  advances in treatment arose out of the need to treat disease and injury, to improve health and prevent the spread of disease .</a:t>
            </a:r>
          </a:p>
          <a:p>
            <a:pPr lvl="0">
              <a:lnSpc>
                <a:spcPct val="80000"/>
              </a:lnSpc>
            </a:pPr>
            <a:r>
              <a:rPr lang="en-US" sz="1100"/>
              <a:t>In many early battles, on land and sea,  more men died of disease than battle wounds.</a:t>
            </a:r>
          </a:p>
          <a:p>
            <a:pPr lvl="0">
              <a:lnSpc>
                <a:spcPct val="80000"/>
              </a:lnSpc>
            </a:pPr>
            <a:endParaRPr lang="en-US" sz="700"/>
          </a:p>
          <a:p>
            <a:pPr lvl="0">
              <a:lnSpc>
                <a:spcPct val="80000"/>
              </a:lnSpc>
            </a:pPr>
            <a:r>
              <a:rPr lang="en-US" sz="1100"/>
              <a:t>Early in human history, most diseases and/ or injuries were spread through</a:t>
            </a:r>
          </a:p>
          <a:p>
            <a:pPr lvl="0">
              <a:lnSpc>
                <a:spcPct val="80000"/>
              </a:lnSpc>
            </a:pPr>
            <a:r>
              <a:rPr lang="en-US" sz="1100"/>
              <a:t>Travel  -- Military campaigns, exploration and trade routes		</a:t>
            </a:r>
          </a:p>
          <a:p>
            <a:pPr lvl="0">
              <a:lnSpc>
                <a:spcPct val="80000"/>
              </a:lnSpc>
            </a:pPr>
            <a:r>
              <a:rPr lang="en-US" sz="1100"/>
              <a:t>	Example:  Seige of Caffa</a:t>
            </a:r>
          </a:p>
          <a:p>
            <a:pPr lvl="0">
              <a:lnSpc>
                <a:spcPct val="80000"/>
              </a:lnSpc>
            </a:pPr>
            <a:endParaRPr lang="en-US" sz="1100"/>
          </a:p>
          <a:p>
            <a:pPr lvl="0">
              <a:lnSpc>
                <a:spcPct val="80000"/>
              </a:lnSpc>
            </a:pPr>
            <a:r>
              <a:rPr lang="en-US" sz="1100"/>
              <a:t>Poor sanitation – crowded barracks, contaminated water supplies</a:t>
            </a:r>
          </a:p>
          <a:p>
            <a:pPr lvl="0">
              <a:lnSpc>
                <a:spcPct val="80000"/>
              </a:lnSpc>
            </a:pPr>
            <a:r>
              <a:rPr lang="en-US" sz="1100"/>
              <a:t>	Example: 1918 Influenza Pandemic</a:t>
            </a:r>
          </a:p>
          <a:p>
            <a:pPr lvl="0">
              <a:lnSpc>
                <a:spcPct val="80000"/>
              </a:lnSpc>
            </a:pPr>
            <a:endParaRPr lang="en-US" sz="1100"/>
          </a:p>
          <a:p>
            <a:pPr lvl="0">
              <a:lnSpc>
                <a:spcPct val="80000"/>
              </a:lnSpc>
            </a:pPr>
            <a:r>
              <a:rPr lang="en-US" sz="1100"/>
              <a:t>Famine – poor general health of soldiers and civilians alike</a:t>
            </a:r>
          </a:p>
          <a:p>
            <a:pPr lvl="0">
              <a:lnSpc>
                <a:spcPct val="80000"/>
              </a:lnSpc>
            </a:pPr>
            <a:r>
              <a:rPr lang="en-US" sz="1100"/>
              <a:t>	Example: Land and Sea Scurvy</a:t>
            </a:r>
          </a:p>
          <a:p>
            <a:pPr lvl="0">
              <a:lnSpc>
                <a:spcPct val="80000"/>
              </a:lnSpc>
            </a:pPr>
            <a:endParaRPr lang="en-US" sz="1100"/>
          </a:p>
          <a:p>
            <a:pPr lvl="0">
              <a:lnSpc>
                <a:spcPct val="80000"/>
              </a:lnSpc>
            </a:pPr>
            <a:r>
              <a:rPr lang="en-US" sz="1100"/>
              <a:t>Battle injuries –Blood loss and infection due to swords, spears and arrows – later gunshot wounds</a:t>
            </a:r>
          </a:p>
          <a:p>
            <a:pPr lvl="0">
              <a:lnSpc>
                <a:spcPct val="80000"/>
              </a:lnSpc>
            </a:pPr>
            <a:endParaRPr lang="en-US" sz="1100"/>
          </a:p>
          <a:p>
            <a:pPr lvl="0">
              <a:lnSpc>
                <a:spcPct val="80000"/>
              </a:lnSpc>
            </a:pPr>
            <a:endParaRPr lang="en-US" sz="1100"/>
          </a:p>
        </p:txBody>
      </p:sp>
      <p:sp>
        <p:nvSpPr>
          <p:cNvPr id="4" name="Slide Number Placeholder 3">
            <a:extLst>
              <a:ext uri="{FF2B5EF4-FFF2-40B4-BE49-F238E27FC236}">
                <a16:creationId xmlns:a16="http://schemas.microsoft.com/office/drawing/2014/main" id="{BBB4D168-44FA-3045-BF7B-C20AEFE46F1F}"/>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A84336-BE1B-6548-8801-BF54F4D3CAAE}"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1A74E-84A1-EE41-BB86-0ECFE9922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998C2-92DA-174F-920A-4ED8C95825F9}"/>
              </a:ext>
            </a:extLst>
          </p:cNvPr>
          <p:cNvSpPr txBox="1">
            <a:spLocks noGrp="1"/>
          </p:cNvSpPr>
          <p:nvPr>
            <p:ph type="body" sz="quarter" idx="1"/>
          </p:nvPr>
        </p:nvSpPr>
        <p:spPr>
          <a:xfrm>
            <a:off x="685800" y="4343400"/>
            <a:ext cx="5486400" cy="2045521"/>
          </a:xfrm>
        </p:spPr>
        <p:txBody>
          <a:bodyPr/>
          <a:lstStyle/>
          <a:p>
            <a:pPr lvl="0">
              <a:lnSpc>
                <a:spcPct val="90000"/>
              </a:lnSpc>
            </a:pPr>
            <a:r>
              <a:rPr lang="en-US"/>
              <a:t>Diet consisted of dried salted meats and dried beans, beer/ale</a:t>
            </a:r>
          </a:p>
          <a:p>
            <a:pPr lvl="0">
              <a:lnSpc>
                <a:spcPct val="90000"/>
              </a:lnSpc>
            </a:pPr>
            <a:endParaRPr lang="en-US" b="1"/>
          </a:p>
          <a:p>
            <a:pPr lvl="0">
              <a:lnSpc>
                <a:spcPct val="90000"/>
              </a:lnSpc>
            </a:pPr>
            <a:r>
              <a:rPr lang="en-US" b="1"/>
              <a:t>Scurvy</a:t>
            </a:r>
          </a:p>
          <a:p>
            <a:pPr lvl="0">
              <a:lnSpc>
                <a:spcPct val="90000"/>
              </a:lnSpc>
            </a:pPr>
            <a:r>
              <a:rPr lang="en-US" b="1"/>
              <a:t>Affected sailors, pirates and passengers  alike</a:t>
            </a:r>
          </a:p>
          <a:p>
            <a:pPr lvl="0">
              <a:lnSpc>
                <a:spcPct val="90000"/>
              </a:lnSpc>
            </a:pPr>
            <a:r>
              <a:rPr lang="en-US" b="1"/>
              <a:t>Early symptoms were lethargy  and malaise edema and  anemia</a:t>
            </a:r>
          </a:p>
          <a:p>
            <a:pPr lvl="0">
              <a:lnSpc>
                <a:spcPct val="90000"/>
              </a:lnSpc>
            </a:pPr>
            <a:r>
              <a:rPr lang="en-US" b="1"/>
              <a:t>Later bleeding , petechial hemorrhage, poor wound healing, tooth loss and</a:t>
            </a:r>
          </a:p>
          <a:p>
            <a:pPr lvl="0">
              <a:lnSpc>
                <a:spcPct val="90000"/>
              </a:lnSpc>
            </a:pPr>
            <a:r>
              <a:rPr lang="en-US" b="1"/>
              <a:t>Death</a:t>
            </a:r>
          </a:p>
          <a:p>
            <a:pPr lvl="0">
              <a:lnSpc>
                <a:spcPct val="90000"/>
              </a:lnSpc>
            </a:pPr>
            <a:endParaRPr lang="en-US" b="1"/>
          </a:p>
          <a:p>
            <a:pPr lvl="0">
              <a:lnSpc>
                <a:spcPct val="90000"/>
              </a:lnSpc>
            </a:pPr>
            <a:r>
              <a:rPr lang="en-US" b="1"/>
              <a:t>High costs to the Royal Navy</a:t>
            </a:r>
          </a:p>
          <a:p>
            <a:pPr lvl="0">
              <a:lnSpc>
                <a:spcPct val="90000"/>
              </a:lnSpc>
            </a:pPr>
            <a:r>
              <a:rPr lang="en-US" b="1"/>
              <a:t>Crews of ships on long voyages or in battle could lose as many as 78% of their number to Scurvy</a:t>
            </a:r>
            <a:r>
              <a:rPr lang="en-US" b="1">
                <a:solidFill>
                  <a:srgbClr val="FFFFFF"/>
                </a:solidFill>
              </a:rPr>
              <a:t>		</a:t>
            </a:r>
            <a:endParaRPr lang="en-US"/>
          </a:p>
        </p:txBody>
      </p:sp>
      <p:sp>
        <p:nvSpPr>
          <p:cNvPr id="4" name="Slide Number Placeholder 3">
            <a:extLst>
              <a:ext uri="{FF2B5EF4-FFF2-40B4-BE49-F238E27FC236}">
                <a16:creationId xmlns:a16="http://schemas.microsoft.com/office/drawing/2014/main" id="{139AF79C-AED9-C14E-999C-73973658CC8A}"/>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61EB2D-5CC0-4640-A4F2-9102C4EFD674}" type="slidenum">
              <a:t>12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55BD4-00C1-304F-BEB0-5E9B0E454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D49B4-DBB4-1644-A537-D0F2EB2B60F4}"/>
              </a:ext>
            </a:extLst>
          </p:cNvPr>
          <p:cNvSpPr txBox="1">
            <a:spLocks noGrp="1"/>
          </p:cNvSpPr>
          <p:nvPr>
            <p:ph type="body" sz="quarter" idx="1"/>
          </p:nvPr>
        </p:nvSpPr>
        <p:spPr/>
        <p:txBody>
          <a:bodyPr/>
          <a:lstStyle/>
          <a:p>
            <a:pPr lvl="0" defTabSz="897300"/>
            <a:r>
              <a:rPr lang="en-US"/>
              <a:t>Although the benefits of citrus had been know for centuries, Lind’s study confirmed the addition of citrus fruit to the diet as superior to other remedies.</a:t>
            </a:r>
          </a:p>
          <a:p>
            <a:pPr lvl="0" defTabSz="897300"/>
            <a:r>
              <a:rPr lang="en-US" b="1"/>
              <a:t>All were treated the same except for the tx</a:t>
            </a:r>
          </a:p>
          <a:p>
            <a:pPr lvl="0"/>
            <a:r>
              <a:rPr lang="en-US" b="1"/>
              <a:t>A common laxative </a:t>
            </a:r>
            <a:endParaRPr lang="en-US"/>
          </a:p>
          <a:p>
            <a:pPr lvl="0"/>
            <a:r>
              <a:rPr lang="en-US"/>
              <a:t>Vitriol is sulfuric acid</a:t>
            </a:r>
          </a:p>
          <a:p>
            <a:pPr lvl="0"/>
            <a:r>
              <a:rPr lang="en-US"/>
              <a:t>Published his finding on scurvy in a treatise in 1753</a:t>
            </a:r>
          </a:p>
          <a:p>
            <a:pPr lvl="0"/>
            <a:r>
              <a:rPr lang="en-US"/>
              <a:t>Navy did not adopt the changes for another 42 years</a:t>
            </a:r>
          </a:p>
        </p:txBody>
      </p:sp>
      <p:sp>
        <p:nvSpPr>
          <p:cNvPr id="4" name="Slide Number Placeholder 3">
            <a:extLst>
              <a:ext uri="{FF2B5EF4-FFF2-40B4-BE49-F238E27FC236}">
                <a16:creationId xmlns:a16="http://schemas.microsoft.com/office/drawing/2014/main" id="{5147824A-AF73-AB45-9B4C-F075D9FF7937}"/>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3D8F80-411F-2841-8E02-9161F73E214F}" type="slidenum">
              <a:t>13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BD772-569A-3F4D-A306-4FDE1F96F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EE072-05CB-A046-8EA9-5147D8D2F96B}"/>
              </a:ext>
            </a:extLst>
          </p:cNvPr>
          <p:cNvSpPr txBox="1">
            <a:spLocks noGrp="1"/>
          </p:cNvSpPr>
          <p:nvPr>
            <p:ph type="body" sz="quarter" idx="1"/>
          </p:nvPr>
        </p:nvSpPr>
        <p:spPr/>
        <p:txBody>
          <a:bodyPr/>
          <a:lstStyle/>
          <a:p>
            <a:pPr lvl="0">
              <a:lnSpc>
                <a:spcPct val="90000"/>
              </a:lnSpc>
            </a:pPr>
            <a:r>
              <a:rPr lang="en-US" sz="1400"/>
              <a:t>Thus, the relevant question when assessing a treatment is not "does the treatment work?" but "does the treatment work better than a placebo treatment, or no treatment at all?“</a:t>
            </a:r>
          </a:p>
          <a:p>
            <a:pPr lvl="0">
              <a:lnSpc>
                <a:spcPct val="90000"/>
              </a:lnSpc>
            </a:pPr>
            <a:endParaRPr lang="en-US"/>
          </a:p>
          <a:p>
            <a:pPr lvl="0">
              <a:lnSpc>
                <a:spcPct val="90000"/>
              </a:lnSpc>
            </a:pPr>
            <a:r>
              <a:rPr lang="en-US" sz="1400"/>
              <a:t>The purpose of the placebo group is to account for the </a:t>
            </a:r>
            <a:r>
              <a:rPr lang="en-US" sz="1400">
                <a:hlinkClick r:id="rId3" tooltip="Placebo effect"/>
              </a:rPr>
              <a:t>placebo effect</a:t>
            </a:r>
            <a:r>
              <a:rPr lang="en-US" sz="1400"/>
              <a:t>, that is, effects from treatment that do not depend on the treatment itself.</a:t>
            </a:r>
          </a:p>
          <a:p>
            <a:pPr lvl="0">
              <a:lnSpc>
                <a:spcPct val="90000"/>
              </a:lnSpc>
            </a:pPr>
            <a:endParaRPr lang="en-US" sz="1400"/>
          </a:p>
          <a:p>
            <a:pPr lvl="0">
              <a:lnSpc>
                <a:spcPct val="90000"/>
              </a:lnSpc>
            </a:pPr>
            <a:r>
              <a:rPr lang="en-US" sz="1400"/>
              <a:t>Such factors include knowing one is receiving a treatment, attention from health care professionals, and the expectations of a treatment's effectiveness by those running the research study. Without a placebo group to compare against, it is not possible to know whether the treatment itself had any effect.</a:t>
            </a:r>
          </a:p>
          <a:p>
            <a:pPr lvl="0">
              <a:lnSpc>
                <a:spcPct val="90000"/>
              </a:lnSpc>
            </a:pPr>
            <a:endParaRPr lang="en-US" sz="1400"/>
          </a:p>
          <a:p>
            <a:pPr lvl="0">
              <a:lnSpc>
                <a:spcPct val="90000"/>
              </a:lnSpc>
            </a:pPr>
            <a:r>
              <a:rPr lang="en-US" sz="1400"/>
              <a:t>Adam Flint is credited with first documented use of placebo in a US clinical trial – 1863</a:t>
            </a:r>
          </a:p>
          <a:p>
            <a:pPr lvl="0">
              <a:lnSpc>
                <a:spcPct val="90000"/>
              </a:lnSpc>
            </a:pPr>
            <a:r>
              <a:rPr lang="en-US" sz="1400"/>
              <a:t>He treated 13 patients suffering from rheumatism with an herbal extract which was advised instead of an established remedy – found that there was no difference in response to therapy in 12 of the 13 patients. </a:t>
            </a:r>
            <a:endParaRPr lang="en-US"/>
          </a:p>
          <a:p>
            <a:pPr lvl="0">
              <a:lnSpc>
                <a:spcPct val="90000"/>
              </a:lnSpc>
            </a:pPr>
            <a:endParaRPr lang="en-US"/>
          </a:p>
        </p:txBody>
      </p:sp>
      <p:sp>
        <p:nvSpPr>
          <p:cNvPr id="4" name="Slide Number Placeholder 3">
            <a:extLst>
              <a:ext uri="{FF2B5EF4-FFF2-40B4-BE49-F238E27FC236}">
                <a16:creationId xmlns:a16="http://schemas.microsoft.com/office/drawing/2014/main" id="{E7CA6FEC-96B6-2D45-8822-2B8C4EBA86D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8E8383-0B4F-664E-AB6F-16F50E32483A}" type="slidenum">
              <a:t>14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A631C-757B-3648-B180-2873B789C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FE56D-7F98-F646-B7E4-9A7C5DA2C46D}"/>
              </a:ext>
            </a:extLst>
          </p:cNvPr>
          <p:cNvSpPr txBox="1">
            <a:spLocks noGrp="1"/>
          </p:cNvSpPr>
          <p:nvPr>
            <p:ph type="body" sz="quarter" idx="1"/>
          </p:nvPr>
        </p:nvSpPr>
        <p:spPr/>
        <p:txBody>
          <a:bodyPr/>
          <a:lstStyle/>
          <a:p>
            <a:pPr lvl="0"/>
            <a:r>
              <a:rPr lang="en-US">
                <a:solidFill>
                  <a:srgbClr val="FFFFFF"/>
                </a:solidFill>
              </a:rPr>
              <a:t>Penicillin found to be effective against gram positive bacteria – Staph and strep</a:t>
            </a:r>
          </a:p>
          <a:p>
            <a:pPr lvl="0" defTabSz="897300"/>
            <a:r>
              <a:rPr lang="en-US"/>
              <a:t>Surgeon Commander in the Royal Navy</a:t>
            </a:r>
          </a:p>
          <a:p>
            <a:pPr lvl="0"/>
            <a:r>
              <a:rPr lang="en-US"/>
              <a:t>Pilot trials ( small trials)</a:t>
            </a:r>
          </a:p>
          <a:p>
            <a:pPr lvl="0"/>
            <a:r>
              <a:rPr lang="en-US"/>
              <a:t>Importance of the common cold –</a:t>
            </a:r>
          </a:p>
          <a:p>
            <a:pPr lvl="0"/>
            <a:endParaRPr lang="en-US"/>
          </a:p>
          <a:p>
            <a:pPr lvl="0"/>
            <a:r>
              <a:rPr lang="en-US"/>
              <a:t>British Medial Research Council</a:t>
            </a:r>
          </a:p>
          <a:p>
            <a:pPr lvl="0"/>
            <a:r>
              <a:rPr lang="en-US"/>
              <a:t>Multicenter trial – involving patients diagnosed with the common cold.</a:t>
            </a:r>
          </a:p>
          <a:p>
            <a:pPr lvl="0"/>
            <a:r>
              <a:rPr lang="en-US"/>
              <a:t>There were two test groups and two placebo groups</a:t>
            </a:r>
          </a:p>
          <a:p>
            <a:pPr lvl="0"/>
            <a:r>
              <a:rPr lang="en-US"/>
              <a:t>Subjects received an unmarked vial of nose drops by a method called “rotation”-</a:t>
            </a:r>
          </a:p>
          <a:p>
            <a:pPr lvl="0"/>
            <a:r>
              <a:rPr lang="en-US"/>
              <a:t>Patient 1 – assigned to group1--- patient  2 – to group 2 ----- patient 5 assigned to group 1 patient 6 assigned to group 2 etc.</a:t>
            </a:r>
          </a:p>
          <a:p>
            <a:pPr lvl="0"/>
            <a:r>
              <a:rPr lang="en-US"/>
              <a:t>The identification of the patulin and placebo vials was masked to the researchers and the patients.</a:t>
            </a:r>
          </a:p>
          <a:p>
            <a:pPr lvl="0"/>
            <a:r>
              <a:rPr lang="en-US"/>
              <a:t>Ran a tsp. of solution into each nostril 3 x a day.</a:t>
            </a:r>
          </a:p>
          <a:p>
            <a:pPr lvl="0"/>
            <a:r>
              <a:rPr lang="en-US" sz="1800"/>
              <a:t>Study was recognized for it methodology and was the model for the next study of pulmonary tuberculosis</a:t>
            </a:r>
          </a:p>
          <a:p>
            <a:pPr lvl="0"/>
            <a:r>
              <a:rPr lang="en-US"/>
              <a:t>…by studying sufficiently large numbers of patients, ensuring unbiased allocation to drug or placebo controls, and by developing a simple, standard way of recording sympto</a:t>
            </a:r>
            <a:r>
              <a:rPr lang="en-US">
                <a:solidFill>
                  <a:srgbClr val="FFFFFF"/>
                </a:solidFill>
              </a:rPr>
              <a:t>ms.</a:t>
            </a:r>
          </a:p>
        </p:txBody>
      </p:sp>
      <p:sp>
        <p:nvSpPr>
          <p:cNvPr id="4" name="Slide Number Placeholder 3">
            <a:extLst>
              <a:ext uri="{FF2B5EF4-FFF2-40B4-BE49-F238E27FC236}">
                <a16:creationId xmlns:a16="http://schemas.microsoft.com/office/drawing/2014/main" id="{7BB46E7E-8DE9-3344-9FEE-320E0C3F07A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C937B2-B9A8-3142-9F33-48415860A8F4}"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ED663-A5ED-8F48-9D6C-C3541A9BD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6EBB0-BFDE-1745-9072-C4E2DFE601F9}"/>
              </a:ext>
            </a:extLst>
          </p:cNvPr>
          <p:cNvSpPr txBox="1">
            <a:spLocks noGrp="1"/>
          </p:cNvSpPr>
          <p:nvPr>
            <p:ph type="body" sz="quarter" idx="1"/>
          </p:nvPr>
        </p:nvSpPr>
        <p:spPr>
          <a:xfrm>
            <a:off x="685800" y="4343400"/>
            <a:ext cx="5703121" cy="4114800"/>
          </a:xfrm>
        </p:spPr>
        <p:txBody>
          <a:bodyPr/>
          <a:lstStyle/>
          <a:p>
            <a:pPr lvl="0" defTabSz="914354">
              <a:lnSpc>
                <a:spcPct val="80000"/>
              </a:lnSpc>
            </a:pPr>
            <a:r>
              <a:rPr lang="en-US" sz="1100" b="1">
                <a:solidFill>
                  <a:srgbClr val="FFFFFF"/>
                </a:solidFill>
              </a:rPr>
              <a:t>1926 in Detroit</a:t>
            </a:r>
          </a:p>
          <a:p>
            <a:pPr lvl="0">
              <a:lnSpc>
                <a:spcPct val="80000"/>
              </a:lnSpc>
            </a:pPr>
            <a:r>
              <a:rPr lang="en-US" sz="900" b="1"/>
              <a:t>First to conduct a  clinical trial using randomization J. Burns Anderson – assigned 24 patient to 2 groups by flipping a coin. </a:t>
            </a:r>
            <a:r>
              <a:rPr lang="en-US" sz="900"/>
              <a:t>used to be thought</a:t>
            </a:r>
            <a:r>
              <a:rPr lang="en-US" sz="900" baseline="30000">
                <a:hlinkClick r:id="rId3"/>
              </a:rPr>
              <a:t>[20]</a:t>
            </a:r>
            <a:r>
              <a:rPr lang="en-US" sz="900"/>
              <a:t> that the first-ever randomized clinical trial was the trial</a:t>
            </a:r>
            <a:r>
              <a:rPr lang="en-US" sz="900" baseline="30000">
                <a:hlinkClick r:id="rId3"/>
              </a:rPr>
              <a:t>[21]</a:t>
            </a:r>
            <a:r>
              <a:rPr lang="en-US" sz="900"/>
              <a:t> conducted by the </a:t>
            </a:r>
            <a:r>
              <a:rPr lang="en-US" sz="900">
                <a:hlinkClick r:id="rId4" tooltip="Medical Research Council (UK)"/>
              </a:rPr>
              <a:t>Medical Research Council</a:t>
            </a:r>
            <a:r>
              <a:rPr lang="en-US" sz="900"/>
              <a:t> (MRC) in 1948 into the efficacy of </a:t>
            </a:r>
            <a:r>
              <a:rPr lang="en-US" sz="900">
                <a:hlinkClick r:id="rId5" tooltip="Streptomycin"/>
              </a:rPr>
              <a:t>streptomycin</a:t>
            </a:r>
            <a:r>
              <a:rPr lang="en-US" sz="900"/>
              <a:t> in the treatment of </a:t>
            </a:r>
            <a:r>
              <a:rPr lang="en-US" sz="900">
                <a:hlinkClick r:id="rId6" tooltip="Pulmonary tuberculosis"/>
              </a:rPr>
              <a:t>pulmonary tuberculosis</a:t>
            </a:r>
            <a:r>
              <a:rPr lang="en-US" sz="900"/>
              <a:t>. In this trial, there were two test groups:</a:t>
            </a:r>
          </a:p>
          <a:p>
            <a:pPr lvl="0">
              <a:lnSpc>
                <a:spcPct val="80000"/>
              </a:lnSpc>
            </a:pPr>
            <a:endParaRPr lang="en-US" sz="900"/>
          </a:p>
          <a:p>
            <a:pPr lvl="0">
              <a:lnSpc>
                <a:spcPct val="80000"/>
              </a:lnSpc>
            </a:pPr>
            <a:r>
              <a:rPr lang="en-US" sz="900"/>
              <a:t>those "</a:t>
            </a:r>
            <a:r>
              <a:rPr lang="en-US" sz="900" i="1"/>
              <a:t>treated by </a:t>
            </a:r>
            <a:r>
              <a:rPr lang="en-US" sz="900" i="1">
                <a:hlinkClick r:id="rId5" tooltip="Streptomycin"/>
              </a:rPr>
              <a:t>streptomycin</a:t>
            </a:r>
            <a:r>
              <a:rPr lang="en-US" sz="900" i="1"/>
              <a:t> and </a:t>
            </a:r>
            <a:r>
              <a:rPr lang="en-US" sz="900" i="1">
                <a:hlinkClick r:id="rId7" tooltip="Bed-rest"/>
              </a:rPr>
              <a:t>bed-rest</a:t>
            </a:r>
            <a:r>
              <a:rPr lang="en-US" sz="900"/>
              <a:t>", and</a:t>
            </a:r>
          </a:p>
          <a:p>
            <a:pPr lvl="0">
              <a:lnSpc>
                <a:spcPct val="80000"/>
              </a:lnSpc>
            </a:pPr>
            <a:r>
              <a:rPr lang="en-US" sz="900"/>
              <a:t>those "</a:t>
            </a:r>
            <a:r>
              <a:rPr lang="en-US" sz="900" i="1"/>
              <a:t>[treated] by bed-rest alone</a:t>
            </a:r>
            <a:r>
              <a:rPr lang="en-US" sz="900"/>
              <a:t>" (the control group).</a:t>
            </a:r>
          </a:p>
          <a:p>
            <a:pPr lvl="0" defTabSz="914354">
              <a:lnSpc>
                <a:spcPct val="80000"/>
              </a:lnSpc>
            </a:pPr>
            <a:endParaRPr lang="en-US" sz="1100" b="1"/>
          </a:p>
          <a:p>
            <a:pPr lvl="0" defTabSz="914354">
              <a:lnSpc>
                <a:spcPct val="80000"/>
              </a:lnSpc>
            </a:pPr>
            <a:endParaRPr lang="en-US" sz="1100" b="1"/>
          </a:p>
          <a:p>
            <a:pPr lvl="0">
              <a:lnSpc>
                <a:spcPct val="80000"/>
              </a:lnSpc>
            </a:pPr>
            <a:r>
              <a:rPr lang="en-US" sz="900"/>
              <a:t>What made this trial novel was that the subjects were randomly allocated to their test groups. The up-to-that-time practice was to allocate subjects alternately to each group, based on the order in which they presented for treatment. This practice could be </a:t>
            </a:r>
            <a:r>
              <a:rPr lang="en-US" sz="900">
                <a:hlinkClick r:id="rId8" tooltip="Bias of an estimator"/>
              </a:rPr>
              <a:t>biased</a:t>
            </a:r>
            <a:r>
              <a:rPr lang="en-US" sz="900"/>
              <a:t>, because those admitting each patient knew to which group that patient would be allocated (and so the decision to admit or not admit a specific patient might be influenced by the experimenter's knowledge of the nature of their illness, and their knowledge of the group to which they would occupy).</a:t>
            </a:r>
          </a:p>
          <a:p>
            <a:pPr lvl="0" defTabSz="914354">
              <a:lnSpc>
                <a:spcPct val="80000"/>
              </a:lnSpc>
            </a:pPr>
            <a:endParaRPr lang="en-US" sz="1100" b="1"/>
          </a:p>
          <a:p>
            <a:pPr lvl="0" defTabSz="914354">
              <a:lnSpc>
                <a:spcPct val="80000"/>
              </a:lnSpc>
            </a:pPr>
            <a:r>
              <a:rPr lang="en-US" b="1" u="sng"/>
              <a:t>Randomized, double bind controlled trial is still considered the gold standard for todays clinical </a:t>
            </a:r>
            <a:r>
              <a:rPr lang="en-US" b="1"/>
              <a:t>investigations.</a:t>
            </a:r>
          </a:p>
          <a:p>
            <a:pPr lvl="0" defTabSz="914354">
              <a:lnSpc>
                <a:spcPct val="80000"/>
              </a:lnSpc>
            </a:pPr>
            <a:endParaRPr lang="en-US" sz="1100" b="1"/>
          </a:p>
          <a:p>
            <a:pPr lvl="0" defTabSz="914354">
              <a:lnSpc>
                <a:spcPct val="80000"/>
              </a:lnSpc>
            </a:pPr>
            <a:endParaRPr lang="en-US" sz="1100" b="1"/>
          </a:p>
          <a:p>
            <a:pPr lvl="0" defTabSz="914354">
              <a:lnSpc>
                <a:spcPct val="80000"/>
              </a:lnSpc>
            </a:pPr>
            <a:r>
              <a:rPr lang="en-US" sz="1100" b="1"/>
              <a:t>Hill – statistician</a:t>
            </a:r>
          </a:p>
          <a:p>
            <a:pPr lvl="0" defTabSz="914354">
              <a:lnSpc>
                <a:spcPct val="80000"/>
              </a:lnSpc>
            </a:pPr>
            <a:r>
              <a:rPr lang="en-US" sz="1100" b="1"/>
              <a:t>Hart – Director of the TB research unit at the MRC ( study team of the Patulin study)</a:t>
            </a:r>
          </a:p>
          <a:p>
            <a:pPr lvl="0" defTabSz="914354">
              <a:lnSpc>
                <a:spcPct val="80000"/>
              </a:lnSpc>
            </a:pPr>
            <a:r>
              <a:rPr lang="en-US" sz="1100" b="1"/>
              <a:t>Official recognition goes to Hill for his randomization design  (First to use “proper” randomization techniques)</a:t>
            </a:r>
          </a:p>
          <a:p>
            <a:pPr lvl="0" defTabSz="914354">
              <a:lnSpc>
                <a:spcPct val="80000"/>
              </a:lnSpc>
            </a:pPr>
            <a:endParaRPr lang="en-US" sz="1100" b="1"/>
          </a:p>
          <a:p>
            <a:pPr lvl="0">
              <a:lnSpc>
                <a:spcPct val="80000"/>
              </a:lnSpc>
            </a:pPr>
            <a:r>
              <a:rPr lang="en-US" sz="900" b="1"/>
              <a:t>Envelopes were held in a central area and were distributed alternately to the subject according to the site where he was to be treated.</a:t>
            </a:r>
          </a:p>
          <a:p>
            <a:pPr lvl="0">
              <a:lnSpc>
                <a:spcPct val="80000"/>
              </a:lnSpc>
            </a:pPr>
            <a:r>
              <a:rPr lang="en-US" sz="900" b="1"/>
              <a:t>Both Groups received Standard care – bed rest</a:t>
            </a:r>
          </a:p>
          <a:p>
            <a:pPr lvl="0">
              <a:lnSpc>
                <a:spcPct val="80000"/>
              </a:lnSpc>
            </a:pPr>
            <a:r>
              <a:rPr lang="en-US" sz="900" b="1"/>
              <a:t>S = Streptomycin + Bed rest</a:t>
            </a:r>
          </a:p>
          <a:p>
            <a:pPr lvl="0">
              <a:lnSpc>
                <a:spcPct val="80000"/>
              </a:lnSpc>
            </a:pPr>
            <a:r>
              <a:rPr lang="en-US" sz="900" b="1"/>
              <a:t>C= Control (bed rest)</a:t>
            </a:r>
          </a:p>
          <a:p>
            <a:pPr lvl="0">
              <a:lnSpc>
                <a:spcPct val="80000"/>
              </a:lnSpc>
            </a:pPr>
            <a:endParaRPr lang="en-US" sz="900" b="1"/>
          </a:p>
          <a:p>
            <a:pPr lvl="0">
              <a:lnSpc>
                <a:spcPct val="80000"/>
              </a:lnSpc>
            </a:pPr>
            <a:r>
              <a:rPr lang="en-US" sz="900" b="1"/>
              <a:t>After 4 months of treatment – the streptomycin group started to show an acquired re</a:t>
            </a:r>
            <a:r>
              <a:rPr lang="en-US" sz="900" b="1">
                <a:solidFill>
                  <a:srgbClr val="FFFFFF"/>
                </a:solidFill>
              </a:rPr>
              <a:t>sistance to the drug.</a:t>
            </a:r>
            <a:endParaRPr lang="en-US" sz="900">
              <a:solidFill>
                <a:srgbClr val="FFFFFF"/>
              </a:solidFill>
            </a:endParaRPr>
          </a:p>
        </p:txBody>
      </p:sp>
      <p:sp>
        <p:nvSpPr>
          <p:cNvPr id="4" name="Slide Number Placeholder 3">
            <a:extLst>
              <a:ext uri="{FF2B5EF4-FFF2-40B4-BE49-F238E27FC236}">
                <a16:creationId xmlns:a16="http://schemas.microsoft.com/office/drawing/2014/main" id="{F9BB23EC-ECE7-0445-9FB8-2C9C139D957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9252A3-1268-A946-965E-8F05D7C2FE54}" type="slidenum">
              <a:t>16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E15E8-30CD-2949-86B8-90C988D98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72756-66CD-BE4E-AADF-BE5CEC5A476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C9F878E-9A49-B44E-8988-2DB663331517}"/>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30F38E-B486-024D-87D9-56233EAC073F}" type="slidenum">
              <a:t>17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F01B0-30EE-1D42-8237-F2FF7B69C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F926E-A004-1549-B25D-4CCFFB94F8B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D49AEE8-EE72-0B46-A8FC-3A1A6F65950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A7EF28-6EB4-F04B-B40A-59F1B3B256DB}" type="slidenum">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D2C72-1E73-1B48-A1A8-0197DFDDF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6BA26-8529-EF47-A35B-F147592C15B2}"/>
              </a:ext>
            </a:extLst>
          </p:cNvPr>
          <p:cNvSpPr txBox="1">
            <a:spLocks noGrp="1"/>
          </p:cNvSpPr>
          <p:nvPr>
            <p:ph type="body" sz="quarter" idx="1"/>
          </p:nvPr>
        </p:nvSpPr>
        <p:spPr/>
        <p:txBody>
          <a:bodyPr/>
          <a:lstStyle/>
          <a:p>
            <a:pPr lvl="0"/>
            <a:r>
              <a:rPr lang="en-US" b="1"/>
              <a:t>In general, patients/subjects believed that their physician always acted in their best interest.</a:t>
            </a:r>
          </a:p>
          <a:p>
            <a:pPr lvl="0"/>
            <a:r>
              <a:rPr lang="en-US" b="1"/>
              <a:t>And in reality most practitioners were acting in the best interest of their patients – just that at the time most therapy was experimental.</a:t>
            </a:r>
          </a:p>
          <a:p>
            <a:pPr lvl="0"/>
            <a:endParaRPr lang="en-US"/>
          </a:p>
        </p:txBody>
      </p:sp>
      <p:sp>
        <p:nvSpPr>
          <p:cNvPr id="4" name="Slide Number Placeholder 3">
            <a:extLst>
              <a:ext uri="{FF2B5EF4-FFF2-40B4-BE49-F238E27FC236}">
                <a16:creationId xmlns:a16="http://schemas.microsoft.com/office/drawing/2014/main" id="{D687D0E2-FA47-124A-8F2B-A8F9B4073468}"/>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D80CA9-3411-1140-928B-EF5F4E8F0278}" type="slidenum">
              <a:t>19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7E7FB-9CE7-0C4F-86BD-5FEEB04F2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DE3F5-C192-5140-974F-5C57318BEBE8}"/>
              </a:ext>
            </a:extLst>
          </p:cNvPr>
          <p:cNvSpPr txBox="1">
            <a:spLocks noGrp="1"/>
          </p:cNvSpPr>
          <p:nvPr>
            <p:ph type="body" sz="quarter" idx="1"/>
          </p:nvPr>
        </p:nvSpPr>
        <p:spPr>
          <a:xfrm>
            <a:off x="590793" y="4390903"/>
            <a:ext cx="5486400" cy="4114800"/>
          </a:xfrm>
        </p:spPr>
        <p:txBody>
          <a:bodyPr/>
          <a:lstStyle/>
          <a:p>
            <a:pPr lvl="0">
              <a:lnSpc>
                <a:spcPct val="80000"/>
              </a:lnSpc>
            </a:pPr>
            <a:r>
              <a:rPr lang="en-US" sz="900">
                <a:solidFill>
                  <a:srgbClr val="FFFFFF"/>
                </a:solidFill>
              </a:rPr>
              <a:t>Earliest significant contribution to U.S. ethics of conducting human research – justice system</a:t>
            </a:r>
          </a:p>
          <a:p>
            <a:pPr lvl="0">
              <a:lnSpc>
                <a:spcPct val="80000"/>
              </a:lnSpc>
            </a:pPr>
            <a:endParaRPr lang="en-US" sz="900">
              <a:solidFill>
                <a:srgbClr val="FFFFFF"/>
              </a:solidFill>
            </a:endParaRPr>
          </a:p>
          <a:p>
            <a:pPr lvl="0">
              <a:lnSpc>
                <a:spcPct val="80000"/>
              </a:lnSpc>
            </a:pPr>
            <a:r>
              <a:rPr lang="en-US" sz="900"/>
              <a:t>Prior to this case, most issues were regarded as either battery or negligence in the practice of medicine.</a:t>
            </a:r>
          </a:p>
          <a:p>
            <a:pPr lvl="0">
              <a:lnSpc>
                <a:spcPct val="80000"/>
              </a:lnSpc>
            </a:pPr>
            <a:r>
              <a:rPr lang="en-US" b="1"/>
              <a:t>Carpenter V. Blake -----1871 -----U.S. Court Case</a:t>
            </a:r>
          </a:p>
          <a:p>
            <a:pPr lvl="0">
              <a:lnSpc>
                <a:spcPct val="80000"/>
              </a:lnSpc>
            </a:pPr>
            <a:endParaRPr lang="en-US" sz="600"/>
          </a:p>
          <a:p>
            <a:pPr lvl="0">
              <a:lnSpc>
                <a:spcPct val="80000"/>
              </a:lnSpc>
            </a:pPr>
            <a:r>
              <a:rPr lang="en-US" sz="900"/>
              <a:t>The patient sued her physician for negligence and malpractice in the setting and treatment of a dislocated arm.  </a:t>
            </a:r>
            <a:endParaRPr lang="en-US" sz="700"/>
          </a:p>
          <a:p>
            <a:pPr lvl="0">
              <a:lnSpc>
                <a:spcPct val="80000"/>
              </a:lnSpc>
            </a:pPr>
            <a:r>
              <a:rPr lang="en-US" sz="900"/>
              <a:t>The physician defended his actions by claiming that his unusual treatment method was not negligence but rather a new type of treatment.</a:t>
            </a:r>
          </a:p>
          <a:p>
            <a:pPr lvl="0">
              <a:lnSpc>
                <a:spcPct val="80000"/>
              </a:lnSpc>
            </a:pPr>
            <a:r>
              <a:rPr lang="en-US" sz="900"/>
              <a:t>Effect</a:t>
            </a:r>
          </a:p>
          <a:p>
            <a:pPr lvl="0">
              <a:lnSpc>
                <a:spcPct val="80000"/>
              </a:lnSpc>
            </a:pPr>
            <a:r>
              <a:rPr lang="en-US" sz="900"/>
              <a:t>Discouraged physician’s pursuing novel treatments.</a:t>
            </a:r>
          </a:p>
          <a:p>
            <a:pPr lvl="0">
              <a:lnSpc>
                <a:spcPct val="80000"/>
              </a:lnSpc>
            </a:pPr>
            <a:endParaRPr lang="en-US" sz="900"/>
          </a:p>
          <a:p>
            <a:pPr lvl="0">
              <a:lnSpc>
                <a:spcPct val="80000"/>
              </a:lnSpc>
            </a:pPr>
            <a:r>
              <a:rPr lang="en-US" sz="900" b="1"/>
              <a:t>Fortner v. Koch    1935</a:t>
            </a:r>
          </a:p>
          <a:p>
            <a:pPr lvl="0">
              <a:lnSpc>
                <a:spcPct val="80000"/>
              </a:lnSpc>
            </a:pPr>
            <a:r>
              <a:rPr lang="en-US" sz="900"/>
              <a:t>Court acknowledged that if medicine and surgery are to progress – some research must be allowed –</a:t>
            </a:r>
          </a:p>
          <a:p>
            <a:pPr lvl="0">
              <a:lnSpc>
                <a:spcPct val="80000"/>
              </a:lnSpc>
            </a:pPr>
            <a:r>
              <a:rPr lang="en-US" sz="900"/>
              <a:t>But only with the consent of the patient /or those responsible for him and that the experiment could not vary too far from accepted practice.</a:t>
            </a:r>
          </a:p>
          <a:p>
            <a:pPr lvl="0">
              <a:lnSpc>
                <a:spcPct val="80000"/>
              </a:lnSpc>
            </a:pPr>
            <a:r>
              <a:rPr lang="en-US" sz="900"/>
              <a:t>Also  was specific to therapeutic research – those experiments that provided a potential for benefit to the patient  </a:t>
            </a:r>
          </a:p>
          <a:p>
            <a:pPr lvl="0" defTabSz="897300">
              <a:lnSpc>
                <a:spcPct val="80000"/>
              </a:lnSpc>
            </a:pPr>
            <a:r>
              <a:rPr lang="en-US" sz="1100"/>
              <a:t>Introduced the concept of the Risk/Benefit analysis .</a:t>
            </a:r>
          </a:p>
          <a:p>
            <a:pPr lvl="0" defTabSz="897300">
              <a:lnSpc>
                <a:spcPct val="80000"/>
              </a:lnSpc>
            </a:pPr>
            <a:endParaRPr lang="en-US" sz="1100"/>
          </a:p>
          <a:p>
            <a:pPr lvl="0" defTabSz="897300">
              <a:lnSpc>
                <a:spcPct val="80000"/>
              </a:lnSpc>
            </a:pPr>
            <a:r>
              <a:rPr lang="en-US" sz="1100"/>
              <a:t>Of interest – concurrently with these civil decisions -----the practice of “War Medicine” pushed the military to adopt consent requirements.</a:t>
            </a:r>
          </a:p>
          <a:p>
            <a:pPr lvl="0" defTabSz="897300">
              <a:lnSpc>
                <a:spcPct val="80000"/>
              </a:lnSpc>
            </a:pPr>
            <a:endParaRPr lang="en-US" sz="1100"/>
          </a:p>
          <a:p>
            <a:pPr lvl="0" defTabSz="897300">
              <a:lnSpc>
                <a:spcPct val="80000"/>
              </a:lnSpc>
            </a:pPr>
            <a:r>
              <a:rPr lang="en-US" sz="1100"/>
              <a:t>Military needed to find treatments for diseases and injury affecting troops during wartime.</a:t>
            </a:r>
          </a:p>
          <a:p>
            <a:pPr lvl="0" defTabSz="897300">
              <a:lnSpc>
                <a:spcPct val="80000"/>
              </a:lnSpc>
            </a:pPr>
            <a:endParaRPr lang="en-US" sz="1100"/>
          </a:p>
          <a:p>
            <a:pPr lvl="0" defTabSz="897300">
              <a:lnSpc>
                <a:spcPct val="80000"/>
              </a:lnSpc>
            </a:pPr>
            <a:r>
              <a:rPr lang="en-US" sz="1100"/>
              <a:t>Walter Reed is credited with creating the first written informed consent (1897) document to study Yellow Fever that decimated troops in the Spanish- American War and the occupation of Cuba afterwards.  Informed consent became a requirement in the Department of the Army in 1925 and of the Navy in 1932.</a:t>
            </a:r>
          </a:p>
          <a:p>
            <a:pPr lvl="0" defTabSz="897300">
              <a:lnSpc>
                <a:spcPct val="80000"/>
              </a:lnSpc>
            </a:pPr>
            <a:r>
              <a:rPr lang="en-US" sz="1100"/>
              <a:t>How often this requirement was met at the time is unclear and in some later cases –– absolutely ignored – for the “greater good”</a:t>
            </a:r>
          </a:p>
          <a:p>
            <a:pPr lvl="0" defTabSz="897300">
              <a:lnSpc>
                <a:spcPct val="80000"/>
              </a:lnSpc>
            </a:pPr>
            <a:endParaRPr lang="en-US" sz="1100"/>
          </a:p>
          <a:p>
            <a:pPr lvl="0" defTabSz="897300">
              <a:lnSpc>
                <a:spcPct val="80000"/>
              </a:lnSpc>
            </a:pPr>
            <a:r>
              <a:rPr lang="en-US" sz="1100" b="1"/>
              <a:t>Human Research in the US did not become widespread until the early 1940’s – however very common in Europe</a:t>
            </a:r>
          </a:p>
          <a:p>
            <a:pPr lvl="0">
              <a:lnSpc>
                <a:spcPct val="80000"/>
              </a:lnSpc>
            </a:pPr>
            <a:endParaRPr lang="en-US" sz="900"/>
          </a:p>
          <a:p>
            <a:pPr lvl="0">
              <a:lnSpc>
                <a:spcPct val="80000"/>
              </a:lnSpc>
            </a:pPr>
            <a:endParaRPr lang="en-US" sz="900"/>
          </a:p>
        </p:txBody>
      </p:sp>
      <p:sp>
        <p:nvSpPr>
          <p:cNvPr id="4" name="Slide Number Placeholder 3">
            <a:extLst>
              <a:ext uri="{FF2B5EF4-FFF2-40B4-BE49-F238E27FC236}">
                <a16:creationId xmlns:a16="http://schemas.microsoft.com/office/drawing/2014/main" id="{8BE2950F-2EC9-AB49-A012-65C27B5F077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573E76-70C3-B044-B642-3D1B27D4BB47}" type="slidenum">
              <a:t>20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3E08B-EC6F-4A40-8892-F4C0FD0E2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A3B13-C01E-2942-9B43-46ACA13BA124}"/>
              </a:ext>
            </a:extLst>
          </p:cNvPr>
          <p:cNvSpPr txBox="1">
            <a:spLocks noGrp="1"/>
          </p:cNvSpPr>
          <p:nvPr>
            <p:ph type="body" sz="quarter" idx="1"/>
          </p:nvPr>
        </p:nvSpPr>
        <p:spPr/>
        <p:txBody>
          <a:bodyPr/>
          <a:lstStyle/>
          <a:p>
            <a:pPr lvl="0"/>
            <a:r>
              <a:rPr lang="en-US"/>
              <a:t>Biomedical research in Germany between 1900 and 1930 was considered the most advanced of its day, not only in relation to progress made in several disciplines but also </a:t>
            </a:r>
            <a:r>
              <a:rPr lang="en-US" sz="1400" b="1"/>
              <a:t>because of the ethical standards, regulations, and laws in place to protect the subjects of research</a:t>
            </a:r>
          </a:p>
          <a:p>
            <a:pPr lvl="0"/>
            <a:r>
              <a:rPr lang="en-US"/>
              <a:t>In 1900 the Kingdom of Prussia established the Berlin Code of Ethics (also known as the Prussian Standards), a series of ethical rules regarding human experiments to test new treatments.  Mostly as a result of Albert Neisser’s syphilis experiments on prostitutes that gave them the disease and infected hundreds of others that cause a great public </a:t>
            </a:r>
            <a:r>
              <a:rPr lang="en-US">
                <a:solidFill>
                  <a:srgbClr val="FFFFFF"/>
                </a:solidFill>
              </a:rPr>
              <a:t>outrage.</a:t>
            </a:r>
          </a:p>
        </p:txBody>
      </p:sp>
      <p:sp>
        <p:nvSpPr>
          <p:cNvPr id="4" name="Slide Number Placeholder 3">
            <a:extLst>
              <a:ext uri="{FF2B5EF4-FFF2-40B4-BE49-F238E27FC236}">
                <a16:creationId xmlns:a16="http://schemas.microsoft.com/office/drawing/2014/main" id="{9098D6E0-82AB-004F-AEAF-D85AE25B800B}"/>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B4990A-1796-5343-91E6-8C1BBE8A00AF}" type="slidenum">
              <a:t>21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DE910-C55D-F14D-99C3-099D83C72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AA382-865D-1746-8D2E-F12B79A396D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FB0D8FC-1884-1244-B882-0F35C2193267}"/>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1FA1C6-D3BC-4A4B-BB07-0064FFD031F8}"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F3C1D-FEAF-9645-94D8-C94EB9D1C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10E74-836D-5346-9204-B32A0511DA5E}"/>
              </a:ext>
            </a:extLst>
          </p:cNvPr>
          <p:cNvSpPr txBox="1">
            <a:spLocks noGrp="1"/>
          </p:cNvSpPr>
          <p:nvPr>
            <p:ph type="body" sz="quarter" idx="1"/>
          </p:nvPr>
        </p:nvSpPr>
        <p:spPr/>
        <p:txBody>
          <a:bodyPr/>
          <a:lstStyle/>
          <a:p>
            <a:pPr lvl="0"/>
            <a:r>
              <a:rPr lang="en-US" sz="1400"/>
              <a:t>Issued by German Ministry of Interior In 1931</a:t>
            </a:r>
          </a:p>
          <a:p>
            <a:pPr lvl="0"/>
            <a:r>
              <a:rPr lang="en-US" sz="1400"/>
              <a:t>In addition to the Prussian instruction requirements – no minors, no incompetents, no one without their express consent and not without explaining the disadvantages (Risks)of the intervention</a:t>
            </a:r>
          </a:p>
          <a:p>
            <a:pPr lvl="0"/>
            <a:endParaRPr lang="en-US" sz="1400"/>
          </a:p>
          <a:p>
            <a:pPr lvl="0"/>
            <a:r>
              <a:rPr lang="en-US" sz="1400"/>
              <a:t>So how did German physicians go from this advanced ethical system for protections of human subjects to the experiment in the concentration camps.</a:t>
            </a:r>
          </a:p>
        </p:txBody>
      </p:sp>
      <p:sp>
        <p:nvSpPr>
          <p:cNvPr id="4" name="Slide Number Placeholder 3">
            <a:extLst>
              <a:ext uri="{FF2B5EF4-FFF2-40B4-BE49-F238E27FC236}">
                <a16:creationId xmlns:a16="http://schemas.microsoft.com/office/drawing/2014/main" id="{C29E9BE6-38BC-B84B-9156-E0CD1573BFA3}"/>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8CC14C-FB58-DE4C-A42F-7C022955E09A}" type="slidenum">
              <a:t>22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69C56-EA76-5344-B775-7083CA959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BF7C0-A226-6C40-8392-D4F018CB7C58}"/>
              </a:ext>
            </a:extLst>
          </p:cNvPr>
          <p:cNvSpPr txBox="1">
            <a:spLocks noGrp="1"/>
          </p:cNvSpPr>
          <p:nvPr>
            <p:ph type="body" sz="quarter" idx="1"/>
          </p:nvPr>
        </p:nvSpPr>
        <p:spPr/>
        <p:txBody>
          <a:bodyPr/>
          <a:lstStyle/>
          <a:p>
            <a:pPr lvl="0" defTabSz="897300">
              <a:lnSpc>
                <a:spcPct val="80000"/>
              </a:lnSpc>
            </a:pPr>
            <a:r>
              <a:rPr lang="en-US" sz="700">
                <a:solidFill>
                  <a:srgbClr val="FFFFFF"/>
                </a:solidFill>
              </a:rPr>
              <a:t>Ensure the purity of the Aryan Race – obsessed with eugenics</a:t>
            </a:r>
          </a:p>
          <a:p>
            <a:pPr lvl="0">
              <a:lnSpc>
                <a:spcPct val="80000"/>
              </a:lnSpc>
            </a:pPr>
            <a:r>
              <a:rPr lang="en-US" sz="1400"/>
              <a:t>Sterilized 400,000 people with</a:t>
            </a:r>
            <a:br>
              <a:rPr lang="en-US" sz="1400"/>
            </a:br>
            <a:r>
              <a:rPr lang="en-US" sz="1400"/>
              <a:t>congenital mental retardation, schizophrenia, manic-depressive psychosis, hereditary epilepsy, hereditary chorea (Huntington disease), congenital blindness or deafness, etc.</a:t>
            </a:r>
            <a:br>
              <a:rPr lang="en-US" sz="1400"/>
            </a:br>
            <a:r>
              <a:rPr lang="en-US" sz="1400"/>
              <a:t>Included Dangerous Criminals</a:t>
            </a:r>
          </a:p>
          <a:p>
            <a:pPr lvl="0">
              <a:lnSpc>
                <a:spcPct val="80000"/>
              </a:lnSpc>
            </a:pPr>
            <a:endParaRPr lang="en-US" sz="1400"/>
          </a:p>
          <a:p>
            <a:pPr lvl="0">
              <a:lnSpc>
                <a:spcPct val="80000"/>
              </a:lnSpc>
            </a:pPr>
            <a:r>
              <a:rPr lang="en-US" sz="1400"/>
              <a:t>Eugenics</a:t>
            </a:r>
            <a:br>
              <a:rPr lang="en-US" sz="1400"/>
            </a:br>
            <a:r>
              <a:rPr lang="en-US" sz="1400"/>
              <a:t>A science/practice  that deals with the improvement of hereditary qualities of a race or breed. (as by control of human mating)</a:t>
            </a:r>
            <a:br>
              <a:rPr lang="en-US" sz="1400"/>
            </a:br>
            <a:r>
              <a:rPr lang="en-US" sz="1400" b="1"/>
              <a:t>Reich Citizenship law – stated that only those people of German blood could be citizens –</a:t>
            </a:r>
          </a:p>
          <a:p>
            <a:pPr lvl="0">
              <a:lnSpc>
                <a:spcPct val="80000"/>
              </a:lnSpc>
            </a:pPr>
            <a:r>
              <a:rPr lang="en-US" sz="1400" b="1"/>
              <a:t>all others were classed as state subjects without civil or citizen rights. ( Jews, Romanis and Blacks)</a:t>
            </a:r>
          </a:p>
          <a:p>
            <a:pPr lvl="0">
              <a:lnSpc>
                <a:spcPct val="80000"/>
              </a:lnSpc>
            </a:pPr>
            <a:br>
              <a:rPr lang="en-US" sz="1400" b="1"/>
            </a:br>
            <a:r>
              <a:rPr lang="en-US" sz="1400"/>
              <a:t>Nuremberg Laws</a:t>
            </a:r>
          </a:p>
          <a:p>
            <a:pPr lvl="0">
              <a:lnSpc>
                <a:spcPct val="80000"/>
              </a:lnSpc>
            </a:pPr>
            <a:r>
              <a:rPr lang="en-US" sz="1400"/>
              <a:t>Included the Law for Protection of German Blood and German Honour forbade marriages between Germans and Jews</a:t>
            </a:r>
          </a:p>
          <a:p>
            <a:pPr lvl="0">
              <a:lnSpc>
                <a:spcPct val="80000"/>
              </a:lnSpc>
            </a:pPr>
            <a:endParaRPr lang="en-US" sz="1400"/>
          </a:p>
          <a:p>
            <a:pPr lvl="0">
              <a:lnSpc>
                <a:spcPct val="80000"/>
              </a:lnSpc>
            </a:pPr>
            <a:r>
              <a:rPr lang="en-US" sz="1400"/>
              <a:t>Forces Jews and other out of Germany – when the Jews had no where to flee – Hitler decided to exterminate them – Holocaust</a:t>
            </a:r>
          </a:p>
          <a:p>
            <a:pPr lvl="0">
              <a:lnSpc>
                <a:spcPct val="80000"/>
              </a:lnSpc>
            </a:pPr>
            <a:br>
              <a:rPr lang="en-US" sz="1400" b="1"/>
            </a:br>
            <a:br>
              <a:rPr lang="en-US" sz="1400" b="1"/>
            </a:br>
            <a:endParaRPr lang="en-US" sz="1400"/>
          </a:p>
        </p:txBody>
      </p:sp>
      <p:sp>
        <p:nvSpPr>
          <p:cNvPr id="4" name="Slide Number Placeholder 3">
            <a:extLst>
              <a:ext uri="{FF2B5EF4-FFF2-40B4-BE49-F238E27FC236}">
                <a16:creationId xmlns:a16="http://schemas.microsoft.com/office/drawing/2014/main" id="{3B43CD09-6EB0-294E-A4B5-7A976A41F1C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777DD2-BB39-FA46-BCE2-40832AE53880}" type="slidenum">
              <a:t>23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74494-C55B-684C-BC3C-C8D2E690D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7FF88F-86CB-A54F-BAFA-F6AE157CC34C}"/>
              </a:ext>
            </a:extLst>
          </p:cNvPr>
          <p:cNvSpPr txBox="1">
            <a:spLocks noGrp="1"/>
          </p:cNvSpPr>
          <p:nvPr>
            <p:ph type="body" sz="quarter" idx="1"/>
          </p:nvPr>
        </p:nvSpPr>
        <p:spPr/>
        <p:txBody>
          <a:bodyPr/>
          <a:lstStyle/>
          <a:p>
            <a:pPr lvl="0"/>
            <a:r>
              <a:rPr lang="en-US" sz="1400" b="1"/>
              <a:t>These three laws allowed Nazi doctors to </a:t>
            </a:r>
            <a:r>
              <a:rPr lang="en-US"/>
              <a:t>determine which citizens would survive, marry, and reproduce</a:t>
            </a:r>
          </a:p>
          <a:p>
            <a:pPr lvl="0"/>
            <a:endParaRPr lang="en-US" sz="800" b="1"/>
          </a:p>
          <a:p>
            <a:pPr lvl="0"/>
            <a:r>
              <a:rPr lang="en-US"/>
              <a:t>Nazi Germany designated the incurable /undesirables</a:t>
            </a:r>
          </a:p>
          <a:p>
            <a:pPr lvl="0"/>
            <a:r>
              <a:rPr lang="en-US"/>
              <a:t>(mentally retarded, habitual criminals, the physically handicapped, patients with chronic diseases, as those less valuable members of society ) as “life unworthy of life”, and they could be legitimately sacrificed to improve life for the majority of the population.</a:t>
            </a:r>
          </a:p>
          <a:p>
            <a:pPr lvl="0" defTabSz="897300"/>
            <a:r>
              <a:rPr lang="en-US" sz="900"/>
              <a:t>Particularly Jews, the Romani and blacks</a:t>
            </a:r>
          </a:p>
          <a:p>
            <a:pPr lvl="0"/>
            <a:endParaRPr lang="en-US" sz="900"/>
          </a:p>
          <a:p>
            <a:pPr lvl="0"/>
            <a:r>
              <a:rPr lang="en-US" sz="900"/>
              <a:t>Unlimited funding – unlimited pool of subjects</a:t>
            </a:r>
          </a:p>
          <a:p>
            <a:pPr lvl="0"/>
            <a:endParaRPr lang="en-US" sz="1400"/>
          </a:p>
        </p:txBody>
      </p:sp>
      <p:sp>
        <p:nvSpPr>
          <p:cNvPr id="4" name="Slide Number Placeholder 3">
            <a:extLst>
              <a:ext uri="{FF2B5EF4-FFF2-40B4-BE49-F238E27FC236}">
                <a16:creationId xmlns:a16="http://schemas.microsoft.com/office/drawing/2014/main" id="{4D7068C9-251E-1B44-8822-AD058C230467}"/>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290C6D-97BE-CB48-8A0D-D2D2F2CB24E1}" type="slidenum">
              <a:t>24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A9EA1-C4B9-FE4A-8C2D-9630426F6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A8856-509D-6043-A26A-360859F50B69}"/>
              </a:ext>
            </a:extLst>
          </p:cNvPr>
          <p:cNvSpPr txBox="1">
            <a:spLocks noGrp="1"/>
          </p:cNvSpPr>
          <p:nvPr>
            <p:ph type="body" sz="quarter" idx="1"/>
          </p:nvPr>
        </p:nvSpPr>
        <p:spPr/>
        <p:txBody>
          <a:bodyPr/>
          <a:lstStyle/>
          <a:p>
            <a:pPr lvl="0" defTabSz="897300"/>
            <a:r>
              <a:rPr lang="en-US"/>
              <a:t>December 9, 1946, an American military tribunal opened criminal proceedings against 23 leading German physicians and administrators for their willing participation in war crimes and crimes against humanity. Among the charges were that German Physicians conducted medical experiments on thousands of concentration camp prisoners without their consent. Most of the participants of these experiments died or were permanently crippled as a result.</a:t>
            </a:r>
          </a:p>
          <a:p>
            <a:pPr lvl="0"/>
            <a:endParaRPr lang="en-US"/>
          </a:p>
          <a:p>
            <a:pPr lvl="0"/>
            <a:r>
              <a:rPr lang="en-US"/>
              <a:t>Experiments to improve survival chance of the German troops such as</a:t>
            </a:r>
          </a:p>
          <a:p>
            <a:pPr lvl="0"/>
            <a:r>
              <a:rPr lang="en-US"/>
              <a:t>Experiments for treatment of injuries and diseases that affected the military and others – Typhus, hepatitis, venereal disease,</a:t>
            </a:r>
          </a:p>
          <a:p>
            <a:pPr lvl="0"/>
            <a:r>
              <a:rPr lang="en-US"/>
              <a:t>poison gases, cholera, burns</a:t>
            </a:r>
          </a:p>
          <a:p>
            <a:pPr lvl="0"/>
            <a:r>
              <a:rPr lang="en-US"/>
              <a:t>Experiments for racial hygiene   – sterilization</a:t>
            </a:r>
          </a:p>
          <a:p>
            <a:pPr lvl="0"/>
            <a:endParaRPr lang="en-US"/>
          </a:p>
          <a:p>
            <a:pPr lvl="0"/>
            <a:r>
              <a:rPr lang="en-US"/>
              <a:t>Physician defense – that the prisoner were less than human – did not have the moral obligation to act </a:t>
            </a:r>
            <a:r>
              <a:rPr lang="en-US">
                <a:solidFill>
                  <a:srgbClr val="FFFFFF"/>
                </a:solidFill>
              </a:rPr>
              <a:t>in their best interest</a:t>
            </a:r>
          </a:p>
        </p:txBody>
      </p:sp>
      <p:sp>
        <p:nvSpPr>
          <p:cNvPr id="4" name="Slide Number Placeholder 3">
            <a:extLst>
              <a:ext uri="{FF2B5EF4-FFF2-40B4-BE49-F238E27FC236}">
                <a16:creationId xmlns:a16="http://schemas.microsoft.com/office/drawing/2014/main" id="{9B2BFEF2-7D97-E34B-AF6D-F624558BC3D7}"/>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5378CF-ED03-104C-9ED2-69B31170A43E}" type="slidenum">
              <a:t>25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DFE90-2967-9543-851D-2CF687807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1A4AD-94BB-6149-AAC2-A17DF2892A2B}"/>
              </a:ext>
            </a:extLst>
          </p:cNvPr>
          <p:cNvSpPr txBox="1">
            <a:spLocks noGrp="1"/>
          </p:cNvSpPr>
          <p:nvPr>
            <p:ph type="body" sz="quarter" idx="1"/>
          </p:nvPr>
        </p:nvSpPr>
        <p:spPr>
          <a:xfrm>
            <a:off x="761996" y="4343400"/>
            <a:ext cx="5486400" cy="4114800"/>
          </a:xfrm>
        </p:spPr>
        <p:txBody>
          <a:bodyPr/>
          <a:lstStyle/>
          <a:p>
            <a:pPr lvl="0"/>
            <a:r>
              <a:rPr lang="en-US"/>
              <a:t>These 10 principles – were part of the final judgment of the Doctor’s Trials.</a:t>
            </a:r>
          </a:p>
          <a:p>
            <a:pPr lvl="0"/>
            <a:endParaRPr lang="en-US"/>
          </a:p>
          <a:p>
            <a:pPr lvl="0"/>
            <a:r>
              <a:rPr lang="en-US"/>
              <a:t>The Nuremberg Code was a monumental first step in the effort to regulate research on humans and would</a:t>
            </a:r>
          </a:p>
          <a:p>
            <a:pPr lvl="0"/>
            <a:r>
              <a:rPr lang="en-US"/>
              <a:t>soon influence many professional organizations and governments who were beginning to contemplate similar</a:t>
            </a:r>
          </a:p>
          <a:p>
            <a:pPr lvl="0"/>
            <a:r>
              <a:rPr lang="en-US"/>
              <a:t>regulation.</a:t>
            </a:r>
          </a:p>
          <a:p>
            <a:pPr lvl="0"/>
            <a:endParaRPr lang="en-US"/>
          </a:p>
          <a:p>
            <a:pPr lvl="0"/>
            <a:r>
              <a:rPr lang="en-US"/>
              <a:t>One of those organizations was the World Medical Association.</a:t>
            </a:r>
          </a:p>
          <a:p>
            <a:pPr lvl="0"/>
            <a:endParaRPr lang="en-US" b="1"/>
          </a:p>
        </p:txBody>
      </p:sp>
      <p:sp>
        <p:nvSpPr>
          <p:cNvPr id="4" name="Slide Number Placeholder 3">
            <a:extLst>
              <a:ext uri="{FF2B5EF4-FFF2-40B4-BE49-F238E27FC236}">
                <a16:creationId xmlns:a16="http://schemas.microsoft.com/office/drawing/2014/main" id="{67A9A91F-0B23-214E-93C2-2C498788257B}"/>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69FF8A-ED75-3E49-BB9E-FCD4BCBB1A30}" type="slidenum">
              <a:t>26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CD6D7-FAB5-F146-86A9-33EBE2CD6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05DFE-A0BD-D74D-B47F-361B42FC8F27}"/>
              </a:ext>
            </a:extLst>
          </p:cNvPr>
          <p:cNvSpPr txBox="1">
            <a:spLocks noGrp="1"/>
          </p:cNvSpPr>
          <p:nvPr>
            <p:ph type="body" sz="quarter" idx="1"/>
          </p:nvPr>
        </p:nvSpPr>
        <p:spPr>
          <a:xfrm>
            <a:off x="596152" y="4450979"/>
            <a:ext cx="5486400" cy="4114800"/>
          </a:xfrm>
        </p:spPr>
        <p:txBody>
          <a:bodyPr/>
          <a:lstStyle/>
          <a:p>
            <a:pPr lvl="0"/>
            <a:r>
              <a:rPr lang="en-US" b="1"/>
              <a:t>Part of the Judgement</a:t>
            </a:r>
          </a:p>
          <a:p>
            <a:pPr lvl="0"/>
            <a:endParaRPr lang="en-US" b="1"/>
          </a:p>
          <a:p>
            <a:pPr lvl="0"/>
            <a:r>
              <a:rPr lang="en-US" b="1"/>
              <a:t>Consider correlation between the Reich Code of Ethics (1931)  and the Nuremberg code (1947)</a:t>
            </a:r>
          </a:p>
          <a:p>
            <a:pPr lvl="0"/>
            <a:r>
              <a:rPr lang="en-US" b="1"/>
              <a:t>Nuremberg added conditions under which the experiment can be conducted.</a:t>
            </a:r>
          </a:p>
        </p:txBody>
      </p:sp>
      <p:sp>
        <p:nvSpPr>
          <p:cNvPr id="4" name="Slide Number Placeholder 3">
            <a:extLst>
              <a:ext uri="{FF2B5EF4-FFF2-40B4-BE49-F238E27FC236}">
                <a16:creationId xmlns:a16="http://schemas.microsoft.com/office/drawing/2014/main" id="{1BF4C1C5-19AA-894A-8A79-0BE1BF850953}"/>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B3B68E-7794-D146-B1F5-E7E85B6EAC04}" type="slidenum">
              <a:t>27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8017A-7FF7-3843-8B4C-164866603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EEF63-DBE0-5D46-8922-6CAE82E7E3CC}"/>
              </a:ext>
            </a:extLst>
          </p:cNvPr>
          <p:cNvSpPr txBox="1">
            <a:spLocks noGrp="1"/>
          </p:cNvSpPr>
          <p:nvPr>
            <p:ph type="body" sz="quarter" idx="1"/>
          </p:nvPr>
        </p:nvSpPr>
        <p:spPr/>
        <p:txBody>
          <a:bodyPr/>
          <a:lstStyle/>
          <a:p>
            <a:pPr lvl="0">
              <a:lnSpc>
                <a:spcPct val="90000"/>
              </a:lnSpc>
            </a:pPr>
            <a:r>
              <a:rPr lang="en-US" sz="1500" b="1">
                <a:latin typeface="Arial Narrow" pitchFamily="34"/>
              </a:rPr>
              <a:t>Hepatitis, Herpes, Malaria, chemical agents, poison gases and mind altering drugs.</a:t>
            </a:r>
          </a:p>
          <a:p>
            <a:pPr lvl="0">
              <a:lnSpc>
                <a:spcPct val="90000"/>
              </a:lnSpc>
            </a:pPr>
            <a:endParaRPr lang="en-US" sz="1500" b="1">
              <a:latin typeface="Arial Narrow" pitchFamily="34"/>
            </a:endParaRPr>
          </a:p>
          <a:p>
            <a:pPr lvl="0">
              <a:lnSpc>
                <a:spcPct val="90000"/>
              </a:lnSpc>
            </a:pPr>
            <a:r>
              <a:rPr lang="en-US" sz="1500" b="1">
                <a:latin typeface="Arial Narrow" pitchFamily="34"/>
              </a:rPr>
              <a:t>Conducted numerous Radiation Experiments – 1944 – 1974			PLUTONIUM FILES</a:t>
            </a:r>
          </a:p>
          <a:p>
            <a:pPr lvl="0">
              <a:lnSpc>
                <a:spcPct val="90000"/>
              </a:lnSpc>
            </a:pPr>
            <a:endParaRPr lang="en-US" sz="1100">
              <a:latin typeface="Arial Narrow" pitchFamily="34"/>
            </a:endParaRPr>
          </a:p>
          <a:p>
            <a:pPr lvl="0">
              <a:lnSpc>
                <a:spcPct val="90000"/>
              </a:lnSpc>
            </a:pPr>
            <a:r>
              <a:rPr lang="en-US" sz="1100">
                <a:latin typeface="Arial Narrow" pitchFamily="34"/>
              </a:rPr>
              <a:t>University of Iowa investigators gave pregnant women radioactive iodine and to newborns to measure thyroid uptake</a:t>
            </a:r>
          </a:p>
          <a:p>
            <a:pPr lvl="0">
              <a:lnSpc>
                <a:spcPct val="90000"/>
              </a:lnSpc>
            </a:pPr>
            <a:endParaRPr lang="en-US" sz="1100">
              <a:latin typeface="Arial Narrow" pitchFamily="34"/>
            </a:endParaRPr>
          </a:p>
          <a:p>
            <a:pPr marL="163567" lvl="0" indent="-163567">
              <a:lnSpc>
                <a:spcPct val="90000"/>
              </a:lnSpc>
            </a:pPr>
            <a:r>
              <a:rPr lang="en-US" sz="1100">
                <a:latin typeface="Arial Narrow" pitchFamily="34"/>
              </a:rPr>
              <a:t>Walter E. Fernald State School in Massachusetts, 73 mentally disabled children were fed oatmeal</a:t>
            </a:r>
          </a:p>
          <a:p>
            <a:pPr marL="163567" lvl="0" indent="-163567">
              <a:lnSpc>
                <a:spcPct val="90000"/>
              </a:lnSpc>
            </a:pPr>
            <a:r>
              <a:rPr lang="en-US" sz="1100">
                <a:latin typeface="Arial Narrow" pitchFamily="34"/>
              </a:rPr>
              <a:t>containing radioactive calcium and other radioisotopes, in order to track "how nutrients were digested".</a:t>
            </a:r>
          </a:p>
          <a:p>
            <a:pPr lvl="0">
              <a:lnSpc>
                <a:spcPct val="90000"/>
              </a:lnSpc>
            </a:pPr>
            <a:endParaRPr lang="en-US" sz="1100">
              <a:latin typeface="Arial Narrow" pitchFamily="34"/>
            </a:endParaRPr>
          </a:p>
          <a:p>
            <a:pPr lvl="0">
              <a:lnSpc>
                <a:spcPct val="90000"/>
              </a:lnSpc>
            </a:pPr>
            <a:r>
              <a:rPr lang="en-US" sz="1100">
                <a:latin typeface="Arial Narrow" pitchFamily="34"/>
              </a:rPr>
              <a:t>Researchers at the University of Rochester injected uranium into six people to study how much uranium their kidneys could tolerate before becoming damaged   </a:t>
            </a:r>
          </a:p>
          <a:p>
            <a:pPr lvl="0">
              <a:lnSpc>
                <a:spcPct val="90000"/>
              </a:lnSpc>
            </a:pPr>
            <a:endParaRPr lang="en-US" sz="1100">
              <a:latin typeface="Arial Narrow" pitchFamily="34"/>
            </a:endParaRPr>
          </a:p>
          <a:p>
            <a:pPr lvl="0">
              <a:lnSpc>
                <a:spcPct val="90000"/>
              </a:lnSpc>
            </a:pPr>
            <a:r>
              <a:rPr lang="en-US" sz="1100">
                <a:latin typeface="Arial Narrow" pitchFamily="34"/>
              </a:rPr>
              <a:t>University of Chicago, patients were injected with plutonium and six employees were given water contaminated with plutonium to drink.</a:t>
            </a:r>
          </a:p>
          <a:p>
            <a:pPr lvl="0">
              <a:lnSpc>
                <a:spcPct val="90000"/>
              </a:lnSpc>
            </a:pPr>
            <a:endParaRPr lang="en-US" sz="1100">
              <a:latin typeface="Arial Narrow" pitchFamily="34"/>
            </a:endParaRPr>
          </a:p>
          <a:p>
            <a:pPr lvl="0">
              <a:lnSpc>
                <a:spcPct val="90000"/>
              </a:lnSpc>
            </a:pPr>
            <a:r>
              <a:rPr lang="en-US" sz="1100">
                <a:latin typeface="Arial Narrow" pitchFamily="34"/>
              </a:rPr>
              <a:t>Researchers at Vanderbilt University gave 829 pregnant mothers in Tennessee what they were told were "vitamin drinks" that would improve the health of their babies. The mixtures contained radioactive iron and the researchers were determining how fast the radioisotope crossed into the placenta.</a:t>
            </a:r>
          </a:p>
          <a:p>
            <a:pPr lvl="0">
              <a:lnSpc>
                <a:spcPct val="90000"/>
              </a:lnSpc>
            </a:pPr>
            <a:endParaRPr lang="en-US" sz="1100">
              <a:latin typeface="Arial Narrow" pitchFamily="34"/>
            </a:endParaRPr>
          </a:p>
          <a:p>
            <a:pPr lvl="0">
              <a:lnSpc>
                <a:spcPct val="90000"/>
              </a:lnSpc>
            </a:pPr>
            <a:r>
              <a:rPr lang="en-US" sz="1100">
                <a:latin typeface="Arial Narrow" pitchFamily="34"/>
              </a:rPr>
              <a:t>Researchers at the Johns Hopkins Hospital inserted radium rods into the noses of 582 Baltimore, </a:t>
            </a:r>
            <a:r>
              <a:rPr lang="en-US" sz="1100">
                <a:solidFill>
                  <a:srgbClr val="FFFFFF"/>
                </a:solidFill>
                <a:latin typeface="Arial Narrow" pitchFamily="34"/>
              </a:rPr>
              <a:t>Maryland schoolchildren as an alternative to adenoidectomy.</a:t>
            </a:r>
          </a:p>
        </p:txBody>
      </p:sp>
      <p:sp>
        <p:nvSpPr>
          <p:cNvPr id="4" name="Slide Number Placeholder 3">
            <a:extLst>
              <a:ext uri="{FF2B5EF4-FFF2-40B4-BE49-F238E27FC236}">
                <a16:creationId xmlns:a16="http://schemas.microsoft.com/office/drawing/2014/main" id="{3A663120-3952-4844-8FDE-701EEFE7091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A93F4A-1259-1848-B586-D14AAEA68CA1}" type="slidenum">
              <a:t>28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4FB22-8968-9B48-9BA4-9243609E3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4D222-5CC2-394B-8170-9C032237B443}"/>
              </a:ext>
            </a:extLst>
          </p:cNvPr>
          <p:cNvSpPr txBox="1">
            <a:spLocks noGrp="1"/>
          </p:cNvSpPr>
          <p:nvPr>
            <p:ph type="body" sz="quarter" idx="1"/>
          </p:nvPr>
        </p:nvSpPr>
        <p:spPr/>
        <p:txBody>
          <a:bodyPr/>
          <a:lstStyle/>
          <a:p>
            <a:pPr lvl="0"/>
            <a:r>
              <a:rPr lang="en-US" sz="1400" b="1"/>
              <a:t>This policy provided a mechanism for prospective review of proposed research by individuals having no direct involvement or intellectual investment in the research.  </a:t>
            </a:r>
          </a:p>
          <a:p>
            <a:pPr lvl="0"/>
            <a:endParaRPr lang="en-US" sz="1400" b="1"/>
          </a:p>
          <a:p>
            <a:pPr lvl="0"/>
            <a:r>
              <a:rPr lang="en-US" sz="1400" b="1"/>
              <a:t>This 1966 version was codified as 45 CFR 46 under the Nation Research Act in 1974</a:t>
            </a:r>
          </a:p>
          <a:p>
            <a:pPr lvl="0"/>
            <a:endParaRPr lang="en-US" sz="1400" b="1"/>
          </a:p>
          <a:p>
            <a:pPr lvl="0"/>
            <a:r>
              <a:rPr lang="en-US" sz="1400" b="1"/>
              <a:t>It was hoped that this 1966 policy would be adopted by other institutions and agencies – it was not .</a:t>
            </a:r>
          </a:p>
          <a:p>
            <a:pPr lvl="0"/>
            <a:r>
              <a:rPr lang="en-US" sz="1400" b="1"/>
              <a:t>In fact a study by the Law –Medicine institute in 1960 found in a three year study --- out of 52  clinical research practices polled --only 9 had any formal guidelines for </a:t>
            </a:r>
            <a:r>
              <a:rPr lang="en-US" b="1">
                <a:solidFill>
                  <a:srgbClr val="FFFFFF"/>
                </a:solidFill>
              </a:rPr>
              <a:t>clinical researchers  - and that investigators wanted to directly oversee research</a:t>
            </a:r>
          </a:p>
        </p:txBody>
      </p:sp>
      <p:sp>
        <p:nvSpPr>
          <p:cNvPr id="4" name="Slide Number Placeholder 3">
            <a:extLst>
              <a:ext uri="{FF2B5EF4-FFF2-40B4-BE49-F238E27FC236}">
                <a16:creationId xmlns:a16="http://schemas.microsoft.com/office/drawing/2014/main" id="{CEE9CE2A-D667-FE49-BF41-34E98429CE9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98A5C7-2720-DD4D-B37E-592A71BBB195}" type="slidenum">
              <a:t>29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53B78-E34C-344A-B17C-D055A8F81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57F4B-BF6A-E347-8C4D-B20FE8E590AA}"/>
              </a:ext>
            </a:extLst>
          </p:cNvPr>
          <p:cNvSpPr txBox="1">
            <a:spLocks noGrp="1"/>
          </p:cNvSpPr>
          <p:nvPr>
            <p:ph type="body" sz="quarter" idx="1"/>
          </p:nvPr>
        </p:nvSpPr>
        <p:spPr/>
        <p:txBody>
          <a:bodyPr/>
          <a:lstStyle/>
          <a:p>
            <a:pPr lvl="0"/>
            <a:r>
              <a:rPr lang="en-US"/>
              <a:t>Another major ethical contribution to biomedical research</a:t>
            </a:r>
          </a:p>
          <a:p>
            <a:pPr lvl="0"/>
            <a:endParaRPr lang="en-US"/>
          </a:p>
          <a:p>
            <a:pPr lvl="0"/>
            <a:r>
              <a:rPr lang="en-US" sz="2000"/>
              <a:t>Attempt by the physicians to self regulate</a:t>
            </a:r>
          </a:p>
          <a:p>
            <a:pPr lvl="0"/>
            <a:endParaRPr lang="en-US"/>
          </a:p>
          <a:p>
            <a:pPr lvl="0"/>
            <a:r>
              <a:rPr lang="en-US"/>
              <a:t>Incorporated the principles of Nuremberg and expanded on it</a:t>
            </a:r>
          </a:p>
          <a:p>
            <a:pPr lvl="0"/>
            <a:r>
              <a:rPr lang="en-US"/>
              <a:t>	Required independent committee review</a:t>
            </a:r>
          </a:p>
          <a:p>
            <a:pPr lvl="0"/>
            <a:r>
              <a:rPr lang="en-US"/>
              <a:t>	Allowed surrogate consent</a:t>
            </a:r>
          </a:p>
          <a:p>
            <a:pPr lvl="0"/>
            <a:endParaRPr lang="en-US"/>
          </a:p>
          <a:p>
            <a:pPr lvl="0" defTabSz="897300"/>
            <a:r>
              <a:rPr lang="en-US"/>
              <a:t>DoH is Considered a “Living Document” and has been revised 9 times</a:t>
            </a:r>
          </a:p>
          <a:p>
            <a:pPr lvl="0"/>
            <a:endParaRPr lang="en-US"/>
          </a:p>
          <a:p>
            <a:pPr lvl="0"/>
            <a:endParaRPr lang="en-US"/>
          </a:p>
        </p:txBody>
      </p:sp>
      <p:sp>
        <p:nvSpPr>
          <p:cNvPr id="4" name="Slide Number Placeholder 3">
            <a:extLst>
              <a:ext uri="{FF2B5EF4-FFF2-40B4-BE49-F238E27FC236}">
                <a16:creationId xmlns:a16="http://schemas.microsoft.com/office/drawing/2014/main" id="{9AEB4CA0-D02A-3342-8993-0E82C85968AE}"/>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BB6AF7-C881-5F41-AC74-D292980111DD}" type="slidenum">
              <a:t>30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36549-84A5-0B42-9A9D-A0EA2AA0F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805F5-155E-E242-B6FF-06F57A1500D6}"/>
              </a:ext>
            </a:extLst>
          </p:cNvPr>
          <p:cNvSpPr txBox="1">
            <a:spLocks noGrp="1"/>
          </p:cNvSpPr>
          <p:nvPr>
            <p:ph type="body" sz="quarter" idx="1"/>
          </p:nvPr>
        </p:nvSpPr>
        <p:spPr/>
        <p:txBody>
          <a:bodyPr/>
          <a:lstStyle/>
          <a:p>
            <a:pPr lvl="0"/>
            <a:r>
              <a:rPr lang="en-US"/>
              <a:t>1963 published</a:t>
            </a:r>
          </a:p>
          <a:p>
            <a:pPr lvl="0"/>
            <a:r>
              <a:rPr lang="en-US"/>
              <a:t>When and how Deception in research could be ethically used – affect IRB review c</a:t>
            </a:r>
            <a:r>
              <a:rPr lang="en-US">
                <a:solidFill>
                  <a:srgbClr val="FFFFFF"/>
                </a:solidFill>
              </a:rPr>
              <a:t>riteria and Informed consent</a:t>
            </a:r>
          </a:p>
        </p:txBody>
      </p:sp>
      <p:sp>
        <p:nvSpPr>
          <p:cNvPr id="4" name="Slide Number Placeholder 3">
            <a:extLst>
              <a:ext uri="{FF2B5EF4-FFF2-40B4-BE49-F238E27FC236}">
                <a16:creationId xmlns:a16="http://schemas.microsoft.com/office/drawing/2014/main" id="{3FEB252B-AC13-0846-A411-2F50DC8373A0}"/>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BFAA49-F867-5042-A842-7F9528F054C2}" type="slidenum">
              <a:t>31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75F2B-826F-084B-B8D3-5E320EF19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50BD9-6C97-2D4B-B70D-A18B6BD8D5F0}"/>
              </a:ext>
            </a:extLst>
          </p:cNvPr>
          <p:cNvSpPr txBox="1">
            <a:spLocks noGrp="1"/>
          </p:cNvSpPr>
          <p:nvPr>
            <p:ph type="body" sz="quarter" idx="1"/>
          </p:nvPr>
        </p:nvSpPr>
        <p:spPr/>
        <p:txBody>
          <a:bodyPr/>
          <a:lstStyle/>
          <a:p>
            <a:pPr lvl="0" defTabSz="897300"/>
            <a:r>
              <a:rPr lang="en-US"/>
              <a:t>Information that becomes part of our collective memory</a:t>
            </a:r>
          </a:p>
          <a:p>
            <a:pPr lvl="0"/>
            <a:r>
              <a:rPr lang="en-US"/>
              <a:t>Generalizable knowledge that can be accessed for future studies-</a:t>
            </a:r>
          </a:p>
        </p:txBody>
      </p:sp>
      <p:sp>
        <p:nvSpPr>
          <p:cNvPr id="4" name="Slide Number Placeholder 3">
            <a:extLst>
              <a:ext uri="{FF2B5EF4-FFF2-40B4-BE49-F238E27FC236}">
                <a16:creationId xmlns:a16="http://schemas.microsoft.com/office/drawing/2014/main" id="{A4C2BD10-C4B8-7741-8B21-05CA68BAF1CB}"/>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1B0B97-057C-894D-94E6-77E8CF1AEAE8}"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F4EE9-F8EA-4E49-A3A6-98D7A1393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4BE4F-CBA4-BA46-AE6B-EC6FFAD33D07}"/>
              </a:ext>
            </a:extLst>
          </p:cNvPr>
          <p:cNvSpPr txBox="1">
            <a:spLocks noGrp="1"/>
          </p:cNvSpPr>
          <p:nvPr>
            <p:ph type="body" sz="quarter" idx="1"/>
          </p:nvPr>
        </p:nvSpPr>
        <p:spPr/>
        <p:txBody>
          <a:bodyPr/>
          <a:lstStyle/>
          <a:p>
            <a:pPr lvl="0"/>
            <a:r>
              <a:rPr lang="en-US" b="1"/>
              <a:t>Pandemic in 1495 in Europe and Asia – spread by troops – more virulent form than today – called the Great Pox</a:t>
            </a:r>
          </a:p>
          <a:p>
            <a:pPr lvl="0"/>
            <a:r>
              <a:rPr lang="en-US" b="1"/>
              <a:t>Bulbous and Macular papular rash and sores of the secondary stage.</a:t>
            </a:r>
          </a:p>
          <a:p>
            <a:pPr lvl="0"/>
            <a:r>
              <a:rPr lang="en-US" b="1"/>
              <a:t>Treatments consisted on burning sores with hot irons –</a:t>
            </a:r>
          </a:p>
          <a:p>
            <a:pPr lvl="0" defTabSz="897300"/>
            <a:r>
              <a:rPr lang="en-US" b="1"/>
              <a:t>ointments, potions and fumigations with mercury as the major ingredient</a:t>
            </a:r>
          </a:p>
          <a:p>
            <a:pPr lvl="0" defTabSz="897300"/>
            <a:r>
              <a:rPr lang="en-US" b="1"/>
              <a:t>Bake the patient in a hot oven – 30 days – calomel under the chair and patient breathed the fumes –</a:t>
            </a:r>
          </a:p>
          <a:p>
            <a:pPr lvl="0" defTabSz="897300"/>
            <a:r>
              <a:rPr lang="en-US" b="1"/>
              <a:t>To initiate salivation – which according to Galen would purify blood and</a:t>
            </a:r>
          </a:p>
          <a:p>
            <a:pPr lvl="0" defTabSz="897300"/>
            <a:r>
              <a:rPr lang="en-US" b="1"/>
              <a:t>gas – as in fumigation</a:t>
            </a:r>
          </a:p>
          <a:p>
            <a:pPr lvl="0" defTabSz="897300"/>
            <a:r>
              <a:rPr lang="en-US" b="1"/>
              <a:t>Calomel – mercuric chloride – administered in a cream , a tonic ---- fumigation</a:t>
            </a:r>
          </a:p>
          <a:p>
            <a:pPr lvl="0" defTabSz="897300"/>
            <a:endParaRPr lang="en-US" b="1"/>
          </a:p>
          <a:p>
            <a:pPr lvl="0" defTabSz="897300"/>
            <a:r>
              <a:rPr lang="en-US" b="1"/>
              <a:t>Oslo study patient with primar y and secondary syphilis – protected the community by keeping patient in hospital until symptom free – 1 -1 2month usually-</a:t>
            </a:r>
          </a:p>
          <a:p>
            <a:pPr lvl="0" defTabSz="897300"/>
            <a:r>
              <a:rPr lang="en-US" b="1"/>
              <a:t>Goal to measure occurrence of relapse – morbity and mortality from other causes – effects on life expectancy – neuro- syphilis in whites and ?Cardio syphilis in Blacks</a:t>
            </a:r>
          </a:p>
          <a:p>
            <a:pPr lvl="0" defTabSz="897300"/>
            <a:endParaRPr lang="en-US" b="1"/>
          </a:p>
          <a:p>
            <a:pPr lvl="0" defTabSz="897300"/>
            <a:r>
              <a:rPr lang="en-US" b="1"/>
              <a:t>Toliver Clark – the head of the PHS at the time – credited with the starting the study – originally designed it to be observational period for 6 – 9 months and then follow with a treatment phase. Disagreed with the plan to conduct a long term study.</a:t>
            </a:r>
          </a:p>
          <a:p>
            <a:pPr lvl="0" defTabSz="897300"/>
            <a:r>
              <a:rPr lang="en-US" b="1"/>
              <a:t>Retired </a:t>
            </a:r>
            <a:r>
              <a:rPr lang="en-US" b="1">
                <a:solidFill>
                  <a:srgbClr val="FFFFFF"/>
                </a:solidFill>
              </a:rPr>
              <a:t>one year after the study began.</a:t>
            </a:r>
          </a:p>
        </p:txBody>
      </p:sp>
      <p:sp>
        <p:nvSpPr>
          <p:cNvPr id="4" name="Slide Number Placeholder 3">
            <a:extLst>
              <a:ext uri="{FF2B5EF4-FFF2-40B4-BE49-F238E27FC236}">
                <a16:creationId xmlns:a16="http://schemas.microsoft.com/office/drawing/2014/main" id="{1500D09E-F6F2-5144-870C-25DF64353E23}"/>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D868E6-DAC8-E447-980E-B33451A34F73}" type="slidenum">
              <a:t>32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C1BFA-8C02-1F40-B2C7-E9828924B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23C2A-E0C5-5841-AA2D-CE3ACA82BBEE}"/>
              </a:ext>
            </a:extLst>
          </p:cNvPr>
          <p:cNvSpPr txBox="1">
            <a:spLocks noGrp="1"/>
          </p:cNvSpPr>
          <p:nvPr>
            <p:ph type="body" sz="quarter" idx="1"/>
          </p:nvPr>
        </p:nvSpPr>
        <p:spPr>
          <a:xfrm>
            <a:off x="761996" y="4343400"/>
            <a:ext cx="5486400" cy="4114800"/>
          </a:xfrm>
        </p:spPr>
        <p:txBody>
          <a:bodyPr/>
          <a:lstStyle/>
          <a:p>
            <a:pPr lvl="0" defTabSz="897300"/>
            <a:r>
              <a:rPr lang="en-US"/>
              <a:t>Numerous research improprieties between 1950 and 1974 in the United States prompted Congressional deliberations about human-subject-research oversight.  Some of these research projects were described in Henry Beecher’s examples of “unethical or questionable ethical studies” published in 1966 and the public outrage and political embarrassment of the PHS Syphilis Study expose among other</a:t>
            </a:r>
          </a:p>
          <a:p>
            <a:pPr lvl="0" defTabSz="897300"/>
            <a:endParaRPr lang="en-US"/>
          </a:p>
          <a:p>
            <a:pPr lvl="0" defTabSz="897300"/>
            <a:r>
              <a:rPr lang="en-US"/>
              <a:t>Resulted in the National Research Act of 1974.</a:t>
            </a:r>
          </a:p>
          <a:p>
            <a:pPr lvl="0" defTabSz="897300"/>
            <a:endParaRPr lang="en-US"/>
          </a:p>
          <a:p>
            <a:pPr lvl="0" defTabSz="897300"/>
            <a:r>
              <a:rPr lang="en-US"/>
              <a:t>National Research Act also published the NIH’s policy for protecting human subjects as law in Public Welfare   CFR Title 45  Part 46</a:t>
            </a:r>
          </a:p>
          <a:p>
            <a:pPr lvl="0"/>
            <a:r>
              <a:rPr lang="en-US" sz="1400" b="1"/>
              <a:t>Protection of Human Subjects</a:t>
            </a:r>
          </a:p>
          <a:p>
            <a:pPr lvl="0"/>
            <a:r>
              <a:rPr lang="en-US"/>
              <a:t>National Research Act required DHEW to adopt the 1966 NIH  policy for protecting human subjects as part of the public welfare regulations.</a:t>
            </a:r>
          </a:p>
          <a:p>
            <a:pPr lvl="0"/>
            <a:r>
              <a:rPr lang="en-US"/>
              <a:t>The 1974 regulations at 45 CFR 46 were amended and  re-issued in 1981 with provision that they only applied to federally funded research</a:t>
            </a:r>
          </a:p>
          <a:p>
            <a:pPr lvl="0" defTabSz="897300"/>
            <a:endParaRPr lang="en-US"/>
          </a:p>
          <a:p>
            <a:pPr lvl="0"/>
            <a:r>
              <a:rPr lang="en-US"/>
              <a:t>Principles of Belmont – Respect for Persons----Beneficence ------Justice</a:t>
            </a:r>
          </a:p>
          <a:p>
            <a:pPr lvl="0"/>
            <a:endParaRPr lang="en-US"/>
          </a:p>
          <a:p>
            <a:pPr lvl="0"/>
            <a:r>
              <a:rPr lang="en-US"/>
              <a:t>In 2000 NIH mandated human protections training for all staff engaged in clinical research activities.</a:t>
            </a:r>
          </a:p>
          <a:p>
            <a:pPr lvl="0"/>
            <a:endParaRPr lang="en-US"/>
          </a:p>
          <a:p>
            <a:pPr lvl="0"/>
            <a:endParaRPr lang="en-US"/>
          </a:p>
          <a:p>
            <a:pPr lvl="0"/>
            <a:endParaRPr lang="en-US"/>
          </a:p>
          <a:p>
            <a:pPr lvl="0"/>
            <a:endParaRPr lang="en-US"/>
          </a:p>
          <a:p>
            <a:pPr lvl="0"/>
            <a:endParaRPr lang="en-US"/>
          </a:p>
        </p:txBody>
      </p:sp>
      <p:sp>
        <p:nvSpPr>
          <p:cNvPr id="4" name="Slide Number Placeholder 3">
            <a:extLst>
              <a:ext uri="{FF2B5EF4-FFF2-40B4-BE49-F238E27FC236}">
                <a16:creationId xmlns:a16="http://schemas.microsoft.com/office/drawing/2014/main" id="{A3C6503C-B258-A947-8510-1D81CC2E0160}"/>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716765-CFFA-B440-A6BB-31533212E43F}" type="slidenum">
              <a:t>33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2654B-1D44-FB4D-9FF3-637F75866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D9368-8BF2-4C4D-B114-59AC81A131B8}"/>
              </a:ext>
            </a:extLst>
          </p:cNvPr>
          <p:cNvSpPr txBox="1">
            <a:spLocks noGrp="1"/>
          </p:cNvSpPr>
          <p:nvPr>
            <p:ph type="body" sz="quarter" idx="1"/>
          </p:nvPr>
        </p:nvSpPr>
        <p:spPr/>
        <p:txBody>
          <a:bodyPr/>
          <a:lstStyle/>
          <a:p>
            <a:pPr lvl="0"/>
            <a:r>
              <a:rPr lang="en-US"/>
              <a:t>At this time the FDA adopted these regulations and they are codified in 21CFR 50 and 56- but applied to all FDA regulated  investigations.</a:t>
            </a:r>
          </a:p>
          <a:p>
            <a:pPr lvl="0"/>
            <a:endParaRPr lang="en-US"/>
          </a:p>
          <a:p>
            <a:pPr lvl="0"/>
            <a:r>
              <a:rPr lang="en-US"/>
              <a:t>!991 45CFR 46 adopted by 16 - 17 federal agenices --- called the “Common Rule”</a:t>
            </a:r>
          </a:p>
        </p:txBody>
      </p:sp>
      <p:sp>
        <p:nvSpPr>
          <p:cNvPr id="4" name="Slide Number Placeholder 3">
            <a:extLst>
              <a:ext uri="{FF2B5EF4-FFF2-40B4-BE49-F238E27FC236}">
                <a16:creationId xmlns:a16="http://schemas.microsoft.com/office/drawing/2014/main" id="{70E264DB-1414-6445-A3E5-88BAE79C139F}"/>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35297A-6CDE-8948-BEC6-067E598C9C7C}" type="slidenum">
              <a:t>34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BC677-C3A0-A143-BBA7-D68F6BA96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982B4-B6C3-D141-8EE4-4242726CD01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48B091B-B268-7C47-8FEC-750233C57DB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622391-3620-DF49-A708-5803CB2A99FA}" type="slidenum">
              <a:t>35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80AC1-F9B3-5240-860C-5B3144296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EE5BB-6456-D543-BE70-6B00C9EE1E0D}"/>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374FB9FC-A4E6-2C4A-A660-652C415E834A}"/>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6544B3-232D-E34B-A4A5-FD3E499C3C63}" type="slidenum">
              <a:t>36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CE08E-1296-D94F-AE66-6B2D518E6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F1DD9-A031-1349-B9F4-E80379FB63F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FBC93DEC-0ACE-BE49-87FF-4744ABDFDC7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030D7F-7922-8748-8E26-B84C7C8A5963}" type="slidenum">
              <a:t>37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34E6A-0E14-1549-BB3B-EB167C8AE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45955-DE36-5E49-BE89-EF08C46AD78A}"/>
              </a:ext>
            </a:extLst>
          </p:cNvPr>
          <p:cNvSpPr txBox="1">
            <a:spLocks noGrp="1"/>
          </p:cNvSpPr>
          <p:nvPr>
            <p:ph type="body" sz="quarter" idx="1"/>
          </p:nvPr>
        </p:nvSpPr>
        <p:spPr>
          <a:xfrm>
            <a:off x="685800" y="4343400"/>
            <a:ext cx="5486400" cy="1429874"/>
          </a:xfrm>
        </p:spPr>
        <p:txBody>
          <a:bodyPr/>
          <a:lstStyle/>
          <a:p>
            <a:pPr lvl="0">
              <a:lnSpc>
                <a:spcPct val="80000"/>
              </a:lnSpc>
            </a:pPr>
            <a:r>
              <a:rPr lang="en-US" sz="900">
                <a:solidFill>
                  <a:srgbClr val="FFFFFF"/>
                </a:solidFill>
              </a:rPr>
              <a:t>F</a:t>
            </a:r>
          </a:p>
          <a:p>
            <a:pPr lvl="0">
              <a:lnSpc>
                <a:spcPct val="80000"/>
              </a:lnSpc>
            </a:pPr>
            <a:endParaRPr lang="en-US" sz="900">
              <a:solidFill>
                <a:srgbClr val="FFFFFF"/>
              </a:solidFill>
            </a:endParaRPr>
          </a:p>
          <a:p>
            <a:pPr lvl="0">
              <a:lnSpc>
                <a:spcPct val="80000"/>
              </a:lnSpc>
            </a:pPr>
            <a:r>
              <a:rPr lang="en-US"/>
              <a:t>Although it was not known by its present name until 1930, FDA’s modern regulatory functions began with the passage of the 1906 Pure Food and Drugs Act, a law a quarter-century in the making that prohibited interstate commerce in adulterated and misbranded food and drugs--had been the driving force behind this law and headed its enforcement in the early years, providing basic elements of protection that consumers had never known before that time. </a:t>
            </a:r>
          </a:p>
          <a:p>
            <a:pPr lvl="0">
              <a:lnSpc>
                <a:spcPct val="80000"/>
              </a:lnSpc>
            </a:pPr>
            <a:r>
              <a:rPr lang="en-US">
                <a:solidFill>
                  <a:srgbClr val="FFFFFF"/>
                </a:solidFill>
              </a:rPr>
              <a:t>and drugs and </a:t>
            </a:r>
            <a:r>
              <a:rPr lang="en-US" sz="900">
                <a:solidFill>
                  <a:srgbClr val="FFFFFF"/>
                </a:solidFill>
              </a:rPr>
              <a:t>the need for testing drugs in clinical trials increased.</a:t>
            </a:r>
          </a:p>
        </p:txBody>
      </p:sp>
      <p:sp>
        <p:nvSpPr>
          <p:cNvPr id="4" name="Slide Number Placeholder 3">
            <a:extLst>
              <a:ext uri="{FF2B5EF4-FFF2-40B4-BE49-F238E27FC236}">
                <a16:creationId xmlns:a16="http://schemas.microsoft.com/office/drawing/2014/main" id="{1FA0ED30-A7FD-B348-89AB-EA110393F92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E2C623-10DB-1043-A712-B6574F982298}" type="slidenum">
              <a:t>38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536C9-6664-ED48-B554-691C9BB3B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D694B-EEDA-C64E-8B12-B43BEF184373}"/>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5C26E010-127D-B647-9D3E-86957B1D41BE}"/>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23C386-3761-0C4B-820E-213226481BD6}" type="slidenum">
              <a:t>39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BEBD1-C1DE-0646-BAAB-F30EA1EB4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3EB8A-08A0-CE40-9FAF-68F7624AB586}"/>
              </a:ext>
            </a:extLst>
          </p:cNvPr>
          <p:cNvSpPr txBox="1">
            <a:spLocks noGrp="1"/>
          </p:cNvSpPr>
          <p:nvPr>
            <p:ph type="body" sz="quarter" idx="1"/>
          </p:nvPr>
        </p:nvSpPr>
        <p:spPr/>
        <p:txBody>
          <a:bodyPr/>
          <a:lstStyle/>
          <a:p>
            <a:pPr lvl="0"/>
            <a:r>
              <a:rPr lang="en-US"/>
              <a:t>Advertising of patent medicines</a:t>
            </a:r>
          </a:p>
          <a:p>
            <a:pPr lvl="0"/>
            <a:r>
              <a:rPr lang="en-US"/>
              <a:t>Samuel Hopkins Adams published a series of articles exposing fraud in the patent medicine industry in an expose for </a:t>
            </a:r>
            <a:r>
              <a:rPr lang="en-US" i="1"/>
              <a:t>Collier</a:t>
            </a:r>
            <a:r>
              <a:rPr lang="en-US"/>
              <a:t> ’s magazine. Adams’ articles horrified the public and shook the bill’s opponents. Adding further momentum behind the forces of reform, the American Medical Association took a public stand calling for federal regulation of food and drugs</a:t>
            </a:r>
          </a:p>
          <a:p>
            <a:pPr lvl="0"/>
            <a:endParaRPr lang="en-US"/>
          </a:p>
          <a:p>
            <a:pPr lvl="0"/>
            <a:r>
              <a:rPr lang="en-US"/>
              <a:t>Upton Sinclair’s a graphic account of hideously unsanitary conditions in the meat-packing industry.  Public focused on the 15 pages of the book that described grotesquely unsanitary processing practices of the meat packing industry. In those few pages Sinclair had catalogued a horrifying litany of industry misdeeds, including workers falling into processing vats, children drinking milk tainted with formaldehyde, and spoiled meat routinely concealed through chemical adulteration or mixing with fresh meat.</a:t>
            </a:r>
          </a:p>
          <a:p>
            <a:pPr lvl="0"/>
            <a:endParaRPr lang="en-US"/>
          </a:p>
        </p:txBody>
      </p:sp>
      <p:sp>
        <p:nvSpPr>
          <p:cNvPr id="4" name="Slide Number Placeholder 3">
            <a:extLst>
              <a:ext uri="{FF2B5EF4-FFF2-40B4-BE49-F238E27FC236}">
                <a16:creationId xmlns:a16="http://schemas.microsoft.com/office/drawing/2014/main" id="{F37E0EC3-AD73-3C41-99EC-2246DE49497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C84CA6-AB38-8D46-ABFA-49099DDB118F}" type="slidenum">
              <a:t>40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A6320-B7A0-5648-811B-41919C39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6758A-1DFC-8941-9259-3072272750BD}"/>
              </a:ext>
            </a:extLst>
          </p:cNvPr>
          <p:cNvSpPr txBox="1">
            <a:spLocks noGrp="1"/>
          </p:cNvSpPr>
          <p:nvPr>
            <p:ph type="body" sz="quarter" idx="1"/>
          </p:nvPr>
        </p:nvSpPr>
        <p:spPr/>
        <p:txBody>
          <a:bodyPr/>
          <a:lstStyle/>
          <a:p>
            <a:pPr lvl="0"/>
            <a:r>
              <a:rPr lang="en-US">
                <a:solidFill>
                  <a:srgbClr val="FFFFFF"/>
                </a:solidFill>
              </a:rPr>
              <a:t>Urbanization – shipping food to consumer  required preserving food in some way—</a:t>
            </a:r>
          </a:p>
          <a:p>
            <a:pPr lvl="0"/>
            <a:endParaRPr lang="en-US" sz="800">
              <a:solidFill>
                <a:srgbClr val="FFFFFF"/>
              </a:solidFill>
            </a:endParaRPr>
          </a:p>
          <a:p>
            <a:pPr lvl="0"/>
            <a:r>
              <a:rPr lang="en-US">
                <a:solidFill>
                  <a:srgbClr val="FFFFFF"/>
                </a:solidFill>
              </a:rPr>
              <a:t>The most serious adulteration of milk--especially for children--was the use of formaldehyde as a preservative. As early as July 1899, the Indianapolis </a:t>
            </a:r>
            <a:r>
              <a:rPr lang="en-US" i="1">
                <a:solidFill>
                  <a:srgbClr val="FFFFFF"/>
                </a:solidFill>
              </a:rPr>
              <a:t>News</a:t>
            </a:r>
            <a:r>
              <a:rPr lang="en-US">
                <a:solidFill>
                  <a:srgbClr val="FFFFFF"/>
                </a:solidFill>
              </a:rPr>
              <a:t> reported prosecutions of dairymen who added formaldehyde to milk. Many children--including infants at the Indianapolis Orphans Home--died from contaminated milk</a:t>
            </a:r>
          </a:p>
          <a:p>
            <a:pPr lvl="0"/>
            <a:endParaRPr lang="en-US">
              <a:solidFill>
                <a:srgbClr val="FFFFFF"/>
              </a:solidFill>
            </a:endParaRPr>
          </a:p>
          <a:p>
            <a:pPr lvl="0"/>
            <a:r>
              <a:rPr lang="en-US">
                <a:solidFill>
                  <a:srgbClr val="FFFFFF"/>
                </a:solidFill>
              </a:rPr>
              <a:t>Harvey Wiley set up experiments</a:t>
            </a:r>
          </a:p>
          <a:p>
            <a:pPr lvl="0" defTabSz="897300"/>
            <a:r>
              <a:rPr lang="en-US">
                <a:solidFill>
                  <a:srgbClr val="FFFFFF"/>
                </a:solidFill>
              </a:rPr>
              <a:t>Table Trials     1902 - 1907</a:t>
            </a:r>
          </a:p>
          <a:p>
            <a:pPr lvl="0"/>
            <a:r>
              <a:rPr lang="en-US">
                <a:solidFill>
                  <a:srgbClr val="FFFFFF"/>
                </a:solidFill>
              </a:rPr>
              <a:t>Bureau of Chemistry</a:t>
            </a:r>
          </a:p>
          <a:p>
            <a:pPr lvl="0"/>
            <a:r>
              <a:rPr lang="en-US">
                <a:solidFill>
                  <a:srgbClr val="FFFFFF"/>
                </a:solidFill>
              </a:rPr>
              <a:t>Harvey Wiley – Father of the FDA</a:t>
            </a:r>
          </a:p>
          <a:p>
            <a:pPr lvl="0"/>
            <a:r>
              <a:rPr lang="en-US">
                <a:solidFill>
                  <a:srgbClr val="FFFFFF"/>
                </a:solidFill>
              </a:rPr>
              <a:t>The goal of the Poison Squad was simple: they were tasked with trying some of the most commonly used food additives in order to determine their effects. During each of the poison squads trials, the members would eat steadily increasing amounts of each additive, carefully tracking the I</a:t>
            </a:r>
          </a:p>
          <a:p>
            <a:pPr lvl="0" defTabSz="897300"/>
            <a:r>
              <a:rPr lang="en-US">
                <a:solidFill>
                  <a:srgbClr val="FFFFFF"/>
                </a:solidFill>
              </a:rPr>
              <a:t>impact that it had on their bodies.</a:t>
            </a:r>
          </a:p>
          <a:p>
            <a:pPr lvl="0"/>
            <a:endParaRPr lang="en-US">
              <a:solidFill>
                <a:srgbClr val="FFFFFF"/>
              </a:solidFill>
            </a:endParaRPr>
          </a:p>
          <a:p>
            <a:pPr lvl="0"/>
            <a:r>
              <a:rPr lang="en-US">
                <a:solidFill>
                  <a:srgbClr val="FFFFFF"/>
                </a:solidFill>
              </a:rPr>
              <a:t>Borax   - made meat look fresher longer</a:t>
            </a:r>
          </a:p>
          <a:p>
            <a:pPr lvl="0"/>
            <a:r>
              <a:rPr lang="en-US">
                <a:solidFill>
                  <a:srgbClr val="FFFFFF"/>
                </a:solidFill>
              </a:rPr>
              <a:t>Copper Sulfate – made peas look greener</a:t>
            </a:r>
          </a:p>
          <a:p>
            <a:pPr lvl="0"/>
            <a:r>
              <a:rPr lang="en-US">
                <a:solidFill>
                  <a:srgbClr val="FFFFFF"/>
                </a:solidFill>
              </a:rPr>
              <a:t>Sulfuric acid –acidify product to inhibit bacteria ( spoilage)</a:t>
            </a:r>
          </a:p>
          <a:p>
            <a:pPr lvl="0"/>
            <a:r>
              <a:rPr lang="en-US">
                <a:solidFill>
                  <a:srgbClr val="FFFFFF"/>
                </a:solidFill>
              </a:rPr>
              <a:t>Formaldehyde – milk</a:t>
            </a:r>
          </a:p>
          <a:p>
            <a:pPr lvl="0"/>
            <a:endParaRPr lang="en-US">
              <a:solidFill>
                <a:srgbClr val="FFFFFF"/>
              </a:solidFill>
            </a:endParaRPr>
          </a:p>
          <a:p>
            <a:pPr lvl="0"/>
            <a:endParaRPr lang="en-US">
              <a:solidFill>
                <a:srgbClr val="FFFFFF"/>
              </a:solidFill>
            </a:endParaRPr>
          </a:p>
        </p:txBody>
      </p:sp>
      <p:sp>
        <p:nvSpPr>
          <p:cNvPr id="4" name="Slide Number Placeholder 3">
            <a:extLst>
              <a:ext uri="{FF2B5EF4-FFF2-40B4-BE49-F238E27FC236}">
                <a16:creationId xmlns:a16="http://schemas.microsoft.com/office/drawing/2014/main" id="{DB675883-7336-4E4E-96F9-DBC423B772B6}"/>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26536B-C18A-E247-AC11-85B4BA6A60C9}" type="slidenum">
              <a:t>41</a:t>
            </a:fld>
            <a:endParaRPr lang="en-US" sz="1200" b="0" i="0" u="none" strike="noStrike" kern="1200" cap="none" spc="0" baseline="0">
              <a:solidFill>
                <a:srgbClr val="000000"/>
              </a:solidFill>
              <a:uFillTx/>
              <a:latin typeface="Calibri"/>
            </a:endParaRPr>
          </a:p>
        </p:txBody>
      </p:sp>
      <p:sp>
        <p:nvSpPr>
          <p:cNvPr id="5" name="Rectangle 4">
            <a:extLst>
              <a:ext uri="{FF2B5EF4-FFF2-40B4-BE49-F238E27FC236}">
                <a16:creationId xmlns:a16="http://schemas.microsoft.com/office/drawing/2014/main" id="{85BAD0A7-D064-9345-A492-7DA74F4750EC}"/>
              </a:ext>
            </a:extLst>
          </p:cNvPr>
          <p:cNvSpPr/>
          <p:nvPr/>
        </p:nvSpPr>
        <p:spPr>
          <a:xfrm>
            <a:off x="735104" y="4500192"/>
            <a:ext cx="5540185" cy="230832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The Food and Drug Administration is the oldest comprehensive consumer protection agency in the U. S. federal government. Since 1848 the federal government has used chemical analysis to monitor the safety of agricultural products -- a responsibility inherited by the Department of Agriculture in 1862 and by later by the FDA.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DCCF8-E6B2-3549-986D-949BB652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C2E00-3DF7-9348-89F4-866456090CB0}"/>
              </a:ext>
            </a:extLst>
          </p:cNvPr>
          <p:cNvSpPr txBox="1">
            <a:spLocks noGrp="1"/>
          </p:cNvSpPr>
          <p:nvPr>
            <p:ph type="body" sz="quarter" idx="1"/>
          </p:nvPr>
        </p:nvSpPr>
        <p:spPr/>
        <p:txBody>
          <a:bodyPr/>
          <a:lstStyle/>
          <a:p>
            <a:pPr lvl="0"/>
            <a:r>
              <a:rPr lang="en-US"/>
              <a:t>Very appropriate description of clinical trials</a:t>
            </a:r>
          </a:p>
          <a:p>
            <a:pPr lvl="0"/>
            <a:endParaRPr lang="en-US"/>
          </a:p>
          <a:p>
            <a:pPr lvl="0"/>
            <a:r>
              <a:rPr lang="en-US"/>
              <a:t>William Beaver was a clinical pharmacologist at Georgetown University who is credited with</a:t>
            </a:r>
          </a:p>
          <a:p>
            <a:pPr lvl="0"/>
            <a:r>
              <a:rPr lang="en-US"/>
              <a:t>later drafting the initial regulations defining "adequate and controlled" clinical studies.</a:t>
            </a:r>
          </a:p>
          <a:p>
            <a:pPr lvl="0"/>
            <a:endParaRPr lang="en-US" sz="800"/>
          </a:p>
          <a:p>
            <a:pPr lvl="0"/>
            <a:r>
              <a:rPr lang="en-US"/>
              <a:t>The was a case brought against the FDA Secretary ( Ley) and  (Finch) Secretary of DHEW and contesting findings that resulted in 7 drug products of the Upjohn company – based on insufficient evidence of effectiveness under the conditions or use prescribed or suggested in the labeling.</a:t>
            </a:r>
          </a:p>
          <a:p>
            <a:pPr lvl="0"/>
            <a:endParaRPr lang="en-US" sz="800"/>
          </a:p>
          <a:p>
            <a:pPr lvl="0"/>
            <a:r>
              <a:rPr lang="en-US"/>
              <a:t>1962 amendment expanded the FDA’s role and initiated re-review of previously approved drug products.</a:t>
            </a:r>
          </a:p>
          <a:p>
            <a:pPr lvl="0"/>
            <a:r>
              <a:rPr lang="en-US"/>
              <a:t>To meet new standard of effectiveness.</a:t>
            </a:r>
          </a:p>
          <a:p>
            <a:pPr lvl="0"/>
            <a:endParaRPr lang="en-US" sz="800"/>
          </a:p>
          <a:p>
            <a:pPr lvl="0"/>
            <a:r>
              <a:rPr lang="en-US"/>
              <a:t>US District Court – District of Delaware</a:t>
            </a:r>
          </a:p>
          <a:p>
            <a:pPr lvl="0"/>
            <a:r>
              <a:rPr lang="en-US"/>
              <a:t>Finch – Secretary of DHEW and Ley Commissioner of the FDA</a:t>
            </a:r>
          </a:p>
        </p:txBody>
      </p:sp>
      <p:sp>
        <p:nvSpPr>
          <p:cNvPr id="4" name="Slide Number Placeholder 3">
            <a:extLst>
              <a:ext uri="{FF2B5EF4-FFF2-40B4-BE49-F238E27FC236}">
                <a16:creationId xmlns:a16="http://schemas.microsoft.com/office/drawing/2014/main" id="{8096F91B-BEF5-6F45-A0C7-42AD4815160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4EB9FC-1521-2346-93C5-939F29BF508A}"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8AFFE-53A8-E844-9FC6-A02B33548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6B71F-9822-EB43-9064-933FD9624BF2}"/>
              </a:ext>
            </a:extLst>
          </p:cNvPr>
          <p:cNvSpPr txBox="1">
            <a:spLocks noGrp="1"/>
          </p:cNvSpPr>
          <p:nvPr>
            <p:ph type="body" sz="quarter" idx="1"/>
          </p:nvPr>
        </p:nvSpPr>
        <p:spPr/>
        <p:txBody>
          <a:bodyPr/>
          <a:lstStyle/>
          <a:p>
            <a:pPr lvl="0"/>
            <a:r>
              <a:rPr lang="en-US"/>
              <a:t>any claim could be made for any remedy. Any ingredient, even if lethal or addictive, could be put into a bottle and legally sold, without that ingredient being listed on the label.</a:t>
            </a:r>
          </a:p>
          <a:p>
            <a:pPr lvl="0" defTabSz="897300"/>
            <a:r>
              <a:rPr lang="en-US"/>
              <a:t>Samuel Hopkins Adams, who had a background both as a crime reporter and a medical reporter, wrote a series of articles published in 1905-1906 by </a:t>
            </a:r>
            <a:r>
              <a:rPr lang="en-US" b="1" i="1"/>
              <a:t>Colliers Magazine</a:t>
            </a:r>
            <a:r>
              <a:rPr lang="en-US"/>
              <a:t>, exposing the patent medicine industry as "The Great American Fraud." "</a:t>
            </a:r>
          </a:p>
          <a:p>
            <a:pPr lvl="0"/>
            <a:endParaRPr lang="en-US"/>
          </a:p>
          <a:p>
            <a:pPr lvl="0"/>
            <a:r>
              <a:rPr lang="en-US"/>
              <a:t>Containing opium, alcohol, hemlock oil AND chloroform, Dr. Thomas’ Eclectric Oil advertised that it would positively cure toothache, earache, lameness, deafness and burns</a:t>
            </a:r>
          </a:p>
          <a:p>
            <a:pPr lvl="0"/>
            <a:r>
              <a:rPr lang="en-US"/>
              <a:t>Victory V throat lozenges – cannabis and chloroform</a:t>
            </a:r>
          </a:p>
          <a:p>
            <a:pPr lvl="0"/>
            <a:r>
              <a:rPr lang="en-US"/>
              <a:t>Coca Wine – Cocaine and alcohol – later became coca cola</a:t>
            </a:r>
          </a:p>
          <a:p>
            <a:pPr lvl="0"/>
            <a:endParaRPr lang="en-US"/>
          </a:p>
        </p:txBody>
      </p:sp>
      <p:sp>
        <p:nvSpPr>
          <p:cNvPr id="4" name="Slide Number Placeholder 3">
            <a:extLst>
              <a:ext uri="{FF2B5EF4-FFF2-40B4-BE49-F238E27FC236}">
                <a16:creationId xmlns:a16="http://schemas.microsoft.com/office/drawing/2014/main" id="{79613A2B-B735-474F-87B5-A9FD85141A9A}"/>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0ABEE3-AFCC-0642-996D-2DC1BFEBF118}" type="slidenum">
              <a:t>42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A3DF7-E5E3-4543-8C3A-DF5DB497D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048A0-C63A-5F40-8BCD-3A51264CEF1D}"/>
              </a:ext>
            </a:extLst>
          </p:cNvPr>
          <p:cNvSpPr txBox="1">
            <a:spLocks noGrp="1"/>
          </p:cNvSpPr>
          <p:nvPr>
            <p:ph type="body" sz="quarter" idx="1"/>
          </p:nvPr>
        </p:nvSpPr>
        <p:spPr/>
        <p:txBody>
          <a:bodyPr/>
          <a:lstStyle/>
          <a:p>
            <a:pPr lvl="0"/>
            <a:r>
              <a:rPr lang="en-US"/>
              <a:t>Patent medicine drugs were usually created from a mixture of vegetable compound with alcohol, morphine, opium, or cocaine.</a:t>
            </a:r>
          </a:p>
        </p:txBody>
      </p:sp>
      <p:sp>
        <p:nvSpPr>
          <p:cNvPr id="4" name="Slide Number Placeholder 3">
            <a:extLst>
              <a:ext uri="{FF2B5EF4-FFF2-40B4-BE49-F238E27FC236}">
                <a16:creationId xmlns:a16="http://schemas.microsoft.com/office/drawing/2014/main" id="{0167F672-DCFA-CF48-A71C-39D870FB5E9F}"/>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BED114-B597-AD45-ACDA-8F569C1576CC}" type="slidenum">
              <a:t>43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01FB6-7A30-6541-97DD-655F7B41A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AD713-4887-E345-B74F-1D2049924D0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1FAAA7F-F4AA-E745-A1A1-903AAF31CDF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D5BA41-FB4F-A942-9A7F-F3D2B40A2454}" type="slidenum">
              <a:t>44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E89A1-92A0-2C4D-B5F1-E5DF3B972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CE06D-C2F2-A64A-94F5-21CE0AFDAFCA}"/>
              </a:ext>
            </a:extLst>
          </p:cNvPr>
          <p:cNvSpPr txBox="1">
            <a:spLocks noGrp="1"/>
          </p:cNvSpPr>
          <p:nvPr>
            <p:ph type="body" sz="quarter" idx="1"/>
          </p:nvPr>
        </p:nvSpPr>
        <p:spPr>
          <a:xfrm>
            <a:off x="650174" y="4319653"/>
            <a:ext cx="5486400" cy="4114800"/>
          </a:xfrm>
        </p:spPr>
        <p:txBody>
          <a:bodyPr/>
          <a:lstStyle/>
          <a:p>
            <a:pPr lvl="0" defTabSz="897300"/>
            <a:r>
              <a:rPr lang="en-US" b="1">
                <a:solidFill>
                  <a:srgbClr val="FFFFFF"/>
                </a:solidFill>
              </a:rPr>
              <a:t>Public reaction was  a major contributor to the signing of the 1906 food safety law</a:t>
            </a:r>
          </a:p>
          <a:p>
            <a:pPr lvl="0" defTabSz="897300"/>
            <a:r>
              <a:rPr lang="en-US"/>
              <a:t>Meat inspection act of 1906 was signed the same day!</a:t>
            </a:r>
          </a:p>
          <a:p>
            <a:pPr lvl="0"/>
            <a:r>
              <a:rPr lang="en-US"/>
              <a:t>P</a:t>
            </a:r>
          </a:p>
          <a:p>
            <a:pPr lvl="0"/>
            <a:endParaRPr lang="en-US"/>
          </a:p>
        </p:txBody>
      </p:sp>
      <p:sp>
        <p:nvSpPr>
          <p:cNvPr id="4" name="Slide Number Placeholder 3">
            <a:extLst>
              <a:ext uri="{FF2B5EF4-FFF2-40B4-BE49-F238E27FC236}">
                <a16:creationId xmlns:a16="http://schemas.microsoft.com/office/drawing/2014/main" id="{A49EE035-CB83-E84F-B682-A849F524544E}"/>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8C99C8-8B8A-7149-9827-0D4EB40ED31F}" type="slidenum">
              <a:t>45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D9FD4-D813-514E-B8D2-E6431D9A8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D0B75-A4B4-2848-8B2D-C216EDB4A994}"/>
              </a:ext>
            </a:extLst>
          </p:cNvPr>
          <p:cNvSpPr txBox="1">
            <a:spLocks noGrp="1"/>
          </p:cNvSpPr>
          <p:nvPr>
            <p:ph type="body" sz="quarter" idx="1"/>
          </p:nvPr>
        </p:nvSpPr>
        <p:spPr/>
        <p:txBody>
          <a:bodyPr/>
          <a:lstStyle/>
          <a:p>
            <a:pPr lvl="0"/>
            <a:r>
              <a:rPr lang="en-US"/>
              <a:t>The Department grew and was renamed the Bureau of Chemistry in 1901 .  </a:t>
            </a:r>
          </a:p>
          <a:p>
            <a:pPr lvl="0"/>
            <a:r>
              <a:rPr lang="en-US" b="1"/>
              <a:t>Its mission changed to law enforcement after the passage of the Pure Food and Drug Law of 1906</a:t>
            </a:r>
          </a:p>
          <a:p>
            <a:pPr lvl="0"/>
            <a:r>
              <a:rPr lang="en-US"/>
              <a:t>Congress created the FDA to protect the public from unsafe drugs. The first act authorizing the FDA to regulate the drug market was the FederalFood and Drug Act of </a:t>
            </a:r>
            <a:r>
              <a:rPr lang="en-US" b="1"/>
              <a:t>1906.</a:t>
            </a:r>
          </a:p>
          <a:p>
            <a:pPr lvl="0"/>
            <a:endParaRPr lang="en-US" b="1"/>
          </a:p>
          <a:p>
            <a:pPr lvl="0"/>
            <a:r>
              <a:rPr lang="en-US" b="1"/>
              <a:t> </a:t>
            </a:r>
            <a:r>
              <a:rPr lang="en-US"/>
              <a:t>This act authorized the FDA to recall a misbranded or adulterated drug only after the drug manufacturer had introduced the drug into the stream of commerce.</a:t>
            </a:r>
          </a:p>
          <a:p>
            <a:pPr lvl="0" defTabSz="897300"/>
            <a:r>
              <a:rPr lang="en-US"/>
              <a:t>The statute for the first time regulated food and drugs that moved in interstate commerce and forbade the manufacture, sale or transportation of poisonous patent medicines. It arose in the wake of exposés by such muckrakers as Upton Sinclair and Samuel Hopkins Adams</a:t>
            </a:r>
            <a:br>
              <a:rPr lang="en-US"/>
            </a:br>
            <a:endParaRPr lang="en-US"/>
          </a:p>
          <a:p>
            <a:pPr lvl="0" defTabSz="897300"/>
            <a:r>
              <a:rPr lang="en-US"/>
              <a:t>After 1906, legislation progressively demanded greater accountability for marketing food and drugs and the need for testing drugs in clinical trials increased.</a:t>
            </a:r>
          </a:p>
          <a:p>
            <a:pPr lvl="0"/>
            <a:endParaRPr lang="en-US"/>
          </a:p>
        </p:txBody>
      </p:sp>
      <p:sp>
        <p:nvSpPr>
          <p:cNvPr id="4" name="Slide Number Placeholder 3">
            <a:extLst>
              <a:ext uri="{FF2B5EF4-FFF2-40B4-BE49-F238E27FC236}">
                <a16:creationId xmlns:a16="http://schemas.microsoft.com/office/drawing/2014/main" id="{AA70C813-5F3B-6E49-86BB-49AC9E30708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8473E7-5BD9-A24B-AADF-DE8C68A7B46F}" type="slidenum">
              <a:t>46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27BD9-89A6-B047-A717-B7D239684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C1BC01-446D-D84B-AA27-F3A26FCA58FC}"/>
              </a:ext>
            </a:extLst>
          </p:cNvPr>
          <p:cNvSpPr txBox="1">
            <a:spLocks noGrp="1"/>
          </p:cNvSpPr>
          <p:nvPr>
            <p:ph type="body" sz="quarter" idx="1"/>
          </p:nvPr>
        </p:nvSpPr>
        <p:spPr/>
        <p:txBody>
          <a:bodyPr/>
          <a:lstStyle/>
          <a:p>
            <a:pPr lvl="0"/>
            <a:r>
              <a:rPr lang="en-US"/>
              <a:t>Sulfanilamide, a drug used to treat streptococcal infections, had been shown to have dramatic curative effects and had been used safely for some time in tablet and powder form. In June 1937, however, a salesman for the S.E. Massengill Co., in Bristol, Tenn., reported a demand in the southern states for the drug in liquid form. The company's chief chemist and pharmacist, Harold Cole Watkins, experimented and found that sulfanilamide would dissolve in diethylene glycol. The company control lab tested the mixture for flavor, appearance, and fragrance and found it satisfactory. Immediately, the company compounded a quantity of the elixir and sent shipments--633 of them--all over the country.</a:t>
            </a:r>
            <a:br>
              <a:rPr lang="en-US"/>
            </a:br>
            <a:endParaRPr lang="en-US"/>
          </a:p>
          <a:p>
            <a:pPr lvl="0"/>
            <a:r>
              <a:rPr lang="en-US"/>
              <a:t>The new formulation had not been tested for toxicity. At the time the food and drugs law did not require that safety studies be done on new drugs. Selling toxic drugs was, undoubtedly, bad for business and could damage a firm's reputation, but it was not illegal.</a:t>
            </a:r>
            <a:br>
              <a:rPr lang="en-US"/>
            </a:br>
            <a:br>
              <a:rPr lang="en-US"/>
            </a:br>
            <a:r>
              <a:rPr lang="en-US"/>
              <a:t>Because no pharmacological studies had been done on the new sulfanilamide preparation, Watkins failed to note one characteristic of the solution. Diethylene glycol, a chemical normally used as an antifreeze, is a deadly poison.</a:t>
            </a:r>
            <a:br>
              <a:rPr lang="en-US"/>
            </a:br>
            <a:endParaRPr lang="en-US"/>
          </a:p>
          <a:p>
            <a:pPr lvl="0"/>
            <a:r>
              <a:rPr lang="en-US"/>
              <a:t>Misbranded gave the FDA authority to recall elixir must contain alcohol and mis</a:t>
            </a:r>
            <a:r>
              <a:rPr lang="en-US">
                <a:solidFill>
                  <a:srgbClr val="FFFFFF"/>
                </a:solidFill>
              </a:rPr>
              <a:t>branded – no information that the formulation contained diethtylene glycol</a:t>
            </a:r>
          </a:p>
        </p:txBody>
      </p:sp>
      <p:sp>
        <p:nvSpPr>
          <p:cNvPr id="4" name="Slide Number Placeholder 3">
            <a:extLst>
              <a:ext uri="{FF2B5EF4-FFF2-40B4-BE49-F238E27FC236}">
                <a16:creationId xmlns:a16="http://schemas.microsoft.com/office/drawing/2014/main" id="{D3651CCB-1A94-E34B-9E19-2F371E1957A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5EC65D-95F9-DC4C-A00B-657C94FBFAA7}" type="slidenum">
              <a:t>47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1C336-62BF-1B4E-86DD-F702ECAB9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A1BA4-0265-E043-AB5E-57721721EFE0}"/>
              </a:ext>
            </a:extLst>
          </p:cNvPr>
          <p:cNvSpPr txBox="1">
            <a:spLocks noGrp="1"/>
          </p:cNvSpPr>
          <p:nvPr>
            <p:ph type="body" sz="quarter" idx="1"/>
          </p:nvPr>
        </p:nvSpPr>
        <p:spPr/>
        <p:txBody>
          <a:bodyPr/>
          <a:lstStyle/>
          <a:p>
            <a:pPr lvl="0"/>
            <a:endParaRPr lang="en-US"/>
          </a:p>
          <a:p>
            <a:pPr lvl="0"/>
            <a:r>
              <a:rPr lang="en-US"/>
              <a:t>A bill was introduced in the U.S. Senate in 1933 to overhaul the 1906 drug law. But congressional action stalled.</a:t>
            </a:r>
          </a:p>
          <a:p>
            <a:pPr lvl="0"/>
            <a:r>
              <a:rPr lang="en-US"/>
              <a:t>Revised legislation wasn't passed until 107 people died from a poisonous ingredient in Elixir Sulfanilamide.</a:t>
            </a:r>
          </a:p>
          <a:p>
            <a:pPr lvl="0"/>
            <a:r>
              <a:rPr lang="en-US"/>
              <a:t>The S.E. Massengill Co. of Bristol, Tenn., had been marketing the product, which was the chemical relative of antifreeze now used in automobiles.</a:t>
            </a:r>
            <a:br>
              <a:rPr lang="en-US"/>
            </a:br>
            <a:br>
              <a:rPr lang="en-US"/>
            </a:br>
            <a:r>
              <a:rPr lang="en-US"/>
              <a:t>Congress passed the Federal Food, Drug, and Cosmetic (FD&amp;C) Act of 1938 with new provisions. President Roosevelt signed it into law on June 25, 1938.</a:t>
            </a:r>
          </a:p>
          <a:p>
            <a:pPr lvl="0"/>
            <a:r>
              <a:rPr lang="en-US"/>
              <a:t>For the first time, manufacturers were required to show that a drug was safe before it could be marketed.</a:t>
            </a:r>
            <a:br>
              <a:rPr lang="en-US"/>
            </a:br>
            <a:r>
              <a:rPr lang="en-US"/>
              <a:t>Required a pre-market approval --------Manufacturers had to submit an new drug application to the FDA before marketing a drug. </a:t>
            </a:r>
            <a:br>
              <a:rPr lang="en-US"/>
            </a:br>
            <a:r>
              <a:rPr lang="en-US"/>
              <a:t>New teeth in the labeling and additive laws – required manufacturers to prove safety</a:t>
            </a:r>
          </a:p>
          <a:p>
            <a:pPr lvl="0"/>
            <a:endParaRPr lang="en-US"/>
          </a:p>
          <a:p>
            <a:pPr lvl="0"/>
            <a:r>
              <a:rPr lang="en-US"/>
              <a:t>Neither the federal Food, Drug, and Cosmetic Act nor FDA regulations require animal testing of pharmaceuticals. </a:t>
            </a:r>
            <a:r>
              <a:rPr lang="en-US" b="1"/>
              <a:t>However, animal safety testing has become the default standard for the FDA, and the FDA industry guidance for preclinical drug testing states that the agency will “generally ask” for toxicity test results using at least two species of animals. </a:t>
            </a:r>
            <a:r>
              <a:rPr lang="en-US"/>
              <a:t>Thus drug companies reasonably expect that the FDA will prefer animal safety tests for many safety endpoints.</a:t>
            </a:r>
          </a:p>
        </p:txBody>
      </p:sp>
      <p:sp>
        <p:nvSpPr>
          <p:cNvPr id="4" name="Slide Number Placeholder 3">
            <a:extLst>
              <a:ext uri="{FF2B5EF4-FFF2-40B4-BE49-F238E27FC236}">
                <a16:creationId xmlns:a16="http://schemas.microsoft.com/office/drawing/2014/main" id="{6BE6A16E-759A-C64E-B393-5C6FEC6D16DB}"/>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E9CFAD-EA01-244B-98AB-D51555F2F914}" type="slidenum">
              <a:t>48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F9FD9-A260-514A-9879-78D691CD5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E1622-23CC-3F48-A9F2-6445B8F51FF3}"/>
              </a:ext>
            </a:extLst>
          </p:cNvPr>
          <p:cNvSpPr txBox="1">
            <a:spLocks noGrp="1"/>
          </p:cNvSpPr>
          <p:nvPr>
            <p:ph type="body" sz="quarter" idx="1"/>
          </p:nvPr>
        </p:nvSpPr>
        <p:spPr/>
        <p:txBody>
          <a:bodyPr/>
          <a:lstStyle/>
          <a:p>
            <a:pPr lvl="0" defTabSz="897300"/>
            <a:endParaRPr lang="en-US"/>
          </a:p>
          <a:p>
            <a:pPr lvl="0"/>
            <a:r>
              <a:rPr lang="en-US"/>
              <a:t>By 1960 it was distributed to 46 countries – wildly popular as the only non- barbiturate sedative available –</a:t>
            </a:r>
          </a:p>
          <a:p>
            <a:pPr lvl="0"/>
            <a:endParaRPr lang="en-US"/>
          </a:p>
          <a:p>
            <a:pPr lvl="0"/>
            <a:r>
              <a:rPr lang="en-US"/>
              <a:t>Application to marke in nUsa submitted in 19060</a:t>
            </a:r>
          </a:p>
          <a:p>
            <a:pPr lvl="0"/>
            <a:r>
              <a:rPr lang="en-US"/>
              <a:t>By 1961 – physician were beginning to draw a correlation between</a:t>
            </a:r>
          </a:p>
          <a:p>
            <a:pPr lvl="0"/>
            <a:r>
              <a:rPr lang="en-US"/>
              <a:t>Thalidomide and birth defects</a:t>
            </a:r>
          </a:p>
          <a:p>
            <a:pPr lvl="0"/>
            <a:endParaRPr lang="en-US" sz="800"/>
          </a:p>
          <a:p>
            <a:pPr lvl="0"/>
            <a:endParaRPr lang="en-US"/>
          </a:p>
          <a:p>
            <a:pPr lvl="0"/>
            <a:r>
              <a:rPr lang="en-US"/>
              <a:t>Within the sensitive period from day 35 to day 49 there is the following sequence:</a:t>
            </a:r>
          </a:p>
          <a:p>
            <a:pPr lvl="0"/>
            <a:r>
              <a:rPr lang="en-US"/>
              <a:t>Absence of ears and deafness: 35th - 37th day</a:t>
            </a:r>
          </a:p>
          <a:p>
            <a:pPr lvl="0"/>
            <a:r>
              <a:rPr lang="en-US"/>
              <a:t>Absence of arms: 39th - 41st day</a:t>
            </a:r>
          </a:p>
          <a:p>
            <a:pPr lvl="0"/>
            <a:r>
              <a:rPr lang="en-US"/>
              <a:t>Phocomelia with 3 fingers: 43rd - 44th day</a:t>
            </a:r>
          </a:p>
          <a:p>
            <a:pPr lvl="0"/>
            <a:r>
              <a:rPr lang="en-US"/>
              <a:t>Thumbs with 3 joints: 46th - 48th day.</a:t>
            </a:r>
          </a:p>
          <a:p>
            <a:pPr lvl="0"/>
            <a:r>
              <a:rPr lang="en-US"/>
              <a:t>If thalidomide has been taken throughout the sensitive period, the consequence may be severe defects of ears, arms and legs and of internal malformations, which often led to early death.</a:t>
            </a:r>
          </a:p>
          <a:p>
            <a:pPr lvl="0"/>
            <a:r>
              <a:rPr lang="en-US"/>
              <a:t>About 40 per cent of thalidomide victims died before their first birthday.</a:t>
            </a:r>
          </a:p>
          <a:p>
            <a:pPr lvl="0"/>
            <a:endParaRPr lang="en-US"/>
          </a:p>
        </p:txBody>
      </p:sp>
      <p:sp>
        <p:nvSpPr>
          <p:cNvPr id="4" name="Slide Number Placeholder 3">
            <a:extLst>
              <a:ext uri="{FF2B5EF4-FFF2-40B4-BE49-F238E27FC236}">
                <a16:creationId xmlns:a16="http://schemas.microsoft.com/office/drawing/2014/main" id="{695DC85D-9EB6-AD4A-BB32-B3A02AA31667}"/>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05BA2E-E763-024D-97CF-F8A71F3612ED}" type="slidenum">
              <a:t>49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F7DF8-2C2A-0346-935B-0D017024D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0391C-DA2A-1F48-8C13-AEFFBB87D961}"/>
              </a:ext>
            </a:extLst>
          </p:cNvPr>
          <p:cNvSpPr txBox="1">
            <a:spLocks noGrp="1"/>
          </p:cNvSpPr>
          <p:nvPr>
            <p:ph type="body" sz="quarter" idx="1"/>
          </p:nvPr>
        </p:nvSpPr>
        <p:spPr>
          <a:xfrm>
            <a:off x="590793" y="4307774"/>
            <a:ext cx="5486400" cy="4114800"/>
          </a:xfrm>
        </p:spPr>
        <p:txBody>
          <a:bodyPr/>
          <a:lstStyle/>
          <a:p>
            <a:pPr lvl="0"/>
            <a:r>
              <a:rPr lang="en-US">
                <a:solidFill>
                  <a:srgbClr val="FFFFFF"/>
                </a:solidFill>
              </a:rPr>
              <a:t> </a:t>
            </a:r>
            <a:r>
              <a:rPr lang="en-US" b="1"/>
              <a:t>September 1960, -</a:t>
            </a:r>
          </a:p>
          <a:p>
            <a:pPr lvl="0"/>
            <a:r>
              <a:rPr lang="en-US" b="1"/>
              <a:t>New Drug Application  was submitted to the FDA</a:t>
            </a:r>
          </a:p>
          <a:p>
            <a:pPr lvl="0"/>
            <a:r>
              <a:rPr lang="en-US" b="1"/>
              <a:t>October 1960 --Kevadon Clinical Trials were started</a:t>
            </a:r>
          </a:p>
          <a:p>
            <a:pPr lvl="0"/>
            <a:endParaRPr lang="en-US" b="1"/>
          </a:p>
          <a:p>
            <a:pPr lvl="0"/>
            <a:r>
              <a:rPr lang="en-US"/>
              <a:t>The drug interfered with the babies' normal development, including</a:t>
            </a:r>
          </a:p>
          <a:p>
            <a:pPr marL="677652" lvl="0" indent="-177594">
              <a:buSzPct val="100000"/>
              <a:buFont typeface="Wingdings" pitchFamily="2"/>
              <a:buChar char="§"/>
            </a:pPr>
            <a:r>
              <a:rPr lang="en-US"/>
              <a:t>Deafness and blindness	</a:t>
            </a:r>
          </a:p>
          <a:p>
            <a:pPr marL="677652" lvl="0" indent="-177594">
              <a:buSzPct val="100000"/>
              <a:buFont typeface="Wingdings" pitchFamily="2"/>
              <a:buChar char="§"/>
            </a:pPr>
            <a:r>
              <a:rPr lang="en-US"/>
              <a:t>Phocomelia - shortened, absent, or flipper-like limbs</a:t>
            </a:r>
          </a:p>
          <a:p>
            <a:pPr marL="677652" lvl="0" indent="-177594">
              <a:buSzPct val="100000"/>
              <a:buFont typeface="Wingdings" pitchFamily="2"/>
              <a:buChar char="§"/>
            </a:pPr>
            <a:r>
              <a:rPr lang="en-US"/>
              <a:t>Malformed hearts, bowel, etc.</a:t>
            </a:r>
          </a:p>
          <a:p>
            <a:pPr lvl="0"/>
            <a:endParaRPr lang="en-US" b="1"/>
          </a:p>
          <a:p>
            <a:pPr lvl="0"/>
            <a:endParaRPr lang="en-US" b="1"/>
          </a:p>
          <a:p>
            <a:pPr lvl="0"/>
            <a:r>
              <a:rPr lang="en-US" b="1"/>
              <a:t>Though never marketed in the US – it is estimated that more than 2.5 million doses of Kevadon were given to more than 20,000 patients as part of the trial.</a:t>
            </a:r>
          </a:p>
          <a:p>
            <a:pPr lvl="0"/>
            <a:endParaRPr lang="en-US" b="1"/>
          </a:p>
          <a:p>
            <a:pPr lvl="0"/>
            <a:r>
              <a:rPr lang="en-US" b="1"/>
              <a:t>Pulled off the INTERNATIONAL market in 1962.</a:t>
            </a:r>
          </a:p>
          <a:p>
            <a:pPr lvl="0"/>
            <a:endParaRPr lang="en-US" b="1"/>
          </a:p>
          <a:p>
            <a:pPr lvl="0" defTabSz="897300"/>
            <a:endParaRPr lang="en-US"/>
          </a:p>
        </p:txBody>
      </p:sp>
      <p:sp>
        <p:nvSpPr>
          <p:cNvPr id="4" name="Slide Number Placeholder 3">
            <a:extLst>
              <a:ext uri="{FF2B5EF4-FFF2-40B4-BE49-F238E27FC236}">
                <a16:creationId xmlns:a16="http://schemas.microsoft.com/office/drawing/2014/main" id="{51CE949B-70E2-984A-A30E-2C1D13ACC775}"/>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C934FF-DE81-7949-B674-03E4DA0F8EFF}" type="slidenum">
              <a:t>50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1E224-BE64-3F42-B350-F10B76603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E8095-E5E3-D24A-BD75-35A65800F13D}"/>
              </a:ext>
            </a:extLst>
          </p:cNvPr>
          <p:cNvSpPr txBox="1">
            <a:spLocks noGrp="1"/>
          </p:cNvSpPr>
          <p:nvPr>
            <p:ph type="body" sz="quarter" idx="1"/>
          </p:nvPr>
        </p:nvSpPr>
        <p:spPr/>
        <p:txBody>
          <a:bodyPr/>
          <a:lstStyle/>
          <a:p>
            <a:pPr lvl="0" defTabSz="897300"/>
            <a:r>
              <a:rPr lang="en-US"/>
              <a:t>in addition to safety  evaluations; the amendment</a:t>
            </a:r>
          </a:p>
          <a:p>
            <a:pPr lvl="0" defTabSz="897300"/>
            <a:r>
              <a:rPr lang="en-US"/>
              <a:t>Required Manufacturers  to provide  substantial proof of “Efficacy”  through well controlled clinical trials</a:t>
            </a:r>
          </a:p>
          <a:p>
            <a:pPr lvl="0"/>
            <a:endParaRPr lang="en-US"/>
          </a:p>
          <a:p>
            <a:pPr lvl="0" defTabSz="897300"/>
            <a:r>
              <a:rPr lang="en-US"/>
              <a:t>The Kefauver-Harris Amendment laid the groundwork for modern drug approvals. Ultimately, FDA established an evidence-based model for drug evaluation decisions that stands as the global </a:t>
            </a:r>
            <a:r>
              <a:rPr lang="en-US">
                <a:solidFill>
                  <a:srgbClr val="FFFFFF"/>
                </a:solidFill>
              </a:rPr>
              <a:t>standard.</a:t>
            </a:r>
          </a:p>
        </p:txBody>
      </p:sp>
      <p:sp>
        <p:nvSpPr>
          <p:cNvPr id="4" name="Slide Number Placeholder 3">
            <a:extLst>
              <a:ext uri="{FF2B5EF4-FFF2-40B4-BE49-F238E27FC236}">
                <a16:creationId xmlns:a16="http://schemas.microsoft.com/office/drawing/2014/main" id="{8744746C-4627-D345-83DF-1FC622708B4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B80786-481D-4C45-BF49-6414D088DC2F}" type="slidenum">
              <a:t>51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34C78-BB88-2445-8278-EC33E7883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9B7C8-D0B8-B74F-8994-BA3BEA5A3B3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AB91BF9-B536-5B47-BB84-79C3E8C3D133}"/>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6D7661-C59D-2645-AAE7-07B58EEB5E39}"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F086E-00D8-894A-85B9-941EE8DB1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D3990-C929-5243-A053-F47467B859A3}"/>
              </a:ext>
            </a:extLst>
          </p:cNvPr>
          <p:cNvSpPr txBox="1">
            <a:spLocks noGrp="1"/>
          </p:cNvSpPr>
          <p:nvPr>
            <p:ph type="body" sz="quarter" idx="1"/>
          </p:nvPr>
        </p:nvSpPr>
        <p:spPr/>
        <p:txBody>
          <a:bodyPr/>
          <a:lstStyle/>
          <a:p>
            <a:pPr lvl="0"/>
            <a:r>
              <a:rPr lang="en-US" sz="1400"/>
              <a:t>The </a:t>
            </a:r>
            <a:r>
              <a:rPr lang="en-US" sz="1400" b="1"/>
              <a:t>FDA </a:t>
            </a:r>
            <a:r>
              <a:rPr lang="en-US" sz="1400"/>
              <a:t>published the investigational new drug application (IND) regulations on January </a:t>
            </a:r>
            <a:r>
              <a:rPr lang="en-US" sz="1400" b="1"/>
              <a:t>8, 1963,</a:t>
            </a:r>
          </a:p>
          <a:p>
            <a:pPr lvl="0"/>
            <a:r>
              <a:rPr lang="en-US" sz="1400"/>
              <a:t>First Investigational Drug Regs., and the new drug application </a:t>
            </a:r>
            <a:r>
              <a:rPr lang="en-US" sz="1400" b="1"/>
              <a:t>(NDA) </a:t>
            </a:r>
            <a:r>
              <a:rPr lang="en-US" sz="1400"/>
              <a:t>regulations on June 20, </a:t>
            </a:r>
            <a:r>
              <a:rPr lang="en-US" sz="1400" b="1"/>
              <a:t>1963,</a:t>
            </a:r>
          </a:p>
          <a:p>
            <a:pPr lvl="0"/>
            <a:r>
              <a:rPr lang="en-US" sz="1400"/>
              <a:t>The </a:t>
            </a:r>
            <a:r>
              <a:rPr lang="en-US" sz="1400" b="1"/>
              <a:t>IND </a:t>
            </a:r>
            <a:r>
              <a:rPr lang="en-US" sz="1400"/>
              <a:t>regulations set forth the information that the </a:t>
            </a:r>
            <a:r>
              <a:rPr lang="en-US" sz="1400" b="1"/>
              <a:t>FDA </a:t>
            </a:r>
            <a:r>
              <a:rPr lang="en-US" sz="1400"/>
              <a:t>requires of the drug sponsor prior to commencement of drug testing on humans.</a:t>
            </a:r>
          </a:p>
          <a:p>
            <a:pPr lvl="0"/>
            <a:r>
              <a:rPr lang="en-US" sz="1400"/>
              <a:t>Set up the pre-clinical testing requirements and the phases of clinical trials</a:t>
            </a:r>
          </a:p>
          <a:p>
            <a:pPr lvl="0"/>
            <a:r>
              <a:rPr lang="en-US" sz="1400"/>
              <a:t>The sponsor must also set forth the exact nature of the trials, the names and qualifications of the investigators</a:t>
            </a:r>
          </a:p>
          <a:p>
            <a:pPr lvl="0"/>
            <a:r>
              <a:rPr lang="en-US" sz="1400"/>
              <a:t>performing the research, the expected results of the trials, and the expected duration of</a:t>
            </a:r>
          </a:p>
          <a:p>
            <a:pPr lvl="0"/>
            <a:r>
              <a:rPr lang="en-US" sz="1400"/>
              <a:t>the trials.</a:t>
            </a:r>
          </a:p>
        </p:txBody>
      </p:sp>
      <p:sp>
        <p:nvSpPr>
          <p:cNvPr id="4" name="Slide Number Placeholder 3">
            <a:extLst>
              <a:ext uri="{FF2B5EF4-FFF2-40B4-BE49-F238E27FC236}">
                <a16:creationId xmlns:a16="http://schemas.microsoft.com/office/drawing/2014/main" id="{86B1BC7E-AD0A-A34A-8AB8-73ADEF703E59}"/>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123FDC-4BDA-7741-B92F-311B44DE7160}" type="slidenum">
              <a:t>52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21B36-F6D1-9B41-A491-B24FF0C25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79301-6741-AC4D-9C83-B624153D1BD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EFB3D975-C5CB-CA43-91E4-34DCE84AA14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34EF38-B020-BC4E-AD03-EA055B324C64}" type="slidenum">
              <a:t>53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26355-FC80-D54F-B2FF-5150CD58D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F02DE-71D5-4142-AFC5-4E1048C52E91}"/>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A24E3FC-1D22-7F49-B03F-31723D6B56F3}"/>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B03E74-63E1-7843-AF7C-6E42645F9215}" type="slidenum">
              <a:t>54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C186B-51A5-1941-ADB8-91BD15AA6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AB14A-42E6-1E43-A7D8-BE2C564CF3FA}"/>
              </a:ext>
            </a:extLst>
          </p:cNvPr>
          <p:cNvSpPr txBox="1">
            <a:spLocks noGrp="1"/>
          </p:cNvSpPr>
          <p:nvPr>
            <p:ph type="body" sz="quarter" idx="1"/>
          </p:nvPr>
        </p:nvSpPr>
        <p:spPr/>
        <p:txBody>
          <a:bodyPr/>
          <a:lstStyle/>
          <a:p>
            <a:pPr lvl="0">
              <a:lnSpc>
                <a:spcPct val="80000"/>
              </a:lnSpc>
            </a:pPr>
            <a:r>
              <a:rPr lang="en-US" sz="900"/>
              <a:t>Japan , US and EU    1996</a:t>
            </a:r>
          </a:p>
          <a:p>
            <a:pPr lvl="0">
              <a:lnSpc>
                <a:spcPct val="80000"/>
              </a:lnSpc>
            </a:pPr>
            <a:r>
              <a:rPr lang="en-US" sz="900"/>
              <a:t>Efficacy guidelines mostly used for clinical research staff involved at the study site</a:t>
            </a:r>
          </a:p>
          <a:p>
            <a:pPr lvl="0">
              <a:lnSpc>
                <a:spcPct val="80000"/>
              </a:lnSpc>
            </a:pPr>
            <a:r>
              <a:rPr lang="en-US" sz="900"/>
              <a:t>19</a:t>
            </a:r>
          </a:p>
          <a:p>
            <a:pPr lvl="0" hangingPunct="0">
              <a:lnSpc>
                <a:spcPct val="80000"/>
              </a:lnSpc>
            </a:pPr>
            <a:r>
              <a:rPr lang="en-US" sz="1900" b="1">
                <a:latin typeface="Arial" pitchFamily="34"/>
                <a:cs typeface="Arial" pitchFamily="34"/>
              </a:rPr>
              <a:t>Efficacy Guidelines</a:t>
            </a:r>
          </a:p>
          <a:p>
            <a:pPr lvl="0" hangingPunct="0">
              <a:lnSpc>
                <a:spcPct val="130000"/>
              </a:lnSpc>
            </a:pPr>
            <a:endParaRPr lang="en-US" sz="500" b="1">
              <a:latin typeface="Arial" pitchFamily="34"/>
              <a:cs typeface="Arial" pitchFamily="34"/>
            </a:endParaRPr>
          </a:p>
          <a:p>
            <a:pPr lvl="0" hangingPunct="0">
              <a:lnSpc>
                <a:spcPct val="130000"/>
              </a:lnSpc>
            </a:pPr>
            <a:r>
              <a:rPr lang="en-US" sz="900">
                <a:latin typeface="Arial" pitchFamily="34"/>
                <a:cs typeface="Arial" pitchFamily="34"/>
              </a:rPr>
              <a:t>E1 	Clinical Safety for Drugs used in Long-Term Treatment</a:t>
            </a:r>
          </a:p>
          <a:p>
            <a:pPr lvl="0" hangingPunct="0">
              <a:lnSpc>
                <a:spcPct val="130000"/>
              </a:lnSpc>
            </a:pPr>
            <a:r>
              <a:rPr lang="en-US" sz="900">
                <a:latin typeface="Arial" pitchFamily="34"/>
                <a:cs typeface="Arial" pitchFamily="34"/>
              </a:rPr>
              <a:t>E2	Pharmacovigilance</a:t>
            </a:r>
          </a:p>
          <a:p>
            <a:pPr lvl="0" hangingPunct="0">
              <a:lnSpc>
                <a:spcPct val="130000"/>
              </a:lnSpc>
            </a:pPr>
            <a:r>
              <a:rPr lang="en-US" sz="900">
                <a:latin typeface="Arial" pitchFamily="34"/>
                <a:cs typeface="Arial" pitchFamily="34"/>
              </a:rPr>
              <a:t>E3 	Clinical Study Reports</a:t>
            </a:r>
          </a:p>
          <a:p>
            <a:pPr lvl="0" hangingPunct="0">
              <a:lnSpc>
                <a:spcPct val="130000"/>
              </a:lnSpc>
            </a:pPr>
            <a:r>
              <a:rPr lang="en-US" sz="900">
                <a:latin typeface="Arial" pitchFamily="34"/>
                <a:cs typeface="Arial" pitchFamily="34"/>
              </a:rPr>
              <a:t>E4 	Dose-Response Studies</a:t>
            </a:r>
          </a:p>
          <a:p>
            <a:pPr lvl="0" hangingPunct="0">
              <a:lnSpc>
                <a:spcPct val="130000"/>
              </a:lnSpc>
            </a:pPr>
            <a:r>
              <a:rPr lang="en-US" sz="900">
                <a:latin typeface="Arial" pitchFamily="34"/>
                <a:cs typeface="Arial" pitchFamily="34"/>
              </a:rPr>
              <a:t>E5 	Ethnic Factors</a:t>
            </a:r>
          </a:p>
          <a:p>
            <a:pPr lvl="0" hangingPunct="0">
              <a:lnSpc>
                <a:spcPct val="130000"/>
              </a:lnSpc>
            </a:pPr>
            <a:r>
              <a:rPr lang="en-US" sz="900">
                <a:latin typeface="Arial" pitchFamily="34"/>
                <a:cs typeface="Arial" pitchFamily="34"/>
              </a:rPr>
              <a:t>E6 	Good Clinical Practice</a:t>
            </a:r>
          </a:p>
          <a:p>
            <a:pPr lvl="0" hangingPunct="0">
              <a:lnSpc>
                <a:spcPct val="130000"/>
              </a:lnSpc>
            </a:pPr>
            <a:r>
              <a:rPr lang="en-US" sz="900">
                <a:latin typeface="Arial" pitchFamily="34"/>
                <a:cs typeface="Arial" pitchFamily="34"/>
              </a:rPr>
              <a:t>E7 	Clinical Trials in Geriatric Population</a:t>
            </a:r>
          </a:p>
          <a:p>
            <a:pPr lvl="0" hangingPunct="0">
              <a:lnSpc>
                <a:spcPct val="130000"/>
              </a:lnSpc>
            </a:pPr>
            <a:r>
              <a:rPr lang="en-US" sz="900">
                <a:latin typeface="Arial" pitchFamily="34"/>
                <a:cs typeface="Arial" pitchFamily="34"/>
              </a:rPr>
              <a:t>E8 	General Considerations for Clinical Trials</a:t>
            </a:r>
          </a:p>
          <a:p>
            <a:pPr lvl="0" hangingPunct="0">
              <a:lnSpc>
                <a:spcPct val="130000"/>
              </a:lnSpc>
            </a:pPr>
            <a:r>
              <a:rPr lang="en-US" sz="900">
                <a:latin typeface="Arial" pitchFamily="34"/>
                <a:cs typeface="Arial" pitchFamily="34"/>
              </a:rPr>
              <a:t>E9 	Statistical Principles for Clinical TrialsStep 1</a:t>
            </a:r>
          </a:p>
          <a:p>
            <a:pPr lvl="0" hangingPunct="0">
              <a:lnSpc>
                <a:spcPct val="130000"/>
              </a:lnSpc>
              <a:buSzPct val="100000"/>
              <a:buChar char="•"/>
            </a:pPr>
            <a:r>
              <a:rPr lang="en-US" sz="900">
                <a:latin typeface="Arial" pitchFamily="34"/>
                <a:cs typeface="Arial" pitchFamily="34"/>
              </a:rPr>
              <a:t>E10 	Choice of Control Group in Clinical Trials</a:t>
            </a:r>
          </a:p>
          <a:p>
            <a:pPr lvl="0" hangingPunct="0">
              <a:lnSpc>
                <a:spcPct val="130000"/>
              </a:lnSpc>
            </a:pPr>
            <a:r>
              <a:rPr lang="en-US" sz="900">
                <a:latin typeface="Arial" pitchFamily="34"/>
                <a:cs typeface="Arial" pitchFamily="34"/>
                <a:hlinkClick r:id="rId3" tooltip="E10"/>
              </a:rPr>
              <a:t> </a:t>
            </a:r>
            <a:r>
              <a:rPr lang="en-US" sz="900">
                <a:latin typeface="Arial" pitchFamily="34"/>
                <a:cs typeface="Arial" pitchFamily="34"/>
              </a:rPr>
              <a:t>E11 	Clinical Trials in Pediatric Population</a:t>
            </a:r>
          </a:p>
          <a:p>
            <a:pPr lvl="0" hangingPunct="0">
              <a:lnSpc>
                <a:spcPct val="130000"/>
              </a:lnSpc>
            </a:pPr>
            <a:r>
              <a:rPr lang="en-US" sz="900">
                <a:latin typeface="Arial" pitchFamily="34"/>
                <a:cs typeface="Arial" pitchFamily="34"/>
              </a:rPr>
              <a:t>E12 	Clinical Evaluation by Therapeutic Category</a:t>
            </a:r>
          </a:p>
          <a:p>
            <a:pPr lvl="0" hangingPunct="0">
              <a:lnSpc>
                <a:spcPct val="130000"/>
              </a:lnSpc>
            </a:pPr>
            <a:r>
              <a:rPr lang="en-US" sz="900">
                <a:latin typeface="Arial" pitchFamily="34"/>
                <a:cs typeface="Arial" pitchFamily="34"/>
              </a:rPr>
              <a:t>E14 	Clinical Evaluation</a:t>
            </a:r>
          </a:p>
          <a:p>
            <a:pPr lvl="0" hangingPunct="0">
              <a:lnSpc>
                <a:spcPct val="130000"/>
              </a:lnSpc>
            </a:pPr>
            <a:r>
              <a:rPr lang="en-US" sz="900">
                <a:latin typeface="Arial" pitchFamily="34"/>
                <a:cs typeface="Arial" pitchFamily="34"/>
              </a:rPr>
              <a:t>E15 	Definitions in Pharmacogenetics / Pharmacogenomics</a:t>
            </a:r>
          </a:p>
          <a:p>
            <a:pPr lvl="0" hangingPunct="0">
              <a:lnSpc>
                <a:spcPct val="130000"/>
              </a:lnSpc>
            </a:pPr>
            <a:r>
              <a:rPr lang="en-US" sz="900">
                <a:latin typeface="Arial" pitchFamily="34"/>
                <a:cs typeface="Arial" pitchFamily="34"/>
              </a:rPr>
              <a:t>E16 	Qualification of Genomic Biomarkers</a:t>
            </a:r>
          </a:p>
          <a:p>
            <a:pPr lvl="0" hangingPunct="0">
              <a:lnSpc>
                <a:spcPct val="130000"/>
              </a:lnSpc>
            </a:pPr>
            <a:r>
              <a:rPr lang="en-US" sz="900">
                <a:latin typeface="Arial" pitchFamily="34"/>
                <a:cs typeface="Arial" pitchFamily="34"/>
              </a:rPr>
              <a:t>E17 	Multi-Regional Clinical Trials</a:t>
            </a:r>
          </a:p>
          <a:p>
            <a:pPr lvl="0" hangingPunct="0">
              <a:lnSpc>
                <a:spcPct val="130000"/>
              </a:lnSpc>
            </a:pPr>
            <a:r>
              <a:rPr lang="en-US" sz="900">
                <a:latin typeface="Arial" pitchFamily="34"/>
                <a:cs typeface="Arial" pitchFamily="34"/>
              </a:rPr>
              <a:t>E18 	Genomic Sampling Methodologies</a:t>
            </a:r>
          </a:p>
          <a:p>
            <a:pPr lvl="0" hangingPunct="0">
              <a:lnSpc>
                <a:spcPct val="130000"/>
              </a:lnSpc>
            </a:pPr>
            <a:r>
              <a:rPr lang="en-US" sz="900">
                <a:latin typeface="Arial" pitchFamily="34"/>
                <a:cs typeface="Arial" pitchFamily="34"/>
              </a:rPr>
              <a:t>Cross-cutting Topics</a:t>
            </a:r>
          </a:p>
          <a:p>
            <a:pPr lvl="0">
              <a:lnSpc>
                <a:spcPct val="80000"/>
              </a:lnSpc>
            </a:pPr>
            <a:r>
              <a:rPr lang="en-US" sz="900"/>
              <a:t>chapters</a:t>
            </a:r>
          </a:p>
        </p:txBody>
      </p:sp>
      <p:sp>
        <p:nvSpPr>
          <p:cNvPr id="4" name="Slide Number Placeholder 3">
            <a:extLst>
              <a:ext uri="{FF2B5EF4-FFF2-40B4-BE49-F238E27FC236}">
                <a16:creationId xmlns:a16="http://schemas.microsoft.com/office/drawing/2014/main" id="{76543ED5-A030-5845-80D0-69CEE685C7D8}"/>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2026D2-D0DA-DE43-A2CE-380BAA17AF6B}" type="slidenum">
              <a:t>55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58835-C506-C342-841E-96C1665B1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453AD-4212-3D48-B7CA-9D8287B2BFD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8DFC454-A64A-154B-AEA3-74D96C67760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8A4466-DFFB-9D42-8964-51E15A9E07B3}" type="slidenum">
              <a:t>56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16F13-041E-E74E-A0A2-CFB6163B4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94D83-367E-284E-9308-B8070A3E36E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3757073F-42B7-C446-BC98-25D510E848AE}"/>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44AD92-4C86-D341-AA85-B485FA6C37AF}" type="slidenum">
              <a:t>58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E6C16-33CF-F94E-B89C-4A4EE86F1ECA}"/>
              </a:ext>
            </a:extLst>
          </p:cNvPr>
          <p:cNvSpPr>
            <a:spLocks noGrp="1" noRot="1" noChangeAspect="1"/>
          </p:cNvSpPr>
          <p:nvPr>
            <p:ph type="sldImg"/>
          </p:nvPr>
        </p:nvSpPr>
        <p:spPr>
          <a:xfrm>
            <a:off x="392113" y="760415"/>
            <a:ext cx="5975347" cy="3360740"/>
          </a:xfrm>
        </p:spPr>
      </p:sp>
      <p:sp>
        <p:nvSpPr>
          <p:cNvPr id="3" name="Notes Placeholder 2">
            <a:extLst>
              <a:ext uri="{FF2B5EF4-FFF2-40B4-BE49-F238E27FC236}">
                <a16:creationId xmlns:a16="http://schemas.microsoft.com/office/drawing/2014/main" id="{181054B5-7C64-A84D-A20F-62EC5A6E866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9C52FC2-3CB9-3043-90D5-525EE3B3972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22518E-A8D2-2A44-8F5B-A53AF3268A37}" type="slidenum">
              <a:t>59</a:t>
            </a:fld>
            <a:endParaRPr lang="en-US" sz="1200" b="0" i="0" u="none" strike="noStrike" kern="1200" cap="none" spc="0" baseline="0">
              <a:solidFill>
                <a:srgbClr val="000000"/>
              </a:solidFill>
              <a:uFillTx/>
              <a:latin typeface="Calibri"/>
            </a:endParaRPr>
          </a:p>
        </p:txBody>
      </p:sp>
      <p:sp>
        <p:nvSpPr>
          <p:cNvPr id="5" name="Rectangle 4">
            <a:extLst>
              <a:ext uri="{FF2B5EF4-FFF2-40B4-BE49-F238E27FC236}">
                <a16:creationId xmlns:a16="http://schemas.microsoft.com/office/drawing/2014/main" id="{685E093F-5A70-7B45-BB3C-10DA8FF38481}"/>
              </a:ext>
            </a:extLst>
          </p:cNvPr>
          <p:cNvSpPr/>
          <p:nvPr/>
        </p:nvSpPr>
        <p:spPr>
          <a:xfrm>
            <a:off x="776353" y="4676488"/>
            <a:ext cx="5493824" cy="2031321"/>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Flint, A., "A Contribution Toward the Natural History of Articular Rheumatism, Consisting of a Report of Thirteen Cases Treated Solely with Palliative Measures", </a:t>
            </a:r>
            <a:r>
              <a:rPr lang="en-US" sz="1800" b="0" i="1" u="none" strike="noStrike" kern="1200" cap="none" spc="0" baseline="0">
                <a:solidFill>
                  <a:srgbClr val="000000"/>
                </a:solidFill>
                <a:uFillTx/>
                <a:latin typeface="Calibri"/>
              </a:rPr>
              <a:t>American Journal of the Medical Sciences</a:t>
            </a:r>
            <a:r>
              <a:rPr lang="en-US" sz="1800" b="0" i="0" u="none" strike="noStrike" kern="1200" cap="none" spc="0" baseline="0">
                <a:solidFill>
                  <a:srgbClr val="000000"/>
                </a:solidFill>
                <a:uFillTx/>
                <a:latin typeface="Calibri"/>
              </a:rPr>
              <a:t>, Vol.46, (July 1863), pp.17–36.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1E1F6-0AA3-5C4E-A7C9-822E71863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C82C1-2E95-F643-B66D-5DD753344D95}"/>
              </a:ext>
            </a:extLst>
          </p:cNvPr>
          <p:cNvSpPr txBox="1">
            <a:spLocks noGrp="1"/>
          </p:cNvSpPr>
          <p:nvPr>
            <p:ph type="body" sz="quarter" idx="1"/>
          </p:nvPr>
        </p:nvSpPr>
        <p:spPr/>
        <p:txBody>
          <a:bodyPr/>
          <a:lstStyle/>
          <a:p>
            <a:pPr lvl="0"/>
            <a:r>
              <a:rPr lang="en-US" b="1">
                <a:solidFill>
                  <a:srgbClr val="FFFFFF"/>
                </a:solidFill>
              </a:rPr>
              <a:t>In the following seminal events describe involve military physicians or surgeons</a:t>
            </a:r>
          </a:p>
          <a:p>
            <a:pPr lvl="0"/>
            <a:r>
              <a:rPr lang="en-US" b="1">
                <a:solidFill>
                  <a:srgbClr val="FFFFFF"/>
                </a:solidFill>
              </a:rPr>
              <a:t>Pare , Lind, Hopkins and Hill were key players in establishing new processes and new </a:t>
            </a:r>
            <a:r>
              <a:rPr lang="en-US" b="1"/>
              <a:t>treatments to preserve life and reduce suffering.</a:t>
            </a:r>
          </a:p>
          <a:p>
            <a:pPr lvl="0" algn="ctr"/>
            <a:endParaRPr lang="en-US" sz="1600" b="1"/>
          </a:p>
          <a:p>
            <a:pPr lvl="0"/>
            <a:r>
              <a:rPr lang="en-US" sz="1600" b="1"/>
              <a:t>Attributes we find in good researchers today!!!</a:t>
            </a:r>
          </a:p>
          <a:p>
            <a:pPr lvl="0" algn="ctr"/>
            <a:endParaRPr lang="en-US" sz="1600" b="1"/>
          </a:p>
          <a:p>
            <a:pPr lvl="0" algn="ctr"/>
            <a:endParaRPr lang="en-US" sz="1600" b="1"/>
          </a:p>
        </p:txBody>
      </p:sp>
      <p:sp>
        <p:nvSpPr>
          <p:cNvPr id="4" name="Slide Number Placeholder 3">
            <a:extLst>
              <a:ext uri="{FF2B5EF4-FFF2-40B4-BE49-F238E27FC236}">
                <a16:creationId xmlns:a16="http://schemas.microsoft.com/office/drawing/2014/main" id="{32A4CCE9-778A-264F-B26C-C0FC586E9D1B}"/>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007ED6-5DCF-E047-8FE3-7185BC2E86C9}"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81225-3811-1341-AFF4-B32949C082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1FD19-EEEA-AB42-AD53-3C5895A903A5}"/>
              </a:ext>
            </a:extLst>
          </p:cNvPr>
          <p:cNvSpPr txBox="1">
            <a:spLocks noGrp="1"/>
          </p:cNvSpPr>
          <p:nvPr>
            <p:ph type="body" sz="quarter" idx="1"/>
          </p:nvPr>
        </p:nvSpPr>
        <p:spPr/>
        <p:txBody>
          <a:bodyPr/>
          <a:lstStyle/>
          <a:p>
            <a:pPr lvl="0"/>
            <a:r>
              <a:rPr lang="en-US" b="1">
                <a:solidFill>
                  <a:srgbClr val="FFFFFF"/>
                </a:solidFill>
              </a:rPr>
              <a:t>605 – 562 BC</a:t>
            </a:r>
          </a:p>
          <a:p>
            <a:pPr lvl="0"/>
            <a:r>
              <a:rPr lang="en-US" b="1"/>
              <a:t>King Nebuchadnezzar's court and Daniel’s diet study</a:t>
            </a:r>
          </a:p>
          <a:p>
            <a:pPr lvl="0" algn="ctr"/>
            <a:endParaRPr lang="en-US" sz="800" b="1"/>
          </a:p>
          <a:p>
            <a:pPr lvl="0"/>
            <a:r>
              <a:rPr lang="en-US" sz="800" b="1"/>
              <a:t>Daniel had been brought to the kings court as a war prisoners from Jerusalem ( defeated by Neb)</a:t>
            </a:r>
          </a:p>
          <a:p>
            <a:pPr lvl="0"/>
            <a:endParaRPr lang="en-US" sz="800" b="1"/>
          </a:p>
          <a:p>
            <a:pPr lvl="0"/>
            <a:r>
              <a:rPr lang="en-US" b="1"/>
              <a:t>Due to their faith, Daniel and his friends were forbidden to eat the meat and wine diet ordered by the king.</a:t>
            </a:r>
            <a:endParaRPr lang="en-US" sz="1000" b="1"/>
          </a:p>
          <a:p>
            <a:pPr lvl="0"/>
            <a:r>
              <a:rPr lang="en-US" b="1"/>
              <a:t>Daniel asked that he and his friends be allowed to eat  vegetables (beans) and water for 10 days and if they did not appear healthy they would comply with the kings order.</a:t>
            </a:r>
          </a:p>
          <a:p>
            <a:pPr lvl="0"/>
            <a:endParaRPr lang="en-US" b="1"/>
          </a:p>
          <a:p>
            <a:pPr lvl="0"/>
            <a:r>
              <a:rPr lang="en-US" b="1"/>
              <a:t>At the end of ten days it was seen that they were better in appearance and fatter in flesh than all the youths who ate the king's rich food. So the steward took away their rich food and the wine they were to drink and gave them vegetables.</a:t>
            </a:r>
          </a:p>
          <a:p>
            <a:pPr lvl="0"/>
            <a:endParaRPr lang="en-US" b="1"/>
          </a:p>
          <a:p>
            <a:pPr lvl="0"/>
            <a:r>
              <a:rPr lang="en-US" b="1"/>
              <a:t>First time an uncontrolled human experiment guided a decision about public health.</a:t>
            </a:r>
          </a:p>
          <a:p>
            <a:pPr lvl="0"/>
            <a:endParaRPr lang="en-US" b="1"/>
          </a:p>
          <a:p>
            <a:pPr lvl="0"/>
            <a:r>
              <a:rPr lang="en-US" b="1"/>
              <a:t>Importance of publication</a:t>
            </a:r>
          </a:p>
          <a:p>
            <a:pPr lvl="0"/>
            <a:endParaRPr lang="en-US" b="1"/>
          </a:p>
          <a:p>
            <a:pPr lvl="0"/>
            <a:endParaRPr lang="en-US" b="1"/>
          </a:p>
        </p:txBody>
      </p:sp>
      <p:sp>
        <p:nvSpPr>
          <p:cNvPr id="4" name="Slide Number Placeholder 3">
            <a:extLst>
              <a:ext uri="{FF2B5EF4-FFF2-40B4-BE49-F238E27FC236}">
                <a16:creationId xmlns:a16="http://schemas.microsoft.com/office/drawing/2014/main" id="{E1E3B7FD-774E-8B4D-AA4E-2A0BD0DF43B1}"/>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7D9F90-2C0E-334D-8E67-69ED835D324A}"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FF2C3-413A-B945-8CEC-9F3424E8A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94FED-E38D-B440-9336-B06A4AE03108}"/>
              </a:ext>
            </a:extLst>
          </p:cNvPr>
          <p:cNvSpPr txBox="1">
            <a:spLocks noGrp="1"/>
          </p:cNvSpPr>
          <p:nvPr>
            <p:ph type="body" sz="quarter" idx="1"/>
          </p:nvPr>
        </p:nvSpPr>
        <p:spPr/>
        <p:txBody>
          <a:bodyPr/>
          <a:lstStyle/>
          <a:p>
            <a:pPr lvl="0"/>
            <a:r>
              <a:rPr lang="en-US" b="1"/>
              <a:t>Gunpowder felt to be poison that could be neutralized cauterization with boiling oil</a:t>
            </a:r>
            <a:endParaRPr lang="en-US"/>
          </a:p>
          <a:p>
            <a:pPr lvl="0"/>
            <a:r>
              <a:rPr lang="en-US"/>
              <a:t>Treatment worse than the injury in many cases</a:t>
            </a:r>
          </a:p>
        </p:txBody>
      </p:sp>
      <p:sp>
        <p:nvSpPr>
          <p:cNvPr id="4" name="Slide Number Placeholder 3">
            <a:extLst>
              <a:ext uri="{FF2B5EF4-FFF2-40B4-BE49-F238E27FC236}">
                <a16:creationId xmlns:a16="http://schemas.microsoft.com/office/drawing/2014/main" id="{7B615EAD-6FE5-0D4C-98C7-C76D2508820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99376E-39C4-5A4E-B9FF-1EB63B9AC1A9}"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E8D43-60B1-004A-A9EF-1DE0E343B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F3913-A99B-8C43-A698-15BC418134C6}"/>
              </a:ext>
            </a:extLst>
          </p:cNvPr>
          <p:cNvSpPr txBox="1">
            <a:spLocks noGrp="1"/>
          </p:cNvSpPr>
          <p:nvPr>
            <p:ph type="body" sz="quarter" idx="1"/>
          </p:nvPr>
        </p:nvSpPr>
        <p:spPr/>
        <p:txBody>
          <a:bodyPr/>
          <a:lstStyle/>
          <a:p>
            <a:pPr lvl="0"/>
            <a:r>
              <a:rPr lang="en-US" b="1">
                <a:solidFill>
                  <a:srgbClr val="FFFFFF"/>
                </a:solidFill>
              </a:rPr>
              <a:t>Curative trial</a:t>
            </a:r>
          </a:p>
          <a:p>
            <a:pPr lvl="0"/>
            <a:r>
              <a:rPr lang="en-US" b="1"/>
              <a:t>Pare ran out of oil to boil and remembered an  ancient Arabic recipe for a poultice of egg yolks, oil of roses and turpentine oils. </a:t>
            </a:r>
            <a:endParaRPr lang="en-US" sz="1600" b="1"/>
          </a:p>
          <a:p>
            <a:pPr lvl="0"/>
            <a:r>
              <a:rPr lang="en-US" b="1"/>
              <a:t>Soothed the wound and had some pain relief ( oil of turpentine)  and anti-inflammatory properties (egg yolks) and  antiseptic and coagulation (oil of Roses)</a:t>
            </a:r>
          </a:p>
          <a:p>
            <a:pPr lvl="0"/>
            <a:endParaRPr lang="en-US" b="1"/>
          </a:p>
          <a:p>
            <a:pPr lvl="0"/>
            <a:r>
              <a:rPr lang="en-US" b="1"/>
              <a:t>Soldiers treated with the poultice were much improved the next morning and were far better off than the ones treated with the boiling oil.</a:t>
            </a:r>
          </a:p>
          <a:p>
            <a:pPr lvl="0"/>
            <a:endParaRPr lang="en-US" sz="1600" b="1"/>
          </a:p>
          <a:p>
            <a:pPr lvl="0"/>
            <a:r>
              <a:rPr lang="en-US" sz="1600" b="1"/>
              <a:t>Documented in his diaries.</a:t>
            </a:r>
          </a:p>
          <a:p>
            <a:pPr lvl="0"/>
            <a:endParaRPr lang="en-US"/>
          </a:p>
        </p:txBody>
      </p:sp>
      <p:sp>
        <p:nvSpPr>
          <p:cNvPr id="4" name="Slide Number Placeholder 3">
            <a:extLst>
              <a:ext uri="{FF2B5EF4-FFF2-40B4-BE49-F238E27FC236}">
                <a16:creationId xmlns:a16="http://schemas.microsoft.com/office/drawing/2014/main" id="{72F2711A-9E89-5F43-ACF6-D6AE49D24E9A}"/>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EC248D-2CF5-C544-A9CB-72B081CCDC49}"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B29A1C0C-331B-FC4A-824F-1934309E3EFC}"/>
              </a:ext>
            </a:extLst>
          </p:cNvPr>
          <p:cNvGrpSpPr/>
          <p:nvPr/>
        </p:nvGrpSpPr>
        <p:grpSpPr>
          <a:xfrm>
            <a:off x="-65" y="-8467"/>
            <a:ext cx="12192070" cy="6866467"/>
            <a:chOff x="-65" y="-8467"/>
            <a:chExt cx="12192070" cy="6866467"/>
          </a:xfrm>
        </p:grpSpPr>
        <p:cxnSp>
          <p:nvCxnSpPr>
            <p:cNvPr id="3" name="Straight Connector 31">
              <a:extLst>
                <a:ext uri="{FF2B5EF4-FFF2-40B4-BE49-F238E27FC236}">
                  <a16:creationId xmlns:a16="http://schemas.microsoft.com/office/drawing/2014/main" id="{22952BEC-3B1F-254A-8628-63AD205805B8}"/>
                </a:ext>
              </a:extLst>
            </p:cNvPr>
            <p:cNvCxnSpPr/>
            <p:nvPr/>
          </p:nvCxnSpPr>
          <p:spPr>
            <a:xfrm>
              <a:off x="9371008" y="0"/>
              <a:ext cx="1219207" cy="6858000"/>
            </a:xfrm>
            <a:prstGeom prst="straightConnector1">
              <a:avLst/>
            </a:prstGeom>
            <a:noFill/>
            <a:ln w="9528">
              <a:solidFill>
                <a:srgbClr val="BFBFBF"/>
              </a:solidFill>
              <a:prstDash val="solid"/>
            </a:ln>
          </p:spPr>
        </p:cxnSp>
        <p:cxnSp>
          <p:nvCxnSpPr>
            <p:cNvPr id="4" name="Straight Connector 20">
              <a:extLst>
                <a:ext uri="{FF2B5EF4-FFF2-40B4-BE49-F238E27FC236}">
                  <a16:creationId xmlns:a16="http://schemas.microsoft.com/office/drawing/2014/main" id="{05B43C30-E5F7-A449-BEB4-F6B5423F82DB}"/>
                </a:ext>
              </a:extLst>
            </p:cNvPr>
            <p:cNvCxnSpPr/>
            <p:nvPr/>
          </p:nvCxnSpPr>
          <p:spPr>
            <a:xfrm flipH="1">
              <a:off x="7425266" y="3681410"/>
              <a:ext cx="4763557" cy="3176590"/>
            </a:xfrm>
            <a:prstGeom prst="straightConnector1">
              <a:avLst/>
            </a:prstGeom>
            <a:noFill/>
            <a:ln w="9528">
              <a:solidFill>
                <a:srgbClr val="D9D9D9"/>
              </a:solidFill>
              <a:prstDash val="solid"/>
            </a:ln>
          </p:spPr>
        </p:cxnSp>
        <p:sp>
          <p:nvSpPr>
            <p:cNvPr id="5" name="Rectangle 23">
              <a:extLst>
                <a:ext uri="{FF2B5EF4-FFF2-40B4-BE49-F238E27FC236}">
                  <a16:creationId xmlns:a16="http://schemas.microsoft.com/office/drawing/2014/main" id="{9CF06242-CB4C-2B42-9998-7B7B06E9D110}"/>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90C226">
                <a:alpha val="3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Rectangle 25">
              <a:extLst>
                <a:ext uri="{FF2B5EF4-FFF2-40B4-BE49-F238E27FC236}">
                  <a16:creationId xmlns:a16="http://schemas.microsoft.com/office/drawing/2014/main" id="{D13BEAD8-9707-DC4F-B6EF-A516865C3F00}"/>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90C226">
                <a:alpha val="2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Isosceles Triangle 26">
              <a:extLst>
                <a:ext uri="{FF2B5EF4-FFF2-40B4-BE49-F238E27FC236}">
                  <a16:creationId xmlns:a16="http://schemas.microsoft.com/office/drawing/2014/main" id="{232D8790-6AC1-F14D-B193-BC6BB9669979}"/>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4A021">
                <a:alpha val="72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Rectangle 27">
              <a:extLst>
                <a:ext uri="{FF2B5EF4-FFF2-40B4-BE49-F238E27FC236}">
                  <a16:creationId xmlns:a16="http://schemas.microsoft.com/office/drawing/2014/main" id="{75B3871E-D52B-AF47-9DD5-67DE02872E67}"/>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F7819">
                <a:alpha val="7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Rectangle 28">
              <a:extLst>
                <a:ext uri="{FF2B5EF4-FFF2-40B4-BE49-F238E27FC236}">
                  <a16:creationId xmlns:a16="http://schemas.microsoft.com/office/drawing/2014/main" id="{18356A08-9CF7-3E41-8AD7-657E63113F51}"/>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C0E474">
                <a:alpha val="7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29">
              <a:extLst>
                <a:ext uri="{FF2B5EF4-FFF2-40B4-BE49-F238E27FC236}">
                  <a16:creationId xmlns:a16="http://schemas.microsoft.com/office/drawing/2014/main" id="{1D1CE683-A93A-9E44-B8C5-ACC35B6CBBC1}"/>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90C226">
                <a:alpha val="65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Isosceles Triangle 30">
              <a:extLst>
                <a:ext uri="{FF2B5EF4-FFF2-40B4-BE49-F238E27FC236}">
                  <a16:creationId xmlns:a16="http://schemas.microsoft.com/office/drawing/2014/main" id="{275C63F2-7242-8648-A7BC-6DB1FE66DA85}"/>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Isosceles Triangle 18">
              <a:extLst>
                <a:ext uri="{FF2B5EF4-FFF2-40B4-BE49-F238E27FC236}">
                  <a16:creationId xmlns:a16="http://schemas.microsoft.com/office/drawing/2014/main" id="{C51A5199-AC9F-B64C-BA17-C8AB3B0E3F05}"/>
                </a:ext>
              </a:extLst>
            </p:cNvPr>
            <p:cNvSpPr/>
            <p:nvPr/>
          </p:nvSpPr>
          <p:spPr>
            <a:xfrm rot="10799991">
              <a:off x="-65" y="0"/>
              <a:ext cx="842592" cy="5666152"/>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5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Title 1">
            <a:extLst>
              <a:ext uri="{FF2B5EF4-FFF2-40B4-BE49-F238E27FC236}">
                <a16:creationId xmlns:a16="http://schemas.microsoft.com/office/drawing/2014/main" id="{74FC5212-6311-BA46-A243-C3B2DD5985C1}"/>
              </a:ext>
            </a:extLst>
          </p:cNvPr>
          <p:cNvSpPr txBox="1">
            <a:spLocks noGrp="1"/>
          </p:cNvSpPr>
          <p:nvPr>
            <p:ph type="ctrTitle"/>
          </p:nvPr>
        </p:nvSpPr>
        <p:spPr>
          <a:xfrm>
            <a:off x="1507068" y="2404533"/>
            <a:ext cx="7766931" cy="1646304"/>
          </a:xfrm>
        </p:spPr>
        <p:txBody>
          <a:bodyPr anchor="b"/>
          <a:lstStyle>
            <a:lvl1pPr algn="r">
              <a:defRPr sz="5400"/>
            </a:lvl1pPr>
          </a:lstStyle>
          <a:p>
            <a:pPr lvl="0"/>
            <a:r>
              <a:rPr lang="en-US"/>
              <a:t>Click to edit Master title style</a:t>
            </a:r>
          </a:p>
        </p:txBody>
      </p:sp>
      <p:sp>
        <p:nvSpPr>
          <p:cNvPr id="14" name="Subtitle 2">
            <a:extLst>
              <a:ext uri="{FF2B5EF4-FFF2-40B4-BE49-F238E27FC236}">
                <a16:creationId xmlns:a16="http://schemas.microsoft.com/office/drawing/2014/main" id="{D3E5F1C6-7FB2-3945-80C1-B3DB5D91D23C}"/>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en-US"/>
              <a:t>Click to edit Master subtitle style</a:t>
            </a:r>
          </a:p>
        </p:txBody>
      </p:sp>
      <p:sp>
        <p:nvSpPr>
          <p:cNvPr id="15" name="Date Placeholder 3">
            <a:extLst>
              <a:ext uri="{FF2B5EF4-FFF2-40B4-BE49-F238E27FC236}">
                <a16:creationId xmlns:a16="http://schemas.microsoft.com/office/drawing/2014/main" id="{4EAE0EB0-C62A-0347-B1BD-1A6587F8D982}"/>
              </a:ext>
            </a:extLst>
          </p:cNvPr>
          <p:cNvSpPr txBox="1">
            <a:spLocks noGrp="1"/>
          </p:cNvSpPr>
          <p:nvPr>
            <p:ph type="dt" sz="half" idx="7"/>
          </p:nvPr>
        </p:nvSpPr>
        <p:spPr/>
        <p:txBody>
          <a:bodyPr/>
          <a:lstStyle>
            <a:lvl1pPr defTabSz="914400">
              <a:defRPr/>
            </a:lvl1pPr>
          </a:lstStyle>
          <a:p>
            <a:pPr lvl="0"/>
            <a:fld id="{A96BABBA-B345-0240-98BD-97D2161E133F}" type="datetime1">
              <a:rPr lang="en-US"/>
              <a:pPr lvl="0"/>
              <a:t>8/5/20</a:t>
            </a:fld>
            <a:endParaRPr lang="en-US"/>
          </a:p>
        </p:txBody>
      </p:sp>
      <p:sp>
        <p:nvSpPr>
          <p:cNvPr id="16" name="Footer Placeholder 4">
            <a:extLst>
              <a:ext uri="{FF2B5EF4-FFF2-40B4-BE49-F238E27FC236}">
                <a16:creationId xmlns:a16="http://schemas.microsoft.com/office/drawing/2014/main" id="{82A39273-2E5B-6047-80B5-7CA8177D3798}"/>
              </a:ext>
            </a:extLst>
          </p:cNvPr>
          <p:cNvSpPr txBox="1">
            <a:spLocks noGrp="1"/>
          </p:cNvSpPr>
          <p:nvPr>
            <p:ph type="ftr" sz="quarter" idx="9"/>
          </p:nvPr>
        </p:nvSpPr>
        <p:spPr/>
        <p:txBody>
          <a:bodyPr/>
          <a:lstStyle>
            <a:lvl1pPr defTabSz="914400">
              <a:defRPr/>
            </a:lvl1pPr>
          </a:lstStyle>
          <a:p>
            <a:pPr lvl="0"/>
            <a:endParaRPr lang="en-US"/>
          </a:p>
        </p:txBody>
      </p:sp>
      <p:sp>
        <p:nvSpPr>
          <p:cNvPr id="17" name="Slide Number Placeholder 5">
            <a:extLst>
              <a:ext uri="{FF2B5EF4-FFF2-40B4-BE49-F238E27FC236}">
                <a16:creationId xmlns:a16="http://schemas.microsoft.com/office/drawing/2014/main" id="{D65CD585-AD54-B04B-8BCA-D80BC7C8A6AF}"/>
              </a:ext>
            </a:extLst>
          </p:cNvPr>
          <p:cNvSpPr txBox="1">
            <a:spLocks noGrp="1"/>
          </p:cNvSpPr>
          <p:nvPr>
            <p:ph type="sldNum" sz="quarter" idx="8"/>
          </p:nvPr>
        </p:nvSpPr>
        <p:spPr/>
        <p:txBody>
          <a:bodyPr/>
          <a:lstStyle>
            <a:lvl1pPr defTabSz="914400">
              <a:defRPr/>
            </a:lvl1pPr>
          </a:lstStyle>
          <a:p>
            <a:pPr lvl="0"/>
            <a:fld id="{9C821D75-2421-554F-8BF1-165BB436D8EE}" type="slidenum">
              <a:t>‹#›</a:t>
            </a:fld>
            <a:endParaRPr lang="en-US"/>
          </a:p>
        </p:txBody>
      </p:sp>
    </p:spTree>
    <p:extLst>
      <p:ext uri="{BB962C8B-B14F-4D97-AF65-F5344CB8AC3E}">
        <p14:creationId xmlns:p14="http://schemas.microsoft.com/office/powerpoint/2010/main" val="34031849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1619-2104-C34B-A689-E15851723F16}"/>
              </a:ext>
            </a:extLst>
          </p:cNvPr>
          <p:cNvSpPr txBox="1">
            <a:spLocks noGrp="1"/>
          </p:cNvSpPr>
          <p:nvPr>
            <p:ph type="title"/>
          </p:nvPr>
        </p:nvSpPr>
        <p:spPr>
          <a:xfrm>
            <a:off x="677332" y="609603"/>
            <a:ext cx="8596667" cy="3403597"/>
          </a:xfrm>
        </p:spPr>
        <p:txBody>
          <a:bodyPr anchor="ctr"/>
          <a:lstStyle>
            <a:lvl1pPr>
              <a:defRPr sz="4400"/>
            </a:lvl1pPr>
          </a:lstStyle>
          <a:p>
            <a:pPr lvl="0"/>
            <a:r>
              <a:rPr lang="en-US"/>
              <a:t>Click to edit Master title style</a:t>
            </a:r>
          </a:p>
        </p:txBody>
      </p:sp>
      <p:sp>
        <p:nvSpPr>
          <p:cNvPr id="3" name="Text Placeholder 2">
            <a:extLst>
              <a:ext uri="{FF2B5EF4-FFF2-40B4-BE49-F238E27FC236}">
                <a16:creationId xmlns:a16="http://schemas.microsoft.com/office/drawing/2014/main" id="{F0462232-68D3-C74C-A002-8BB539EE87F3}"/>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D40A2FAC-9AA1-3042-8B2F-8CA138D335A3}"/>
              </a:ext>
            </a:extLst>
          </p:cNvPr>
          <p:cNvSpPr txBox="1">
            <a:spLocks noGrp="1"/>
          </p:cNvSpPr>
          <p:nvPr>
            <p:ph type="dt" sz="half" idx="7"/>
          </p:nvPr>
        </p:nvSpPr>
        <p:spPr/>
        <p:txBody>
          <a:bodyPr/>
          <a:lstStyle>
            <a:lvl1pPr defTabSz="914400">
              <a:defRPr/>
            </a:lvl1pPr>
          </a:lstStyle>
          <a:p>
            <a:pPr lvl="0"/>
            <a:fld id="{4F22DD1D-CEA8-5B40-8D23-24993C721418}" type="datetime1">
              <a:rPr lang="en-US"/>
              <a:pPr lvl="0"/>
              <a:t>8/5/20</a:t>
            </a:fld>
            <a:endParaRPr lang="en-US"/>
          </a:p>
        </p:txBody>
      </p:sp>
      <p:sp>
        <p:nvSpPr>
          <p:cNvPr id="5" name="Footer Placeholder 4">
            <a:extLst>
              <a:ext uri="{FF2B5EF4-FFF2-40B4-BE49-F238E27FC236}">
                <a16:creationId xmlns:a16="http://schemas.microsoft.com/office/drawing/2014/main" id="{8E6C6BE1-1BE9-3449-A050-240CAA3D8D95}"/>
              </a:ext>
            </a:extLst>
          </p:cNvPr>
          <p:cNvSpPr txBox="1">
            <a:spLocks noGrp="1"/>
          </p:cNvSpPr>
          <p:nvPr>
            <p:ph type="ftr" sz="quarter" idx="9"/>
          </p:nvPr>
        </p:nvSpPr>
        <p:spPr/>
        <p:txBody>
          <a:bodyPr/>
          <a:lstStyle>
            <a:lvl1pPr defTabSz="914400">
              <a:defRPr/>
            </a:lvl1pPr>
          </a:lstStyle>
          <a:p>
            <a:pPr lvl="0"/>
            <a:endParaRPr lang="en-US"/>
          </a:p>
        </p:txBody>
      </p:sp>
      <p:sp>
        <p:nvSpPr>
          <p:cNvPr id="6" name="Slide Number Placeholder 5">
            <a:extLst>
              <a:ext uri="{FF2B5EF4-FFF2-40B4-BE49-F238E27FC236}">
                <a16:creationId xmlns:a16="http://schemas.microsoft.com/office/drawing/2014/main" id="{757510E2-CEF7-B646-8770-1A014056F4D2}"/>
              </a:ext>
            </a:extLst>
          </p:cNvPr>
          <p:cNvSpPr txBox="1">
            <a:spLocks noGrp="1"/>
          </p:cNvSpPr>
          <p:nvPr>
            <p:ph type="sldNum" sz="quarter" idx="8"/>
          </p:nvPr>
        </p:nvSpPr>
        <p:spPr/>
        <p:txBody>
          <a:bodyPr/>
          <a:lstStyle>
            <a:lvl1pPr defTabSz="914400">
              <a:defRPr/>
            </a:lvl1pPr>
          </a:lstStyle>
          <a:p>
            <a:pPr lvl="0"/>
            <a:fld id="{E5DBBE60-DA57-774C-9244-81AF9285C9A5}" type="slidenum">
              <a:t>‹#›</a:t>
            </a:fld>
            <a:endParaRPr lang="en-US"/>
          </a:p>
        </p:txBody>
      </p:sp>
    </p:spTree>
    <p:extLst>
      <p:ext uri="{BB962C8B-B14F-4D97-AF65-F5344CB8AC3E}">
        <p14:creationId xmlns:p14="http://schemas.microsoft.com/office/powerpoint/2010/main" val="116718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36B3-0BED-B040-B0A5-A89624A69E29}"/>
              </a:ext>
            </a:extLst>
          </p:cNvPr>
          <p:cNvSpPr txBox="1">
            <a:spLocks noGrp="1"/>
          </p:cNvSpPr>
          <p:nvPr>
            <p:ph type="title"/>
          </p:nvPr>
        </p:nvSpPr>
        <p:spPr>
          <a:xfrm>
            <a:off x="931334" y="609603"/>
            <a:ext cx="8094131" cy="3022604"/>
          </a:xfrm>
        </p:spPr>
        <p:txBody>
          <a:bodyPr anchor="ctr"/>
          <a:lstStyle>
            <a:lvl1pPr>
              <a:defRPr sz="4400"/>
            </a:lvl1pPr>
          </a:lstStyle>
          <a:p>
            <a:pPr lvl="0"/>
            <a:r>
              <a:rPr lang="en-US"/>
              <a:t>Click to edit Master title style</a:t>
            </a:r>
          </a:p>
        </p:txBody>
      </p:sp>
      <p:sp>
        <p:nvSpPr>
          <p:cNvPr id="3" name="Text Placeholder 9">
            <a:extLst>
              <a:ext uri="{FF2B5EF4-FFF2-40B4-BE49-F238E27FC236}">
                <a16:creationId xmlns:a16="http://schemas.microsoft.com/office/drawing/2014/main" id="{385FAE25-450D-534B-BC50-E7557F6142EC}"/>
              </a:ext>
            </a:extLst>
          </p:cNvPr>
          <p:cNvSpPr txBox="1">
            <a:spLocks noGrp="1"/>
          </p:cNvSpPr>
          <p:nvPr>
            <p:ph type="body" idx="4294967295"/>
          </p:nvPr>
        </p:nvSpPr>
        <p:spPr>
          <a:xfrm>
            <a:off x="1366141" y="3632197"/>
            <a:ext cx="7224528" cy="381003"/>
          </a:xfrm>
        </p:spPr>
        <p:txBody>
          <a:bodyPr anchor="ctr"/>
          <a:lstStyle>
            <a:lvl1pPr marL="0" indent="0">
              <a:buNone/>
              <a:defRPr sz="1600">
                <a:solidFill>
                  <a:srgbClr val="7F7F7F"/>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CAD320F1-CC1B-A546-8726-B24F0427DBF8}"/>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en-US"/>
              <a:t>Click to edit Master text styles</a:t>
            </a:r>
          </a:p>
        </p:txBody>
      </p:sp>
      <p:sp>
        <p:nvSpPr>
          <p:cNvPr id="5" name="Date Placeholder 3">
            <a:extLst>
              <a:ext uri="{FF2B5EF4-FFF2-40B4-BE49-F238E27FC236}">
                <a16:creationId xmlns:a16="http://schemas.microsoft.com/office/drawing/2014/main" id="{F821C1DF-F2FE-4547-BA4F-6EDC7770BCDD}"/>
              </a:ext>
            </a:extLst>
          </p:cNvPr>
          <p:cNvSpPr txBox="1">
            <a:spLocks noGrp="1"/>
          </p:cNvSpPr>
          <p:nvPr>
            <p:ph type="dt" sz="half" idx="7"/>
          </p:nvPr>
        </p:nvSpPr>
        <p:spPr/>
        <p:txBody>
          <a:bodyPr/>
          <a:lstStyle>
            <a:lvl1pPr defTabSz="914400">
              <a:defRPr/>
            </a:lvl1pPr>
          </a:lstStyle>
          <a:p>
            <a:pPr lvl="0"/>
            <a:fld id="{CED82088-245C-5B4C-9999-249AB3410296}" type="datetime1">
              <a:rPr lang="en-US"/>
              <a:pPr lvl="0"/>
              <a:t>8/5/20</a:t>
            </a:fld>
            <a:endParaRPr lang="en-US"/>
          </a:p>
        </p:txBody>
      </p:sp>
      <p:sp>
        <p:nvSpPr>
          <p:cNvPr id="6" name="Footer Placeholder 4">
            <a:extLst>
              <a:ext uri="{FF2B5EF4-FFF2-40B4-BE49-F238E27FC236}">
                <a16:creationId xmlns:a16="http://schemas.microsoft.com/office/drawing/2014/main" id="{C0678C52-5EB1-2D42-8A52-64B929C88843}"/>
              </a:ext>
            </a:extLst>
          </p:cNvPr>
          <p:cNvSpPr txBox="1">
            <a:spLocks noGrp="1"/>
          </p:cNvSpPr>
          <p:nvPr>
            <p:ph type="ftr" sz="quarter" idx="9"/>
          </p:nvPr>
        </p:nvSpPr>
        <p:spPr/>
        <p:txBody>
          <a:bodyPr/>
          <a:lstStyle>
            <a:lvl1pPr defTabSz="914400">
              <a:defRPr/>
            </a:lvl1pPr>
          </a:lstStyle>
          <a:p>
            <a:pPr lvl="0"/>
            <a:endParaRPr lang="en-US"/>
          </a:p>
        </p:txBody>
      </p:sp>
      <p:sp>
        <p:nvSpPr>
          <p:cNvPr id="7" name="Slide Number Placeholder 5">
            <a:extLst>
              <a:ext uri="{FF2B5EF4-FFF2-40B4-BE49-F238E27FC236}">
                <a16:creationId xmlns:a16="http://schemas.microsoft.com/office/drawing/2014/main" id="{BF371426-53F4-C549-85BE-9AD00371DEC0}"/>
              </a:ext>
            </a:extLst>
          </p:cNvPr>
          <p:cNvSpPr txBox="1">
            <a:spLocks noGrp="1"/>
          </p:cNvSpPr>
          <p:nvPr>
            <p:ph type="sldNum" sz="quarter" idx="8"/>
          </p:nvPr>
        </p:nvSpPr>
        <p:spPr/>
        <p:txBody>
          <a:bodyPr/>
          <a:lstStyle>
            <a:lvl1pPr defTabSz="914400">
              <a:defRPr/>
            </a:lvl1pPr>
          </a:lstStyle>
          <a:p>
            <a:pPr lvl="0"/>
            <a:fld id="{C3EC3E98-B7A1-114B-A77D-21F1A51CB8F3}" type="slidenum">
              <a:t>‹#›</a:t>
            </a:fld>
            <a:endParaRPr lang="en-US"/>
          </a:p>
        </p:txBody>
      </p:sp>
      <p:sp>
        <p:nvSpPr>
          <p:cNvPr id="8" name="TextBox 19">
            <a:extLst>
              <a:ext uri="{FF2B5EF4-FFF2-40B4-BE49-F238E27FC236}">
                <a16:creationId xmlns:a16="http://schemas.microsoft.com/office/drawing/2014/main" id="{07C32BA7-DFB8-2548-B7CC-6C742343D05D}"/>
              </a:ext>
            </a:extLst>
          </p:cNvPr>
          <p:cNvSpPr txBox="1"/>
          <p:nvPr/>
        </p:nvSpPr>
        <p:spPr>
          <a:xfrm>
            <a:off x="541873" y="790379"/>
            <a:ext cx="609603" cy="584777"/>
          </a:xfrm>
          <a:prstGeom prst="rect">
            <a:avLst/>
          </a:prstGeom>
          <a:noFill/>
          <a:ln>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a:extLst>
              <a:ext uri="{FF2B5EF4-FFF2-40B4-BE49-F238E27FC236}">
                <a16:creationId xmlns:a16="http://schemas.microsoft.com/office/drawing/2014/main" id="{E0F54C45-C907-E044-B392-8B515A32E69D}"/>
              </a:ext>
            </a:extLst>
          </p:cNvPr>
          <p:cNvSpPr txBox="1"/>
          <p:nvPr/>
        </p:nvSpPr>
        <p:spPr>
          <a:xfrm>
            <a:off x="8893015" y="2886559"/>
            <a:ext cx="609603" cy="584777"/>
          </a:xfrm>
          <a:prstGeom prst="rect">
            <a:avLst/>
          </a:prstGeom>
          <a:noFill/>
          <a:ln>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303813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48F-82E9-4A4E-8226-A583AC1B8519}"/>
              </a:ext>
            </a:extLst>
          </p:cNvPr>
          <p:cNvSpPr txBox="1">
            <a:spLocks noGrp="1"/>
          </p:cNvSpPr>
          <p:nvPr>
            <p:ph type="title"/>
          </p:nvPr>
        </p:nvSpPr>
        <p:spPr>
          <a:xfrm>
            <a:off x="677332" y="1931990"/>
            <a:ext cx="8596667" cy="2595460"/>
          </a:xfrm>
        </p:spPr>
        <p:txBody>
          <a:bodyPr anchor="b"/>
          <a:lstStyle>
            <a:lvl1pPr>
              <a:defRPr sz="4400"/>
            </a:lvl1pPr>
          </a:lstStyle>
          <a:p>
            <a:pPr lvl="0"/>
            <a:r>
              <a:rPr lang="en-US"/>
              <a:t>Click to edit Master title style</a:t>
            </a:r>
          </a:p>
        </p:txBody>
      </p:sp>
      <p:sp>
        <p:nvSpPr>
          <p:cNvPr id="3" name="Text Placeholder 2">
            <a:extLst>
              <a:ext uri="{FF2B5EF4-FFF2-40B4-BE49-F238E27FC236}">
                <a16:creationId xmlns:a16="http://schemas.microsoft.com/office/drawing/2014/main" id="{171E0D32-2186-ED44-A28F-084379373B2A}"/>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855C775C-6693-4246-BA9C-8032D1A88D19}"/>
              </a:ext>
            </a:extLst>
          </p:cNvPr>
          <p:cNvSpPr txBox="1">
            <a:spLocks noGrp="1"/>
          </p:cNvSpPr>
          <p:nvPr>
            <p:ph type="dt" sz="half" idx="7"/>
          </p:nvPr>
        </p:nvSpPr>
        <p:spPr/>
        <p:txBody>
          <a:bodyPr/>
          <a:lstStyle>
            <a:lvl1pPr defTabSz="914400">
              <a:defRPr/>
            </a:lvl1pPr>
          </a:lstStyle>
          <a:p>
            <a:pPr lvl="0"/>
            <a:fld id="{B65444BA-A98C-444C-AB32-933D3852A421}" type="datetime1">
              <a:rPr lang="en-US"/>
              <a:pPr lvl="0"/>
              <a:t>8/5/20</a:t>
            </a:fld>
            <a:endParaRPr lang="en-US"/>
          </a:p>
        </p:txBody>
      </p:sp>
      <p:sp>
        <p:nvSpPr>
          <p:cNvPr id="5" name="Footer Placeholder 4">
            <a:extLst>
              <a:ext uri="{FF2B5EF4-FFF2-40B4-BE49-F238E27FC236}">
                <a16:creationId xmlns:a16="http://schemas.microsoft.com/office/drawing/2014/main" id="{165BCE28-CE10-D84F-A0FD-33AC71E115D1}"/>
              </a:ext>
            </a:extLst>
          </p:cNvPr>
          <p:cNvSpPr txBox="1">
            <a:spLocks noGrp="1"/>
          </p:cNvSpPr>
          <p:nvPr>
            <p:ph type="ftr" sz="quarter" idx="9"/>
          </p:nvPr>
        </p:nvSpPr>
        <p:spPr/>
        <p:txBody>
          <a:bodyPr/>
          <a:lstStyle>
            <a:lvl1pPr defTabSz="914400">
              <a:defRPr/>
            </a:lvl1pPr>
          </a:lstStyle>
          <a:p>
            <a:pPr lvl="0"/>
            <a:endParaRPr lang="en-US"/>
          </a:p>
        </p:txBody>
      </p:sp>
      <p:sp>
        <p:nvSpPr>
          <p:cNvPr id="6" name="Slide Number Placeholder 5">
            <a:extLst>
              <a:ext uri="{FF2B5EF4-FFF2-40B4-BE49-F238E27FC236}">
                <a16:creationId xmlns:a16="http://schemas.microsoft.com/office/drawing/2014/main" id="{CB129450-CDA6-F94E-9480-16B023BDEFB3}"/>
              </a:ext>
            </a:extLst>
          </p:cNvPr>
          <p:cNvSpPr txBox="1">
            <a:spLocks noGrp="1"/>
          </p:cNvSpPr>
          <p:nvPr>
            <p:ph type="sldNum" sz="quarter" idx="8"/>
          </p:nvPr>
        </p:nvSpPr>
        <p:spPr/>
        <p:txBody>
          <a:bodyPr/>
          <a:lstStyle>
            <a:lvl1pPr defTabSz="914400">
              <a:defRPr/>
            </a:lvl1pPr>
          </a:lstStyle>
          <a:p>
            <a:pPr lvl="0"/>
            <a:fld id="{8B763314-EB58-D54A-838B-C5F787C288F4}" type="slidenum">
              <a:t>‹#›</a:t>
            </a:fld>
            <a:endParaRPr lang="en-US"/>
          </a:p>
        </p:txBody>
      </p:sp>
    </p:spTree>
    <p:extLst>
      <p:ext uri="{BB962C8B-B14F-4D97-AF65-F5344CB8AC3E}">
        <p14:creationId xmlns:p14="http://schemas.microsoft.com/office/powerpoint/2010/main" val="244251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9DB9-5C2E-814A-8BA5-823330FFF283}"/>
              </a:ext>
            </a:extLst>
          </p:cNvPr>
          <p:cNvSpPr txBox="1">
            <a:spLocks noGrp="1"/>
          </p:cNvSpPr>
          <p:nvPr>
            <p:ph type="title"/>
          </p:nvPr>
        </p:nvSpPr>
        <p:spPr>
          <a:xfrm>
            <a:off x="931334" y="609603"/>
            <a:ext cx="8094131" cy="3022604"/>
          </a:xfrm>
        </p:spPr>
        <p:txBody>
          <a:bodyPr anchor="ctr"/>
          <a:lstStyle>
            <a:lvl1pPr>
              <a:defRPr sz="4400"/>
            </a:lvl1pPr>
          </a:lstStyle>
          <a:p>
            <a:pPr lvl="0"/>
            <a:r>
              <a:rPr lang="en-US"/>
              <a:t>Click to edit Master title style</a:t>
            </a:r>
          </a:p>
        </p:txBody>
      </p:sp>
      <p:sp>
        <p:nvSpPr>
          <p:cNvPr id="3" name="Text Placeholder 9">
            <a:extLst>
              <a:ext uri="{FF2B5EF4-FFF2-40B4-BE49-F238E27FC236}">
                <a16:creationId xmlns:a16="http://schemas.microsoft.com/office/drawing/2014/main" id="{B814299B-7A59-9B4F-B2D2-B992D27E0A8A}"/>
              </a:ext>
            </a:extLst>
          </p:cNvPr>
          <p:cNvSpPr txBox="1">
            <a:spLocks noGrp="1"/>
          </p:cNvSpPr>
          <p:nvPr>
            <p:ph type="body" idx="4294967295"/>
          </p:nvPr>
        </p:nvSpPr>
        <p:spPr>
          <a:xfrm>
            <a:off x="677332" y="4013201"/>
            <a:ext cx="8596667" cy="514249"/>
          </a:xfrm>
        </p:spPr>
        <p:txBody>
          <a:bodyPr anchor="b"/>
          <a:lstStyle>
            <a:lvl1pPr marL="0" indent="0">
              <a:buNone/>
              <a:defRPr sz="2400"/>
            </a:lvl1pPr>
          </a:lstStyle>
          <a:p>
            <a:pPr lvl="0"/>
            <a:r>
              <a:rPr lang="en-US"/>
              <a:t>Click to edit Master text styles</a:t>
            </a:r>
          </a:p>
        </p:txBody>
      </p:sp>
      <p:sp>
        <p:nvSpPr>
          <p:cNvPr id="4" name="Text Placeholder 2">
            <a:extLst>
              <a:ext uri="{FF2B5EF4-FFF2-40B4-BE49-F238E27FC236}">
                <a16:creationId xmlns:a16="http://schemas.microsoft.com/office/drawing/2014/main" id="{2F0DE435-4354-5A4F-8D2F-605243412AEE}"/>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B923C226-311F-0140-A7EC-10671DD80E98}"/>
              </a:ext>
            </a:extLst>
          </p:cNvPr>
          <p:cNvSpPr txBox="1">
            <a:spLocks noGrp="1"/>
          </p:cNvSpPr>
          <p:nvPr>
            <p:ph type="dt" sz="half" idx="7"/>
          </p:nvPr>
        </p:nvSpPr>
        <p:spPr/>
        <p:txBody>
          <a:bodyPr/>
          <a:lstStyle>
            <a:lvl1pPr defTabSz="914400">
              <a:defRPr/>
            </a:lvl1pPr>
          </a:lstStyle>
          <a:p>
            <a:pPr lvl="0"/>
            <a:fld id="{E697C470-6E72-D84A-8F90-37046F2EC435}" type="datetime1">
              <a:rPr lang="en-US"/>
              <a:pPr lvl="0"/>
              <a:t>8/5/20</a:t>
            </a:fld>
            <a:endParaRPr lang="en-US"/>
          </a:p>
        </p:txBody>
      </p:sp>
      <p:sp>
        <p:nvSpPr>
          <p:cNvPr id="6" name="Footer Placeholder 4">
            <a:extLst>
              <a:ext uri="{FF2B5EF4-FFF2-40B4-BE49-F238E27FC236}">
                <a16:creationId xmlns:a16="http://schemas.microsoft.com/office/drawing/2014/main" id="{829526A1-6245-9A46-80A5-1B03BCB202B9}"/>
              </a:ext>
            </a:extLst>
          </p:cNvPr>
          <p:cNvSpPr txBox="1">
            <a:spLocks noGrp="1"/>
          </p:cNvSpPr>
          <p:nvPr>
            <p:ph type="ftr" sz="quarter" idx="9"/>
          </p:nvPr>
        </p:nvSpPr>
        <p:spPr/>
        <p:txBody>
          <a:bodyPr/>
          <a:lstStyle>
            <a:lvl1pPr defTabSz="914400">
              <a:defRPr/>
            </a:lvl1pPr>
          </a:lstStyle>
          <a:p>
            <a:pPr lvl="0"/>
            <a:endParaRPr lang="en-US"/>
          </a:p>
        </p:txBody>
      </p:sp>
      <p:sp>
        <p:nvSpPr>
          <p:cNvPr id="7" name="Slide Number Placeholder 5">
            <a:extLst>
              <a:ext uri="{FF2B5EF4-FFF2-40B4-BE49-F238E27FC236}">
                <a16:creationId xmlns:a16="http://schemas.microsoft.com/office/drawing/2014/main" id="{E3C00657-18D6-F442-A179-991D11B105B0}"/>
              </a:ext>
            </a:extLst>
          </p:cNvPr>
          <p:cNvSpPr txBox="1">
            <a:spLocks noGrp="1"/>
          </p:cNvSpPr>
          <p:nvPr>
            <p:ph type="sldNum" sz="quarter" idx="8"/>
          </p:nvPr>
        </p:nvSpPr>
        <p:spPr/>
        <p:txBody>
          <a:bodyPr/>
          <a:lstStyle>
            <a:lvl1pPr defTabSz="914400">
              <a:defRPr/>
            </a:lvl1pPr>
          </a:lstStyle>
          <a:p>
            <a:pPr lvl="0"/>
            <a:fld id="{30C7471D-774F-A644-8583-A9D39FD7B4C5}" type="slidenum">
              <a:t>‹#›</a:t>
            </a:fld>
            <a:endParaRPr lang="en-US"/>
          </a:p>
        </p:txBody>
      </p:sp>
      <p:sp>
        <p:nvSpPr>
          <p:cNvPr id="8" name="TextBox 23">
            <a:extLst>
              <a:ext uri="{FF2B5EF4-FFF2-40B4-BE49-F238E27FC236}">
                <a16:creationId xmlns:a16="http://schemas.microsoft.com/office/drawing/2014/main" id="{A8BFEFCE-A631-D240-BC4B-05FB5292ECF4}"/>
              </a:ext>
            </a:extLst>
          </p:cNvPr>
          <p:cNvSpPr txBox="1"/>
          <p:nvPr/>
        </p:nvSpPr>
        <p:spPr>
          <a:xfrm>
            <a:off x="541873" y="790379"/>
            <a:ext cx="609603" cy="584777"/>
          </a:xfrm>
          <a:prstGeom prst="rect">
            <a:avLst/>
          </a:prstGeom>
          <a:noFill/>
          <a:ln>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4CAC01FC-A3F5-B748-AC3F-F22098084107}"/>
              </a:ext>
            </a:extLst>
          </p:cNvPr>
          <p:cNvSpPr txBox="1"/>
          <p:nvPr/>
        </p:nvSpPr>
        <p:spPr>
          <a:xfrm>
            <a:off x="8893015" y="2886559"/>
            <a:ext cx="609603" cy="584777"/>
          </a:xfrm>
          <a:prstGeom prst="rect">
            <a:avLst/>
          </a:prstGeom>
          <a:noFill/>
          <a:ln>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3324994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C7F1-278E-8F40-8DC6-ADE6F814B3F7}"/>
              </a:ext>
            </a:extLst>
          </p:cNvPr>
          <p:cNvSpPr txBox="1">
            <a:spLocks noGrp="1"/>
          </p:cNvSpPr>
          <p:nvPr>
            <p:ph type="title"/>
          </p:nvPr>
        </p:nvSpPr>
        <p:spPr>
          <a:xfrm>
            <a:off x="685800" y="609603"/>
            <a:ext cx="8588200" cy="3022604"/>
          </a:xfrm>
        </p:spPr>
        <p:txBody>
          <a:bodyPr anchor="ctr"/>
          <a:lstStyle>
            <a:lvl1pPr>
              <a:defRPr sz="4400"/>
            </a:lvl1pPr>
          </a:lstStyle>
          <a:p>
            <a:pPr lvl="0"/>
            <a:r>
              <a:rPr lang="en-US"/>
              <a:t>Click to edit Master title style</a:t>
            </a:r>
          </a:p>
        </p:txBody>
      </p:sp>
      <p:sp>
        <p:nvSpPr>
          <p:cNvPr id="3" name="Text Placeholder 9">
            <a:extLst>
              <a:ext uri="{FF2B5EF4-FFF2-40B4-BE49-F238E27FC236}">
                <a16:creationId xmlns:a16="http://schemas.microsoft.com/office/drawing/2014/main" id="{40C9CDC5-6A1F-AC41-A793-EFD9FB0304C9}"/>
              </a:ext>
            </a:extLst>
          </p:cNvPr>
          <p:cNvSpPr txBox="1">
            <a:spLocks noGrp="1"/>
          </p:cNvSpPr>
          <p:nvPr>
            <p:ph type="body" idx="4294967295"/>
          </p:nvPr>
        </p:nvSpPr>
        <p:spPr>
          <a:xfrm>
            <a:off x="677332" y="4013201"/>
            <a:ext cx="8596667" cy="514249"/>
          </a:xfrm>
        </p:spPr>
        <p:txBody>
          <a:bodyPr anchor="b"/>
          <a:lstStyle>
            <a:lvl1pPr marL="0" indent="0">
              <a:buNone/>
              <a:defRPr sz="2400">
                <a:solidFill>
                  <a:srgbClr val="90C226"/>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98C2FD01-CE97-824D-8B73-C6FDF6D1704A}"/>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53926FDF-4B69-A241-A3BA-BAF0377F3A9E}"/>
              </a:ext>
            </a:extLst>
          </p:cNvPr>
          <p:cNvSpPr txBox="1">
            <a:spLocks noGrp="1"/>
          </p:cNvSpPr>
          <p:nvPr>
            <p:ph type="dt" sz="half" idx="7"/>
          </p:nvPr>
        </p:nvSpPr>
        <p:spPr/>
        <p:txBody>
          <a:bodyPr/>
          <a:lstStyle>
            <a:lvl1pPr defTabSz="914400">
              <a:defRPr/>
            </a:lvl1pPr>
          </a:lstStyle>
          <a:p>
            <a:pPr lvl="0"/>
            <a:fld id="{A2FE65D0-8FC0-934A-8849-6537802DC50F}" type="datetime1">
              <a:rPr lang="en-US"/>
              <a:pPr lvl="0"/>
              <a:t>8/5/20</a:t>
            </a:fld>
            <a:endParaRPr lang="en-US"/>
          </a:p>
        </p:txBody>
      </p:sp>
      <p:sp>
        <p:nvSpPr>
          <p:cNvPr id="6" name="Footer Placeholder 4">
            <a:extLst>
              <a:ext uri="{FF2B5EF4-FFF2-40B4-BE49-F238E27FC236}">
                <a16:creationId xmlns:a16="http://schemas.microsoft.com/office/drawing/2014/main" id="{7C9A3763-1F8E-A349-8C03-5018361C2EBA}"/>
              </a:ext>
            </a:extLst>
          </p:cNvPr>
          <p:cNvSpPr txBox="1">
            <a:spLocks noGrp="1"/>
          </p:cNvSpPr>
          <p:nvPr>
            <p:ph type="ftr" sz="quarter" idx="9"/>
          </p:nvPr>
        </p:nvSpPr>
        <p:spPr/>
        <p:txBody>
          <a:bodyPr/>
          <a:lstStyle>
            <a:lvl1pPr defTabSz="914400">
              <a:defRPr/>
            </a:lvl1pPr>
          </a:lstStyle>
          <a:p>
            <a:pPr lvl="0"/>
            <a:endParaRPr lang="en-US"/>
          </a:p>
        </p:txBody>
      </p:sp>
      <p:sp>
        <p:nvSpPr>
          <p:cNvPr id="7" name="Slide Number Placeholder 5">
            <a:extLst>
              <a:ext uri="{FF2B5EF4-FFF2-40B4-BE49-F238E27FC236}">
                <a16:creationId xmlns:a16="http://schemas.microsoft.com/office/drawing/2014/main" id="{08EED156-AB16-CC4F-944C-BD4FFEB161D8}"/>
              </a:ext>
            </a:extLst>
          </p:cNvPr>
          <p:cNvSpPr txBox="1">
            <a:spLocks noGrp="1"/>
          </p:cNvSpPr>
          <p:nvPr>
            <p:ph type="sldNum" sz="quarter" idx="8"/>
          </p:nvPr>
        </p:nvSpPr>
        <p:spPr/>
        <p:txBody>
          <a:bodyPr/>
          <a:lstStyle>
            <a:lvl1pPr defTabSz="914400">
              <a:defRPr/>
            </a:lvl1pPr>
          </a:lstStyle>
          <a:p>
            <a:pPr lvl="0"/>
            <a:fld id="{58588944-A5C7-8046-90EC-BE9D373C9FA8}" type="slidenum">
              <a:t>‹#›</a:t>
            </a:fld>
            <a:endParaRPr lang="en-US"/>
          </a:p>
        </p:txBody>
      </p:sp>
    </p:spTree>
    <p:extLst>
      <p:ext uri="{BB962C8B-B14F-4D97-AF65-F5344CB8AC3E}">
        <p14:creationId xmlns:p14="http://schemas.microsoft.com/office/powerpoint/2010/main" val="191051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2918-3B0B-714B-8B11-54AAFF758253}"/>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39CE1E2-74EB-8B42-8BFA-39C6D0DC7D5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F020C-1C5D-774F-98A0-3D0D623FB464}"/>
              </a:ext>
            </a:extLst>
          </p:cNvPr>
          <p:cNvSpPr txBox="1">
            <a:spLocks noGrp="1"/>
          </p:cNvSpPr>
          <p:nvPr>
            <p:ph type="dt" sz="half" idx="7"/>
          </p:nvPr>
        </p:nvSpPr>
        <p:spPr/>
        <p:txBody>
          <a:bodyPr/>
          <a:lstStyle>
            <a:lvl1pPr defTabSz="914400">
              <a:defRPr/>
            </a:lvl1pPr>
          </a:lstStyle>
          <a:p>
            <a:pPr lvl="0"/>
            <a:fld id="{7DB172E7-F88A-6B43-8F25-E58F9B2221B7}" type="datetime1">
              <a:rPr lang="en-US"/>
              <a:pPr lvl="0"/>
              <a:t>8/5/20</a:t>
            </a:fld>
            <a:endParaRPr lang="en-US"/>
          </a:p>
        </p:txBody>
      </p:sp>
      <p:sp>
        <p:nvSpPr>
          <p:cNvPr id="5" name="Footer Placeholder 4">
            <a:extLst>
              <a:ext uri="{FF2B5EF4-FFF2-40B4-BE49-F238E27FC236}">
                <a16:creationId xmlns:a16="http://schemas.microsoft.com/office/drawing/2014/main" id="{AE18C6C8-80EF-354F-A9B0-31AC4C736598}"/>
              </a:ext>
            </a:extLst>
          </p:cNvPr>
          <p:cNvSpPr txBox="1">
            <a:spLocks noGrp="1"/>
          </p:cNvSpPr>
          <p:nvPr>
            <p:ph type="ftr" sz="quarter" idx="9"/>
          </p:nvPr>
        </p:nvSpPr>
        <p:spPr/>
        <p:txBody>
          <a:bodyPr/>
          <a:lstStyle>
            <a:lvl1pPr defTabSz="914400">
              <a:defRPr/>
            </a:lvl1pPr>
          </a:lstStyle>
          <a:p>
            <a:pPr lvl="0"/>
            <a:endParaRPr lang="en-US"/>
          </a:p>
        </p:txBody>
      </p:sp>
      <p:sp>
        <p:nvSpPr>
          <p:cNvPr id="6" name="Slide Number Placeholder 5">
            <a:extLst>
              <a:ext uri="{FF2B5EF4-FFF2-40B4-BE49-F238E27FC236}">
                <a16:creationId xmlns:a16="http://schemas.microsoft.com/office/drawing/2014/main" id="{F177D3F4-12A6-334E-82E0-56FB30ADC71E}"/>
              </a:ext>
            </a:extLst>
          </p:cNvPr>
          <p:cNvSpPr txBox="1">
            <a:spLocks noGrp="1"/>
          </p:cNvSpPr>
          <p:nvPr>
            <p:ph type="sldNum" sz="quarter" idx="8"/>
          </p:nvPr>
        </p:nvSpPr>
        <p:spPr/>
        <p:txBody>
          <a:bodyPr/>
          <a:lstStyle>
            <a:lvl1pPr defTabSz="914400">
              <a:defRPr/>
            </a:lvl1pPr>
          </a:lstStyle>
          <a:p>
            <a:pPr lvl="0"/>
            <a:fld id="{55A3DAF9-0A33-5D4F-A5C7-35E740403110}" type="slidenum">
              <a:t>‹#›</a:t>
            </a:fld>
            <a:endParaRPr lang="en-US"/>
          </a:p>
        </p:txBody>
      </p:sp>
    </p:spTree>
    <p:extLst>
      <p:ext uri="{BB962C8B-B14F-4D97-AF65-F5344CB8AC3E}">
        <p14:creationId xmlns:p14="http://schemas.microsoft.com/office/powerpoint/2010/main" val="3772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769E7-70F0-B642-A996-DE82802EB83F}"/>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2157095-8186-9341-8FA9-CDE3D841D289}"/>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18148-B147-E74F-B53A-1F2A7479B7DD}"/>
              </a:ext>
            </a:extLst>
          </p:cNvPr>
          <p:cNvSpPr txBox="1">
            <a:spLocks noGrp="1"/>
          </p:cNvSpPr>
          <p:nvPr>
            <p:ph type="dt" sz="half" idx="7"/>
          </p:nvPr>
        </p:nvSpPr>
        <p:spPr/>
        <p:txBody>
          <a:bodyPr/>
          <a:lstStyle>
            <a:lvl1pPr defTabSz="914400">
              <a:defRPr/>
            </a:lvl1pPr>
          </a:lstStyle>
          <a:p>
            <a:pPr lvl="0"/>
            <a:fld id="{88FDC2BC-CF4E-094C-B339-ABE706149ABA}" type="datetime1">
              <a:rPr lang="en-US"/>
              <a:pPr lvl="0"/>
              <a:t>8/5/20</a:t>
            </a:fld>
            <a:endParaRPr lang="en-US"/>
          </a:p>
        </p:txBody>
      </p:sp>
      <p:sp>
        <p:nvSpPr>
          <p:cNvPr id="5" name="Footer Placeholder 4">
            <a:extLst>
              <a:ext uri="{FF2B5EF4-FFF2-40B4-BE49-F238E27FC236}">
                <a16:creationId xmlns:a16="http://schemas.microsoft.com/office/drawing/2014/main" id="{DDC12BF2-BF8A-2A4A-804C-11CE02143051}"/>
              </a:ext>
            </a:extLst>
          </p:cNvPr>
          <p:cNvSpPr txBox="1">
            <a:spLocks noGrp="1"/>
          </p:cNvSpPr>
          <p:nvPr>
            <p:ph type="ftr" sz="quarter" idx="9"/>
          </p:nvPr>
        </p:nvSpPr>
        <p:spPr/>
        <p:txBody>
          <a:bodyPr/>
          <a:lstStyle>
            <a:lvl1pPr defTabSz="914400">
              <a:defRPr/>
            </a:lvl1pPr>
          </a:lstStyle>
          <a:p>
            <a:pPr lvl="0"/>
            <a:endParaRPr lang="en-US"/>
          </a:p>
        </p:txBody>
      </p:sp>
      <p:sp>
        <p:nvSpPr>
          <p:cNvPr id="6" name="Slide Number Placeholder 5">
            <a:extLst>
              <a:ext uri="{FF2B5EF4-FFF2-40B4-BE49-F238E27FC236}">
                <a16:creationId xmlns:a16="http://schemas.microsoft.com/office/drawing/2014/main" id="{2512087B-47B3-1341-A7D9-F69AEBBC0991}"/>
              </a:ext>
            </a:extLst>
          </p:cNvPr>
          <p:cNvSpPr txBox="1">
            <a:spLocks noGrp="1"/>
          </p:cNvSpPr>
          <p:nvPr>
            <p:ph type="sldNum" sz="quarter" idx="8"/>
          </p:nvPr>
        </p:nvSpPr>
        <p:spPr/>
        <p:txBody>
          <a:bodyPr/>
          <a:lstStyle>
            <a:lvl1pPr defTabSz="914400">
              <a:defRPr/>
            </a:lvl1pPr>
          </a:lstStyle>
          <a:p>
            <a:pPr lvl="0"/>
            <a:fld id="{77EC7E4C-5436-0642-BE0B-33F43142D9BF}" type="slidenum">
              <a:t>‹#›</a:t>
            </a:fld>
            <a:endParaRPr lang="en-US"/>
          </a:p>
        </p:txBody>
      </p:sp>
    </p:spTree>
    <p:extLst>
      <p:ext uri="{BB962C8B-B14F-4D97-AF65-F5344CB8AC3E}">
        <p14:creationId xmlns:p14="http://schemas.microsoft.com/office/powerpoint/2010/main" val="154239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C038-3E5B-994E-97CB-99EB54BD0A74}"/>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DFF86D5E-5221-814E-AE06-61A1856586F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7AF94-C81D-7A46-991F-25EABB175FCF}"/>
              </a:ext>
            </a:extLst>
          </p:cNvPr>
          <p:cNvSpPr txBox="1">
            <a:spLocks noGrp="1"/>
          </p:cNvSpPr>
          <p:nvPr>
            <p:ph type="dt" sz="half" idx="7"/>
          </p:nvPr>
        </p:nvSpPr>
        <p:spPr/>
        <p:txBody>
          <a:bodyPr/>
          <a:lstStyle>
            <a:lvl1pPr defTabSz="914400">
              <a:defRPr/>
            </a:lvl1pPr>
          </a:lstStyle>
          <a:p>
            <a:pPr lvl="0"/>
            <a:fld id="{8F54A727-C950-A243-BCCD-4B752592BC08}" type="datetime1">
              <a:rPr lang="en-US"/>
              <a:pPr lvl="0"/>
              <a:t>8/5/20</a:t>
            </a:fld>
            <a:endParaRPr lang="en-US"/>
          </a:p>
        </p:txBody>
      </p:sp>
      <p:sp>
        <p:nvSpPr>
          <p:cNvPr id="5" name="Footer Placeholder 4">
            <a:extLst>
              <a:ext uri="{FF2B5EF4-FFF2-40B4-BE49-F238E27FC236}">
                <a16:creationId xmlns:a16="http://schemas.microsoft.com/office/drawing/2014/main" id="{151BB63F-4DB6-344A-960C-8BF5FE2FB20A}"/>
              </a:ext>
            </a:extLst>
          </p:cNvPr>
          <p:cNvSpPr txBox="1">
            <a:spLocks noGrp="1"/>
          </p:cNvSpPr>
          <p:nvPr>
            <p:ph type="ftr" sz="quarter" idx="9"/>
          </p:nvPr>
        </p:nvSpPr>
        <p:spPr/>
        <p:txBody>
          <a:bodyPr/>
          <a:lstStyle>
            <a:lvl1pPr defTabSz="914400">
              <a:defRPr/>
            </a:lvl1pPr>
          </a:lstStyle>
          <a:p>
            <a:pPr lvl="0"/>
            <a:endParaRPr lang="en-US"/>
          </a:p>
        </p:txBody>
      </p:sp>
      <p:sp>
        <p:nvSpPr>
          <p:cNvPr id="6" name="Slide Number Placeholder 5">
            <a:extLst>
              <a:ext uri="{FF2B5EF4-FFF2-40B4-BE49-F238E27FC236}">
                <a16:creationId xmlns:a16="http://schemas.microsoft.com/office/drawing/2014/main" id="{B9E2BF27-4749-D840-803A-ED6A0FAB3644}"/>
              </a:ext>
            </a:extLst>
          </p:cNvPr>
          <p:cNvSpPr txBox="1">
            <a:spLocks noGrp="1"/>
          </p:cNvSpPr>
          <p:nvPr>
            <p:ph type="sldNum" sz="quarter" idx="8"/>
          </p:nvPr>
        </p:nvSpPr>
        <p:spPr/>
        <p:txBody>
          <a:bodyPr/>
          <a:lstStyle>
            <a:lvl1pPr defTabSz="914400">
              <a:defRPr/>
            </a:lvl1pPr>
          </a:lstStyle>
          <a:p>
            <a:pPr lvl="0"/>
            <a:fld id="{188FC4A8-28C6-FC44-B295-B5DFB9F1D307}" type="slidenum">
              <a:t>‹#›</a:t>
            </a:fld>
            <a:endParaRPr lang="en-US"/>
          </a:p>
        </p:txBody>
      </p:sp>
    </p:spTree>
    <p:extLst>
      <p:ext uri="{BB962C8B-B14F-4D97-AF65-F5344CB8AC3E}">
        <p14:creationId xmlns:p14="http://schemas.microsoft.com/office/powerpoint/2010/main" val="323209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F804-20C9-E24F-AC28-13193239CA7B}"/>
              </a:ext>
            </a:extLst>
          </p:cNvPr>
          <p:cNvSpPr txBox="1">
            <a:spLocks noGrp="1"/>
          </p:cNvSpPr>
          <p:nvPr>
            <p:ph type="title"/>
          </p:nvPr>
        </p:nvSpPr>
        <p:spPr>
          <a:xfrm>
            <a:off x="677332" y="2700863"/>
            <a:ext cx="8596667" cy="1826578"/>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BA8FD398-9EC3-A540-89F9-6D256E0662A4}"/>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57D1BE1-6126-5848-8E40-F3D9D990EABB}"/>
              </a:ext>
            </a:extLst>
          </p:cNvPr>
          <p:cNvSpPr txBox="1">
            <a:spLocks noGrp="1"/>
          </p:cNvSpPr>
          <p:nvPr>
            <p:ph type="dt" sz="half" idx="7"/>
          </p:nvPr>
        </p:nvSpPr>
        <p:spPr/>
        <p:txBody>
          <a:bodyPr/>
          <a:lstStyle>
            <a:lvl1pPr defTabSz="914400">
              <a:defRPr/>
            </a:lvl1pPr>
          </a:lstStyle>
          <a:p>
            <a:pPr lvl="0"/>
            <a:fld id="{FFB78CD6-954B-CC42-B255-813AEE1FF0CC}" type="datetime1">
              <a:rPr lang="en-US"/>
              <a:pPr lvl="0"/>
              <a:t>8/5/20</a:t>
            </a:fld>
            <a:endParaRPr lang="en-US"/>
          </a:p>
        </p:txBody>
      </p:sp>
      <p:sp>
        <p:nvSpPr>
          <p:cNvPr id="5" name="Footer Placeholder 4">
            <a:extLst>
              <a:ext uri="{FF2B5EF4-FFF2-40B4-BE49-F238E27FC236}">
                <a16:creationId xmlns:a16="http://schemas.microsoft.com/office/drawing/2014/main" id="{C701F761-4A82-3745-9F18-9469A96AA7D8}"/>
              </a:ext>
            </a:extLst>
          </p:cNvPr>
          <p:cNvSpPr txBox="1">
            <a:spLocks noGrp="1"/>
          </p:cNvSpPr>
          <p:nvPr>
            <p:ph type="ftr" sz="quarter" idx="9"/>
          </p:nvPr>
        </p:nvSpPr>
        <p:spPr/>
        <p:txBody>
          <a:bodyPr/>
          <a:lstStyle>
            <a:lvl1pPr defTabSz="914400">
              <a:defRPr/>
            </a:lvl1pPr>
          </a:lstStyle>
          <a:p>
            <a:pPr lvl="0"/>
            <a:endParaRPr lang="en-US"/>
          </a:p>
        </p:txBody>
      </p:sp>
      <p:sp>
        <p:nvSpPr>
          <p:cNvPr id="6" name="Slide Number Placeholder 5">
            <a:extLst>
              <a:ext uri="{FF2B5EF4-FFF2-40B4-BE49-F238E27FC236}">
                <a16:creationId xmlns:a16="http://schemas.microsoft.com/office/drawing/2014/main" id="{1303D847-E852-D347-B7BA-C04C81ABD829}"/>
              </a:ext>
            </a:extLst>
          </p:cNvPr>
          <p:cNvSpPr txBox="1">
            <a:spLocks noGrp="1"/>
          </p:cNvSpPr>
          <p:nvPr>
            <p:ph type="sldNum" sz="quarter" idx="8"/>
          </p:nvPr>
        </p:nvSpPr>
        <p:spPr/>
        <p:txBody>
          <a:bodyPr/>
          <a:lstStyle>
            <a:lvl1pPr defTabSz="914400">
              <a:defRPr/>
            </a:lvl1pPr>
          </a:lstStyle>
          <a:p>
            <a:pPr lvl="0"/>
            <a:fld id="{BAA2D951-38E7-C94A-B243-CAC5B1110155}" type="slidenum">
              <a:t>‹#›</a:t>
            </a:fld>
            <a:endParaRPr lang="en-US"/>
          </a:p>
        </p:txBody>
      </p:sp>
    </p:spTree>
    <p:extLst>
      <p:ext uri="{BB962C8B-B14F-4D97-AF65-F5344CB8AC3E}">
        <p14:creationId xmlns:p14="http://schemas.microsoft.com/office/powerpoint/2010/main" val="37611460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DA14-5557-0742-95F1-0E6EE49D507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D3A56B0-66EE-7644-9171-680E71D146C1}"/>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E5B70-82D9-9E46-83BB-C228285A5713}"/>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C645D-C153-DB41-B855-9BB53001B2E4}"/>
              </a:ext>
            </a:extLst>
          </p:cNvPr>
          <p:cNvSpPr txBox="1">
            <a:spLocks noGrp="1"/>
          </p:cNvSpPr>
          <p:nvPr>
            <p:ph type="dt" sz="half" idx="7"/>
          </p:nvPr>
        </p:nvSpPr>
        <p:spPr/>
        <p:txBody>
          <a:bodyPr/>
          <a:lstStyle>
            <a:lvl1pPr defTabSz="914400">
              <a:defRPr/>
            </a:lvl1pPr>
          </a:lstStyle>
          <a:p>
            <a:pPr lvl="0"/>
            <a:fld id="{427FD5DB-D048-C34F-8175-150090E4F1C2}" type="datetime1">
              <a:rPr lang="en-US"/>
              <a:pPr lvl="0"/>
              <a:t>8/5/20</a:t>
            </a:fld>
            <a:endParaRPr lang="en-US"/>
          </a:p>
        </p:txBody>
      </p:sp>
      <p:sp>
        <p:nvSpPr>
          <p:cNvPr id="6" name="Footer Placeholder 5">
            <a:extLst>
              <a:ext uri="{FF2B5EF4-FFF2-40B4-BE49-F238E27FC236}">
                <a16:creationId xmlns:a16="http://schemas.microsoft.com/office/drawing/2014/main" id="{A3D1E2AD-6E89-3549-9280-05D0DA1E1CB5}"/>
              </a:ext>
            </a:extLst>
          </p:cNvPr>
          <p:cNvSpPr txBox="1">
            <a:spLocks noGrp="1"/>
          </p:cNvSpPr>
          <p:nvPr>
            <p:ph type="ftr" sz="quarter" idx="9"/>
          </p:nvPr>
        </p:nvSpPr>
        <p:spPr/>
        <p:txBody>
          <a:bodyPr/>
          <a:lstStyle>
            <a:lvl1pPr defTabSz="914400">
              <a:defRPr/>
            </a:lvl1pPr>
          </a:lstStyle>
          <a:p>
            <a:pPr lvl="0"/>
            <a:endParaRPr lang="en-US"/>
          </a:p>
        </p:txBody>
      </p:sp>
      <p:sp>
        <p:nvSpPr>
          <p:cNvPr id="7" name="Slide Number Placeholder 6">
            <a:extLst>
              <a:ext uri="{FF2B5EF4-FFF2-40B4-BE49-F238E27FC236}">
                <a16:creationId xmlns:a16="http://schemas.microsoft.com/office/drawing/2014/main" id="{A651AB5B-0935-B24D-A1FF-6EBB0A83F32B}"/>
              </a:ext>
            </a:extLst>
          </p:cNvPr>
          <p:cNvSpPr txBox="1">
            <a:spLocks noGrp="1"/>
          </p:cNvSpPr>
          <p:nvPr>
            <p:ph type="sldNum" sz="quarter" idx="8"/>
          </p:nvPr>
        </p:nvSpPr>
        <p:spPr/>
        <p:txBody>
          <a:bodyPr/>
          <a:lstStyle>
            <a:lvl1pPr defTabSz="914400">
              <a:defRPr/>
            </a:lvl1pPr>
          </a:lstStyle>
          <a:p>
            <a:pPr lvl="0"/>
            <a:fld id="{C8C5212C-1E1C-B040-AA16-D9784544FC97}" type="slidenum">
              <a:t>‹#›</a:t>
            </a:fld>
            <a:endParaRPr lang="en-US"/>
          </a:p>
        </p:txBody>
      </p:sp>
    </p:spTree>
    <p:extLst>
      <p:ext uri="{BB962C8B-B14F-4D97-AF65-F5344CB8AC3E}">
        <p14:creationId xmlns:p14="http://schemas.microsoft.com/office/powerpoint/2010/main" val="38283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9F5C-9614-9842-8130-1088F37CDD9E}"/>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E178285-407A-5349-88EA-DD53ECC9EB0C}"/>
              </a:ext>
            </a:extLst>
          </p:cNvPr>
          <p:cNvSpPr txBox="1">
            <a:spLocks noGrp="1"/>
          </p:cNvSpPr>
          <p:nvPr>
            <p:ph type="body" idx="1"/>
          </p:nvPr>
        </p:nvSpPr>
        <p:spPr>
          <a:xfrm>
            <a:off x="675741" y="2160983"/>
            <a:ext cx="4185620" cy="576264"/>
          </a:xfrm>
        </p:spPr>
        <p:txBody>
          <a:bodyPr anchor="b"/>
          <a:lstStyle>
            <a:lvl1pPr marL="0" indent="0">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1C97E8DA-5576-9443-ABB5-345AC91E3C3D}"/>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200C5-4A8A-B049-88D3-814B3426A8D5}"/>
              </a:ext>
            </a:extLst>
          </p:cNvPr>
          <p:cNvSpPr txBox="1">
            <a:spLocks noGrp="1"/>
          </p:cNvSpPr>
          <p:nvPr>
            <p:ph type="body" idx="3"/>
          </p:nvPr>
        </p:nvSpPr>
        <p:spPr>
          <a:xfrm>
            <a:off x="5088379" y="2160983"/>
            <a:ext cx="4185620" cy="576264"/>
          </a:xfrm>
        </p:spPr>
        <p:txBody>
          <a:bodyPr anchor="b"/>
          <a:lstStyle>
            <a:lvl1pPr marL="0" indent="0">
              <a:buNone/>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1861E032-9396-E84D-B666-46A80FCA3696}"/>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E927A5-4355-7D44-B454-A7DD19721FA8}"/>
              </a:ext>
            </a:extLst>
          </p:cNvPr>
          <p:cNvSpPr txBox="1">
            <a:spLocks noGrp="1"/>
          </p:cNvSpPr>
          <p:nvPr>
            <p:ph type="dt" sz="half" idx="7"/>
          </p:nvPr>
        </p:nvSpPr>
        <p:spPr/>
        <p:txBody>
          <a:bodyPr/>
          <a:lstStyle>
            <a:lvl1pPr defTabSz="914400">
              <a:defRPr/>
            </a:lvl1pPr>
          </a:lstStyle>
          <a:p>
            <a:pPr lvl="0"/>
            <a:fld id="{C01A0942-90CA-964E-AFA0-783A55E80112}" type="datetime1">
              <a:rPr lang="en-US"/>
              <a:pPr lvl="0"/>
              <a:t>8/5/20</a:t>
            </a:fld>
            <a:endParaRPr lang="en-US"/>
          </a:p>
        </p:txBody>
      </p:sp>
      <p:sp>
        <p:nvSpPr>
          <p:cNvPr id="8" name="Footer Placeholder 7">
            <a:extLst>
              <a:ext uri="{FF2B5EF4-FFF2-40B4-BE49-F238E27FC236}">
                <a16:creationId xmlns:a16="http://schemas.microsoft.com/office/drawing/2014/main" id="{BE7A2786-145E-4E46-8D60-E769D149E2D3}"/>
              </a:ext>
            </a:extLst>
          </p:cNvPr>
          <p:cNvSpPr txBox="1">
            <a:spLocks noGrp="1"/>
          </p:cNvSpPr>
          <p:nvPr>
            <p:ph type="ftr" sz="quarter" idx="9"/>
          </p:nvPr>
        </p:nvSpPr>
        <p:spPr/>
        <p:txBody>
          <a:bodyPr/>
          <a:lstStyle>
            <a:lvl1pPr defTabSz="914400">
              <a:defRPr/>
            </a:lvl1pPr>
          </a:lstStyle>
          <a:p>
            <a:pPr lvl="0"/>
            <a:endParaRPr lang="en-US"/>
          </a:p>
        </p:txBody>
      </p:sp>
      <p:sp>
        <p:nvSpPr>
          <p:cNvPr id="9" name="Slide Number Placeholder 8">
            <a:extLst>
              <a:ext uri="{FF2B5EF4-FFF2-40B4-BE49-F238E27FC236}">
                <a16:creationId xmlns:a16="http://schemas.microsoft.com/office/drawing/2014/main" id="{11F8342D-8ADE-BE42-9780-FCD7FF7BF457}"/>
              </a:ext>
            </a:extLst>
          </p:cNvPr>
          <p:cNvSpPr txBox="1">
            <a:spLocks noGrp="1"/>
          </p:cNvSpPr>
          <p:nvPr>
            <p:ph type="sldNum" sz="quarter" idx="8"/>
          </p:nvPr>
        </p:nvSpPr>
        <p:spPr/>
        <p:txBody>
          <a:bodyPr/>
          <a:lstStyle>
            <a:lvl1pPr defTabSz="914400">
              <a:defRPr/>
            </a:lvl1pPr>
          </a:lstStyle>
          <a:p>
            <a:pPr lvl="0"/>
            <a:fld id="{1D356F0E-732F-0C4E-AB24-04C1C377FBBB}" type="slidenum">
              <a:t>‹#›</a:t>
            </a:fld>
            <a:endParaRPr lang="en-US"/>
          </a:p>
        </p:txBody>
      </p:sp>
    </p:spTree>
    <p:extLst>
      <p:ext uri="{BB962C8B-B14F-4D97-AF65-F5344CB8AC3E}">
        <p14:creationId xmlns:p14="http://schemas.microsoft.com/office/powerpoint/2010/main" val="269358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44F5-D75E-8741-A42C-0E63208DA741}"/>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DAD01BBA-B48B-554A-8A9A-7B4C712C0E34}"/>
              </a:ext>
            </a:extLst>
          </p:cNvPr>
          <p:cNvSpPr txBox="1">
            <a:spLocks noGrp="1"/>
          </p:cNvSpPr>
          <p:nvPr>
            <p:ph type="dt" sz="half" idx="7"/>
          </p:nvPr>
        </p:nvSpPr>
        <p:spPr/>
        <p:txBody>
          <a:bodyPr/>
          <a:lstStyle>
            <a:lvl1pPr defTabSz="914400">
              <a:defRPr/>
            </a:lvl1pPr>
          </a:lstStyle>
          <a:p>
            <a:pPr lvl="0"/>
            <a:fld id="{A3EE65D1-4F6B-6F4C-B1D8-A70B6643B68B}" type="datetime1">
              <a:rPr lang="en-US"/>
              <a:pPr lvl="0"/>
              <a:t>8/5/20</a:t>
            </a:fld>
            <a:endParaRPr lang="en-US"/>
          </a:p>
        </p:txBody>
      </p:sp>
      <p:sp>
        <p:nvSpPr>
          <p:cNvPr id="4" name="Footer Placeholder 3">
            <a:extLst>
              <a:ext uri="{FF2B5EF4-FFF2-40B4-BE49-F238E27FC236}">
                <a16:creationId xmlns:a16="http://schemas.microsoft.com/office/drawing/2014/main" id="{337F400D-F204-6347-AE53-62B255AE4065}"/>
              </a:ext>
            </a:extLst>
          </p:cNvPr>
          <p:cNvSpPr txBox="1">
            <a:spLocks noGrp="1"/>
          </p:cNvSpPr>
          <p:nvPr>
            <p:ph type="ftr" sz="quarter" idx="9"/>
          </p:nvPr>
        </p:nvSpPr>
        <p:spPr/>
        <p:txBody>
          <a:bodyPr/>
          <a:lstStyle>
            <a:lvl1pPr defTabSz="914400">
              <a:defRPr/>
            </a:lvl1pPr>
          </a:lstStyle>
          <a:p>
            <a:pPr lvl="0"/>
            <a:endParaRPr lang="en-US"/>
          </a:p>
        </p:txBody>
      </p:sp>
      <p:sp>
        <p:nvSpPr>
          <p:cNvPr id="5" name="Slide Number Placeholder 4">
            <a:extLst>
              <a:ext uri="{FF2B5EF4-FFF2-40B4-BE49-F238E27FC236}">
                <a16:creationId xmlns:a16="http://schemas.microsoft.com/office/drawing/2014/main" id="{85C2261F-3BDA-9A45-871E-4CC30596DFBE}"/>
              </a:ext>
            </a:extLst>
          </p:cNvPr>
          <p:cNvSpPr txBox="1">
            <a:spLocks noGrp="1"/>
          </p:cNvSpPr>
          <p:nvPr>
            <p:ph type="sldNum" sz="quarter" idx="8"/>
          </p:nvPr>
        </p:nvSpPr>
        <p:spPr/>
        <p:txBody>
          <a:bodyPr/>
          <a:lstStyle>
            <a:lvl1pPr defTabSz="914400">
              <a:defRPr/>
            </a:lvl1pPr>
          </a:lstStyle>
          <a:p>
            <a:pPr lvl="0"/>
            <a:fld id="{76A93299-150C-CA40-B88A-5F120440C2AF}" type="slidenum">
              <a:t>‹#›</a:t>
            </a:fld>
            <a:endParaRPr lang="en-US"/>
          </a:p>
        </p:txBody>
      </p:sp>
    </p:spTree>
    <p:extLst>
      <p:ext uri="{BB962C8B-B14F-4D97-AF65-F5344CB8AC3E}">
        <p14:creationId xmlns:p14="http://schemas.microsoft.com/office/powerpoint/2010/main" val="183476255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F853F-3754-B24A-AC36-77E2E8B6E4DE}"/>
              </a:ext>
            </a:extLst>
          </p:cNvPr>
          <p:cNvSpPr txBox="1">
            <a:spLocks noGrp="1"/>
          </p:cNvSpPr>
          <p:nvPr>
            <p:ph type="dt" sz="half" idx="7"/>
          </p:nvPr>
        </p:nvSpPr>
        <p:spPr/>
        <p:txBody>
          <a:bodyPr/>
          <a:lstStyle>
            <a:lvl1pPr defTabSz="914400">
              <a:defRPr/>
            </a:lvl1pPr>
          </a:lstStyle>
          <a:p>
            <a:pPr lvl="0"/>
            <a:fld id="{2E9BEA4D-0AA9-6A42-BB09-BD514C4EC5A0}" type="datetime1">
              <a:rPr lang="en-US"/>
              <a:pPr lvl="0"/>
              <a:t>8/5/20</a:t>
            </a:fld>
            <a:endParaRPr lang="en-US"/>
          </a:p>
        </p:txBody>
      </p:sp>
      <p:sp>
        <p:nvSpPr>
          <p:cNvPr id="3" name="Footer Placeholder 2">
            <a:extLst>
              <a:ext uri="{FF2B5EF4-FFF2-40B4-BE49-F238E27FC236}">
                <a16:creationId xmlns:a16="http://schemas.microsoft.com/office/drawing/2014/main" id="{D343D599-0503-2943-8D1D-2F1FC1E4F32B}"/>
              </a:ext>
            </a:extLst>
          </p:cNvPr>
          <p:cNvSpPr txBox="1">
            <a:spLocks noGrp="1"/>
          </p:cNvSpPr>
          <p:nvPr>
            <p:ph type="ftr" sz="quarter" idx="9"/>
          </p:nvPr>
        </p:nvSpPr>
        <p:spPr/>
        <p:txBody>
          <a:bodyPr/>
          <a:lstStyle>
            <a:lvl1pPr defTabSz="914400">
              <a:defRPr/>
            </a:lvl1pPr>
          </a:lstStyle>
          <a:p>
            <a:pPr lvl="0"/>
            <a:endParaRPr lang="en-US"/>
          </a:p>
        </p:txBody>
      </p:sp>
      <p:sp>
        <p:nvSpPr>
          <p:cNvPr id="4" name="Slide Number Placeholder 3">
            <a:extLst>
              <a:ext uri="{FF2B5EF4-FFF2-40B4-BE49-F238E27FC236}">
                <a16:creationId xmlns:a16="http://schemas.microsoft.com/office/drawing/2014/main" id="{2C84B382-2716-BE4B-B0B0-8141C0B48C16}"/>
              </a:ext>
            </a:extLst>
          </p:cNvPr>
          <p:cNvSpPr txBox="1">
            <a:spLocks noGrp="1"/>
          </p:cNvSpPr>
          <p:nvPr>
            <p:ph type="sldNum" sz="quarter" idx="8"/>
          </p:nvPr>
        </p:nvSpPr>
        <p:spPr/>
        <p:txBody>
          <a:bodyPr/>
          <a:lstStyle>
            <a:lvl1pPr defTabSz="914400">
              <a:defRPr/>
            </a:lvl1pPr>
          </a:lstStyle>
          <a:p>
            <a:pPr lvl="0"/>
            <a:fld id="{D8DBD010-9CE5-EA42-AE19-070E425CC21D}" type="slidenum">
              <a:t>‹#›</a:t>
            </a:fld>
            <a:endParaRPr lang="en-US"/>
          </a:p>
        </p:txBody>
      </p:sp>
    </p:spTree>
    <p:extLst>
      <p:ext uri="{BB962C8B-B14F-4D97-AF65-F5344CB8AC3E}">
        <p14:creationId xmlns:p14="http://schemas.microsoft.com/office/powerpoint/2010/main" val="30453868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57ED-E780-054C-B5F8-6DDBE65A3358}"/>
              </a:ext>
            </a:extLst>
          </p:cNvPr>
          <p:cNvSpPr txBox="1">
            <a:spLocks noGrp="1"/>
          </p:cNvSpPr>
          <p:nvPr>
            <p:ph type="title"/>
          </p:nvPr>
        </p:nvSpPr>
        <p:spPr>
          <a:xfrm>
            <a:off x="677332" y="1498601"/>
            <a:ext cx="3854525" cy="1278468"/>
          </a:xfrm>
        </p:spPr>
        <p:txBody>
          <a:bodyPr anchor="b"/>
          <a:lstStyle>
            <a:lvl1pPr>
              <a:defRPr sz="2000"/>
            </a:lvl1pPr>
          </a:lstStyle>
          <a:p>
            <a:pPr lvl="0"/>
            <a:r>
              <a:rPr lang="en-US"/>
              <a:t>Click to edit Master title style</a:t>
            </a:r>
          </a:p>
        </p:txBody>
      </p:sp>
      <p:sp>
        <p:nvSpPr>
          <p:cNvPr id="3" name="Content Placeholder 2">
            <a:extLst>
              <a:ext uri="{FF2B5EF4-FFF2-40B4-BE49-F238E27FC236}">
                <a16:creationId xmlns:a16="http://schemas.microsoft.com/office/drawing/2014/main" id="{A129BEB1-74C7-1E49-B1D8-1350ADECDDE3}"/>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FC05BA-E5DE-9E4D-A8AC-6B06FE2A9BE9}"/>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38F69B88-1128-2944-A82C-9C0626B1B3AA}"/>
              </a:ext>
            </a:extLst>
          </p:cNvPr>
          <p:cNvSpPr txBox="1">
            <a:spLocks noGrp="1"/>
          </p:cNvSpPr>
          <p:nvPr>
            <p:ph type="dt" sz="half" idx="7"/>
          </p:nvPr>
        </p:nvSpPr>
        <p:spPr/>
        <p:txBody>
          <a:bodyPr/>
          <a:lstStyle>
            <a:lvl1pPr defTabSz="914400">
              <a:defRPr/>
            </a:lvl1pPr>
          </a:lstStyle>
          <a:p>
            <a:pPr lvl="0"/>
            <a:fld id="{DC9A6C2D-678B-AB48-A290-8A1E7E92A908}" type="datetime1">
              <a:rPr lang="en-US"/>
              <a:pPr lvl="0"/>
              <a:t>8/5/20</a:t>
            </a:fld>
            <a:endParaRPr lang="en-US"/>
          </a:p>
        </p:txBody>
      </p:sp>
      <p:sp>
        <p:nvSpPr>
          <p:cNvPr id="6" name="Footer Placeholder 5">
            <a:extLst>
              <a:ext uri="{FF2B5EF4-FFF2-40B4-BE49-F238E27FC236}">
                <a16:creationId xmlns:a16="http://schemas.microsoft.com/office/drawing/2014/main" id="{9753F652-F69B-3345-B838-8491074BF244}"/>
              </a:ext>
            </a:extLst>
          </p:cNvPr>
          <p:cNvSpPr txBox="1">
            <a:spLocks noGrp="1"/>
          </p:cNvSpPr>
          <p:nvPr>
            <p:ph type="ftr" sz="quarter" idx="9"/>
          </p:nvPr>
        </p:nvSpPr>
        <p:spPr/>
        <p:txBody>
          <a:bodyPr/>
          <a:lstStyle>
            <a:lvl1pPr defTabSz="914400">
              <a:defRPr/>
            </a:lvl1pPr>
          </a:lstStyle>
          <a:p>
            <a:pPr lvl="0"/>
            <a:endParaRPr lang="en-US"/>
          </a:p>
        </p:txBody>
      </p:sp>
      <p:sp>
        <p:nvSpPr>
          <p:cNvPr id="7" name="Slide Number Placeholder 6">
            <a:extLst>
              <a:ext uri="{FF2B5EF4-FFF2-40B4-BE49-F238E27FC236}">
                <a16:creationId xmlns:a16="http://schemas.microsoft.com/office/drawing/2014/main" id="{78334E40-664D-054B-BC6A-7B374B5A38EE}"/>
              </a:ext>
            </a:extLst>
          </p:cNvPr>
          <p:cNvSpPr txBox="1">
            <a:spLocks noGrp="1"/>
          </p:cNvSpPr>
          <p:nvPr>
            <p:ph type="sldNum" sz="quarter" idx="8"/>
          </p:nvPr>
        </p:nvSpPr>
        <p:spPr/>
        <p:txBody>
          <a:bodyPr/>
          <a:lstStyle>
            <a:lvl1pPr defTabSz="914400">
              <a:defRPr/>
            </a:lvl1pPr>
          </a:lstStyle>
          <a:p>
            <a:pPr lvl="0"/>
            <a:fld id="{3FBDC2BF-1176-8944-8606-3A925D57A6B4}" type="slidenum">
              <a:t>‹#›</a:t>
            </a:fld>
            <a:endParaRPr lang="en-US"/>
          </a:p>
        </p:txBody>
      </p:sp>
    </p:spTree>
    <p:extLst>
      <p:ext uri="{BB962C8B-B14F-4D97-AF65-F5344CB8AC3E}">
        <p14:creationId xmlns:p14="http://schemas.microsoft.com/office/powerpoint/2010/main" val="271348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F518-7EF0-434A-8C4F-27E5FD832DAA}"/>
              </a:ext>
            </a:extLst>
          </p:cNvPr>
          <p:cNvSpPr txBox="1">
            <a:spLocks noGrp="1"/>
          </p:cNvSpPr>
          <p:nvPr>
            <p:ph type="title"/>
          </p:nvPr>
        </p:nvSpPr>
        <p:spPr>
          <a:xfrm>
            <a:off x="677332" y="4800600"/>
            <a:ext cx="8596667"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87976800-37C2-B743-8D45-86014E277F2B}"/>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80AECCDB-ECC1-C446-BD0E-BB5A1CF684EA}"/>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C1433A87-332C-CD4E-BF7B-FC38CE8980AC}"/>
              </a:ext>
            </a:extLst>
          </p:cNvPr>
          <p:cNvSpPr txBox="1">
            <a:spLocks noGrp="1"/>
          </p:cNvSpPr>
          <p:nvPr>
            <p:ph type="dt" sz="half" idx="7"/>
          </p:nvPr>
        </p:nvSpPr>
        <p:spPr/>
        <p:txBody>
          <a:bodyPr/>
          <a:lstStyle>
            <a:lvl1pPr defTabSz="914400">
              <a:defRPr/>
            </a:lvl1pPr>
          </a:lstStyle>
          <a:p>
            <a:pPr lvl="0"/>
            <a:fld id="{6809491D-A8E1-1142-9F60-2CC230EB8E0B}" type="datetime1">
              <a:rPr lang="en-US"/>
              <a:pPr lvl="0"/>
              <a:t>8/5/20</a:t>
            </a:fld>
            <a:endParaRPr lang="en-US"/>
          </a:p>
        </p:txBody>
      </p:sp>
      <p:sp>
        <p:nvSpPr>
          <p:cNvPr id="6" name="Footer Placeholder 5">
            <a:extLst>
              <a:ext uri="{FF2B5EF4-FFF2-40B4-BE49-F238E27FC236}">
                <a16:creationId xmlns:a16="http://schemas.microsoft.com/office/drawing/2014/main" id="{8D336246-E48F-4C4B-B1EA-EBEDD099CF91}"/>
              </a:ext>
            </a:extLst>
          </p:cNvPr>
          <p:cNvSpPr txBox="1">
            <a:spLocks noGrp="1"/>
          </p:cNvSpPr>
          <p:nvPr>
            <p:ph type="ftr" sz="quarter" idx="9"/>
          </p:nvPr>
        </p:nvSpPr>
        <p:spPr/>
        <p:txBody>
          <a:bodyPr/>
          <a:lstStyle>
            <a:lvl1pPr defTabSz="914400">
              <a:defRPr/>
            </a:lvl1pPr>
          </a:lstStyle>
          <a:p>
            <a:pPr lvl="0"/>
            <a:endParaRPr lang="en-US"/>
          </a:p>
        </p:txBody>
      </p:sp>
      <p:sp>
        <p:nvSpPr>
          <p:cNvPr id="7" name="Slide Number Placeholder 6">
            <a:extLst>
              <a:ext uri="{FF2B5EF4-FFF2-40B4-BE49-F238E27FC236}">
                <a16:creationId xmlns:a16="http://schemas.microsoft.com/office/drawing/2014/main" id="{CE2AF408-9379-9C48-B642-0F4F2F25D55E}"/>
              </a:ext>
            </a:extLst>
          </p:cNvPr>
          <p:cNvSpPr txBox="1">
            <a:spLocks noGrp="1"/>
          </p:cNvSpPr>
          <p:nvPr>
            <p:ph type="sldNum" sz="quarter" idx="8"/>
          </p:nvPr>
        </p:nvSpPr>
        <p:spPr/>
        <p:txBody>
          <a:bodyPr/>
          <a:lstStyle>
            <a:lvl1pPr defTabSz="914400">
              <a:defRPr/>
            </a:lvl1pPr>
          </a:lstStyle>
          <a:p>
            <a:pPr lvl="0"/>
            <a:fld id="{56767574-9152-204D-B269-509DA181D3B4}" type="slidenum">
              <a:t>‹#›</a:t>
            </a:fld>
            <a:endParaRPr lang="en-US"/>
          </a:p>
        </p:txBody>
      </p:sp>
    </p:spTree>
    <p:extLst>
      <p:ext uri="{BB962C8B-B14F-4D97-AF65-F5344CB8AC3E}">
        <p14:creationId xmlns:p14="http://schemas.microsoft.com/office/powerpoint/2010/main" val="263075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4278C481-7098-6E4F-B4D8-3A8857F97EEB}"/>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08A20F27-69F6-8647-8032-02A724A8346E}"/>
                </a:ext>
              </a:extLst>
            </p:cNvPr>
            <p:cNvCxnSpPr/>
            <p:nvPr/>
          </p:nvCxnSpPr>
          <p:spPr>
            <a:xfrm>
              <a:off x="9371008" y="0"/>
              <a:ext cx="1219207" cy="6858000"/>
            </a:xfrm>
            <a:prstGeom prst="straightConnector1">
              <a:avLst/>
            </a:prstGeom>
            <a:noFill/>
            <a:ln w="9528">
              <a:solidFill>
                <a:srgbClr val="BFBFBF"/>
              </a:solidFill>
              <a:prstDash val="solid"/>
            </a:ln>
          </p:spPr>
        </p:cxnSp>
        <p:cxnSp>
          <p:nvCxnSpPr>
            <p:cNvPr id="4" name="Straight Connector 20">
              <a:extLst>
                <a:ext uri="{FF2B5EF4-FFF2-40B4-BE49-F238E27FC236}">
                  <a16:creationId xmlns:a16="http://schemas.microsoft.com/office/drawing/2014/main" id="{E8EEFBF0-93F7-444F-AAE2-4E995DE7EF4E}"/>
                </a:ext>
              </a:extLst>
            </p:cNvPr>
            <p:cNvCxnSpPr/>
            <p:nvPr/>
          </p:nvCxnSpPr>
          <p:spPr>
            <a:xfrm flipH="1">
              <a:off x="7425266" y="3681410"/>
              <a:ext cx="4763557" cy="3176590"/>
            </a:xfrm>
            <a:prstGeom prst="straightConnector1">
              <a:avLst/>
            </a:prstGeom>
            <a:noFill/>
            <a:ln w="9528">
              <a:solidFill>
                <a:srgbClr val="D9D9D9"/>
              </a:solidFill>
              <a:prstDash val="solid"/>
            </a:ln>
          </p:spPr>
        </p:cxnSp>
        <p:sp>
          <p:nvSpPr>
            <p:cNvPr id="5" name="Rectangle 23">
              <a:extLst>
                <a:ext uri="{FF2B5EF4-FFF2-40B4-BE49-F238E27FC236}">
                  <a16:creationId xmlns:a16="http://schemas.microsoft.com/office/drawing/2014/main" id="{DD2146BA-AB28-424C-8E49-305C855A3195}"/>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90C226">
                <a:alpha val="3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Rectangle 25">
              <a:extLst>
                <a:ext uri="{FF2B5EF4-FFF2-40B4-BE49-F238E27FC236}">
                  <a16:creationId xmlns:a16="http://schemas.microsoft.com/office/drawing/2014/main" id="{CCF62986-AA6E-DD44-A4E6-93E671E027FB}"/>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90C226">
                <a:alpha val="2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Isosceles Triangle 23">
              <a:extLst>
                <a:ext uri="{FF2B5EF4-FFF2-40B4-BE49-F238E27FC236}">
                  <a16:creationId xmlns:a16="http://schemas.microsoft.com/office/drawing/2014/main" id="{EA558C83-0B04-A54B-B5A0-1FACA241C1C5}"/>
                </a:ext>
              </a:extLst>
            </p:cNvPr>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4A021">
                <a:alpha val="72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Rectangle 27">
              <a:extLst>
                <a:ext uri="{FF2B5EF4-FFF2-40B4-BE49-F238E27FC236}">
                  <a16:creationId xmlns:a16="http://schemas.microsoft.com/office/drawing/2014/main" id="{09BB8B7A-7E60-DF48-83A8-51F081C36B67}"/>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F7819">
                <a:alpha val="7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Rectangle 28">
              <a:extLst>
                <a:ext uri="{FF2B5EF4-FFF2-40B4-BE49-F238E27FC236}">
                  <a16:creationId xmlns:a16="http://schemas.microsoft.com/office/drawing/2014/main" id="{09621177-4D9C-6444-B123-FD7FC25645BC}"/>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C0E474">
                <a:alpha val="7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29">
              <a:extLst>
                <a:ext uri="{FF2B5EF4-FFF2-40B4-BE49-F238E27FC236}">
                  <a16:creationId xmlns:a16="http://schemas.microsoft.com/office/drawing/2014/main" id="{53F3DA4A-7DEE-B541-8F8E-09CDC61C9F66}"/>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90C226">
                <a:alpha val="65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Isosceles Triangle 27">
              <a:extLst>
                <a:ext uri="{FF2B5EF4-FFF2-40B4-BE49-F238E27FC236}">
                  <a16:creationId xmlns:a16="http://schemas.microsoft.com/office/drawing/2014/main" id="{2DED2570-A9CB-E245-BAAD-D3291AA41D2D}"/>
                </a:ext>
              </a:extLst>
            </p:cNvPr>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90C226">
                <a:alpha val="80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Isosceles Triangle 28">
              <a:extLst>
                <a:ext uri="{FF2B5EF4-FFF2-40B4-BE49-F238E27FC236}">
                  <a16:creationId xmlns:a16="http://schemas.microsoft.com/office/drawing/2014/main" id="{65162C75-A2E6-9F40-A6D0-00FB3DBD6856}"/>
                </a:ext>
              </a:extLst>
            </p:cNvPr>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90C226">
                <a:alpha val="85000"/>
              </a:srgbClr>
            </a:solidFill>
            <a:ln>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Title Placeholder 1">
            <a:extLst>
              <a:ext uri="{FF2B5EF4-FFF2-40B4-BE49-F238E27FC236}">
                <a16:creationId xmlns:a16="http://schemas.microsoft.com/office/drawing/2014/main" id="{4B04BC4D-7A74-1041-8B80-F2D1D1AC2D62}"/>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Autofit/>
          </a:bodyPr>
          <a:lstStyle/>
          <a:p>
            <a:pPr lvl="0"/>
            <a:r>
              <a:rPr lang="en-US"/>
              <a:t>Click to edit Master title style</a:t>
            </a:r>
          </a:p>
        </p:txBody>
      </p:sp>
      <p:sp>
        <p:nvSpPr>
          <p:cNvPr id="14" name="Text Placeholder 2">
            <a:extLst>
              <a:ext uri="{FF2B5EF4-FFF2-40B4-BE49-F238E27FC236}">
                <a16:creationId xmlns:a16="http://schemas.microsoft.com/office/drawing/2014/main" id="{0857D674-6A26-B546-B958-1A94B160B72A}"/>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D50B4398-70B6-6049-8A4B-43D96C7D4D47}"/>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defRPr>
            </a:lvl1pPr>
          </a:lstStyle>
          <a:p>
            <a:pPr lvl="0"/>
            <a:fld id="{DA8425D7-5B54-444D-94AB-0F7D040A975E}" type="datetime1">
              <a:rPr lang="en-US"/>
              <a:pPr lvl="0"/>
              <a:t>8/5/20</a:t>
            </a:fld>
            <a:endParaRPr lang="en-US"/>
          </a:p>
        </p:txBody>
      </p:sp>
      <p:sp>
        <p:nvSpPr>
          <p:cNvPr id="16" name="Footer Placeholder 4">
            <a:extLst>
              <a:ext uri="{FF2B5EF4-FFF2-40B4-BE49-F238E27FC236}">
                <a16:creationId xmlns:a16="http://schemas.microsoft.com/office/drawing/2014/main" id="{B36199EA-F230-5E4F-B068-237BABFE907F}"/>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defRPr>
            </a:lvl1pPr>
          </a:lstStyle>
          <a:p>
            <a:pPr lvl="0"/>
            <a:endParaRPr lang="en-US"/>
          </a:p>
        </p:txBody>
      </p:sp>
      <p:sp>
        <p:nvSpPr>
          <p:cNvPr id="17" name="Slide Number Placeholder 5">
            <a:extLst>
              <a:ext uri="{FF2B5EF4-FFF2-40B4-BE49-F238E27FC236}">
                <a16:creationId xmlns:a16="http://schemas.microsoft.com/office/drawing/2014/main" id="{02DA0DA3-2A96-1E46-9AD6-CE75D5F3B820}"/>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90C226"/>
                </a:solidFill>
                <a:uFillTx/>
                <a:latin typeface="Trebuchet MS"/>
              </a:defRPr>
            </a:lvl1pPr>
          </a:lstStyle>
          <a:p>
            <a:pPr lvl="0"/>
            <a:fld id="{C3E4CAC1-998E-4748-8D69-80A66CF6646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en-US"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en-US"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en-US"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en-US"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en-US"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70jqCVs8gCFcySDQod0gwHfg&amp;url=http://mancomb-seepwood.deviantart.com/art/Kiss-me-I-ve-got-scurvy-259715119&amp;psig=AFQjCNETUI2zO2Em0zl65jpy9HZ2zjEpEQ&amp;ust=1444403690684043"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google.com/url?sa=i&amp;rct=j&amp;q=&amp;esrc=s&amp;frm=1&amp;source=images&amp;cd=&amp;cad=rja&amp;uact=8&amp;ved=0CAcQjRxqFQoTCMPO38GVs8gCFUyagAodJF0IDA&amp;url=http://brianaltonenmph.com/gis/more-historical-disease-maps/1889-robert-william-felkins-on-the-geographical-distribution-of-some-tropical-diseases/&amp;psig=AFQjCNETUI2zO2Em0zl65jpy9HZ2zjEpEQ&amp;ust=1444403690684043"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LGR2Pa4jcgCFY4ZkgodLtEJtA&amp;url=http://webdesign.tutsplus.com/articles/a-web-designers-introduction-to-ab-testing--webdesign-9056&amp;bvm=bv.103388427,d.aWw&amp;psig=AFQjCNHjg7nThhopygT_OgCbllkVHH9NDg&amp;ust=144310749833334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JSCxPCTkMgCFYlOkgodJBYGRA&amp;url=http://blog.covanceclinicaltrials.com/en-gb/2015/09/the-evolution-of-clinical-research/&amp;bvm=bv.103388427,d.aWw&amp;psig=AFQjCNEYxmNu8WoWQoVV_N7zEbcs8w11bw&amp;ust=144320073936040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MKfz4acs8gCFcLRgAodxFsLNw&amp;url=http://fffcpas.com/news/2013/04/04/how-do-i-prove-timely-filing-of-my-income-tax-return/&amp;bvm=bv.104615367,d.eXY&amp;psig=AFQjCNE3PkDoPN91oV1HGrHXWG45HbRv9Q&amp;ust=1444405498426173"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uact=8&amp;ved=0CAcQjRxqFQoTCODX9J2YxcgCFUqigAodj4UHNg&amp;url=http://www.ghanaschoolsnet.com/events/vitalie-skincare&amp;bvm=bv.105039540,d.eXY&amp;psig=AFQjCNErPakZz28kKOIUgrwCaTZL2GMbig&amp;ust=1445022928899632"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Jf1pY-Yx8gCFQzVgAodZXIJfg&amp;url=http://updates.clltopics.org/4552-cal-101-phase-3-trial-in-combination-with-rituxan&amp;psig=AFQjCNHZGgwZvpb55vz4s6ieND5Ei3kg9Q&amp;ust=144509163759577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png"/><Relationship Id="rId3" Type="http://schemas.openxmlformats.org/officeDocument/2006/relationships/hyperlink" Target="http://www.google.com/url?sa=i&amp;rct=j&amp;q=&amp;esrc=s&amp;frm=1&amp;source=images&amp;cd=&amp;cad=rja&amp;uact=8&amp;ved=0CAcQjRxqFQoTCMHLzMy2rsgCFYmFDQodK4EOzg&amp;url=http://www.viewbeforebuying.com/s/shaman-herbs&amp;psig=AFQjCNHdqMy70IpSxnj1EjEb3Mb1GBKwEw&amp;ust=1444240784095962" TargetMode="External"/><Relationship Id="rId7" Type="http://schemas.openxmlformats.org/officeDocument/2006/relationships/hyperlink" Target="http://www.google.com/url?sa=i&amp;rct=j&amp;q=&amp;esrc=s&amp;frm=1&amp;source=images&amp;cd=&amp;cad=rja&amp;uact=8&amp;ved=0CAcQjRxqFQoTCO6-hqKnsMgCFcX9gAodhgoFBw&amp;url=http://www.tecake.com/drugs-malaria-osteoporosis-diabetes-soon-hit-market/7025/&amp;psig=AFQjCNFcyFooAUsXQ7i4eMzF6XqmsG-E7w&amp;ust=1444305423295456" TargetMode="External"/><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hyperlink" Target="http://www.google.com/url?sa=i&amp;rct=j&amp;q=&amp;esrc=s&amp;frm=1&amp;source=images&amp;cd=&amp;cad=rja&amp;uact=8&amp;ved=0CAcQjRxqFQoTCISIoPezrsgCFYaQDQodqlgCNw&amp;url=http://www.vwmin.org/follow-the-apothecary-shops.html&amp;psig=AFQjCNGRPzTfcJ13jdmLIlu-NzZJVPQcgA&amp;ust=1444239917582819" TargetMode="External"/><Relationship Id="rId10" Type="http://schemas.openxmlformats.org/officeDocument/2006/relationships/hyperlink" Target="http://www.google.com/url?sa=i&amp;rct=j&amp;q=&amp;esrc=s&amp;frm=1&amp;source=images&amp;cd=&amp;cad=rja&amp;uact=8&amp;ved=0CAcQjRxqFQoTCLaY55ycvcgCFUiODQodRdADhw&amp;url=http://www.bookofdaystales.com/edward-jenner-and-smallpox/&amp;psig=AFQjCNFf_69rSfmIKfPe4VGEzKJWSRrSZw&amp;ust=1444749089787710" TargetMode="External"/><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xqFQoTCLnG992XvcgCFU3-gAodAu4Jgw&amp;url=https://thesituationist.wordpress.com/2007/12/22/the-milgram-experiment-today/&amp;psig=AFQjCNFe-GcycamrSWSNpKoxTjgUdjORrQ&amp;ust=1444747965363524"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xqFQoTCO7av5qXvcgCFUqXgAod7ygEGA&amp;url=https://msu.edu/course/hm/546/tuskegee.htm&amp;psig=AFQjCNEwFnEzJJzxHRtHA9jDTg9CdZpW7w&amp;ust=1444747827244184"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www.google.com/url?sa=i&amp;rct=j&amp;q=&amp;esrc=s&amp;frm=1&amp;source=images&amp;cd=&amp;cad=rja&amp;uact=8&amp;ved=0CAcQjRxqFQoTCLKqtvyFvcgCFQnPgAod5lUNCA&amp;url=https://en.wikipedia.org/wiki/Acres_of_Skin&amp;psig=AFQjCNG3-yIT-73psul-J8HOIh71_YY7oQ&amp;ust=1444743157357152" TargetMode="External"/><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www.google.com/url?sa=i&amp;source=imgres&amp;cd=&amp;cad=rja&amp;uact=8&amp;ved=0CAgQjRxqFQoTCO_guLeFvcgCFQ8yiAodVD0EjA&amp;url=http://books.google.com/books/about/The_Plutonium_Files.html?id=uqAbNE54Wz4C&amp;source=kp_cover&amp;psig=AFQjCNEKLd5BWehU-a3wSoowMHmpR_1Ipg&amp;ust=1444743058192730" TargetMode="External"/><Relationship Id="rId11" Type="http://schemas.openxmlformats.org/officeDocument/2006/relationships/image" Target="../media/image34.jpeg"/><Relationship Id="rId5" Type="http://schemas.openxmlformats.org/officeDocument/2006/relationships/image" Target="../media/image31.jpeg"/><Relationship Id="rId10" Type="http://schemas.openxmlformats.org/officeDocument/2006/relationships/hyperlink" Target="https://www.google.com/url?sa=i&amp;url=https%3A%2F%2Fwww.goodreads.com%2Fbook%2Fshow%2F8190809-the-revenge-of-the-radioactive-lady&amp;psig=AOvVaw33XSnYIxrmWpiNx7_tD9-R&amp;ust=1590081774955000&amp;source=images&amp;cd=vfe&amp;ved=0CAIQjRxqFwoTCJijvK76wukCFQAAAAAdAAAAABAD" TargetMode="External"/><Relationship Id="rId4" Type="http://schemas.openxmlformats.org/officeDocument/2006/relationships/hyperlink" Target="http://www.google.com/url?sa=i&amp;source=imgres&amp;cd=&amp;cad=rja&amp;uact=8&amp;ved=0CAgQjRxqFQoTCKbmgpeFvcgCFdKliAodN3AOKg&amp;url=http://books.google.com/books/about/The_Willowbrook_Wars.html?id=EDHsnQEACAAJ&amp;source=kp_cover&amp;psig=AFQjCNFQq1rLh7jahkVsXJeizsQB2ioCqQ&amp;ust=1444742990207525" TargetMode="External"/><Relationship Id="rId9"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zLicKTrsgCFQOagAod8XQC-g&amp;url=http://www.in.gov/history/2438.htm&amp;bvm=bv.104615367,bs.2,d.cGU&amp;psig=AFQjCNHuspc41aox9I_nf2BPGw6TRgR_qg&amp;ust=1444231424736174"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gif"/></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google.com/url?sa=i&amp;url=http%3A%2F%2Fwww.colorantshistory.org%2FPatentMedicines.html&amp;psig=AOvVaw0XAdos3d8bM8M6HVm879Vl&amp;ust=1589996286927000&amp;source=images&amp;cd=vfe&amp;ved=0CAIQjRxqFwoTCJj1pPG7wOkCFQAAAAAdAAAAABAN" TargetMode="External"/><Relationship Id="rId7" Type="http://schemas.openxmlformats.org/officeDocument/2006/relationships/hyperlink" Target="https://www.google.com/url?sa=i&amp;url=https://curioushistorian.com/traveling-medicine-shows-of-the-old-west&amp;psig=AOvVaw2sFNEK5J_pB2NakUQrQK-Y&amp;ust=1589762326147000&amp;source=images&amp;cd=vfe&amp;ved=0CAIQjRxqFwoTCIi8oOTUuekCFQAAAAAdAAAAABAD"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www.google.com/url?sa=i&amp;url=https://akbrodie.wordpress.com/2014/12/09/good-and-bad-branding/&amp;psig=AOvVaw3YmBnzW0GllZhKQk6XYC8t&amp;ust=1589761483136000&amp;source=images&amp;cd=vfe&amp;ved=0CAIQjRxqFwoTCKiXm5XRuekCFQAAAAAdAAAAABAg" TargetMode="External"/><Relationship Id="rId5" Type="http://schemas.openxmlformats.org/officeDocument/2006/relationships/image" Target="../media/image43.jpeg"/><Relationship Id="rId4" Type="http://schemas.openxmlformats.org/officeDocument/2006/relationships/hyperlink" Target="http://www.google.com/url?sa=i&amp;rct=j&amp;q=&amp;esrc=s&amp;frm=1&amp;source=images&amp;cd=&amp;cad=rja&amp;uact=8&amp;ved=0CAcQjRxqFQoTCJWG3Ma_ocgCFcWPDQodR-IAng&amp;url=http://bonoborants.blogspot.com/2014/07/vintage-drug-sexist-and-offensive-ads.html&amp;psig=AFQjCNFxYCBZ12XdEwvHNz06w40mmMrTfA&amp;ust=1443796479351925"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www.google.com/url?sa=i&amp;rct=j&amp;q=&amp;esrc=s&amp;frm=1&amp;source=images&amp;cd=&amp;cad=rja&amp;uact=8&amp;ved=0CAcQjRxqFQoTCPLVytO4ocgCFUnVgAodBjgHrw&amp;url=http://www.goodreads.com/book/show/41681.The_Jungle&amp;bvm=bv.104226188,d.eXY&amp;psig=AFQjCNFtXNczuGzmy63iEmxStZkVLib4rQ&amp;ust=1443794729818462"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MnFrIavq8gCFcaVDQodBAwIdA&amp;url=http://www.wired.com/2012/03/cough-syrup-dead-children-and-the-case-for-regulation-2/&amp;psig=AFQjCNEJKCHTRFbZgSb4wOSGQHs2k2DfdA&amp;ust=1444135748921488"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www.google.com/url?sa=i&amp;rct=j&amp;q=&amp;esrc=s&amp;frm=1&amp;source=images&amp;cd=&amp;cad=rja&amp;uact=8&amp;ved=0CAcQjRxqFQoTCK-72IqumsgCFQUHkgodAZUFaQ&amp;url=http://the60sat50.blogspot.com/2012/07/undated-thalidomide-in-us.html&amp;bvm=bv.103388427,d.aWw&amp;psig=AFQjCNFibsUR1BdUHy8sVCsr8rOS9O8b_w&amp;ust=1443551206239089" TargetMode="External"/><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hyperlink" Target="http://www.google.com/url?sa=i&amp;rct=j&amp;q=&amp;esrc=s&amp;frm=1&amp;source=images&amp;cd=&amp;cad=rja&amp;uact=8&amp;ved=0CAcQjRxqFQoTCJWcsP3EnMgCFYYKkgodEfsLZg&amp;url=http://pregnancytips.org/pregnancy/pregnancy-health/birth-defect-caused-by-thalidomide/&amp;psig=AFQjCNE1pwvL5ZBwoN1Alsbwnd5Y54EP7Q&amp;ust=1443626216495044" TargetMode="Externa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ogle.com/url?sa=i&amp;url=https%3A%2F%2Fwww.schulich.uwo.ca%2Fhistorymedicine%2Flondon_medical_historical_association.html&amp;psig=AOvVaw1VCZl39vWUPWspUjrrZpSa&amp;ust=1590066410866000&amp;source=images&amp;cd=vfe&amp;ved=0CAIQjRxqFwoTCNCVtZ3BwukCFQAAAAAdAAAAABAD"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google.com/url?sa=i&amp;url=https://ruben.verborgh.org/blog/2014/12/31/thank-you-for-your-attention/&amp;psig=AOvVaw1h9VRL4xeAEPM-xzH6GKiu&amp;ust=1588955203895000&amp;source=images&amp;cd=vfe&amp;ved=0CAIQjRxqFwoTCNjPjseVoukCFQAAAAAdAAAAABAL"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1DBC-5AFC-024D-9D30-BF101B7F25DE}"/>
              </a:ext>
            </a:extLst>
          </p:cNvPr>
          <p:cNvSpPr txBox="1">
            <a:spLocks noGrp="1"/>
          </p:cNvSpPr>
          <p:nvPr>
            <p:ph type="ctrTitle"/>
          </p:nvPr>
        </p:nvSpPr>
        <p:spPr>
          <a:xfrm>
            <a:off x="1420684" y="209863"/>
            <a:ext cx="8288030" cy="1349114"/>
          </a:xfrm>
        </p:spPr>
        <p:txBody>
          <a:bodyPr anchorCtr="1"/>
          <a:lstStyle/>
          <a:p>
            <a:pPr lvl="0" algn="ctr"/>
            <a:r>
              <a:rPr lang="en-US" sz="4800">
                <a:solidFill>
                  <a:srgbClr val="008080"/>
                </a:solidFill>
              </a:rPr>
              <a:t>Research 101</a:t>
            </a:r>
            <a:br>
              <a:rPr lang="en-US" sz="4800">
                <a:solidFill>
                  <a:srgbClr val="008080"/>
                </a:solidFill>
              </a:rPr>
            </a:br>
            <a:r>
              <a:rPr lang="en-US" sz="2400">
                <a:solidFill>
                  <a:srgbClr val="008080"/>
                </a:solidFill>
              </a:rPr>
              <a:t>sponsored by</a:t>
            </a:r>
          </a:p>
        </p:txBody>
      </p:sp>
      <p:pic>
        <p:nvPicPr>
          <p:cNvPr id="3" name="Picture 4" descr="A picture containing drawing&#10;&#10;Description automatically generated">
            <a:extLst>
              <a:ext uri="{FF2B5EF4-FFF2-40B4-BE49-F238E27FC236}">
                <a16:creationId xmlns:a16="http://schemas.microsoft.com/office/drawing/2014/main" id="{81DE127F-06FA-FF4D-9CD4-1B57CA40A3BE}"/>
              </a:ext>
            </a:extLst>
          </p:cNvPr>
          <p:cNvPicPr>
            <a:picLocks noChangeAspect="1"/>
          </p:cNvPicPr>
          <p:nvPr/>
        </p:nvPicPr>
        <p:blipFill>
          <a:blip r:embed="rId2"/>
          <a:stretch>
            <a:fillRect/>
          </a:stretch>
        </p:blipFill>
        <p:spPr>
          <a:xfrm>
            <a:off x="1420684" y="2187199"/>
            <a:ext cx="7903195" cy="38238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F597DD-2B23-4841-AF7D-E6C0595A7D00}"/>
              </a:ext>
            </a:extLst>
          </p:cNvPr>
          <p:cNvSpPr/>
          <p:nvPr/>
        </p:nvSpPr>
        <p:spPr>
          <a:xfrm>
            <a:off x="508004" y="381003"/>
            <a:ext cx="11564727" cy="3785652"/>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First Novel Therapy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Problem:   Gunshot wounds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	(Guns used in battle for the first time in 16</a:t>
            </a:r>
            <a:r>
              <a:rPr lang="en-US" sz="2400" b="1" i="0" u="none" strike="noStrike" kern="1200" cap="none" spc="0" baseline="30000">
                <a:solidFill>
                  <a:srgbClr val="000000"/>
                </a:solidFill>
                <a:uFillTx/>
                <a:latin typeface="Calibri"/>
              </a:rPr>
              <a:t>th</a:t>
            </a:r>
            <a:r>
              <a:rPr lang="en-US" sz="2400" b="1" i="0" u="none" strike="noStrike" kern="1200" cap="none" spc="0" baseline="0">
                <a:solidFill>
                  <a:srgbClr val="000000"/>
                </a:solidFill>
                <a:uFillTx/>
                <a:latin typeface="Calibri"/>
              </a:rPr>
              <a:t> century)</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  </a:t>
            </a:r>
          </a:p>
        </p:txBody>
      </p:sp>
      <p:pic>
        <p:nvPicPr>
          <p:cNvPr id="3" name="Picture 2">
            <a:extLst>
              <a:ext uri="{FF2B5EF4-FFF2-40B4-BE49-F238E27FC236}">
                <a16:creationId xmlns:a16="http://schemas.microsoft.com/office/drawing/2014/main" id="{A3EF3B93-406E-4547-BFF3-8DEE254A8467}"/>
              </a:ext>
            </a:extLst>
          </p:cNvPr>
          <p:cNvPicPr>
            <a:picLocks noChangeAspect="1"/>
          </p:cNvPicPr>
          <p:nvPr/>
        </p:nvPicPr>
        <p:blipFill>
          <a:blip r:embed="rId3"/>
          <a:srcRect/>
          <a:stretch>
            <a:fillRect/>
          </a:stretch>
        </p:blipFill>
        <p:spPr>
          <a:xfrm>
            <a:off x="3428570" y="2535265"/>
            <a:ext cx="3860797" cy="39623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0EFA722-D3EE-5A4C-A59A-98B85E55D01C}"/>
              </a:ext>
            </a:extLst>
          </p:cNvPr>
          <p:cNvSpPr/>
          <p:nvPr/>
        </p:nvSpPr>
        <p:spPr>
          <a:xfrm>
            <a:off x="512420" y="381003"/>
            <a:ext cx="10566404" cy="4770534"/>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First Novel Therapy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Ambroise Pare</a:t>
            </a:r>
          </a:p>
          <a:p>
            <a:pPr marL="514350" marR="0" lvl="0" indent="-5143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1537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Siege of Turin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p:txBody>
      </p:sp>
      <p:pic>
        <p:nvPicPr>
          <p:cNvPr id="3" name="Picture 6">
            <a:extLst>
              <a:ext uri="{FF2B5EF4-FFF2-40B4-BE49-F238E27FC236}">
                <a16:creationId xmlns:a16="http://schemas.microsoft.com/office/drawing/2014/main" id="{E4CAD7EA-D0C3-174B-AD55-7F0CDAFD5560}"/>
              </a:ext>
            </a:extLst>
          </p:cNvPr>
          <p:cNvPicPr>
            <a:picLocks noChangeAspect="1"/>
          </p:cNvPicPr>
          <p:nvPr/>
        </p:nvPicPr>
        <p:blipFill>
          <a:blip r:embed="rId3"/>
          <a:srcRect/>
          <a:stretch>
            <a:fillRect/>
          </a:stretch>
        </p:blipFill>
        <p:spPr>
          <a:xfrm>
            <a:off x="3673099" y="1425842"/>
            <a:ext cx="6151324" cy="48378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09D1298-16FA-B349-ADDA-3D394861A9D8}"/>
              </a:ext>
            </a:extLst>
          </p:cNvPr>
          <p:cNvSpPr/>
          <p:nvPr/>
        </p:nvSpPr>
        <p:spPr>
          <a:xfrm>
            <a:off x="502965" y="304796"/>
            <a:ext cx="11273180" cy="1938994"/>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First Controlled Clinical Trial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Problem:	Sea Scurvy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p>
        </p:txBody>
      </p:sp>
      <p:sp>
        <p:nvSpPr>
          <p:cNvPr id="3" name="Rectangle 5">
            <a:extLst>
              <a:ext uri="{FF2B5EF4-FFF2-40B4-BE49-F238E27FC236}">
                <a16:creationId xmlns:a16="http://schemas.microsoft.com/office/drawing/2014/main" id="{8806BFC1-25D5-3041-8E4A-DE222157F994}"/>
              </a:ext>
            </a:extLst>
          </p:cNvPr>
          <p:cNvSpPr/>
          <p:nvPr/>
        </p:nvSpPr>
        <p:spPr>
          <a:xfrm>
            <a:off x="6469681" y="2191451"/>
            <a:ext cx="3648145" cy="107721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James Lind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1747</a:t>
            </a:r>
          </a:p>
        </p:txBody>
      </p:sp>
      <p:pic>
        <p:nvPicPr>
          <p:cNvPr id="4" name="Picture 6" descr="http://orig13.deviantart.net/851b/f/2011/265/9/0/kiss_me__i__ve_got_scurvy_by_mancomb_seepwood-d4amlgv.jpg">
            <a:hlinkClick r:id="rId3"/>
            <a:extLst>
              <a:ext uri="{FF2B5EF4-FFF2-40B4-BE49-F238E27FC236}">
                <a16:creationId xmlns:a16="http://schemas.microsoft.com/office/drawing/2014/main" id="{B37664FD-30F0-5E4A-A347-7EEB06A2B38E}"/>
              </a:ext>
            </a:extLst>
          </p:cNvPr>
          <p:cNvPicPr>
            <a:picLocks noChangeAspect="1"/>
          </p:cNvPicPr>
          <p:nvPr/>
        </p:nvPicPr>
        <p:blipFill>
          <a:blip r:embed="rId4"/>
          <a:srcRect/>
          <a:stretch>
            <a:fillRect/>
          </a:stretch>
        </p:blipFill>
        <p:spPr>
          <a:xfrm>
            <a:off x="1422404" y="2057400"/>
            <a:ext cx="4208114" cy="3869585"/>
          </a:xfrm>
          <a:prstGeom prst="rect">
            <a:avLst/>
          </a:prstGeom>
          <a:noFill/>
          <a:ln>
            <a:noFill/>
          </a:ln>
        </p:spPr>
      </p:pic>
      <p:pic>
        <p:nvPicPr>
          <p:cNvPr id="5" name="Picture 8" descr="http://brianaltonenmph.files.wordpress.com/2012/09/scurvy.jpg?w=510&amp;h=177">
            <a:hlinkClick r:id="rId5"/>
            <a:extLst>
              <a:ext uri="{FF2B5EF4-FFF2-40B4-BE49-F238E27FC236}">
                <a16:creationId xmlns:a16="http://schemas.microsoft.com/office/drawing/2014/main" id="{2B181153-1E2C-C749-8641-852A2C2EC9B2}"/>
              </a:ext>
            </a:extLst>
          </p:cNvPr>
          <p:cNvPicPr>
            <a:picLocks noChangeAspect="1"/>
          </p:cNvPicPr>
          <p:nvPr/>
        </p:nvPicPr>
        <p:blipFill>
          <a:blip r:embed="rId6"/>
          <a:srcRect/>
          <a:stretch>
            <a:fillRect/>
          </a:stretch>
        </p:blipFill>
        <p:spPr>
          <a:xfrm>
            <a:off x="549362" y="4536329"/>
            <a:ext cx="6476996" cy="16954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E18A02B-04FA-CB43-8993-5CC8FA1A7728}"/>
              </a:ext>
            </a:extLst>
          </p:cNvPr>
          <p:cNvSpPr/>
          <p:nvPr/>
        </p:nvSpPr>
        <p:spPr>
          <a:xfrm>
            <a:off x="512411" y="381003"/>
            <a:ext cx="11273180" cy="2062100"/>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First Controlled Clinical Trial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Lind’s Experiment</a:t>
            </a:r>
            <a:r>
              <a:rPr lang="en-US" sz="3200" b="1" i="0" u="none" strike="noStrike" kern="1200" cap="none" spc="0" baseline="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p:txBody>
      </p:sp>
      <p:pic>
        <p:nvPicPr>
          <p:cNvPr id="3" name="Picture 14" descr="https://cdn.tutsplus.com/webdesign/uploads/legacy/tuts/396_ab/extra/scurvy.png">
            <a:hlinkClick r:id="rId3"/>
            <a:extLst>
              <a:ext uri="{FF2B5EF4-FFF2-40B4-BE49-F238E27FC236}">
                <a16:creationId xmlns:a16="http://schemas.microsoft.com/office/drawing/2014/main" id="{9D742FD8-DB76-574F-90FF-B0D53365F1DB}"/>
              </a:ext>
            </a:extLst>
          </p:cNvPr>
          <p:cNvPicPr>
            <a:picLocks noChangeAspect="1"/>
          </p:cNvPicPr>
          <p:nvPr/>
        </p:nvPicPr>
        <p:blipFill>
          <a:blip r:embed="rId4"/>
          <a:srcRect/>
          <a:stretch>
            <a:fillRect/>
          </a:stretch>
        </p:blipFill>
        <p:spPr>
          <a:xfrm>
            <a:off x="304796" y="1534335"/>
            <a:ext cx="6328470" cy="4698452"/>
          </a:xfrm>
          <a:prstGeom prst="rect">
            <a:avLst/>
          </a:prstGeom>
          <a:noFill/>
          <a:ln>
            <a:noFill/>
          </a:ln>
        </p:spPr>
      </p:pic>
      <p:sp>
        <p:nvSpPr>
          <p:cNvPr id="4" name="TextBox 4">
            <a:extLst>
              <a:ext uri="{FF2B5EF4-FFF2-40B4-BE49-F238E27FC236}">
                <a16:creationId xmlns:a16="http://schemas.microsoft.com/office/drawing/2014/main" id="{CBEAC1C2-77BE-AC43-824E-7CF3B47B2146}"/>
              </a:ext>
            </a:extLst>
          </p:cNvPr>
          <p:cNvSpPr txBox="1"/>
          <p:nvPr/>
        </p:nvSpPr>
        <p:spPr>
          <a:xfrm>
            <a:off x="5734376" y="1416807"/>
            <a:ext cx="6106335" cy="861776"/>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Twelve sailors with same symptoms of Scurvy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Each pair received one of the following interventions</a:t>
            </a:r>
          </a:p>
        </p:txBody>
      </p:sp>
      <p:sp>
        <p:nvSpPr>
          <p:cNvPr id="5" name="TextBox 1">
            <a:extLst>
              <a:ext uri="{FF2B5EF4-FFF2-40B4-BE49-F238E27FC236}">
                <a16:creationId xmlns:a16="http://schemas.microsoft.com/office/drawing/2014/main" id="{EE73E282-022F-4544-8987-7D89477D025A}"/>
              </a:ext>
            </a:extLst>
          </p:cNvPr>
          <p:cNvSpPr txBox="1"/>
          <p:nvPr/>
        </p:nvSpPr>
        <p:spPr>
          <a:xfrm>
            <a:off x="6512146" y="2935544"/>
            <a:ext cx="5486400" cy="3485573"/>
          </a:xfrm>
          <a:prstGeom prst="rect">
            <a:avLst/>
          </a:prstGeom>
          <a:noFill/>
          <a:ln>
            <a:noFill/>
          </a:ln>
        </p:spPr>
        <p:txBody>
          <a:bodyPr vert="horz" wrap="square" lIns="91440" tIns="45720" rIns="91440" bIns="45720" anchor="t" anchorCtr="0" compatLnSpc="1">
            <a:spAutoFit/>
          </a:bodyPr>
          <a:lstStyle/>
          <a:p>
            <a:pPr marL="630241"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Quart of cider a day</a:t>
            </a:r>
          </a:p>
          <a:p>
            <a:pPr marL="28734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ndParaRPr>
          </a:p>
          <a:p>
            <a:pPr marL="630241"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25 drops vitriol 3x a day</a:t>
            </a:r>
          </a:p>
          <a:p>
            <a:pPr marL="458791" marR="0" lvl="0" indent="-1714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Calibri"/>
            </a:endParaRPr>
          </a:p>
          <a:p>
            <a:pPr marL="568327"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2 spoons of vinegar 3x a day</a:t>
            </a:r>
          </a:p>
          <a:p>
            <a:pPr marL="225427"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Calibri"/>
            </a:endParaRPr>
          </a:p>
          <a:p>
            <a:pPr marL="568327"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Half pint of sea water a day</a:t>
            </a:r>
          </a:p>
          <a:p>
            <a:pPr marL="396877" marR="0" lvl="0" indent="-1714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endParaRPr lang="en-US" sz="1050" b="1" i="0" u="none" strike="noStrike" kern="1200" cap="none" spc="0" baseline="0">
              <a:solidFill>
                <a:srgbClr val="000000"/>
              </a:solidFill>
              <a:uFillTx/>
              <a:latin typeface="Calibri"/>
            </a:endParaRPr>
          </a:p>
          <a:p>
            <a:pPr marL="630241"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Paste of garlic, mustard seed,  dried radish and myrrh</a:t>
            </a:r>
          </a:p>
          <a:p>
            <a:pPr marL="458791" marR="0" lvl="0" indent="-1714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Calibri"/>
            </a:endParaRPr>
          </a:p>
          <a:p>
            <a:pPr marL="630241"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An orange and two lemons</a:t>
            </a:r>
          </a:p>
          <a:p>
            <a:pPr marL="342900" marR="0" lvl="0" indent="-342900" algn="l" defTabSz="914400" rtl="0" fontAlgn="auto" hangingPunct="1">
              <a:lnSpc>
                <a:spcPct val="15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3CD39D-D152-A14C-97CE-38D628C6A44D}"/>
              </a:ext>
            </a:extLst>
          </p:cNvPr>
          <p:cNvPicPr>
            <a:picLocks noChangeAspect="1"/>
          </p:cNvPicPr>
          <p:nvPr/>
        </p:nvPicPr>
        <p:blipFill>
          <a:blip r:embed="rId3"/>
          <a:stretch>
            <a:fillRect/>
          </a:stretch>
        </p:blipFill>
        <p:spPr>
          <a:xfrm>
            <a:off x="203197" y="1600200"/>
            <a:ext cx="11738262" cy="38100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B33812-7112-8942-BFDA-1BC44FFA2CD4}"/>
              </a:ext>
            </a:extLst>
          </p:cNvPr>
          <p:cNvSpPr/>
          <p:nvPr/>
        </p:nvSpPr>
        <p:spPr>
          <a:xfrm>
            <a:off x="512411" y="381003"/>
            <a:ext cx="11273180" cy="4985976"/>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First Double Blind Controlled Clinical Trial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Problem :	The Common cold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British Medical Research Council- 1943 – 44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Multi-center study to compare Patulin to placebo.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Patulin a fungal metabolite (mycotoxin) from rotting apples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(Penicillium patulum) was compared to placebo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W. A. Hopkins, M.D.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Calibri"/>
              </a:rPr>
              <a:t>Bradford Hill, M.D.</a:t>
            </a: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Army and Navy Trials</a:t>
            </a:r>
          </a:p>
        </p:txBody>
      </p:sp>
      <p:pic>
        <p:nvPicPr>
          <p:cNvPr id="3" name="Picture 4" descr="http://blog.covanceclinicaltrials.com/en-gb/wp-content/uploads/sites/2/2015/09/apple-455436_1280.jpg">
            <a:hlinkClick r:id="rId3"/>
            <a:extLst>
              <a:ext uri="{FF2B5EF4-FFF2-40B4-BE49-F238E27FC236}">
                <a16:creationId xmlns:a16="http://schemas.microsoft.com/office/drawing/2014/main" id="{174BB9CD-CE2F-0B4A-9C07-541D5258671B}"/>
              </a:ext>
            </a:extLst>
          </p:cNvPr>
          <p:cNvPicPr>
            <a:picLocks noChangeAspect="1"/>
          </p:cNvPicPr>
          <p:nvPr/>
        </p:nvPicPr>
        <p:blipFill>
          <a:blip r:embed="rId4"/>
          <a:srcRect/>
          <a:stretch>
            <a:fillRect/>
          </a:stretch>
        </p:blipFill>
        <p:spPr>
          <a:xfrm>
            <a:off x="6586779" y="3879076"/>
            <a:ext cx="4853891" cy="2684458"/>
          </a:xfrm>
          <a:prstGeom prst="rect">
            <a:avLst/>
          </a:prstGeom>
          <a:noFill/>
          <a:ln>
            <a:noFill/>
          </a:ln>
        </p:spPr>
      </p:pic>
      <p:sp>
        <p:nvSpPr>
          <p:cNvPr id="4" name="TextBox 1">
            <a:extLst>
              <a:ext uri="{FF2B5EF4-FFF2-40B4-BE49-F238E27FC236}">
                <a16:creationId xmlns:a16="http://schemas.microsoft.com/office/drawing/2014/main" id="{AA48CC10-EFB3-D44C-BC5A-C6A7197C2B77}"/>
              </a:ext>
            </a:extLst>
          </p:cNvPr>
          <p:cNvSpPr txBox="1"/>
          <p:nvPr/>
        </p:nvSpPr>
        <p:spPr>
          <a:xfrm>
            <a:off x="2782802" y="5527730"/>
            <a:ext cx="4368802" cy="5232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“An Apple a Day…”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Picture 4" descr="http://fffcpas.com/wp-content/uploads/2013/04/shutterstock_54068617.jpg">
            <a:hlinkClick r:id="rId3"/>
            <a:extLst>
              <a:ext uri="{FF2B5EF4-FFF2-40B4-BE49-F238E27FC236}">
                <a16:creationId xmlns:a16="http://schemas.microsoft.com/office/drawing/2014/main" id="{673691F5-142B-D94E-BA08-E54C201CD70C}"/>
              </a:ext>
            </a:extLst>
          </p:cNvPr>
          <p:cNvPicPr>
            <a:picLocks noChangeAspect="1"/>
          </p:cNvPicPr>
          <p:nvPr/>
        </p:nvPicPr>
        <p:blipFill>
          <a:blip r:embed="rId4"/>
          <a:srcRect/>
          <a:stretch>
            <a:fillRect/>
          </a:stretch>
        </p:blipFill>
        <p:spPr>
          <a:xfrm>
            <a:off x="3429000" y="4419596"/>
            <a:ext cx="4540681" cy="2205679"/>
          </a:xfrm>
          <a:prstGeom prst="rect">
            <a:avLst/>
          </a:prstGeom>
          <a:noFill/>
          <a:ln>
            <a:noFill/>
          </a:ln>
        </p:spPr>
      </p:pic>
      <p:sp>
        <p:nvSpPr>
          <p:cNvPr id="3" name="Rectangle 2">
            <a:extLst>
              <a:ext uri="{FF2B5EF4-FFF2-40B4-BE49-F238E27FC236}">
                <a16:creationId xmlns:a16="http://schemas.microsoft.com/office/drawing/2014/main" id="{39C2FA76-828A-4342-8BE0-E4451F11ABDB}"/>
              </a:ext>
            </a:extLst>
          </p:cNvPr>
          <p:cNvSpPr/>
          <p:nvPr/>
        </p:nvSpPr>
        <p:spPr>
          <a:xfrm>
            <a:off x="533396" y="0"/>
            <a:ext cx="10271756" cy="7140412"/>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First Randomized, Double -blind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Controlled Clinical Trial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1948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a:solidFill>
                  <a:srgbClr val="000000"/>
                </a:solidFill>
                <a:uFillTx/>
                <a:latin typeface="Calibri"/>
              </a:rPr>
              <a:t>Problem:   Penicillin ineffective against Pulmonary Tuberculosis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	… tuberculosis was the most important cause of death ( 50% mortality)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	of young adults in Europe and North America.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Study was to measure the efficacy of Streptomycin to treat Pulmonary tuberculosis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1" i="0" u="none" strike="noStrike" kern="1200" cap="none" spc="0" baseline="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r>
              <a:rPr lang="en-US" sz="2800" b="1" i="0" u="none" strike="noStrike" kern="0" cap="none" spc="0" baseline="0">
                <a:solidFill>
                  <a:srgbClr val="000000"/>
                </a:solidFill>
                <a:uFillTx/>
                <a:latin typeface="Calibri"/>
              </a:rPr>
              <a:t>Bradford Hill, M. D.							Phillip D’Arcy Hart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0" cap="none" spc="0" baseline="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p>
        </p:txBody>
      </p:sp>
      <p:sp>
        <p:nvSpPr>
          <p:cNvPr id="4" name="AutoShape 9" descr="Image result for flip a coin">
            <a:extLst>
              <a:ext uri="{FF2B5EF4-FFF2-40B4-BE49-F238E27FC236}">
                <a16:creationId xmlns:a16="http://schemas.microsoft.com/office/drawing/2014/main" id="{0301E403-00FF-504C-A78F-2D33788F2F4A}"/>
              </a:ext>
            </a:extLst>
          </p:cNvPr>
          <p:cNvSpPr/>
          <p:nvPr/>
        </p:nvSpPr>
        <p:spPr>
          <a:xfrm>
            <a:off x="135468" y="-14446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AutoShape 11" descr="Image result for flip a coin">
            <a:extLst>
              <a:ext uri="{FF2B5EF4-FFF2-40B4-BE49-F238E27FC236}">
                <a16:creationId xmlns:a16="http://schemas.microsoft.com/office/drawing/2014/main" id="{682DF891-8D4E-1547-A0FF-B31E1A26A96D}"/>
              </a:ext>
            </a:extLst>
          </p:cNvPr>
          <p:cNvSpPr/>
          <p:nvPr/>
        </p:nvSpPr>
        <p:spPr>
          <a:xfrm>
            <a:off x="338666" y="793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AutoShape 13" descr="Image result for flip a coin">
            <a:extLst>
              <a:ext uri="{FF2B5EF4-FFF2-40B4-BE49-F238E27FC236}">
                <a16:creationId xmlns:a16="http://schemas.microsoft.com/office/drawing/2014/main" id="{240F8995-C511-0740-ABA8-57ABE8B3D573}"/>
              </a:ext>
            </a:extLst>
          </p:cNvPr>
          <p:cNvSpPr/>
          <p:nvPr/>
        </p:nvSpPr>
        <p:spPr>
          <a:xfrm>
            <a:off x="541864" y="160340"/>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7" name="Picture 14">
            <a:extLst>
              <a:ext uri="{FF2B5EF4-FFF2-40B4-BE49-F238E27FC236}">
                <a16:creationId xmlns:a16="http://schemas.microsoft.com/office/drawing/2014/main" id="{13D5F7E5-54FE-E34E-B77E-1B284DBEEAD2}"/>
              </a:ext>
            </a:extLst>
          </p:cNvPr>
          <p:cNvPicPr>
            <a:picLocks noChangeAspect="1"/>
          </p:cNvPicPr>
          <p:nvPr/>
        </p:nvPicPr>
        <p:blipFill>
          <a:blip r:embed="rId5"/>
          <a:srcRect/>
          <a:stretch>
            <a:fillRect/>
          </a:stretch>
        </p:blipFill>
        <p:spPr>
          <a:xfrm>
            <a:off x="0" y="4652320"/>
            <a:ext cx="3185394" cy="2236430"/>
          </a:xfrm>
          <a:prstGeom prst="rect">
            <a:avLst/>
          </a:prstGeom>
          <a:noFill/>
          <a:ln>
            <a:noFill/>
          </a:ln>
        </p:spPr>
      </p:pic>
      <p:pic>
        <p:nvPicPr>
          <p:cNvPr id="8" name="Picture 6" descr="http://api.ning.com/files/CQgJEid6G-a2Qe9oxLlwjlwuMnRc2R65nBKHYBKd4K6JOtxYnAnRVjtSWm0HpDjwFcv91UZw9oP0zfnFqYwINLmHtvCD2IKE/dicehome.png">
            <a:hlinkClick r:id="rId6"/>
            <a:extLst>
              <a:ext uri="{FF2B5EF4-FFF2-40B4-BE49-F238E27FC236}">
                <a16:creationId xmlns:a16="http://schemas.microsoft.com/office/drawing/2014/main" id="{84A64A31-3A3A-6948-BD1A-919E1C046112}"/>
              </a:ext>
            </a:extLst>
          </p:cNvPr>
          <p:cNvPicPr>
            <a:picLocks noChangeAspect="1"/>
          </p:cNvPicPr>
          <p:nvPr/>
        </p:nvPicPr>
        <p:blipFill>
          <a:blip r:embed="rId7"/>
          <a:srcRect/>
          <a:stretch>
            <a:fillRect/>
          </a:stretch>
        </p:blipFill>
        <p:spPr>
          <a:xfrm rot="19672850">
            <a:off x="2170825" y="4005959"/>
            <a:ext cx="2794004" cy="15410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9B7BB5-2123-064A-8594-A103B61A834D}"/>
              </a:ext>
            </a:extLst>
          </p:cNvPr>
          <p:cNvSpPr/>
          <p:nvPr/>
        </p:nvSpPr>
        <p:spPr>
          <a:xfrm>
            <a:off x="449445" y="765874"/>
            <a:ext cx="9438464" cy="1569659"/>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The randomized, double bind controlled trial is still considered the gold standard for today’s clinical investigations.</a:t>
            </a:r>
          </a:p>
        </p:txBody>
      </p:sp>
      <p:sp>
        <p:nvSpPr>
          <p:cNvPr id="3" name="AutoShape 2" descr="Image result for clinical trial placebo">
            <a:extLst>
              <a:ext uri="{FF2B5EF4-FFF2-40B4-BE49-F238E27FC236}">
                <a16:creationId xmlns:a16="http://schemas.microsoft.com/office/drawing/2014/main" id="{E0234DDA-EEB7-9844-8CDD-C4BF08503D6B}"/>
              </a:ext>
            </a:extLst>
          </p:cNvPr>
          <p:cNvSpPr/>
          <p:nvPr/>
        </p:nvSpPr>
        <p:spPr>
          <a:xfrm>
            <a:off x="135468" y="-14446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AutoShape 4" descr="Image result for clinical trial placebo">
            <a:extLst>
              <a:ext uri="{FF2B5EF4-FFF2-40B4-BE49-F238E27FC236}">
                <a16:creationId xmlns:a16="http://schemas.microsoft.com/office/drawing/2014/main" id="{014C9BDA-9313-D449-80F7-B2E420CDDA71}"/>
              </a:ext>
            </a:extLst>
          </p:cNvPr>
          <p:cNvSpPr/>
          <p:nvPr/>
        </p:nvSpPr>
        <p:spPr>
          <a:xfrm>
            <a:off x="338666" y="793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AutoShape 6" descr="Image result for clinical trial placebo">
            <a:extLst>
              <a:ext uri="{FF2B5EF4-FFF2-40B4-BE49-F238E27FC236}">
                <a16:creationId xmlns:a16="http://schemas.microsoft.com/office/drawing/2014/main" id="{FFD76CEE-2764-D54F-AF14-39F29E1FBEBB}"/>
              </a:ext>
            </a:extLst>
          </p:cNvPr>
          <p:cNvSpPr/>
          <p:nvPr/>
        </p:nvSpPr>
        <p:spPr>
          <a:xfrm>
            <a:off x="541864" y="160340"/>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8" descr="http://updates.clltopics.org/wp-content/uploads/2012/05/clinical-trials.jpg">
            <a:hlinkClick r:id="rId3"/>
            <a:extLst>
              <a:ext uri="{FF2B5EF4-FFF2-40B4-BE49-F238E27FC236}">
                <a16:creationId xmlns:a16="http://schemas.microsoft.com/office/drawing/2014/main" id="{33BD5947-518D-0D44-974B-4CE53FF6E9FC}"/>
              </a:ext>
            </a:extLst>
          </p:cNvPr>
          <p:cNvPicPr>
            <a:picLocks noChangeAspect="1"/>
          </p:cNvPicPr>
          <p:nvPr/>
        </p:nvPicPr>
        <p:blipFill>
          <a:blip r:embed="rId4"/>
          <a:srcRect/>
          <a:stretch>
            <a:fillRect/>
          </a:stretch>
        </p:blipFill>
        <p:spPr>
          <a:xfrm>
            <a:off x="2399431" y="2854272"/>
            <a:ext cx="5080004" cy="2886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Picture 2" descr="The Key To All That Matters">
            <a:extLst>
              <a:ext uri="{FF2B5EF4-FFF2-40B4-BE49-F238E27FC236}">
                <a16:creationId xmlns:a16="http://schemas.microsoft.com/office/drawing/2014/main" id="{D9124950-2325-C94C-A2E3-37A8FE610D25}"/>
              </a:ext>
            </a:extLst>
          </p:cNvPr>
          <p:cNvPicPr>
            <a:picLocks noChangeAspect="1"/>
          </p:cNvPicPr>
          <p:nvPr/>
        </p:nvPicPr>
        <p:blipFill>
          <a:blip r:embed="rId3"/>
          <a:srcRect/>
          <a:stretch>
            <a:fillRect/>
          </a:stretch>
        </p:blipFill>
        <p:spPr>
          <a:xfrm rot="21127979">
            <a:off x="338987" y="5624027"/>
            <a:ext cx="1602760" cy="649571"/>
          </a:xfrm>
          <a:prstGeom prst="rect">
            <a:avLst/>
          </a:prstGeom>
          <a:noFill/>
          <a:ln>
            <a:noFill/>
          </a:ln>
        </p:spPr>
      </p:pic>
      <p:sp>
        <p:nvSpPr>
          <p:cNvPr id="3" name="TextBox 3">
            <a:extLst>
              <a:ext uri="{FF2B5EF4-FFF2-40B4-BE49-F238E27FC236}">
                <a16:creationId xmlns:a16="http://schemas.microsoft.com/office/drawing/2014/main" id="{943633F6-B1F4-7749-B950-4565D1FF3E10}"/>
              </a:ext>
            </a:extLst>
          </p:cNvPr>
          <p:cNvSpPr txBox="1"/>
          <p:nvPr/>
        </p:nvSpPr>
        <p:spPr>
          <a:xfrm>
            <a:off x="2913680" y="511442"/>
            <a:ext cx="5052444" cy="70788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00000"/>
                </a:solidFill>
                <a:uFillTx/>
                <a:latin typeface="Calibri"/>
              </a:rPr>
              <a:t>The Ethics</a:t>
            </a:r>
          </a:p>
        </p:txBody>
      </p:sp>
      <p:sp>
        <p:nvSpPr>
          <p:cNvPr id="4" name="AutoShape 2" descr="Businessman Holding Umbrella Over Paper Cutout People Stock Photo ...">
            <a:extLst>
              <a:ext uri="{FF2B5EF4-FFF2-40B4-BE49-F238E27FC236}">
                <a16:creationId xmlns:a16="http://schemas.microsoft.com/office/drawing/2014/main" id="{CFF4C0CF-879C-1149-9B87-BEC1E5B33EBD}"/>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5" name="Picture 4" descr="Ethical design and accessibility - UX Collective">
            <a:extLst>
              <a:ext uri="{FF2B5EF4-FFF2-40B4-BE49-F238E27FC236}">
                <a16:creationId xmlns:a16="http://schemas.microsoft.com/office/drawing/2014/main" id="{E8AD824B-2F1F-E14B-9353-F3AA76B106A6}"/>
              </a:ext>
            </a:extLst>
          </p:cNvPr>
          <p:cNvPicPr>
            <a:picLocks noChangeAspect="1"/>
          </p:cNvPicPr>
          <p:nvPr/>
        </p:nvPicPr>
        <p:blipFill>
          <a:blip r:embed="rId4"/>
          <a:srcRect/>
          <a:stretch>
            <a:fillRect/>
          </a:stretch>
        </p:blipFill>
        <p:spPr>
          <a:xfrm>
            <a:off x="2915189" y="1242825"/>
            <a:ext cx="6383792" cy="4925497"/>
          </a:xfrm>
          <a:prstGeom prst="rect">
            <a:avLst/>
          </a:prstGeom>
          <a:noFill/>
          <a:ln>
            <a:noFill/>
          </a:ln>
        </p:spPr>
      </p:pic>
      <p:sp>
        <p:nvSpPr>
          <p:cNvPr id="6" name="TextBox 7">
            <a:extLst>
              <a:ext uri="{FF2B5EF4-FFF2-40B4-BE49-F238E27FC236}">
                <a16:creationId xmlns:a16="http://schemas.microsoft.com/office/drawing/2014/main" id="{2F8D7CCF-19DE-C74D-BE13-FD75034D611B}"/>
              </a:ext>
            </a:extLst>
          </p:cNvPr>
          <p:cNvSpPr txBox="1"/>
          <p:nvPr/>
        </p:nvSpPr>
        <p:spPr>
          <a:xfrm>
            <a:off x="278965" y="6214820"/>
            <a:ext cx="336313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Protecting Human Subjects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C046E-FC71-8A4A-861E-0B231E6EB563}"/>
              </a:ext>
            </a:extLst>
          </p:cNvPr>
          <p:cNvSpPr/>
          <p:nvPr/>
        </p:nvSpPr>
        <p:spPr>
          <a:xfrm>
            <a:off x="0" y="426494"/>
            <a:ext cx="10019629" cy="4031873"/>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0" cap="none" spc="0" baseline="0">
                <a:solidFill>
                  <a:srgbClr val="000000"/>
                </a:solidFill>
                <a:uFillTx/>
                <a:latin typeface="Calibri"/>
              </a:rPr>
              <a:t>“The Ethics”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Protection of Human Subjects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In the previous examples “patients/subjects” were not informed that they were involved in experimental treatments. </a:t>
            </a:r>
            <a:endParaRPr lang="en-US" sz="1800" b="1" i="0" u="none" strike="noStrike" kern="1200" cap="none" spc="0" baseline="0">
              <a:solidFill>
                <a:srgbClr val="000000"/>
              </a:solidFill>
              <a:uFillTx/>
              <a:latin typeface="Calibri"/>
            </a:endParaRPr>
          </a:p>
        </p:txBody>
      </p:sp>
      <p:sp>
        <p:nvSpPr>
          <p:cNvPr id="3" name="Rectangle 3">
            <a:extLst>
              <a:ext uri="{FF2B5EF4-FFF2-40B4-BE49-F238E27FC236}">
                <a16:creationId xmlns:a16="http://schemas.microsoft.com/office/drawing/2014/main" id="{68F1559F-3599-E74C-9955-33D59EFC2EF5}"/>
              </a:ext>
            </a:extLst>
          </p:cNvPr>
          <p:cNvSpPr/>
          <p:nvPr/>
        </p:nvSpPr>
        <p:spPr>
          <a:xfrm>
            <a:off x="763743" y="1826267"/>
            <a:ext cx="9046680" cy="1200332"/>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Prior to the twentieth century, research ethics were primarily governed by physicians’ conscience and professional codes of conduct.</a:t>
            </a:r>
          </a:p>
        </p:txBody>
      </p:sp>
      <p:sp>
        <p:nvSpPr>
          <p:cNvPr id="4" name="TextBox 2">
            <a:extLst>
              <a:ext uri="{FF2B5EF4-FFF2-40B4-BE49-F238E27FC236}">
                <a16:creationId xmlns:a16="http://schemas.microsoft.com/office/drawing/2014/main" id="{347852B1-E774-E341-B594-FA5DAC07FF00}"/>
              </a:ext>
            </a:extLst>
          </p:cNvPr>
          <p:cNvSpPr txBox="1"/>
          <p:nvPr/>
        </p:nvSpPr>
        <p:spPr>
          <a:xfrm>
            <a:off x="1088419" y="4958169"/>
            <a:ext cx="7823204" cy="8309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953735"/>
                </a:solidFill>
                <a:uFillTx/>
                <a:latin typeface="Calibri"/>
              </a:rPr>
              <a:t>Patients expected that the treatment or intervention was for therapeutic purposes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1684-5E34-D945-AF69-227608E89958}"/>
              </a:ext>
            </a:extLst>
          </p:cNvPr>
          <p:cNvSpPr txBox="1">
            <a:spLocks noGrp="1"/>
          </p:cNvSpPr>
          <p:nvPr>
            <p:ph type="title"/>
          </p:nvPr>
        </p:nvSpPr>
        <p:spPr>
          <a:xfrm>
            <a:off x="677332" y="481267"/>
            <a:ext cx="8596667" cy="737939"/>
          </a:xfrm>
        </p:spPr>
        <p:txBody>
          <a:bodyPr/>
          <a:lstStyle/>
          <a:p>
            <a:pPr lvl="0"/>
            <a:r>
              <a:rPr lang="en-US">
                <a:solidFill>
                  <a:srgbClr val="008080"/>
                </a:solidFill>
              </a:rPr>
              <a:t>Conflict of Interest Disclosure</a:t>
            </a:r>
          </a:p>
        </p:txBody>
      </p:sp>
      <p:sp>
        <p:nvSpPr>
          <p:cNvPr id="3" name="Text Placeholder 2">
            <a:extLst>
              <a:ext uri="{FF2B5EF4-FFF2-40B4-BE49-F238E27FC236}">
                <a16:creationId xmlns:a16="http://schemas.microsoft.com/office/drawing/2014/main" id="{C2252D65-1953-2E4F-91DC-1205468667AB}"/>
              </a:ext>
            </a:extLst>
          </p:cNvPr>
          <p:cNvSpPr txBox="1">
            <a:spLocks noGrp="1"/>
          </p:cNvSpPr>
          <p:nvPr>
            <p:ph type="body" idx="1"/>
          </p:nvPr>
        </p:nvSpPr>
        <p:spPr>
          <a:xfrm>
            <a:off x="677332" y="1604214"/>
            <a:ext cx="8596667" cy="4772527"/>
          </a:xfrm>
        </p:spPr>
        <p:txBody>
          <a:bodyPr/>
          <a:lstStyle/>
          <a:p>
            <a:pPr lvl="0"/>
            <a:r>
              <a:rPr lang="en-US" b="1" u="sng"/>
              <a:t>Conflicts of Interest</a:t>
            </a:r>
            <a:endParaRPr lang="en-US"/>
          </a:p>
          <a:p>
            <a:pPr lvl="0"/>
            <a:r>
              <a:rPr lang="en-US"/>
              <a:t>A Conflict of Interest occurs when an individual has an opportunity to affect educational content about healthcare products or services of a commercial interest with which she/he has a financial relationship.</a:t>
            </a:r>
          </a:p>
          <a:p>
            <a:pPr lvl="0"/>
            <a:r>
              <a:rPr lang="en-US"/>
              <a:t>There is no conflict of interest for this presentation.</a:t>
            </a:r>
          </a:p>
          <a:p>
            <a:pPr lvl="0"/>
            <a:r>
              <a:rPr lang="en-US"/>
              <a:t> </a:t>
            </a:r>
          </a:p>
          <a:p>
            <a:pPr lvl="0"/>
            <a:r>
              <a:rPr lang="en-US" b="1" u="sng"/>
              <a:t>Commercial Support</a:t>
            </a:r>
            <a:endParaRPr lang="en-US"/>
          </a:p>
          <a:p>
            <a:pPr lvl="0"/>
            <a:r>
              <a:rPr lang="en-US"/>
              <a:t>No commercial support for this seminar</a:t>
            </a:r>
          </a:p>
          <a:p>
            <a:pPr lvl="0"/>
            <a:r>
              <a:rPr lang="en-US"/>
              <a:t> </a:t>
            </a:r>
          </a:p>
          <a:p>
            <a:pPr lvl="0"/>
            <a:r>
              <a:rPr lang="en-US" b="1" u="sng"/>
              <a:t>Non-Endorsement of Products</a:t>
            </a:r>
            <a:endParaRPr lang="en-US"/>
          </a:p>
          <a:p>
            <a:pPr lvl="0"/>
            <a:r>
              <a:rPr lang="en-US"/>
              <a:t>Non-applicable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11536-156A-DF4F-B80A-A9CA4DE86891}"/>
              </a:ext>
            </a:extLst>
          </p:cNvPr>
          <p:cNvSpPr txBox="1"/>
          <p:nvPr/>
        </p:nvSpPr>
        <p:spPr>
          <a:xfrm>
            <a:off x="304796" y="152403"/>
            <a:ext cx="9963686" cy="5917000"/>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Early U.S. Court Cases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Carpenter V. Blake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953735"/>
                </a:solidFill>
                <a:uFillTx/>
                <a:latin typeface="Calibri"/>
              </a:rPr>
              <a:t>1871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Earliest significant contribution to human subject protections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The Carpenter court held that a doctor who departs from the usual, established method of treatment is liable for any resulting problems</a:t>
            </a:r>
            <a:r>
              <a:rPr lang="en-US" sz="2000" b="0" i="0" u="none" strike="noStrike" kern="1200" cap="none" spc="0" baseline="0">
                <a:solidFill>
                  <a:srgbClr val="000000"/>
                </a:solidFill>
                <a:uFillTx/>
                <a:latin typeface="Calibri"/>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Fortner v. Koch</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953735"/>
                </a:solidFill>
                <a:uFillTx/>
                <a:latin typeface="Calibri"/>
              </a:rPr>
              <a:t>1935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For the first time, the court  recognized  that some human experimentation must be permitted – specifically , </a:t>
            </a:r>
            <a:r>
              <a:rPr lang="en-US" sz="2000" b="1" i="1" u="sng" strike="noStrike" kern="1200" cap="none" spc="0" baseline="0">
                <a:solidFill>
                  <a:srgbClr val="000000"/>
                </a:solidFill>
                <a:uFillTx/>
                <a:latin typeface="Calibri"/>
              </a:rPr>
              <a:t>Therapeutic Research</a:t>
            </a:r>
            <a:r>
              <a:rPr lang="en-US" sz="2000" b="0" i="0" u="none" strike="noStrike" kern="1200" cap="none" spc="0" baseline="0">
                <a:solidFill>
                  <a:srgbClr val="000000"/>
                </a:solidFill>
                <a:uFillTx/>
                <a:latin typeface="Calibri"/>
              </a:rPr>
              <a:t>, experiments that could potentially benefit the patient.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The court imposed two important limits on such experimentation, namely that the </a:t>
            </a:r>
            <a:r>
              <a:rPr lang="en-US" sz="2000" b="1" i="0" u="sng" strike="noStrike" kern="1200" cap="none" spc="0" baseline="0">
                <a:solidFill>
                  <a:srgbClr val="000000"/>
                </a:solidFill>
                <a:uFillTx/>
                <a:latin typeface="Calibri"/>
              </a:rPr>
              <a:t>subject must consent </a:t>
            </a:r>
            <a:r>
              <a:rPr lang="en-US" sz="2000" b="1" i="0" u="none" strike="noStrike" kern="1200" cap="none" spc="0" baseline="0">
                <a:solidFill>
                  <a:srgbClr val="000000"/>
                </a:solidFill>
                <a:uFillTx/>
                <a:latin typeface="Calibri"/>
              </a:rPr>
              <a:t>and that the procedure not deviate too much from established practice.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Picture 5" descr="http://artandersonmd.com/00prussian1900.jpg">
            <a:extLst>
              <a:ext uri="{FF2B5EF4-FFF2-40B4-BE49-F238E27FC236}">
                <a16:creationId xmlns:a16="http://schemas.microsoft.com/office/drawing/2014/main" id="{746808F1-AECA-7A43-917E-78E5A3EFCE43}"/>
              </a:ext>
            </a:extLst>
          </p:cNvPr>
          <p:cNvPicPr>
            <a:picLocks noChangeAspect="1"/>
          </p:cNvPicPr>
          <p:nvPr/>
        </p:nvPicPr>
        <p:blipFill>
          <a:blip r:embed="rId3"/>
          <a:srcRect/>
          <a:stretch>
            <a:fillRect/>
          </a:stretch>
        </p:blipFill>
        <p:spPr>
          <a:xfrm>
            <a:off x="5333137" y="267626"/>
            <a:ext cx="6502398" cy="6590373"/>
          </a:xfrm>
          <a:prstGeom prst="rect">
            <a:avLst/>
          </a:prstGeom>
          <a:noFill/>
          <a:ln>
            <a:noFill/>
          </a:ln>
        </p:spPr>
      </p:pic>
      <p:sp>
        <p:nvSpPr>
          <p:cNvPr id="3" name="TextBox 6">
            <a:extLst>
              <a:ext uri="{FF2B5EF4-FFF2-40B4-BE49-F238E27FC236}">
                <a16:creationId xmlns:a16="http://schemas.microsoft.com/office/drawing/2014/main" id="{21BF7B83-AC60-0248-BEB0-29A568E5B058}"/>
              </a:ext>
            </a:extLst>
          </p:cNvPr>
          <p:cNvSpPr txBox="1"/>
          <p:nvPr/>
        </p:nvSpPr>
        <p:spPr>
          <a:xfrm>
            <a:off x="272079" y="1534728"/>
            <a:ext cx="4826861" cy="3939536"/>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The Berlin Code of Ethics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1900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“Prussian Standards”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First regulations by a state authority for human experimentation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Trebuchet M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Became a part of physician employment contracts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Binding under German law</a:t>
            </a:r>
          </a:p>
        </p:txBody>
      </p:sp>
      <p:sp>
        <p:nvSpPr>
          <p:cNvPr id="4" name="TextBox 1">
            <a:extLst>
              <a:ext uri="{FF2B5EF4-FFF2-40B4-BE49-F238E27FC236}">
                <a16:creationId xmlns:a16="http://schemas.microsoft.com/office/drawing/2014/main" id="{7EA5D071-51D2-4743-8F03-0E00FB7ECC3E}"/>
              </a:ext>
            </a:extLst>
          </p:cNvPr>
          <p:cNvSpPr txBox="1"/>
          <p:nvPr/>
        </p:nvSpPr>
        <p:spPr>
          <a:xfrm>
            <a:off x="279696" y="690573"/>
            <a:ext cx="45720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1" u="none" strike="noStrike" kern="1200" cap="none" spc="0" baseline="0">
                <a:solidFill>
                  <a:srgbClr val="000000"/>
                </a:solidFill>
                <a:uFillTx/>
                <a:latin typeface="Calibri"/>
              </a:rPr>
              <a:t>In the meantime – in Europe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0164F6-9432-A14B-B011-5B95D06CBFFD}"/>
              </a:ext>
            </a:extLst>
          </p:cNvPr>
          <p:cNvSpPr txBox="1"/>
          <p:nvPr/>
        </p:nvSpPr>
        <p:spPr>
          <a:xfrm>
            <a:off x="457200" y="457200"/>
            <a:ext cx="9887919" cy="4878259"/>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Guidelines for New Therapy and Human Experimentation'</a:t>
            </a: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“Reich Instructions”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1931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Expanded on the Berlin Code of Ethics</a:t>
            </a:r>
          </a:p>
          <a:p>
            <a:pPr marL="40164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858841" marR="0" lvl="0" indent="-457200" algn="l" defTabSz="9144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No experimentation on patients who were poor or socially disadvantaged.</a:t>
            </a:r>
          </a:p>
          <a:p>
            <a:pPr marL="858841"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Trebuchet MS"/>
            </a:endParaRPr>
          </a:p>
          <a:p>
            <a:pPr marL="858841" marR="0" lvl="0" indent="-457200" algn="l" defTabSz="914400" rtl="0" fontAlgn="auto" hangingPunct="1">
              <a:lnSpc>
                <a:spcPct val="100000"/>
              </a:lnSpc>
              <a:spcBef>
                <a:spcPts val="0"/>
              </a:spcBef>
              <a:spcAft>
                <a:spcPts val="0"/>
              </a:spcAft>
              <a:buSzPct val="100000"/>
              <a:buAutoNum type="arabicParenR" startAt="2"/>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Proportionality of risk and benefit must be respected, and</a:t>
            </a:r>
          </a:p>
          <a:p>
            <a:pPr marL="858841" marR="0" lvl="0" indent="-457200" algn="l" defTabSz="914400" rtl="0" fontAlgn="auto" hangingPunct="1">
              <a:lnSpc>
                <a:spcPct val="100000"/>
              </a:lnSpc>
              <a:spcBef>
                <a:spcPts val="0"/>
              </a:spcBef>
              <a:spcAft>
                <a:spcPts val="0"/>
              </a:spcAft>
              <a:buSzPct val="100000"/>
              <a:buAutoNum type="arabicParenR" startAt="2"/>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a:p>
            <a:pPr marL="858841" marR="0" lvl="0" indent="-457200" algn="l" defTabSz="914400" rtl="0" fontAlgn="auto" hangingPunct="1">
              <a:lnSpc>
                <a:spcPct val="100000"/>
              </a:lnSpc>
              <a:spcBef>
                <a:spcPts val="0"/>
              </a:spcBef>
              <a:spcAft>
                <a:spcPts val="0"/>
              </a:spcAft>
              <a:buSzPct val="100000"/>
              <a:buAutoNum type="arabicParenR" startAt="3"/>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that experiments should first be done in animals.</a:t>
            </a:r>
          </a:p>
          <a:p>
            <a:pPr marL="858841" marR="0" lvl="0" indent="-457200" algn="l" defTabSz="914400" rtl="0" fontAlgn="auto" hangingPunct="1">
              <a:lnSpc>
                <a:spcPct val="100000"/>
              </a:lnSpc>
              <a:spcBef>
                <a:spcPts val="0"/>
              </a:spcBef>
              <a:spcAft>
                <a:spcPts val="0"/>
              </a:spcAft>
              <a:buSzPct val="100000"/>
              <a:buAutoNum type="arabicParenR" startAt="3"/>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a:p>
            <a:pPr marL="858841" marR="0" lvl="0" indent="-457200" algn="l" defTabSz="914400" rtl="0" fontAlgn="auto" hangingPunct="1">
              <a:lnSpc>
                <a:spcPct val="100000"/>
              </a:lnSpc>
              <a:spcBef>
                <a:spcPts val="0"/>
              </a:spcBef>
              <a:spcAft>
                <a:spcPts val="0"/>
              </a:spcAft>
              <a:buSzPct val="100000"/>
              <a:buAutoNum type="arabicParenR" startAt="3"/>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Experimentation with dying persons not permissible, and</a:t>
            </a:r>
          </a:p>
          <a:p>
            <a:pPr marL="858841" marR="0" lvl="0" indent="-457200" algn="l" defTabSz="914400" rtl="0" fontAlgn="auto" hangingPunct="1">
              <a:lnSpc>
                <a:spcPct val="100000"/>
              </a:lnSpc>
              <a:spcBef>
                <a:spcPts val="0"/>
              </a:spcBef>
              <a:spcAft>
                <a:spcPts val="0"/>
              </a:spcAft>
              <a:buSzPct val="100000"/>
              <a:buAutoNum type="arabicParenR" startAt="3"/>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a:p>
            <a:pPr marL="858841" marR="0" lvl="0" indent="-457200" algn="l" defTabSz="914400" rtl="0" fontAlgn="auto" hangingPunct="1">
              <a:lnSpc>
                <a:spcPct val="100000"/>
              </a:lnSpc>
              <a:spcBef>
                <a:spcPts val="0"/>
              </a:spcBef>
              <a:spcAft>
                <a:spcPts val="0"/>
              </a:spcAft>
              <a:buSzPct val="100000"/>
              <a:buAutoNum type="arabicParenR" startAt="5"/>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Calibri"/>
              </a:rPr>
              <a:t>Made the head of the institution personally and professionally responsible for</a:t>
            </a:r>
          </a:p>
          <a:p>
            <a:pPr marL="858841"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0" cap="none" spc="0" baseline="0">
                <a:solidFill>
                  <a:srgbClr val="000000"/>
                </a:solidFill>
                <a:uFillTx/>
                <a:latin typeface="Calibri"/>
              </a:rPr>
              <a:t>	</a:t>
            </a:r>
            <a:r>
              <a:rPr lang="en-US" sz="2000" b="1" i="1" u="none" strike="noStrike" kern="1200" cap="none" spc="0" baseline="0">
                <a:solidFill>
                  <a:srgbClr val="000000"/>
                </a:solidFill>
                <a:uFillTx/>
                <a:latin typeface="Calibri"/>
              </a:rPr>
              <a:t>the </a:t>
            </a:r>
            <a:r>
              <a:rPr lang="en-US" sz="2000" b="1" i="1" u="none" strike="noStrike" kern="0" cap="none" spc="0" baseline="0">
                <a:solidFill>
                  <a:srgbClr val="000000"/>
                </a:solidFill>
                <a:uFillTx/>
                <a:latin typeface="Calibri"/>
              </a:rPr>
              <a:t> </a:t>
            </a:r>
            <a:r>
              <a:rPr lang="en-US" sz="2000" b="1" i="1" u="none" strike="noStrike" kern="1200" cap="none" spc="0" baseline="0">
                <a:solidFill>
                  <a:srgbClr val="000000"/>
                </a:solidFill>
                <a:uFillTx/>
                <a:latin typeface="Calibri"/>
              </a:rPr>
              <a:t>design, implementation and review of human experimentation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BE0D-6C19-1746-B60B-FFC3AFE7C230}"/>
              </a:ext>
            </a:extLst>
          </p:cNvPr>
          <p:cNvSpPr txBox="1">
            <a:spLocks noGrp="1"/>
          </p:cNvSpPr>
          <p:nvPr>
            <p:ph type="title"/>
          </p:nvPr>
        </p:nvSpPr>
        <p:spPr>
          <a:xfrm>
            <a:off x="330628" y="2244669"/>
            <a:ext cx="9820756" cy="3429000"/>
          </a:xfrm>
        </p:spPr>
        <p:txBody>
          <a:bodyPr/>
          <a:lstStyle/>
          <a:p>
            <a:pPr lvl="0"/>
            <a:r>
              <a:rPr lang="en-US" sz="2200" b="1">
                <a:solidFill>
                  <a:srgbClr val="000000"/>
                </a:solidFill>
              </a:rPr>
              <a:t>The earlier human protection directives were reversed and laws were passed to control reproduction and achieve racial cleansing.</a:t>
            </a:r>
            <a:br>
              <a:rPr lang="en-US" sz="2200" b="1">
                <a:solidFill>
                  <a:srgbClr val="000000"/>
                </a:solidFill>
              </a:rPr>
            </a:br>
            <a:br>
              <a:rPr lang="en-US" sz="1600" b="1">
                <a:solidFill>
                  <a:srgbClr val="000000"/>
                </a:solidFill>
              </a:rPr>
            </a:br>
            <a:r>
              <a:rPr lang="en-US" sz="2200" b="1">
                <a:solidFill>
                  <a:srgbClr val="000000"/>
                </a:solidFill>
              </a:rPr>
              <a:t>      1)	 Sterilization Act of 1933</a:t>
            </a:r>
            <a:br>
              <a:rPr lang="en-US" sz="2200" b="1">
                <a:solidFill>
                  <a:srgbClr val="000000"/>
                </a:solidFill>
              </a:rPr>
            </a:br>
            <a:r>
              <a:rPr lang="en-US" sz="2200" b="1">
                <a:solidFill>
                  <a:srgbClr val="000000"/>
                </a:solidFill>
              </a:rPr>
              <a:t>		 Protect the Hereditary Health of the German People</a:t>
            </a:r>
            <a:br>
              <a:rPr lang="en-US" sz="2200" b="1">
                <a:solidFill>
                  <a:srgbClr val="000000"/>
                </a:solidFill>
              </a:rPr>
            </a:br>
            <a:r>
              <a:rPr lang="en-US" sz="1300" b="1">
                <a:solidFill>
                  <a:srgbClr val="000000"/>
                </a:solidFill>
              </a:rPr>
              <a:t> </a:t>
            </a:r>
            <a:br>
              <a:rPr lang="en-US" sz="2200" b="1">
                <a:solidFill>
                  <a:srgbClr val="000000"/>
                </a:solidFill>
              </a:rPr>
            </a:br>
            <a:r>
              <a:rPr lang="en-US" sz="2200" b="1">
                <a:solidFill>
                  <a:srgbClr val="000000"/>
                </a:solidFill>
              </a:rPr>
              <a:t>     2)   Reich Citizenship law    </a:t>
            </a:r>
            <a:br>
              <a:rPr lang="en-US" sz="2200" b="1">
                <a:solidFill>
                  <a:srgbClr val="000000"/>
                </a:solidFill>
              </a:rPr>
            </a:br>
            <a:br>
              <a:rPr lang="en-US" sz="2200" b="1">
                <a:solidFill>
                  <a:srgbClr val="000000"/>
                </a:solidFill>
              </a:rPr>
            </a:br>
            <a:r>
              <a:rPr lang="en-US" sz="2200" b="1">
                <a:solidFill>
                  <a:srgbClr val="000000"/>
                </a:solidFill>
              </a:rPr>
              <a:t>     3)	Nuremberg Laws of 1935</a:t>
            </a:r>
            <a:br>
              <a:rPr lang="en-US" sz="2200" b="1">
                <a:solidFill>
                  <a:srgbClr val="000000"/>
                </a:solidFill>
              </a:rPr>
            </a:br>
            <a:r>
              <a:rPr lang="en-US" sz="2200" b="1">
                <a:solidFill>
                  <a:srgbClr val="000000"/>
                </a:solidFill>
              </a:rPr>
              <a:t>	 	Safeguard Marital Health</a:t>
            </a:r>
            <a:br>
              <a:rPr lang="en-US" sz="2200" b="1">
                <a:solidFill>
                  <a:srgbClr val="000000"/>
                </a:solidFill>
                <a:latin typeface="Calibri"/>
              </a:rPr>
            </a:br>
            <a:endParaRPr lang="en-US" sz="2200" b="1">
              <a:solidFill>
                <a:srgbClr val="000000"/>
              </a:solidFill>
              <a:latin typeface="Calibri"/>
            </a:endParaRPr>
          </a:p>
        </p:txBody>
      </p:sp>
      <p:sp>
        <p:nvSpPr>
          <p:cNvPr id="3" name="Rectangle 2">
            <a:extLst>
              <a:ext uri="{FF2B5EF4-FFF2-40B4-BE49-F238E27FC236}">
                <a16:creationId xmlns:a16="http://schemas.microsoft.com/office/drawing/2014/main" id="{B9A6C7AC-19DD-EE47-8581-026621BCC30E}"/>
              </a:ext>
            </a:extLst>
          </p:cNvPr>
          <p:cNvSpPr/>
          <p:nvPr/>
        </p:nvSpPr>
        <p:spPr>
          <a:xfrm>
            <a:off x="1033217" y="321594"/>
            <a:ext cx="6096003" cy="1661995"/>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en-US" sz="1800" b="1" i="0" u="none" strike="noStrike" kern="1200" cap="none" spc="0" baseline="0">
                <a:solidFill>
                  <a:srgbClr val="FFFFFF"/>
                </a:solidFill>
                <a:uFillTx/>
                <a:latin typeface="Calibri"/>
              </a:rPr>
            </a:br>
            <a:r>
              <a:rPr lang="en-US" sz="2800" b="1" i="0" u="none" strike="noStrike" kern="1200" cap="none" spc="0" baseline="0">
                <a:solidFill>
                  <a:srgbClr val="000000"/>
                </a:solidFill>
                <a:uFillTx/>
                <a:latin typeface="Calibri"/>
              </a:rPr>
              <a:t>Rise of Adolf Hitler and the Third Reich</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1933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7EB81-80F9-E746-ABB6-95D81F4A886D}"/>
              </a:ext>
            </a:extLst>
          </p:cNvPr>
          <p:cNvSpPr txBox="1"/>
          <p:nvPr/>
        </p:nvSpPr>
        <p:spPr>
          <a:xfrm>
            <a:off x="431011" y="552773"/>
            <a:ext cx="9503404" cy="5570753"/>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Euthanasia Program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 </a:t>
            </a:r>
            <a:r>
              <a:rPr lang="en-US" sz="2800" b="1" i="0" u="none" strike="noStrike" kern="1200" cap="none" spc="0" baseline="0">
                <a:solidFill>
                  <a:srgbClr val="000000"/>
                </a:solidFill>
                <a:uFillTx/>
                <a:latin typeface="Calibri"/>
              </a:rPr>
              <a:t>“life unworthy of life”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1939</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This program authorized doctors to identify and destroy those who were “undesirable”  in the population.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In Berlin, a state organization was formed, which allowed doctors to examine hospital and clinic records.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Between 1939 and 1941, doctors sentenced 70,000-100,000 Germans to death through their experiments in “perfecting methods of group killings”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Public forced a shut down of the domestic euthanasia program –     Hitler set up the death camps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566969A-6E79-384B-A013-82C4D2B8A701}"/>
              </a:ext>
            </a:extLst>
          </p:cNvPr>
          <p:cNvSpPr txBox="1">
            <a:spLocks noGrp="1"/>
          </p:cNvSpPr>
          <p:nvPr>
            <p:ph type="title"/>
          </p:nvPr>
        </p:nvSpPr>
        <p:spPr>
          <a:xfrm>
            <a:off x="609603" y="304796"/>
            <a:ext cx="9665774" cy="1630366"/>
          </a:xfrm>
        </p:spPr>
        <p:txBody>
          <a:bodyPr anchorCtr="1"/>
          <a:lstStyle/>
          <a:p>
            <a:pPr lvl="0" algn="ctr"/>
            <a:r>
              <a:rPr lang="da-DK" b="1"/>
              <a:t>Nazi Doctors’ Trial</a:t>
            </a:r>
            <a:br>
              <a:rPr lang="da-DK" b="1"/>
            </a:br>
            <a:r>
              <a:rPr lang="da-DK" sz="3100" b="1"/>
              <a:t>1946</a:t>
            </a:r>
            <a:br>
              <a:rPr lang="da-DK" sz="3100" b="1"/>
            </a:br>
            <a:r>
              <a:rPr lang="da-DK" sz="3100" b="1"/>
              <a:t>U.S.A. V. Karl Brandt, et al</a:t>
            </a:r>
            <a:endParaRPr lang="en-US" sz="3100" b="1"/>
          </a:p>
        </p:txBody>
      </p:sp>
      <p:sp>
        <p:nvSpPr>
          <p:cNvPr id="3" name="TextBox 3">
            <a:extLst>
              <a:ext uri="{FF2B5EF4-FFF2-40B4-BE49-F238E27FC236}">
                <a16:creationId xmlns:a16="http://schemas.microsoft.com/office/drawing/2014/main" id="{F0609845-2FFD-CE40-91DB-D870D029A944}"/>
              </a:ext>
            </a:extLst>
          </p:cNvPr>
          <p:cNvSpPr txBox="1"/>
          <p:nvPr/>
        </p:nvSpPr>
        <p:spPr>
          <a:xfrm>
            <a:off x="711202" y="2057400"/>
            <a:ext cx="9796653" cy="378565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Prosecution of 23 doctors and administrators participating in war crimes and crimes against humanity in the form of medical experiments and medical procedures inflicted on prisoners and civilians without their consent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The specific crimes charged included more than twelve series of medical experiments concerning the effects of and treatments for high altitude conditions, freezing, malaria, poison gas, sulfanilamide, bone, muscle, and nerve regeneration, bone transplantation, saltwater consumption, epidemic jaundice, sterilization, typhus, poisons, and incendiary bombs</a:t>
            </a:r>
            <a:r>
              <a:rPr lang="en-US" sz="2400" b="1" i="0" u="none" strike="noStrike" kern="1200" cap="none" spc="0" baseline="0">
                <a:solidFill>
                  <a:srgbClr val="000000"/>
                </a:solidFill>
                <a:uFillTx/>
                <a:latin typeface="Calibri"/>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3F2515-69D6-5E41-B8EA-6873DFE02280}"/>
              </a:ext>
            </a:extLst>
          </p:cNvPr>
          <p:cNvSpPr txBox="1"/>
          <p:nvPr/>
        </p:nvSpPr>
        <p:spPr>
          <a:xfrm>
            <a:off x="268632" y="397096"/>
            <a:ext cx="9820756" cy="68018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“Permissible Medical Experiments”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(Nuremberg Code)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Considered the basic text of </a:t>
            </a:r>
            <a:r>
              <a:rPr lang="en-US" sz="2800" b="1" i="0" u="sng" strike="noStrike" kern="1200" cap="none" spc="0" baseline="0">
                <a:solidFill>
                  <a:srgbClr val="000000"/>
                </a:solidFill>
                <a:uFillTx/>
                <a:latin typeface="Calibri"/>
              </a:rPr>
              <a:t>Modern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medical ethics for human experimentation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First </a:t>
            </a:r>
            <a:r>
              <a:rPr lang="en-US" sz="2800" b="1" i="1" u="sng" strike="noStrike" kern="1200" cap="none" spc="0" baseline="0">
                <a:solidFill>
                  <a:srgbClr val="000000"/>
                </a:solidFill>
                <a:uFillTx/>
                <a:latin typeface="Calibri"/>
              </a:rPr>
              <a:t>INTERNATIONAL</a:t>
            </a:r>
            <a:r>
              <a:rPr lang="en-US" sz="2800" b="1" i="0" u="none" strike="noStrike" kern="1200" cap="none" spc="0" baseline="0">
                <a:solidFill>
                  <a:srgbClr val="000000"/>
                </a:solidFill>
                <a:uFillTx/>
                <a:latin typeface="Calibri"/>
              </a:rPr>
              <a:t> document that advocated for informed consent and voluntary participation and imposed limits on how experiments could be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conducted.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Compliance and enforcement left to the investigator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FFFFFF"/>
              </a:solidFill>
              <a:uFillTx/>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65A2B3-3712-7946-A932-71229B607E3A}"/>
              </a:ext>
            </a:extLst>
          </p:cNvPr>
          <p:cNvSpPr/>
          <p:nvPr/>
        </p:nvSpPr>
        <p:spPr>
          <a:xfrm>
            <a:off x="457200" y="1524003"/>
            <a:ext cx="9949915" cy="452431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1" u="sng" strike="noStrike" kern="1200" cap="none" spc="0" baseline="0">
                <a:solidFill>
                  <a:srgbClr val="000000"/>
                </a:solidFill>
                <a:uFillTx/>
                <a:latin typeface="Bodoni MT Condensed" pitchFamily="18"/>
              </a:rPr>
              <a:t>#1     The voluntary consent of the human subject is absolutely essential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Arial Narrow" pitchFamily="34"/>
              </a:rPr>
              <a:t> </a:t>
            </a:r>
            <a:endParaRPr lang="en-US" sz="2000" b="1" i="1" u="sng" strike="noStrike" kern="1200" cap="none" spc="0" baseline="0">
              <a:solidFill>
                <a:srgbClr val="000000"/>
              </a:solidFill>
              <a:uFillTx/>
              <a:latin typeface="Arial Narrow" pitchFamily="34"/>
            </a:endParaRPr>
          </a:p>
          <a:p>
            <a:pPr marL="342900" marR="0" lvl="0" indent="-3429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The experiment should aim at positive results for society that cannot be procured in some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       other way.</a:t>
            </a:r>
          </a:p>
          <a:p>
            <a:pPr marL="342900" marR="0" lvl="0" indent="-342900" algn="l" defTabSz="914400" rtl="0" fontAlgn="auto" hangingPunct="1">
              <a:lnSpc>
                <a:spcPct val="100000"/>
              </a:lnSpc>
              <a:spcBef>
                <a:spcPts val="0"/>
              </a:spcBef>
              <a:spcAft>
                <a:spcPts val="0"/>
              </a:spcAft>
              <a:buSzPct val="100000"/>
              <a:buAutoNum type="arabicPeriod" startAt="3"/>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It should be based on previous knowledge (like, an expectation derived from animal experiments)  that justifies the experiment.    </a:t>
            </a:r>
          </a:p>
          <a:p>
            <a:pPr marL="342900" marR="0" lvl="0" indent="-342900" algn="l" defTabSz="914400" rtl="0" fontAlgn="auto" hangingPunct="1">
              <a:lnSpc>
                <a:spcPct val="100000"/>
              </a:lnSpc>
              <a:spcBef>
                <a:spcPts val="0"/>
              </a:spcBef>
              <a:spcAft>
                <a:spcPts val="0"/>
              </a:spcAft>
              <a:buSzPct val="100000"/>
              <a:buAutoNum type="arabicPeriod" startAt="4"/>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The experiment should be set up in a way that avoids unnecessary physical and mental suffering and injuries.</a:t>
            </a:r>
          </a:p>
          <a:p>
            <a:pPr marL="342900" marR="0" lvl="0" indent="-342900" algn="l" defTabSz="914400" rtl="0" fontAlgn="auto" hangingPunct="1">
              <a:lnSpc>
                <a:spcPct val="100000"/>
              </a:lnSpc>
              <a:spcBef>
                <a:spcPts val="0"/>
              </a:spcBef>
              <a:spcAft>
                <a:spcPts val="0"/>
              </a:spcAft>
              <a:buSzPct val="100000"/>
              <a:buAutoNum type="arabicPeriod" startAt="5"/>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It should not be conducted when there is any reason to believe that it implies a risk of death or  disabling injury.</a:t>
            </a:r>
          </a:p>
          <a:p>
            <a:pPr marL="342900" marR="0" lvl="0" indent="-342900" algn="l" defTabSz="914400" rtl="0" fontAlgn="auto" hangingPunct="1">
              <a:lnSpc>
                <a:spcPct val="100000"/>
              </a:lnSpc>
              <a:spcBef>
                <a:spcPts val="0"/>
              </a:spcBef>
              <a:spcAft>
                <a:spcPts val="0"/>
              </a:spcAft>
              <a:buSzPct val="100000"/>
              <a:buAutoNum type="arabicPeriod" startAt="6"/>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The risks of the experiment should be in proportion to (that is, not exceed) the expected     humanitarian benefits.</a:t>
            </a:r>
          </a:p>
          <a:p>
            <a:pPr marL="342900" marR="0" lvl="0" indent="-342900" algn="l" defTabSz="914400" rtl="0" fontAlgn="auto" hangingPunct="1">
              <a:lnSpc>
                <a:spcPct val="100000"/>
              </a:lnSpc>
              <a:spcBef>
                <a:spcPts val="0"/>
              </a:spcBef>
              <a:spcAft>
                <a:spcPts val="0"/>
              </a:spcAft>
              <a:buSzPct val="100000"/>
              <a:buAutoNum type="arabicPeriod" startAt="7"/>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Preparations and facilities must be provided that adequately protect the subjects against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      the  experiment’s risks.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8.   The experiment should be conducted only by scientifically qualified persons.</a:t>
            </a:r>
          </a:p>
          <a:p>
            <a:pPr marL="342900" marR="0" lvl="0" indent="-342900" algn="l" defTabSz="914400" rtl="0" fontAlgn="auto" hangingPunct="1">
              <a:lnSpc>
                <a:spcPct val="100000"/>
              </a:lnSpc>
              <a:spcBef>
                <a:spcPts val="0"/>
              </a:spcBef>
              <a:spcAft>
                <a:spcPts val="0"/>
              </a:spcAft>
              <a:buSzPct val="100000"/>
              <a:buAutoNum type="arabicPeriod" startAt="9"/>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The human subjects must be free to immediately quit the experiment at any point when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      they feel  physically or mentally unable to go 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10. Likewise, the medical staff must stop the experiment at any  point when they observe that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1" u="none" strike="noStrike" kern="1200" cap="none" spc="0" baseline="0">
                <a:solidFill>
                  <a:srgbClr val="000000"/>
                </a:solidFill>
                <a:uFillTx/>
                <a:latin typeface="Calibri"/>
              </a:rPr>
              <a:t>       continuation would be dangerous.</a:t>
            </a:r>
          </a:p>
        </p:txBody>
      </p:sp>
      <p:sp>
        <p:nvSpPr>
          <p:cNvPr id="3" name="Rectangle 2">
            <a:extLst>
              <a:ext uri="{FF2B5EF4-FFF2-40B4-BE49-F238E27FC236}">
                <a16:creationId xmlns:a16="http://schemas.microsoft.com/office/drawing/2014/main" id="{7BB10790-CB6F-5448-BE47-879D640F8393}"/>
              </a:ext>
            </a:extLst>
          </p:cNvPr>
          <p:cNvSpPr/>
          <p:nvPr/>
        </p:nvSpPr>
        <p:spPr>
          <a:xfrm>
            <a:off x="3276596" y="381003"/>
            <a:ext cx="3401888" cy="584777"/>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Nuremberg Code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97BA6EF-D9E3-3B43-B337-F55ECF17BC9C}"/>
              </a:ext>
            </a:extLst>
          </p:cNvPr>
          <p:cNvSpPr txBox="1"/>
          <p:nvPr/>
        </p:nvSpPr>
        <p:spPr>
          <a:xfrm>
            <a:off x="516608" y="534695"/>
            <a:ext cx="9479795" cy="580158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Post Nuremberg ---1947 – 1974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Novel therapies and experiments continued to be performed on unsuspecting US  populations by researchers without consent including those populations that we would now consider “vulnerable”.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Pregnant Women</a:t>
            </a:r>
            <a:endParaRPr lang="en-US" sz="16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Children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Mentally disabled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Prisoners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Military personnel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Elderly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Terminally ill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Infants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Especially egregious were the experiments on the US population and military by the Atomic Energy Commission.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pic>
        <p:nvPicPr>
          <p:cNvPr id="3" name="Picture 1">
            <a:extLst>
              <a:ext uri="{FF2B5EF4-FFF2-40B4-BE49-F238E27FC236}">
                <a16:creationId xmlns:a16="http://schemas.microsoft.com/office/drawing/2014/main" id="{5070DBAA-BC59-FC4F-81F4-328B1F5AF513}"/>
              </a:ext>
            </a:extLst>
          </p:cNvPr>
          <p:cNvPicPr>
            <a:picLocks noChangeAspect="1"/>
          </p:cNvPicPr>
          <p:nvPr/>
        </p:nvPicPr>
        <p:blipFill>
          <a:blip r:embed="rId3"/>
          <a:stretch>
            <a:fillRect/>
          </a:stretch>
        </p:blipFill>
        <p:spPr>
          <a:xfrm>
            <a:off x="4043339" y="1948915"/>
            <a:ext cx="5689597" cy="33528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892829-F81C-524D-A697-ABE2A0FF2A91}"/>
              </a:ext>
            </a:extLst>
          </p:cNvPr>
          <p:cNvSpPr/>
          <p:nvPr/>
        </p:nvSpPr>
        <p:spPr>
          <a:xfrm>
            <a:off x="309963" y="599270"/>
            <a:ext cx="9236994" cy="5801584"/>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First Federal Policy for Protection of Human Subjects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1953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0" u="none" strike="noStrike" kern="1200" cap="none" spc="0" baseline="0">
              <a:solidFill>
                <a:srgbClr val="000000"/>
              </a:solidFill>
              <a:uFillTx/>
              <a:latin typeface="Arial Narrow"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Arial Narrow" pitchFamily="34"/>
              </a:rPr>
              <a:t>The first U.S. Federal policy for the protection of human subjects was put into place for research conducted at the Clinical Center, NIH.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Arial Narrow" pitchFamily="34"/>
              </a:rPr>
              <a:t>	</a:t>
            </a:r>
            <a:endParaRPr lang="en-US" sz="1400" b="1" i="0" u="none" strike="noStrike" kern="1200" cap="none" spc="0" baseline="0">
              <a:solidFill>
                <a:srgbClr val="000000"/>
              </a:solidFill>
              <a:uFillTx/>
              <a:latin typeface="Arial Narrow"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Arial Narrow" pitchFamily="34"/>
              </a:rPr>
              <a:t>This system is the model for the current IRB system.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NIH Policy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1966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Arial Narrow" pitchFamily="34"/>
              </a:rPr>
              <a:t>It required prospective review of human subjects research, taking into account the rights and welfare of the subjects involved, the appropriateness of the methods used to secure informed consent, and the risks and potential benefits of the 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name="Slide3">
    <p:spTree>
      <p:nvGrpSpPr>
        <p:cNvPr id="1" name=""/>
        <p:cNvGrpSpPr/>
        <p:nvPr/>
      </p:nvGrpSpPr>
      <p:grpSpPr>
        <a:xfrm>
          <a:off x="0" y="0"/>
          <a:ext cx="0" cy="0"/>
          <a:chOff x="0" y="0"/>
          <a:chExt cx="0" cy="0"/>
        </a:xfrm>
      </p:grpSpPr>
      <p:pic>
        <p:nvPicPr>
          <p:cNvPr id="2" name="Picture 8" descr="https://img0.etsystatic.com/010/1/6265620/il_340x270.455907906_jb2q.jpg">
            <a:hlinkClick r:id="rId3"/>
            <a:extLst>
              <a:ext uri="{FF2B5EF4-FFF2-40B4-BE49-F238E27FC236}">
                <a16:creationId xmlns:a16="http://schemas.microsoft.com/office/drawing/2014/main" id="{90515CCD-7F77-0C40-899E-21349BE46AD2}"/>
              </a:ext>
            </a:extLst>
          </p:cNvPr>
          <p:cNvPicPr>
            <a:picLocks noChangeAspect="1"/>
          </p:cNvPicPr>
          <p:nvPr/>
        </p:nvPicPr>
        <p:blipFill>
          <a:blip r:embed="rId4"/>
          <a:srcRect/>
          <a:stretch>
            <a:fillRect/>
          </a:stretch>
        </p:blipFill>
        <p:spPr>
          <a:xfrm>
            <a:off x="7833884" y="29900"/>
            <a:ext cx="4317997" cy="2571749"/>
          </a:xfrm>
          <a:prstGeom prst="rect">
            <a:avLst/>
          </a:prstGeom>
          <a:noFill/>
          <a:ln>
            <a:noFill/>
          </a:ln>
        </p:spPr>
      </p:pic>
      <p:pic>
        <p:nvPicPr>
          <p:cNvPr id="3" name="Picture 6" descr="http://media-cache-ak0.pinimg.com/originals/a0/83/f1/a083f1c9a25e2c45fdd0c314e9885ae2.jpg">
            <a:hlinkClick r:id="rId5"/>
            <a:extLst>
              <a:ext uri="{FF2B5EF4-FFF2-40B4-BE49-F238E27FC236}">
                <a16:creationId xmlns:a16="http://schemas.microsoft.com/office/drawing/2014/main" id="{C153588F-8DA6-4446-8EEA-31FA929B703D}"/>
              </a:ext>
            </a:extLst>
          </p:cNvPr>
          <p:cNvPicPr>
            <a:picLocks noChangeAspect="1"/>
          </p:cNvPicPr>
          <p:nvPr/>
        </p:nvPicPr>
        <p:blipFill>
          <a:blip r:embed="rId6"/>
          <a:srcRect/>
          <a:stretch>
            <a:fillRect/>
          </a:stretch>
        </p:blipFill>
        <p:spPr>
          <a:xfrm>
            <a:off x="2751676" y="2100834"/>
            <a:ext cx="5543239" cy="2927213"/>
          </a:xfrm>
          <a:prstGeom prst="rect">
            <a:avLst/>
          </a:prstGeom>
          <a:noFill/>
          <a:ln>
            <a:noFill/>
          </a:ln>
        </p:spPr>
      </p:pic>
      <p:pic>
        <p:nvPicPr>
          <p:cNvPr id="4" name="Picture 2" descr="http://www.tecake.com/wp-content/uploads/2015/04/drugs-tecake-790x525.jpg">
            <a:hlinkClick r:id="rId7"/>
            <a:extLst>
              <a:ext uri="{FF2B5EF4-FFF2-40B4-BE49-F238E27FC236}">
                <a16:creationId xmlns:a16="http://schemas.microsoft.com/office/drawing/2014/main" id="{4F432BB1-E16E-D54C-B451-A0A90F6BC706}"/>
              </a:ext>
            </a:extLst>
          </p:cNvPr>
          <p:cNvPicPr>
            <a:picLocks noChangeAspect="1"/>
          </p:cNvPicPr>
          <p:nvPr/>
        </p:nvPicPr>
        <p:blipFill>
          <a:blip r:embed="rId8"/>
          <a:srcRect/>
          <a:stretch>
            <a:fillRect/>
          </a:stretch>
        </p:blipFill>
        <p:spPr>
          <a:xfrm>
            <a:off x="7416798" y="4613449"/>
            <a:ext cx="4735083" cy="2201792"/>
          </a:xfrm>
          <a:prstGeom prst="rect">
            <a:avLst/>
          </a:prstGeom>
          <a:noFill/>
          <a:ln>
            <a:noFill/>
          </a:ln>
        </p:spPr>
      </p:pic>
      <p:pic>
        <p:nvPicPr>
          <p:cNvPr id="5" name="Picture 4" descr="Image result for mercury treatments for syphilis">
            <a:extLst>
              <a:ext uri="{FF2B5EF4-FFF2-40B4-BE49-F238E27FC236}">
                <a16:creationId xmlns:a16="http://schemas.microsoft.com/office/drawing/2014/main" id="{E8063A5E-E86D-1D47-9354-8D3C36CBEA7F}"/>
              </a:ext>
            </a:extLst>
          </p:cNvPr>
          <p:cNvPicPr>
            <a:picLocks noChangeAspect="1"/>
          </p:cNvPicPr>
          <p:nvPr/>
        </p:nvPicPr>
        <p:blipFill>
          <a:blip r:embed="rId9"/>
          <a:srcRect/>
          <a:stretch>
            <a:fillRect/>
          </a:stretch>
        </p:blipFill>
        <p:spPr>
          <a:xfrm>
            <a:off x="3987844" y="39200"/>
            <a:ext cx="3936958" cy="2044269"/>
          </a:xfrm>
          <a:prstGeom prst="rect">
            <a:avLst/>
          </a:prstGeom>
          <a:noFill/>
          <a:ln>
            <a:noFill/>
          </a:ln>
        </p:spPr>
      </p:pic>
      <p:sp>
        <p:nvSpPr>
          <p:cNvPr id="6" name="AutoShape 6" descr="Image result for mercury treatments for syphilis">
            <a:extLst>
              <a:ext uri="{FF2B5EF4-FFF2-40B4-BE49-F238E27FC236}">
                <a16:creationId xmlns:a16="http://schemas.microsoft.com/office/drawing/2014/main" id="{85C32E99-E3BB-394E-A7F2-9E48141017A3}"/>
              </a:ext>
            </a:extLst>
          </p:cNvPr>
          <p:cNvSpPr/>
          <p:nvPr/>
        </p:nvSpPr>
        <p:spPr>
          <a:xfrm>
            <a:off x="135468" y="-14446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AutoShape 8" descr="Image result for mercury treatments for syphilis">
            <a:extLst>
              <a:ext uri="{FF2B5EF4-FFF2-40B4-BE49-F238E27FC236}">
                <a16:creationId xmlns:a16="http://schemas.microsoft.com/office/drawing/2014/main" id="{6D97BB72-E6B6-F343-8D28-CB11C523AC2B}"/>
              </a:ext>
            </a:extLst>
          </p:cNvPr>
          <p:cNvSpPr/>
          <p:nvPr/>
        </p:nvSpPr>
        <p:spPr>
          <a:xfrm>
            <a:off x="338666" y="793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AutoShape 10" descr="Image result for mercury treatments for syphilis">
            <a:extLst>
              <a:ext uri="{FF2B5EF4-FFF2-40B4-BE49-F238E27FC236}">
                <a16:creationId xmlns:a16="http://schemas.microsoft.com/office/drawing/2014/main" id="{DB06B320-E31E-2F4A-A2C9-FFB87383E926}"/>
              </a:ext>
            </a:extLst>
          </p:cNvPr>
          <p:cNvSpPr/>
          <p:nvPr/>
        </p:nvSpPr>
        <p:spPr>
          <a:xfrm>
            <a:off x="541864" y="160340"/>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AutoShape 12" descr="Image result for mercury treatments for syphilis">
            <a:extLst>
              <a:ext uri="{FF2B5EF4-FFF2-40B4-BE49-F238E27FC236}">
                <a16:creationId xmlns:a16="http://schemas.microsoft.com/office/drawing/2014/main" id="{2CF34AB2-5A8E-C648-BFA1-6F74CF064B59}"/>
              </a:ext>
            </a:extLst>
          </p:cNvPr>
          <p:cNvSpPr/>
          <p:nvPr/>
        </p:nvSpPr>
        <p:spPr>
          <a:xfrm>
            <a:off x="745071" y="312733"/>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10" name="Picture 4" descr="http://www.bookofdaystales.com/wp-content/uploads/2015/05/ej10.jpg">
            <a:hlinkClick r:id="rId10"/>
            <a:extLst>
              <a:ext uri="{FF2B5EF4-FFF2-40B4-BE49-F238E27FC236}">
                <a16:creationId xmlns:a16="http://schemas.microsoft.com/office/drawing/2014/main" id="{717498FF-E1B0-C249-8A35-2DC4664FAEFF}"/>
              </a:ext>
            </a:extLst>
          </p:cNvPr>
          <p:cNvPicPr>
            <a:picLocks noChangeAspect="1"/>
          </p:cNvPicPr>
          <p:nvPr/>
        </p:nvPicPr>
        <p:blipFill>
          <a:blip r:embed="rId11"/>
          <a:srcRect/>
          <a:stretch>
            <a:fillRect/>
          </a:stretch>
        </p:blipFill>
        <p:spPr>
          <a:xfrm>
            <a:off x="3957102" y="4536338"/>
            <a:ext cx="4337813" cy="2321661"/>
          </a:xfrm>
          <a:prstGeom prst="rect">
            <a:avLst/>
          </a:prstGeom>
          <a:noFill/>
          <a:ln>
            <a:noFill/>
          </a:ln>
        </p:spPr>
      </p:pic>
      <p:sp>
        <p:nvSpPr>
          <p:cNvPr id="11" name="Rectangle 2">
            <a:extLst>
              <a:ext uri="{FF2B5EF4-FFF2-40B4-BE49-F238E27FC236}">
                <a16:creationId xmlns:a16="http://schemas.microsoft.com/office/drawing/2014/main" id="{AA16C6D2-F791-DB4F-86BB-E5B48B018F58}"/>
              </a:ext>
            </a:extLst>
          </p:cNvPr>
          <p:cNvSpPr/>
          <p:nvPr/>
        </p:nvSpPr>
        <p:spPr>
          <a:xfrm>
            <a:off x="1600200" y="1295403"/>
            <a:ext cx="9448806" cy="5016755"/>
          </a:xfrm>
          <a:prstGeom prst="rect">
            <a:avLst/>
          </a:prstGeom>
          <a:solidFill>
            <a:srgbClr val="D7E4BD"/>
          </a:solid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8080"/>
                </a:solidFill>
                <a:uFillTx/>
                <a:latin typeface="Calibri"/>
              </a:rPr>
              <a:t>Destination Clinical Research 2020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0" cap="none" spc="0" baseline="0">
                <a:solidFill>
                  <a:srgbClr val="008080"/>
                </a:solidFill>
                <a:uFillTx/>
                <a:latin typeface="Calibri"/>
              </a:rPr>
              <a:t>An Abbreviated Trip through History</a:t>
            </a:r>
            <a:endParaRPr lang="en-US" sz="2800" b="1" i="0" u="none" strike="noStrike" kern="1200" cap="none" spc="0" baseline="0">
              <a:solidFill>
                <a:srgbClr val="00808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808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8080"/>
                </a:solidFill>
                <a:uFillTx/>
                <a:latin typeface="Calibri"/>
              </a:rPr>
              <a:t>Research 101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808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808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8080"/>
                </a:solidFill>
                <a:uFillTx/>
                <a:latin typeface="Calibri"/>
              </a:rPr>
              <a:t>May 21, 2020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808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808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8080"/>
                </a:solidFill>
                <a:uFillTx/>
                <a:latin typeface="Calibri"/>
              </a:rPr>
              <a:t>Janie Gardner, MS, CCRP, CIM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8080"/>
                </a:solidFill>
                <a:uFillTx/>
                <a:latin typeface="Calibri"/>
              </a:rPr>
              <a:t>Clinical Research Education</a:t>
            </a:r>
          </a:p>
        </p:txBody>
      </p:sp>
      <p:pic>
        <p:nvPicPr>
          <p:cNvPr id="12" name="Picture 4" descr="medicine">
            <a:extLst>
              <a:ext uri="{FF2B5EF4-FFF2-40B4-BE49-F238E27FC236}">
                <a16:creationId xmlns:a16="http://schemas.microsoft.com/office/drawing/2014/main" id="{F7292DAC-B963-6442-95F4-8E2D86D59EDF}"/>
              </a:ext>
            </a:extLst>
          </p:cNvPr>
          <p:cNvPicPr>
            <a:picLocks noChangeAspect="1"/>
          </p:cNvPicPr>
          <p:nvPr/>
        </p:nvPicPr>
        <p:blipFill>
          <a:blip r:embed="rId12"/>
          <a:srcRect/>
          <a:stretch>
            <a:fillRect/>
          </a:stretch>
        </p:blipFill>
        <p:spPr>
          <a:xfrm>
            <a:off x="0" y="0"/>
            <a:ext cx="3429000" cy="2198949"/>
          </a:xfrm>
          <a:prstGeom prst="rect">
            <a:avLst/>
          </a:prstGeom>
          <a:noFill/>
          <a:ln>
            <a:noFill/>
          </a:ln>
        </p:spPr>
      </p:pic>
      <p:pic>
        <p:nvPicPr>
          <p:cNvPr id="13" name="Picture 2">
            <a:extLst>
              <a:ext uri="{FF2B5EF4-FFF2-40B4-BE49-F238E27FC236}">
                <a16:creationId xmlns:a16="http://schemas.microsoft.com/office/drawing/2014/main" id="{4713C68D-7092-7840-BBF8-00E181492D66}"/>
              </a:ext>
            </a:extLst>
          </p:cNvPr>
          <p:cNvPicPr>
            <a:picLocks noChangeAspect="1"/>
          </p:cNvPicPr>
          <p:nvPr/>
        </p:nvPicPr>
        <p:blipFill>
          <a:blip r:embed="rId13"/>
          <a:srcRect/>
          <a:stretch>
            <a:fillRect/>
          </a:stretch>
        </p:blipFill>
        <p:spPr>
          <a:xfrm>
            <a:off x="14511" y="2228850"/>
            <a:ext cx="3962396" cy="4629149"/>
          </a:xfrm>
          <a:prstGeom prst="rect">
            <a:avLst/>
          </a:prstGeom>
          <a:noFill/>
          <a:ln>
            <a:noFill/>
          </a:ln>
        </p:spPr>
      </p:pic>
      <p:pic>
        <p:nvPicPr>
          <p:cNvPr id="14" name="Picture 14" descr="Image result for mercury treatments for syphilis">
            <a:extLst>
              <a:ext uri="{FF2B5EF4-FFF2-40B4-BE49-F238E27FC236}">
                <a16:creationId xmlns:a16="http://schemas.microsoft.com/office/drawing/2014/main" id="{D7831F0C-75A5-E746-B437-37C064F67199}"/>
              </a:ext>
            </a:extLst>
          </p:cNvPr>
          <p:cNvPicPr>
            <a:picLocks noChangeAspect="1"/>
          </p:cNvPicPr>
          <p:nvPr/>
        </p:nvPicPr>
        <p:blipFill>
          <a:blip r:embed="rId14"/>
          <a:srcRect/>
          <a:stretch>
            <a:fillRect/>
          </a:stretch>
        </p:blipFill>
        <p:spPr>
          <a:xfrm>
            <a:off x="8335030" y="2590796"/>
            <a:ext cx="3856966" cy="20543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45FB369-484D-4443-8CB0-78B131BD23FC}"/>
              </a:ext>
            </a:extLst>
          </p:cNvPr>
          <p:cNvSpPr txBox="1"/>
          <p:nvPr/>
        </p:nvSpPr>
        <p:spPr>
          <a:xfrm>
            <a:off x="399510" y="720583"/>
            <a:ext cx="9689887" cy="5447647"/>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Declaration of Helsinki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1964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Many in the medical community saw the Nuremberg Code as imposing strict legal obligation on Doctors.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World Medical Association prepared recommendations as a guide to every physician in biomedical research involving human subjects.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Informed consent requirement based on whether the research was considered Therapeutic or Non-therapeutic.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pic>
        <p:nvPicPr>
          <p:cNvPr id="2" name="Picture 2" descr="https://thesituationist.files.wordpress.com/2007/12/milgram-shock-box.jpg">
            <a:hlinkClick r:id="rId3"/>
            <a:extLst>
              <a:ext uri="{FF2B5EF4-FFF2-40B4-BE49-F238E27FC236}">
                <a16:creationId xmlns:a16="http://schemas.microsoft.com/office/drawing/2014/main" id="{8072E87C-F9E4-1043-BAE4-CCD8EB5FCA50}"/>
              </a:ext>
            </a:extLst>
          </p:cNvPr>
          <p:cNvPicPr>
            <a:picLocks noChangeAspect="1"/>
          </p:cNvPicPr>
          <p:nvPr/>
        </p:nvPicPr>
        <p:blipFill>
          <a:blip r:embed="rId4"/>
          <a:srcRect/>
          <a:stretch>
            <a:fillRect/>
          </a:stretch>
        </p:blipFill>
        <p:spPr>
          <a:xfrm>
            <a:off x="241081" y="414579"/>
            <a:ext cx="9135395" cy="4029075"/>
          </a:xfrm>
          <a:prstGeom prst="rect">
            <a:avLst/>
          </a:prstGeom>
          <a:noFill/>
          <a:ln>
            <a:noFill/>
          </a:ln>
        </p:spPr>
      </p:pic>
      <p:pic>
        <p:nvPicPr>
          <p:cNvPr id="3" name="Picture 1">
            <a:extLst>
              <a:ext uri="{FF2B5EF4-FFF2-40B4-BE49-F238E27FC236}">
                <a16:creationId xmlns:a16="http://schemas.microsoft.com/office/drawing/2014/main" id="{D6744763-7B5D-2F48-A9E3-37E6AB26DEFF}"/>
              </a:ext>
            </a:extLst>
          </p:cNvPr>
          <p:cNvPicPr>
            <a:picLocks noChangeAspect="1"/>
          </p:cNvPicPr>
          <p:nvPr/>
        </p:nvPicPr>
        <p:blipFill>
          <a:blip r:embed="rId5"/>
          <a:stretch>
            <a:fillRect/>
          </a:stretch>
        </p:blipFill>
        <p:spPr>
          <a:xfrm>
            <a:off x="4267203" y="709610"/>
            <a:ext cx="4673598" cy="3067053"/>
          </a:xfrm>
          <a:prstGeom prst="rect">
            <a:avLst/>
          </a:prstGeom>
          <a:noFill/>
          <a:ln>
            <a:noFill/>
          </a:ln>
        </p:spPr>
      </p:pic>
      <p:sp>
        <p:nvSpPr>
          <p:cNvPr id="4" name="TextBox 2">
            <a:extLst>
              <a:ext uri="{FF2B5EF4-FFF2-40B4-BE49-F238E27FC236}">
                <a16:creationId xmlns:a16="http://schemas.microsoft.com/office/drawing/2014/main" id="{409E9221-23F9-0C47-B722-4CF62838750E}"/>
              </a:ext>
            </a:extLst>
          </p:cNvPr>
          <p:cNvSpPr txBox="1"/>
          <p:nvPr/>
        </p:nvSpPr>
        <p:spPr>
          <a:xfrm>
            <a:off x="516608" y="4041181"/>
            <a:ext cx="8348417" cy="21852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Obedience to Authority Study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Stanley Milgram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Yale University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Deception in Research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ECA380-0F93-604C-BCB4-F1B1D3850910}"/>
              </a:ext>
            </a:extLst>
          </p:cNvPr>
          <p:cNvSpPr txBox="1"/>
          <p:nvPr/>
        </p:nvSpPr>
        <p:spPr>
          <a:xfrm>
            <a:off x="203197" y="533396"/>
            <a:ext cx="9979185" cy="255454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a:t>
            </a:r>
            <a:r>
              <a:rPr lang="en-US" sz="2800" b="0" i="0" u="none" strike="noStrike" kern="1200" cap="none" spc="0" baseline="0">
                <a:solidFill>
                  <a:srgbClr val="000000"/>
                </a:solidFill>
                <a:uFillTx/>
                <a:latin typeface="Calibri"/>
              </a:rPr>
              <a:t>Tuskegee Study of Untreated Syphilis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in the Negro Male”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1932- 1972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Based on finding of the Oslo Study of the natural history of 2000 cases of untreated syphilis 1890 – 1910 and follow up 1921 – 1928</a:t>
            </a:r>
          </a:p>
        </p:txBody>
      </p:sp>
      <p:pic>
        <p:nvPicPr>
          <p:cNvPr id="3" name="Picture 4" descr="https://msu.edu/course/hm/546/images/oslopaper.jpg">
            <a:hlinkClick r:id="rId3"/>
            <a:extLst>
              <a:ext uri="{FF2B5EF4-FFF2-40B4-BE49-F238E27FC236}">
                <a16:creationId xmlns:a16="http://schemas.microsoft.com/office/drawing/2014/main" id="{C0AD7C97-989D-6A42-86D9-EB9944C62137}"/>
              </a:ext>
            </a:extLst>
          </p:cNvPr>
          <p:cNvPicPr>
            <a:picLocks noChangeAspect="1"/>
          </p:cNvPicPr>
          <p:nvPr/>
        </p:nvPicPr>
        <p:blipFill>
          <a:blip r:embed="rId4"/>
          <a:srcRect/>
          <a:stretch>
            <a:fillRect/>
          </a:stretch>
        </p:blipFill>
        <p:spPr>
          <a:xfrm>
            <a:off x="1236424" y="3365714"/>
            <a:ext cx="7908316" cy="243840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C6C933-2D3C-C349-90EA-E125B29C4522}"/>
              </a:ext>
            </a:extLst>
          </p:cNvPr>
          <p:cNvSpPr txBox="1"/>
          <p:nvPr/>
        </p:nvSpPr>
        <p:spPr>
          <a:xfrm>
            <a:off x="533396" y="533396"/>
            <a:ext cx="9051005" cy="553997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National Research Act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1974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Three major provisions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Calibri"/>
            </a:endParaRPr>
          </a:p>
          <a:p>
            <a:pPr marL="963613" marR="0" lvl="0" indent="-398458" algn="l" defTabSz="914400" rtl="0" fontAlgn="auto" hangingPunct="1">
              <a:lnSpc>
                <a:spcPct val="100000"/>
              </a:lnSpc>
              <a:spcBef>
                <a:spcPts val="0"/>
              </a:spcBef>
              <a:spcAft>
                <a:spcPts val="0"/>
              </a:spcAft>
              <a:buSzPct val="100000"/>
              <a:buFont typeface="Calibri"/>
              <a:buAutoNum type="arabicPeriod"/>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Office of Protection from Research Risks (OPRR) in the NIH</a:t>
            </a:r>
          </a:p>
          <a:p>
            <a:pPr marL="565154"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565154"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2.	Promulgated 45 CFR 46  Public Welfare Regulations for the 	Protection of Human Subjects</a:t>
            </a:r>
          </a:p>
          <a:p>
            <a:pPr marL="963613" marR="0" lvl="0" indent="-398458" algn="l" defTabSz="914400" rtl="0" fontAlgn="auto" hangingPunct="1">
              <a:lnSpc>
                <a:spcPct val="100000"/>
              </a:lnSpc>
              <a:spcBef>
                <a:spcPts val="0"/>
              </a:spcBef>
              <a:spcAft>
                <a:spcPts val="0"/>
              </a:spcAft>
              <a:buSzPct val="100000"/>
              <a:buFont typeface="Calibri"/>
              <a:buAutoNum type="arabicPeriod"/>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1022354" marR="0" lvl="0" indent="-457200" algn="l" defTabSz="914400" rtl="0" fontAlgn="auto" hangingPunct="1">
              <a:lnSpc>
                <a:spcPct val="100000"/>
              </a:lnSpc>
              <a:spcBef>
                <a:spcPts val="0"/>
              </a:spcBef>
              <a:spcAft>
                <a:spcPts val="0"/>
              </a:spcAft>
              <a:buSzPct val="100000"/>
              <a:buAutoNum type="arabicPeriod" startAt="3"/>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National Commission for the Protection of Human Subjects of Biomedical and Behavioral Research*</a:t>
            </a:r>
          </a:p>
          <a:p>
            <a:pPr marL="1022354"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1022354"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000000"/>
                </a:solidFill>
                <a:uFillTx/>
                <a:latin typeface="Calibri"/>
              </a:rPr>
              <a:t>- Belmont Report: Ethical Principles and Guidelines for  the Protection of Human Subjects of Research</a:t>
            </a:r>
            <a:endParaRPr lang="en-US" sz="2400" b="0" i="0" u="none" strike="noStrike" kern="1200" cap="none" spc="0" baseline="0">
              <a:solidFill>
                <a:srgbClr val="000000"/>
              </a:solidFill>
              <a:uFillTx/>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7C288-2DD2-0C43-AA4E-BFAFFC8EE102}"/>
              </a:ext>
            </a:extLst>
          </p:cNvPr>
          <p:cNvSpPr/>
          <p:nvPr/>
        </p:nvSpPr>
        <p:spPr>
          <a:xfrm>
            <a:off x="486223" y="325462"/>
            <a:ext cx="9866650" cy="6647971"/>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45 CFR 46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Public Welfare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Protection of Human Subjects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National Research Act required DHEW to adopt the 1966 NIH  policy for protecting human subjects as part of the public welfare regulations.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The 1974 regulations at 45 CFR 46 were amended and  re-issued in </a:t>
            </a:r>
            <a:r>
              <a:rPr lang="en-US" sz="2400" b="1" i="0" u="none" strike="noStrike" kern="1200" cap="none" spc="0" baseline="0">
                <a:solidFill>
                  <a:srgbClr val="000000"/>
                </a:solidFill>
                <a:uFillTx/>
                <a:latin typeface="Calibri"/>
              </a:rPr>
              <a:t>1981</a:t>
            </a:r>
            <a:r>
              <a:rPr lang="en-US" sz="2400" b="0" i="0" u="none" strike="noStrike" kern="1200" cap="none" spc="0" baseline="0">
                <a:solidFill>
                  <a:srgbClr val="000000"/>
                </a:solidFill>
                <a:uFillTx/>
                <a:latin typeface="Calibri"/>
              </a:rPr>
              <a:t> </a:t>
            </a:r>
            <a:r>
              <a:rPr lang="en-US" sz="2400" b="1" i="0" u="none" strike="noStrike" kern="1200" cap="none" spc="0" baseline="0">
                <a:solidFill>
                  <a:srgbClr val="953735"/>
                </a:solidFill>
                <a:uFillTx/>
                <a:latin typeface="Calibri"/>
              </a:rPr>
              <a:t>with provision that they only applied to federally funded research</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953735"/>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Oversight of federally funded human research was assigned 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Office of Protection from Research Risks in the NIH</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1991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000000"/>
                </a:solidFill>
                <a:uFillTx/>
                <a:latin typeface="Calibri"/>
              </a:rPr>
              <a:t>45 CFR 46 subpart A was adopted by 17 federal agencies – called the “Common Rule”</a:t>
            </a: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953735"/>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pic>
        <p:nvPicPr>
          <p:cNvPr id="3" name="Picture 2" descr="The Key To All That Matters">
            <a:extLst>
              <a:ext uri="{FF2B5EF4-FFF2-40B4-BE49-F238E27FC236}">
                <a16:creationId xmlns:a16="http://schemas.microsoft.com/office/drawing/2014/main" id="{13A556AE-CD7C-3243-90E7-8F0721F2C57E}"/>
              </a:ext>
            </a:extLst>
          </p:cNvPr>
          <p:cNvPicPr>
            <a:picLocks noChangeAspect="1"/>
          </p:cNvPicPr>
          <p:nvPr/>
        </p:nvPicPr>
        <p:blipFill>
          <a:blip r:embed="rId3"/>
          <a:srcRect/>
          <a:stretch>
            <a:fillRect/>
          </a:stretch>
        </p:blipFill>
        <p:spPr>
          <a:xfrm rot="21127979">
            <a:off x="570312" y="6101791"/>
            <a:ext cx="1602760" cy="64957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89F3B6-24C0-724E-AC3D-BF440F32C2F0}"/>
              </a:ext>
            </a:extLst>
          </p:cNvPr>
          <p:cNvPicPr>
            <a:picLocks noChangeAspect="1"/>
          </p:cNvPicPr>
          <p:nvPr/>
        </p:nvPicPr>
        <p:blipFill>
          <a:blip r:embed="rId3"/>
          <a:srcRect/>
          <a:stretch>
            <a:fillRect/>
          </a:stretch>
        </p:blipFill>
        <p:spPr>
          <a:xfrm rot="21014637">
            <a:off x="682005" y="796936"/>
            <a:ext cx="2330595" cy="2816873"/>
          </a:xfrm>
          <a:prstGeom prst="rect">
            <a:avLst/>
          </a:prstGeom>
          <a:noFill/>
          <a:ln>
            <a:noFill/>
          </a:ln>
        </p:spPr>
      </p:pic>
      <p:pic>
        <p:nvPicPr>
          <p:cNvPr id="3" name="Picture 5" descr="http://t3.gstatic.com/images?q=tbn:ANd9GcT3-sVBjJxrztLnogKf6gczR37cDs3X7VQ5Vkey8vLKAebLoXfb">
            <a:hlinkClick r:id="rId4"/>
            <a:extLst>
              <a:ext uri="{FF2B5EF4-FFF2-40B4-BE49-F238E27FC236}">
                <a16:creationId xmlns:a16="http://schemas.microsoft.com/office/drawing/2014/main" id="{2D869866-86D6-3947-9652-47F4962D7E54}"/>
              </a:ext>
            </a:extLst>
          </p:cNvPr>
          <p:cNvPicPr>
            <a:picLocks noChangeAspect="1"/>
          </p:cNvPicPr>
          <p:nvPr/>
        </p:nvPicPr>
        <p:blipFill>
          <a:blip r:embed="rId5"/>
          <a:srcRect/>
          <a:stretch>
            <a:fillRect/>
          </a:stretch>
        </p:blipFill>
        <p:spPr>
          <a:xfrm rot="1674423">
            <a:off x="6528349" y="3432913"/>
            <a:ext cx="2650900" cy="2977871"/>
          </a:xfrm>
          <a:prstGeom prst="rect">
            <a:avLst/>
          </a:prstGeom>
          <a:noFill/>
          <a:ln>
            <a:noFill/>
          </a:ln>
        </p:spPr>
      </p:pic>
      <p:pic>
        <p:nvPicPr>
          <p:cNvPr id="4" name="Picture 7" descr="http://t2.gstatic.com/images?q=tbn:ANd9GcRfRDaaWRGpBl4QwCbuO2lOpuZ0Gd44k8OgdJqWaabgH30xrhzF">
            <a:hlinkClick r:id="rId6"/>
            <a:extLst>
              <a:ext uri="{FF2B5EF4-FFF2-40B4-BE49-F238E27FC236}">
                <a16:creationId xmlns:a16="http://schemas.microsoft.com/office/drawing/2014/main" id="{2E4813A7-896A-8B4D-97AF-F5F209058AD9}"/>
              </a:ext>
            </a:extLst>
          </p:cNvPr>
          <p:cNvPicPr>
            <a:picLocks noChangeAspect="1"/>
          </p:cNvPicPr>
          <p:nvPr/>
        </p:nvPicPr>
        <p:blipFill>
          <a:blip r:embed="rId7"/>
          <a:srcRect/>
          <a:stretch>
            <a:fillRect/>
          </a:stretch>
        </p:blipFill>
        <p:spPr>
          <a:xfrm rot="1503636">
            <a:off x="2310195" y="3655782"/>
            <a:ext cx="2446394" cy="2816681"/>
          </a:xfrm>
          <a:prstGeom prst="rect">
            <a:avLst/>
          </a:prstGeom>
          <a:noFill/>
          <a:ln>
            <a:noFill/>
          </a:ln>
        </p:spPr>
      </p:pic>
      <p:sp>
        <p:nvSpPr>
          <p:cNvPr id="5" name="AutoShape 12" descr="Image result for acres of skin book">
            <a:extLst>
              <a:ext uri="{FF2B5EF4-FFF2-40B4-BE49-F238E27FC236}">
                <a16:creationId xmlns:a16="http://schemas.microsoft.com/office/drawing/2014/main" id="{5CB37E82-47D0-BB4C-A28E-8EB209E420C3}"/>
              </a:ext>
            </a:extLst>
          </p:cNvPr>
          <p:cNvSpPr/>
          <p:nvPr/>
        </p:nvSpPr>
        <p:spPr>
          <a:xfrm>
            <a:off x="135468" y="-14446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AutoShape 14" descr="Image result for acres of skin book">
            <a:extLst>
              <a:ext uri="{FF2B5EF4-FFF2-40B4-BE49-F238E27FC236}">
                <a16:creationId xmlns:a16="http://schemas.microsoft.com/office/drawing/2014/main" id="{54981AB3-EBB2-3C48-8180-2A489994BD43}"/>
              </a:ext>
            </a:extLst>
          </p:cNvPr>
          <p:cNvSpPr/>
          <p:nvPr/>
        </p:nvSpPr>
        <p:spPr>
          <a:xfrm>
            <a:off x="338666" y="7936"/>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AutoShape 16" descr="Image result for acres of skin book">
            <a:extLst>
              <a:ext uri="{FF2B5EF4-FFF2-40B4-BE49-F238E27FC236}">
                <a16:creationId xmlns:a16="http://schemas.microsoft.com/office/drawing/2014/main" id="{84C20AAC-4905-DF4F-A93A-271F6E83CAE4}"/>
              </a:ext>
            </a:extLst>
          </p:cNvPr>
          <p:cNvSpPr/>
          <p:nvPr/>
        </p:nvSpPr>
        <p:spPr>
          <a:xfrm>
            <a:off x="541864" y="160340"/>
            <a:ext cx="406395"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8" name="Picture 18" descr="https://upload.wikimedia.org/wikipedia/en/d/dc/Acres_of_Skin_(book_cover).jpg">
            <a:hlinkClick r:id="rId8"/>
            <a:extLst>
              <a:ext uri="{FF2B5EF4-FFF2-40B4-BE49-F238E27FC236}">
                <a16:creationId xmlns:a16="http://schemas.microsoft.com/office/drawing/2014/main" id="{32BE1D9B-C6F6-514C-8E42-5E2BB4B855C1}"/>
              </a:ext>
            </a:extLst>
          </p:cNvPr>
          <p:cNvPicPr>
            <a:picLocks noChangeAspect="1"/>
          </p:cNvPicPr>
          <p:nvPr/>
        </p:nvPicPr>
        <p:blipFill>
          <a:blip r:embed="rId9"/>
          <a:srcRect/>
          <a:stretch>
            <a:fillRect/>
          </a:stretch>
        </p:blipFill>
        <p:spPr>
          <a:xfrm rot="21035263">
            <a:off x="8064816" y="649808"/>
            <a:ext cx="2590796" cy="2857500"/>
          </a:xfrm>
          <a:prstGeom prst="rect">
            <a:avLst/>
          </a:prstGeom>
          <a:noFill/>
          <a:ln>
            <a:noFill/>
          </a:ln>
        </p:spPr>
      </p:pic>
      <p:sp>
        <p:nvSpPr>
          <p:cNvPr id="9" name="AutoShape 2" descr="The Revenge of the Radioactive Lady: Stuckey-French, Elizabeth ...">
            <a:extLst>
              <a:ext uri="{FF2B5EF4-FFF2-40B4-BE49-F238E27FC236}">
                <a16:creationId xmlns:a16="http://schemas.microsoft.com/office/drawing/2014/main" id="{328EB60F-7159-2745-9BEC-A7E09D869913}"/>
              </a:ext>
            </a:extLst>
          </p:cNvPr>
          <p:cNvSpPr/>
          <p:nvPr/>
        </p:nvSpPr>
        <p:spPr>
          <a:xfrm>
            <a:off x="63495" y="-136529"/>
            <a:ext cx="1724028" cy="266700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AutoShape 4" descr="The Revenge of the Radioactive Lady: Stuckey-French, Elizabeth ...">
            <a:extLst>
              <a:ext uri="{FF2B5EF4-FFF2-40B4-BE49-F238E27FC236}">
                <a16:creationId xmlns:a16="http://schemas.microsoft.com/office/drawing/2014/main" id="{3A0402E5-D98D-F24D-9689-4BFB321D7C56}"/>
              </a:ext>
            </a:extLst>
          </p:cNvPr>
          <p:cNvSpPr/>
          <p:nvPr/>
        </p:nvSpPr>
        <p:spPr>
          <a:xfrm>
            <a:off x="63495" y="-136529"/>
            <a:ext cx="1724028" cy="266700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11" name="Picture 6" descr="The Revenge of the Radioactive Lady by Elizabeth Stuckey-French">
            <a:hlinkClick r:id="rId10"/>
            <a:extLst>
              <a:ext uri="{FF2B5EF4-FFF2-40B4-BE49-F238E27FC236}">
                <a16:creationId xmlns:a16="http://schemas.microsoft.com/office/drawing/2014/main" id="{33C4388B-C1C8-6944-9420-EF193F0B98CC}"/>
              </a:ext>
            </a:extLst>
          </p:cNvPr>
          <p:cNvPicPr>
            <a:picLocks noChangeAspect="1"/>
          </p:cNvPicPr>
          <p:nvPr/>
        </p:nvPicPr>
        <p:blipFill>
          <a:blip r:embed="rId11"/>
          <a:srcRect/>
          <a:stretch>
            <a:fillRect/>
          </a:stretch>
        </p:blipFill>
        <p:spPr>
          <a:xfrm>
            <a:off x="4267203" y="304796"/>
            <a:ext cx="2577163" cy="3886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8204E-329E-3747-BE9D-FBEAB9470786}"/>
              </a:ext>
            </a:extLst>
          </p:cNvPr>
          <p:cNvSpPr/>
          <p:nvPr/>
        </p:nvSpPr>
        <p:spPr>
          <a:xfrm>
            <a:off x="759418" y="502407"/>
            <a:ext cx="8183102" cy="584777"/>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Calibri"/>
              </a:rPr>
              <a:t>Regulations and Guidance</a:t>
            </a:r>
            <a:endParaRPr lang="en-US" sz="3200" b="1" i="0" u="none" strike="noStrike" kern="1200" cap="none" spc="0" baseline="0">
              <a:solidFill>
                <a:srgbClr val="000000"/>
              </a:solidFill>
              <a:uFillTx/>
              <a:latin typeface="Calibri"/>
            </a:endParaRPr>
          </a:p>
        </p:txBody>
      </p:sp>
      <p:pic>
        <p:nvPicPr>
          <p:cNvPr id="3" name="Picture 17">
            <a:extLst>
              <a:ext uri="{FF2B5EF4-FFF2-40B4-BE49-F238E27FC236}">
                <a16:creationId xmlns:a16="http://schemas.microsoft.com/office/drawing/2014/main" id="{07AEBFF3-2153-8D46-939E-F731522E3172}"/>
              </a:ext>
            </a:extLst>
          </p:cNvPr>
          <p:cNvPicPr>
            <a:picLocks noChangeAspect="1"/>
          </p:cNvPicPr>
          <p:nvPr/>
        </p:nvPicPr>
        <p:blipFill>
          <a:blip r:embed="rId3"/>
          <a:srcRect/>
          <a:stretch>
            <a:fillRect/>
          </a:stretch>
        </p:blipFill>
        <p:spPr>
          <a:xfrm>
            <a:off x="2057400" y="1904996"/>
            <a:ext cx="6096003" cy="397841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F8268DA-9EF9-0944-BFEA-475D7CE89A5F}"/>
              </a:ext>
            </a:extLst>
          </p:cNvPr>
          <p:cNvSpPr txBox="1"/>
          <p:nvPr/>
        </p:nvSpPr>
        <p:spPr>
          <a:xfrm>
            <a:off x="187698" y="827870"/>
            <a:ext cx="9948187" cy="4401208"/>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Good Clinical Practice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1" i="0" u="none" strike="noStrike" kern="0" cap="none" spc="0" baseline="0">
                <a:solidFill>
                  <a:srgbClr val="008080"/>
                </a:solidFill>
                <a:uFillTx/>
                <a:latin typeface="Calibri"/>
              </a:rPr>
              <a:t>Is comprised of the FDA Regulations and guidance documents, the ICH guidelines for good clinical practice and ethical codes of conduct in clinical trials  such as the Declaration of Helsinki and the Belmont Report</a:t>
            </a:r>
          </a:p>
          <a:p>
            <a:pPr marL="342900" marR="0" lvl="0" indent="-3429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endParaRPr lang="en-US" sz="2400" b="1" i="0" u="none" strike="noStrike" kern="0" cap="none" spc="0" baseline="0">
              <a:solidFill>
                <a:srgbClr val="604A7B"/>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Is a standard for the design, conduct, performance, monitoring, recording, analysis and reporting of clinical trials</a:t>
            </a:r>
          </a:p>
          <a:p>
            <a:pPr marL="342900" marR="0" lvl="0" indent="-3429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Ensures the rights, safety and welfare of subjects are protected and the integrity of the study data is maintained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CFC94D-7B93-DD4A-9081-1761A09F647D}"/>
              </a:ext>
            </a:extLst>
          </p:cNvPr>
          <p:cNvSpPr txBox="1"/>
          <p:nvPr/>
        </p:nvSpPr>
        <p:spPr>
          <a:xfrm>
            <a:off x="807634" y="415631"/>
            <a:ext cx="9250765" cy="550919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Good Clinical Practice in Clinical Trials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Concurrent to the drafting of ethical guidelines and regulations , authorities began to recognize the need for controlling medical therapies early </a:t>
            </a:r>
            <a:r>
              <a:rPr lang="en-US" sz="2400" b="1" i="0" u="none" strike="noStrike" kern="0" cap="none" spc="0" baseline="0">
                <a:solidFill>
                  <a:srgbClr val="000000"/>
                </a:solidFill>
                <a:uFillTx/>
                <a:latin typeface="Calibri"/>
              </a:rPr>
              <a:t>i</a:t>
            </a:r>
            <a:r>
              <a:rPr lang="en-US" sz="2400" b="1" i="0" u="none" strike="noStrike" kern="1200" cap="none" spc="0" baseline="0">
                <a:solidFill>
                  <a:srgbClr val="000000"/>
                </a:solidFill>
                <a:uFillTx/>
                <a:latin typeface="Calibri"/>
              </a:rPr>
              <a:t>n the 20</a:t>
            </a:r>
            <a:r>
              <a:rPr lang="en-US" sz="2400" b="1" i="0" u="none" strike="noStrike" kern="1200" cap="none" spc="0" baseline="30000">
                <a:solidFill>
                  <a:srgbClr val="000000"/>
                </a:solidFill>
                <a:uFillTx/>
                <a:latin typeface="Calibri"/>
              </a:rPr>
              <a:t>th</a:t>
            </a:r>
            <a:r>
              <a:rPr lang="en-US" sz="2400" b="1" i="0" u="none" strike="noStrike" kern="1200" cap="none" spc="0" baseline="0">
                <a:solidFill>
                  <a:srgbClr val="000000"/>
                </a:solidFill>
                <a:uFillTx/>
                <a:latin typeface="Calibri"/>
              </a:rPr>
              <a:t> Century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Predecessor office to the current Food and Drug Administration (FDA) was the Chemistry Division, a scientific department,  in the Department of Agriculture established in 1862.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Major function was to test pesticides and other agricultural products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(included preservatives in foodstuffs)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Calibri"/>
            </a:endParaRPr>
          </a:p>
        </p:txBody>
      </p:sp>
      <p:pic>
        <p:nvPicPr>
          <p:cNvPr id="3" name="Picture 2" descr="The Key To All That Matters">
            <a:extLst>
              <a:ext uri="{FF2B5EF4-FFF2-40B4-BE49-F238E27FC236}">
                <a16:creationId xmlns:a16="http://schemas.microsoft.com/office/drawing/2014/main" id="{D96130CB-3619-AB4B-BEF9-5EAC966F27DB}"/>
              </a:ext>
            </a:extLst>
          </p:cNvPr>
          <p:cNvPicPr>
            <a:picLocks noChangeAspect="1"/>
          </p:cNvPicPr>
          <p:nvPr/>
        </p:nvPicPr>
        <p:blipFill>
          <a:blip r:embed="rId3"/>
          <a:srcRect/>
          <a:stretch>
            <a:fillRect/>
          </a:stretch>
        </p:blipFill>
        <p:spPr>
          <a:xfrm rot="20058049">
            <a:off x="444820" y="5498321"/>
            <a:ext cx="1723506" cy="7574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D170-6DA3-394F-93B6-E238913B5C84}"/>
              </a:ext>
            </a:extLst>
          </p:cNvPr>
          <p:cNvSpPr txBox="1">
            <a:spLocks noGrp="1"/>
          </p:cNvSpPr>
          <p:nvPr>
            <p:ph type="title"/>
          </p:nvPr>
        </p:nvSpPr>
        <p:spPr>
          <a:xfrm>
            <a:off x="418255" y="579116"/>
            <a:ext cx="9228664" cy="1478283"/>
          </a:xfrm>
        </p:spPr>
        <p:txBody>
          <a:bodyPr anchorCtr="1"/>
          <a:lstStyle/>
          <a:p>
            <a:pPr lvl="0" algn="ctr"/>
            <a:r>
              <a:rPr lang="en-US" sz="3100" b="1">
                <a:solidFill>
                  <a:srgbClr val="000000"/>
                </a:solidFill>
              </a:rPr>
              <a:t>FDA consumer oversight function of food and drug products  began in 1906 </a:t>
            </a:r>
            <a:br>
              <a:rPr lang="en-US" b="1">
                <a:solidFill>
                  <a:srgbClr val="000000"/>
                </a:solidFill>
              </a:rPr>
            </a:br>
            <a:endParaRPr lang="en-US"/>
          </a:p>
        </p:txBody>
      </p:sp>
      <p:sp>
        <p:nvSpPr>
          <p:cNvPr id="3" name="Rectangle 2">
            <a:extLst>
              <a:ext uri="{FF2B5EF4-FFF2-40B4-BE49-F238E27FC236}">
                <a16:creationId xmlns:a16="http://schemas.microsoft.com/office/drawing/2014/main" id="{05BABFB2-030F-A24F-93A6-EE7F99C0590B}"/>
              </a:ext>
            </a:extLst>
          </p:cNvPr>
          <p:cNvSpPr/>
          <p:nvPr/>
        </p:nvSpPr>
        <p:spPr>
          <a:xfrm>
            <a:off x="685800" y="2286000"/>
            <a:ext cx="9067803" cy="267765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The role of the FDA as a consumer protection agency has evolved and expanded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“FDA is responsible for protecting the public health by assuring the safety, efficacy, and security of human and veterinary drugs, biological products, medical devices, our nation’s food supply, cosmetics, and products that emit radiation.”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33B6E5-7FDA-874F-9242-86A8A886F426}"/>
              </a:ext>
            </a:extLst>
          </p:cNvPr>
          <p:cNvSpPr txBox="1"/>
          <p:nvPr/>
        </p:nvSpPr>
        <p:spPr>
          <a:xfrm>
            <a:off x="464944" y="201478"/>
            <a:ext cx="10879805" cy="109260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Key Points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The Science  -    Clinical Trial </a:t>
            </a:r>
            <a:r>
              <a:rPr lang="en-US" sz="2400" b="1" i="0" u="none" strike="noStrike" kern="0" cap="none" spc="0" baseline="0">
                <a:solidFill>
                  <a:srgbClr val="000000"/>
                </a:solidFill>
                <a:uFillTx/>
                <a:latin typeface="Calibri"/>
              </a:rPr>
              <a:t>S</a:t>
            </a:r>
            <a:r>
              <a:rPr lang="en-US" sz="2400" b="1" i="0" u="none" strike="noStrike" kern="1200" cap="none" spc="0" baseline="0">
                <a:solidFill>
                  <a:srgbClr val="000000"/>
                </a:solidFill>
                <a:uFillTx/>
                <a:latin typeface="Calibri"/>
              </a:rPr>
              <a:t>tudy </a:t>
            </a:r>
            <a:r>
              <a:rPr lang="en-US" sz="2400" b="1" i="0" u="none" strike="noStrike" kern="0" cap="none" spc="0" baseline="0">
                <a:solidFill>
                  <a:srgbClr val="000000"/>
                </a:solidFill>
                <a:uFillTx/>
                <a:latin typeface="Calibri"/>
              </a:rPr>
              <a:t>D</a:t>
            </a:r>
            <a:r>
              <a:rPr lang="en-US" sz="2400" b="1" i="0" u="none" strike="noStrike" kern="1200" cap="none" spc="0" baseline="0">
                <a:solidFill>
                  <a:srgbClr val="000000"/>
                </a:solidFill>
                <a:uFillTx/>
                <a:latin typeface="Calibri"/>
              </a:rPr>
              <a:t>esign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The Ethics    -     Protection of Human Subjects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Calibri"/>
              </a:rPr>
              <a:t>U.S. Regulations</a:t>
            </a:r>
            <a:r>
              <a:rPr lang="en-US" sz="2400" b="1" i="0" u="none" strike="noStrike" kern="1200" cap="none" spc="0" baseline="0">
                <a:solidFill>
                  <a:srgbClr val="000000"/>
                </a:solidFill>
                <a:uFillTx/>
                <a:latin typeface="Calibri"/>
              </a:rPr>
              <a:t> and Guidance ---Study Conduct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1" u="none" strike="noStrike" kern="1200" cap="none" spc="0" baseline="0">
                <a:solidFill>
                  <a:srgbClr val="000000"/>
                </a:solidFill>
                <a:uFillTx/>
                <a:latin typeface="Calibri"/>
              </a:rPr>
              <a:t>Objectives: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000000"/>
                </a:solidFill>
                <a:uFillTx/>
                <a:latin typeface="Calibri"/>
              </a:rPr>
              <a:t>Recognize the events in history that led to the drafting of ethical and regulatory guidelines for clinical research in the 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000000"/>
                </a:solidFill>
                <a:uFillTx/>
                <a:latin typeface="Calibri"/>
              </a:rPr>
              <a:t>Explain the major provisions of the national Research Act of 1974 -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000000"/>
                </a:solidFill>
                <a:uFillTx/>
                <a:latin typeface="Calibri"/>
              </a:rPr>
              <a:t>Include the impact on the ethical and regulatory considerations for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a:solidFill>
                  <a:srgbClr val="000000"/>
                </a:solidFill>
                <a:uFillTx/>
                <a:latin typeface="Calibri"/>
              </a:rPr>
              <a:t>clinical studies.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800" b="1" i="0" u="none" strike="noStrike" kern="1200" cap="none" spc="0" baseline="0">
              <a:solidFill>
                <a:srgbClr val="000000"/>
              </a:solidFill>
              <a:uFillTx/>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C15DA-ECC1-9547-B707-74B4611548AA}"/>
              </a:ext>
            </a:extLst>
          </p:cNvPr>
          <p:cNvSpPr txBox="1"/>
          <p:nvPr/>
        </p:nvSpPr>
        <p:spPr>
          <a:xfrm>
            <a:off x="535554" y="688378"/>
            <a:ext cx="8737604" cy="1077218"/>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Turn of the Century in the </a:t>
            </a:r>
            <a:r>
              <a:rPr lang="en-US" sz="3200" b="0" i="0" u="none" strike="noStrike" kern="0" cap="none" spc="0" baseline="0">
                <a:solidFill>
                  <a:srgbClr val="000000"/>
                </a:solidFill>
                <a:uFillTx/>
                <a:latin typeface="Calibri"/>
              </a:rPr>
              <a:t>U</a:t>
            </a:r>
            <a:r>
              <a:rPr lang="en-US" sz="3200" b="0" i="0" u="none" strike="noStrike" kern="1200" cap="none" spc="0" baseline="0">
                <a:solidFill>
                  <a:srgbClr val="000000"/>
                </a:solidFill>
                <a:uFillTx/>
                <a:latin typeface="Calibri"/>
              </a:rPr>
              <a:t>nited States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1900</a:t>
            </a:r>
          </a:p>
        </p:txBody>
      </p:sp>
      <p:sp>
        <p:nvSpPr>
          <p:cNvPr id="3" name="Rectangle 2">
            <a:extLst>
              <a:ext uri="{FF2B5EF4-FFF2-40B4-BE49-F238E27FC236}">
                <a16:creationId xmlns:a16="http://schemas.microsoft.com/office/drawing/2014/main" id="{892C9388-99B0-9C43-85E4-724A1082B46A}"/>
              </a:ext>
            </a:extLst>
          </p:cNvPr>
          <p:cNvSpPr/>
          <p:nvPr/>
        </p:nvSpPr>
        <p:spPr>
          <a:xfrm>
            <a:off x="1319076" y="2534369"/>
            <a:ext cx="7561447" cy="267765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“Adulterated Foods”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endParaRPr lang="en-US" sz="9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“Patent Medicines” trade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Publication of “The Jungle”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pic>
        <p:nvPicPr>
          <p:cNvPr id="2" name="Picture 2" descr="http://www.in.gov/history/images/phmilk.gif">
            <a:hlinkClick r:id="rId3"/>
            <a:extLst>
              <a:ext uri="{FF2B5EF4-FFF2-40B4-BE49-F238E27FC236}">
                <a16:creationId xmlns:a16="http://schemas.microsoft.com/office/drawing/2014/main" id="{81FEFF81-43CE-6640-84C3-E0292D6EA9BE}"/>
              </a:ext>
            </a:extLst>
          </p:cNvPr>
          <p:cNvPicPr>
            <a:picLocks noChangeAspect="1"/>
          </p:cNvPicPr>
          <p:nvPr/>
        </p:nvPicPr>
        <p:blipFill>
          <a:blip r:embed="rId4"/>
          <a:srcRect/>
          <a:stretch>
            <a:fillRect/>
          </a:stretch>
        </p:blipFill>
        <p:spPr>
          <a:xfrm>
            <a:off x="201478" y="1066803"/>
            <a:ext cx="4572000" cy="5791196"/>
          </a:xfrm>
          <a:prstGeom prst="rect">
            <a:avLst/>
          </a:prstGeom>
          <a:noFill/>
          <a:ln>
            <a:noFill/>
          </a:ln>
        </p:spPr>
      </p:pic>
      <p:sp>
        <p:nvSpPr>
          <p:cNvPr id="3" name="TextBox 2">
            <a:extLst>
              <a:ext uri="{FF2B5EF4-FFF2-40B4-BE49-F238E27FC236}">
                <a16:creationId xmlns:a16="http://schemas.microsoft.com/office/drawing/2014/main" id="{6695D6B6-DA64-574F-97A7-03296735C08F}"/>
              </a:ext>
            </a:extLst>
          </p:cNvPr>
          <p:cNvSpPr txBox="1"/>
          <p:nvPr/>
        </p:nvSpPr>
        <p:spPr>
          <a:xfrm>
            <a:off x="3759198" y="228600"/>
            <a:ext cx="5283202"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Adulterated Foods</a:t>
            </a:r>
          </a:p>
        </p:txBody>
      </p:sp>
      <p:sp>
        <p:nvSpPr>
          <p:cNvPr id="4" name="Rectangle 4">
            <a:extLst>
              <a:ext uri="{FF2B5EF4-FFF2-40B4-BE49-F238E27FC236}">
                <a16:creationId xmlns:a16="http://schemas.microsoft.com/office/drawing/2014/main" id="{4A80904D-0758-4E41-827A-7E7C08C38C10}"/>
              </a:ext>
            </a:extLst>
          </p:cNvPr>
          <p:cNvSpPr/>
          <p:nvPr/>
        </p:nvSpPr>
        <p:spPr>
          <a:xfrm>
            <a:off x="4842360" y="1540791"/>
            <a:ext cx="5231538" cy="409343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“…investigate the character of food preservatives, coloring matters, and other substances added to foods, to determine their relation to digestion and to health, and to establish the principles which should guide their 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Common Additives/ Preservatives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0" i="0" u="none" strike="noStrike" kern="1200" cap="none" spc="0" baseline="0">
              <a:solidFill>
                <a:srgbClr val="000000"/>
              </a:solidFill>
              <a:uFillTx/>
              <a:latin typeface="Calibri"/>
            </a:endParaRPr>
          </a:p>
          <a:p>
            <a:pPr marL="285750" marR="0" lvl="0" indent="-173041"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Borax</a:t>
            </a:r>
          </a:p>
          <a:p>
            <a:pPr marL="285750" marR="0" lvl="0" indent="-173041"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Copper Sulfate</a:t>
            </a:r>
          </a:p>
          <a:p>
            <a:pPr marL="285750" marR="0" lvl="0" indent="-173041"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Sulfuric Acid</a:t>
            </a:r>
          </a:p>
          <a:p>
            <a:pPr marL="285750" marR="0" lvl="0" indent="-173041"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Potassium Nitrite</a:t>
            </a:r>
          </a:p>
          <a:p>
            <a:pPr marL="285750" marR="0" lvl="0" indent="-173041"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Benzoic Acid</a:t>
            </a:r>
          </a:p>
          <a:p>
            <a:pPr marL="285750" marR="0" lvl="0" indent="-173041"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Alum</a:t>
            </a:r>
          </a:p>
          <a:p>
            <a:pPr marL="285750" marR="0" lvl="0" indent="-173041"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   Formalin</a:t>
            </a:r>
            <a:endParaRPr lang="en-US" sz="1800" b="0" i="0" u="none" strike="noStrike" kern="1200" cap="none" spc="0" baseline="0">
              <a:solidFill>
                <a:srgbClr val="000000"/>
              </a:solidFill>
              <a:uFillTx/>
              <a:latin typeface="Calibri"/>
            </a:endParaRPr>
          </a:p>
        </p:txBody>
      </p:sp>
      <p:pic>
        <p:nvPicPr>
          <p:cNvPr id="5" name="Picture 3">
            <a:extLst>
              <a:ext uri="{FF2B5EF4-FFF2-40B4-BE49-F238E27FC236}">
                <a16:creationId xmlns:a16="http://schemas.microsoft.com/office/drawing/2014/main" id="{516AA163-BCF7-B94E-A1DA-56CC4DBAA3F6}"/>
              </a:ext>
            </a:extLst>
          </p:cNvPr>
          <p:cNvPicPr>
            <a:picLocks noChangeAspect="1"/>
          </p:cNvPicPr>
          <p:nvPr/>
        </p:nvPicPr>
        <p:blipFill>
          <a:blip r:embed="rId5"/>
          <a:srcRect/>
          <a:stretch>
            <a:fillRect/>
          </a:stretch>
        </p:blipFill>
        <p:spPr>
          <a:xfrm>
            <a:off x="7170551" y="5094177"/>
            <a:ext cx="5021455" cy="1763822"/>
          </a:xfrm>
          <a:prstGeom prst="rect">
            <a:avLst/>
          </a:prstGeom>
          <a:noFill/>
          <a:ln>
            <a:noFill/>
          </a:ln>
        </p:spPr>
      </p:pic>
      <p:sp>
        <p:nvSpPr>
          <p:cNvPr id="6" name="Rectangle 5">
            <a:extLst>
              <a:ext uri="{FF2B5EF4-FFF2-40B4-BE49-F238E27FC236}">
                <a16:creationId xmlns:a16="http://schemas.microsoft.com/office/drawing/2014/main" id="{672178F5-508E-4F42-AE0C-F62148FCDEA0}"/>
              </a:ext>
            </a:extLst>
          </p:cNvPr>
          <p:cNvSpPr/>
          <p:nvPr/>
        </p:nvSpPr>
        <p:spPr>
          <a:xfrm>
            <a:off x="4936178" y="966081"/>
            <a:ext cx="4958471" cy="369335"/>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Chemistry Division, Department of Agriculture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pic>
        <p:nvPicPr>
          <p:cNvPr id="2" name="Picture 4" descr="Patent Medicines">
            <a:hlinkClick r:id="rId3"/>
            <a:extLst>
              <a:ext uri="{FF2B5EF4-FFF2-40B4-BE49-F238E27FC236}">
                <a16:creationId xmlns:a16="http://schemas.microsoft.com/office/drawing/2014/main" id="{3FC0EFCE-9AE0-0C4B-8DD4-7EDFD3BF6037}"/>
              </a:ext>
            </a:extLst>
          </p:cNvPr>
          <p:cNvPicPr>
            <a:picLocks noChangeAspect="1"/>
          </p:cNvPicPr>
          <p:nvPr/>
        </p:nvPicPr>
        <p:blipFill>
          <a:blip r:embed="rId4"/>
          <a:srcRect/>
          <a:stretch>
            <a:fillRect/>
          </a:stretch>
        </p:blipFill>
        <p:spPr>
          <a:xfrm>
            <a:off x="990596" y="3581403"/>
            <a:ext cx="4845323" cy="2971800"/>
          </a:xfrm>
          <a:prstGeom prst="rect">
            <a:avLst/>
          </a:prstGeom>
          <a:noFill/>
          <a:ln>
            <a:noFill/>
          </a:ln>
        </p:spPr>
      </p:pic>
      <p:pic>
        <p:nvPicPr>
          <p:cNvPr id="3" name="Picture 2" descr="Cancer cure patent, boiron homeopathic remedies">
            <a:extLst>
              <a:ext uri="{FF2B5EF4-FFF2-40B4-BE49-F238E27FC236}">
                <a16:creationId xmlns:a16="http://schemas.microsoft.com/office/drawing/2014/main" id="{4C7F7C34-299B-4A47-858D-1AC3B1F020DB}"/>
              </a:ext>
            </a:extLst>
          </p:cNvPr>
          <p:cNvPicPr>
            <a:picLocks noChangeAspect="1"/>
          </p:cNvPicPr>
          <p:nvPr/>
        </p:nvPicPr>
        <p:blipFill>
          <a:blip r:embed="rId5"/>
          <a:srcRect/>
          <a:stretch>
            <a:fillRect/>
          </a:stretch>
        </p:blipFill>
        <p:spPr>
          <a:xfrm>
            <a:off x="304796" y="838203"/>
            <a:ext cx="6553203" cy="2590796"/>
          </a:xfrm>
          <a:prstGeom prst="rect">
            <a:avLst/>
          </a:prstGeom>
          <a:noFill/>
          <a:ln>
            <a:noFill/>
          </a:ln>
        </p:spPr>
      </p:pic>
      <p:sp>
        <p:nvSpPr>
          <p:cNvPr id="4" name="Rectangle 5">
            <a:extLst>
              <a:ext uri="{FF2B5EF4-FFF2-40B4-BE49-F238E27FC236}">
                <a16:creationId xmlns:a16="http://schemas.microsoft.com/office/drawing/2014/main" id="{1F1F4F3C-88BE-EB4A-918D-A0DE625FFCBA}"/>
              </a:ext>
            </a:extLst>
          </p:cNvPr>
          <p:cNvSpPr/>
          <p:nvPr/>
        </p:nvSpPr>
        <p:spPr>
          <a:xfrm>
            <a:off x="6400800" y="39922"/>
            <a:ext cx="5791196" cy="250838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900" b="1" i="0" u="none" strike="noStrike" kern="1200" cap="none" spc="0" baseline="0">
                <a:solidFill>
                  <a:srgbClr val="000000"/>
                </a:solidFill>
                <a:uFillTx/>
                <a:latin typeface="Calibri"/>
              </a:rPr>
              <a:t>The Patent Medicine Trade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000000"/>
                </a:solidFill>
                <a:uFillTx/>
                <a:latin typeface="Calibri"/>
              </a:rPr>
              <a:t>Outrageous Advertising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000000"/>
                </a:solidFill>
                <a:uFillTx/>
                <a:latin typeface="Calibri"/>
              </a:rPr>
              <a:t>“Secret” Ingredients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0" u="none" strike="noStrike" kern="1200" cap="none" spc="0" baseline="0">
              <a:solidFill>
                <a:srgbClr val="FFFFFF"/>
              </a:solidFill>
              <a:uFillTx/>
              <a:latin typeface="Calibri"/>
            </a:endParaRPr>
          </a:p>
        </p:txBody>
      </p:sp>
      <p:pic>
        <p:nvPicPr>
          <p:cNvPr id="5" name="Picture 2">
            <a:extLst>
              <a:ext uri="{FF2B5EF4-FFF2-40B4-BE49-F238E27FC236}">
                <a16:creationId xmlns:a16="http://schemas.microsoft.com/office/drawing/2014/main" id="{2805A2D5-B4AE-C747-B697-B25FB2A66C56}"/>
              </a:ext>
            </a:extLst>
          </p:cNvPr>
          <p:cNvPicPr>
            <a:picLocks noChangeAspect="1"/>
          </p:cNvPicPr>
          <p:nvPr/>
        </p:nvPicPr>
        <p:blipFill>
          <a:blip r:embed="rId6"/>
          <a:srcRect/>
          <a:stretch>
            <a:fillRect/>
          </a:stretch>
        </p:blipFill>
        <p:spPr>
          <a:xfrm>
            <a:off x="0" y="685800"/>
            <a:ext cx="6781803" cy="6172200"/>
          </a:xfrm>
          <a:prstGeom prst="rect">
            <a:avLst/>
          </a:prstGeom>
          <a:noFill/>
          <a:ln>
            <a:noFill/>
          </a:ln>
        </p:spPr>
      </p:pic>
      <p:pic>
        <p:nvPicPr>
          <p:cNvPr id="6" name="Picture 2" descr="Traveling Medicine Shows Of The Old West | Curious Historian">
            <a:hlinkClick r:id="rId7"/>
            <a:extLst>
              <a:ext uri="{FF2B5EF4-FFF2-40B4-BE49-F238E27FC236}">
                <a16:creationId xmlns:a16="http://schemas.microsoft.com/office/drawing/2014/main" id="{62CA0BD1-3B80-9B47-87DB-CB769CEBCE1A}"/>
              </a:ext>
            </a:extLst>
          </p:cNvPr>
          <p:cNvPicPr>
            <a:picLocks noChangeAspect="1"/>
          </p:cNvPicPr>
          <p:nvPr/>
        </p:nvPicPr>
        <p:blipFill>
          <a:blip r:embed="rId8"/>
          <a:srcRect/>
          <a:stretch>
            <a:fillRect/>
          </a:stretch>
        </p:blipFill>
        <p:spPr>
          <a:xfrm>
            <a:off x="6019796" y="2286000"/>
            <a:ext cx="5730782" cy="43768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0"/>
                                          </p:val>
                                        </p:tav>
                                      </p:tavLst>
                                    </p:anim>
                                    <p:anim calcmode="lin" valueType="num">
                                      <p:cBhvr>
                                        <p:cTn id="7" dur="1000"/>
                                        <p:tgtEl>
                                          <p:spTgt spid="5"/>
                                        </p:tgtEl>
                                        <p:attrNameLst>
                                          <p:attrName>ppt_h</p:attrName>
                                        </p:attrNameLst>
                                      </p:cBhvr>
                                      <p:tavLst>
                                        <p:tav tm="0">
                                          <p:val>
                                            <p:strVal val="#ppt_h"/>
                                          </p:val>
                                        </p:tav>
                                        <p:tav tm="100000">
                                          <p:val>
                                            <p:strVal val="0"/>
                                          </p:val>
                                        </p:tav>
                                      </p:tavLst>
                                    </p:anim>
                                    <p:anim calcmode="lin" valueType="num">
                                      <p:cBhvr>
                                        <p:cTn id="8" dur="1000"/>
                                        <p:tgtEl>
                                          <p:spTgt spid="5"/>
                                        </p:tgtEl>
                                        <p:attrNameLst>
                                          <p:attrName>r</p:attrName>
                                        </p:attrNameLst>
                                      </p:cBhvr>
                                      <p:tavLst>
                                        <p:tav tm="0">
                                          <p:val>
                                            <p:strVal val="0"/>
                                          </p:val>
                                        </p:tav>
                                        <p:tav tm="100000">
                                          <p:val>
                                            <p:str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281B46F-6D1C-D14E-B8BB-ED800DBB871D}"/>
              </a:ext>
            </a:extLst>
          </p:cNvPr>
          <p:cNvPicPr>
            <a:picLocks noChangeAspect="1"/>
          </p:cNvPicPr>
          <p:nvPr/>
        </p:nvPicPr>
        <p:blipFill>
          <a:blip r:embed="rId3"/>
          <a:srcRect/>
          <a:stretch>
            <a:fillRect/>
          </a:stretch>
        </p:blipFill>
        <p:spPr>
          <a:xfrm>
            <a:off x="304796" y="304796"/>
            <a:ext cx="6261097" cy="3790946"/>
          </a:xfrm>
          <a:prstGeom prst="rect">
            <a:avLst/>
          </a:prstGeom>
          <a:noFill/>
          <a:ln>
            <a:noFill/>
          </a:ln>
        </p:spPr>
      </p:pic>
      <p:pic>
        <p:nvPicPr>
          <p:cNvPr id="3" name="Picture 6" descr="http://i.kinja-img.com/gawker-media/image/upload/s--GSyzEhpn--/c_fit,fl_progressive,q_80,w_636/18p5mv8o0dy87jpg.jpg">
            <a:hlinkClick r:id="rId4"/>
            <a:extLst>
              <a:ext uri="{FF2B5EF4-FFF2-40B4-BE49-F238E27FC236}">
                <a16:creationId xmlns:a16="http://schemas.microsoft.com/office/drawing/2014/main" id="{B6CBB170-5CA2-1E43-BE7B-7F86115D36FC}"/>
              </a:ext>
            </a:extLst>
          </p:cNvPr>
          <p:cNvPicPr>
            <a:picLocks noChangeAspect="1"/>
          </p:cNvPicPr>
          <p:nvPr/>
        </p:nvPicPr>
        <p:blipFill>
          <a:blip r:embed="rId5"/>
          <a:srcRect/>
          <a:stretch>
            <a:fillRect/>
          </a:stretch>
        </p:blipFill>
        <p:spPr>
          <a:xfrm>
            <a:off x="8077196" y="381003"/>
            <a:ext cx="3151369" cy="4526280"/>
          </a:xfrm>
          <a:prstGeom prst="rect">
            <a:avLst/>
          </a:prstGeom>
          <a:noFill/>
          <a:ln>
            <a:noFill/>
          </a:ln>
        </p:spPr>
      </p:pic>
      <p:pic>
        <p:nvPicPr>
          <p:cNvPr id="4" name="Picture 2" descr="Good and Bad Branding |">
            <a:hlinkClick r:id="rId6"/>
            <a:extLst>
              <a:ext uri="{FF2B5EF4-FFF2-40B4-BE49-F238E27FC236}">
                <a16:creationId xmlns:a16="http://schemas.microsoft.com/office/drawing/2014/main" id="{B0921571-5869-7B47-BF9E-5B7596ED9F46}"/>
              </a:ext>
            </a:extLst>
          </p:cNvPr>
          <p:cNvPicPr>
            <a:picLocks noChangeAspect="1"/>
          </p:cNvPicPr>
          <p:nvPr/>
        </p:nvPicPr>
        <p:blipFill>
          <a:blip r:embed="rId7"/>
          <a:srcRect/>
          <a:stretch>
            <a:fillRect/>
          </a:stretch>
        </p:blipFill>
        <p:spPr>
          <a:xfrm>
            <a:off x="2346963" y="1036316"/>
            <a:ext cx="6769732" cy="58216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pic>
        <p:nvPicPr>
          <p:cNvPr id="2" name="Picture 8" descr="The Soda Pop Board Of America (1950s)">
            <a:extLst>
              <a:ext uri="{FF2B5EF4-FFF2-40B4-BE49-F238E27FC236}">
                <a16:creationId xmlns:a16="http://schemas.microsoft.com/office/drawing/2014/main" id="{430E6D6D-0845-C144-AC0B-B7FBA96EE1DF}"/>
              </a:ext>
            </a:extLst>
          </p:cNvPr>
          <p:cNvPicPr>
            <a:picLocks noChangeAspect="1"/>
          </p:cNvPicPr>
          <p:nvPr/>
        </p:nvPicPr>
        <p:blipFill>
          <a:blip r:embed="rId3"/>
          <a:srcRect/>
          <a:stretch>
            <a:fillRect/>
          </a:stretch>
        </p:blipFill>
        <p:spPr>
          <a:xfrm>
            <a:off x="0" y="0"/>
            <a:ext cx="5098602" cy="6858000"/>
          </a:xfrm>
          <a:prstGeom prst="rect">
            <a:avLst/>
          </a:prstGeom>
          <a:noFill/>
          <a:ln>
            <a:noFill/>
          </a:ln>
        </p:spPr>
      </p:pic>
      <p:pic>
        <p:nvPicPr>
          <p:cNvPr id="3" name="Picture 9">
            <a:extLst>
              <a:ext uri="{FF2B5EF4-FFF2-40B4-BE49-F238E27FC236}">
                <a16:creationId xmlns:a16="http://schemas.microsoft.com/office/drawing/2014/main" id="{9423E119-B48B-C94A-9368-86EBB9B36824}"/>
              </a:ext>
            </a:extLst>
          </p:cNvPr>
          <p:cNvPicPr>
            <a:picLocks noChangeAspect="1"/>
          </p:cNvPicPr>
          <p:nvPr/>
        </p:nvPicPr>
        <p:blipFill>
          <a:blip r:embed="rId4"/>
          <a:srcRect/>
          <a:stretch>
            <a:fillRect/>
          </a:stretch>
        </p:blipFill>
        <p:spPr>
          <a:xfrm>
            <a:off x="3992883" y="3581403"/>
            <a:ext cx="8199123" cy="3276596"/>
          </a:xfrm>
          <a:prstGeom prst="rect">
            <a:avLst/>
          </a:prstGeom>
          <a:noFill/>
          <a:ln>
            <a:noFill/>
          </a:ln>
        </p:spPr>
      </p:pic>
      <p:sp>
        <p:nvSpPr>
          <p:cNvPr id="4" name="Chevron 3">
            <a:extLst>
              <a:ext uri="{FF2B5EF4-FFF2-40B4-BE49-F238E27FC236}">
                <a16:creationId xmlns:a16="http://schemas.microsoft.com/office/drawing/2014/main" id="{0EC9FDC5-6B5B-3740-B9EF-1A3932A17E55}"/>
              </a:ext>
            </a:extLst>
          </p:cNvPr>
          <p:cNvSpPr/>
          <p:nvPr/>
        </p:nvSpPr>
        <p:spPr>
          <a:xfrm>
            <a:off x="2103120" y="4953003"/>
            <a:ext cx="2819396" cy="160020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92D050"/>
          </a:solidFill>
          <a:ln w="25402">
            <a:solidFill>
              <a:srgbClr val="385D8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TextBox 4">
            <a:extLst>
              <a:ext uri="{FF2B5EF4-FFF2-40B4-BE49-F238E27FC236}">
                <a16:creationId xmlns:a16="http://schemas.microsoft.com/office/drawing/2014/main" id="{83D2391B-F45A-194D-BCFB-C4DDE70D9573}"/>
              </a:ext>
            </a:extLst>
          </p:cNvPr>
          <p:cNvSpPr txBox="1"/>
          <p:nvPr/>
        </p:nvSpPr>
        <p:spPr>
          <a:xfrm>
            <a:off x="6248396" y="1524003"/>
            <a:ext cx="335280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Verdana" pitchFamily="34"/>
                <a:ea typeface="Verdana" pitchFamily="34"/>
              </a:rPr>
              <a:t>“Brain Tonic”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7960B6E-518C-A343-8313-2ED873185870}"/>
              </a:ext>
            </a:extLst>
          </p:cNvPr>
          <p:cNvSpPr txBox="1"/>
          <p:nvPr/>
        </p:nvSpPr>
        <p:spPr>
          <a:xfrm>
            <a:off x="1610102" y="232477"/>
            <a:ext cx="9042401" cy="58477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sng" strike="noStrike" kern="1200" cap="none" spc="0" baseline="0">
                <a:solidFill>
                  <a:srgbClr val="000000"/>
                </a:solidFill>
                <a:uFillTx/>
                <a:latin typeface="Calibri"/>
              </a:rPr>
              <a:t>The Jungle</a:t>
            </a:r>
          </a:p>
        </p:txBody>
      </p:sp>
      <p:pic>
        <p:nvPicPr>
          <p:cNvPr id="3" name="Picture 2">
            <a:extLst>
              <a:ext uri="{FF2B5EF4-FFF2-40B4-BE49-F238E27FC236}">
                <a16:creationId xmlns:a16="http://schemas.microsoft.com/office/drawing/2014/main" id="{86CB0CC3-7ECB-1549-A9A8-7B68364B14E9}"/>
              </a:ext>
            </a:extLst>
          </p:cNvPr>
          <p:cNvPicPr>
            <a:picLocks noChangeAspect="1"/>
          </p:cNvPicPr>
          <p:nvPr/>
        </p:nvPicPr>
        <p:blipFill>
          <a:blip r:embed="rId3"/>
          <a:srcRect/>
          <a:stretch>
            <a:fillRect/>
          </a:stretch>
        </p:blipFill>
        <p:spPr>
          <a:xfrm>
            <a:off x="304796" y="968011"/>
            <a:ext cx="5259089" cy="4971547"/>
          </a:xfrm>
          <a:prstGeom prst="rect">
            <a:avLst/>
          </a:prstGeom>
          <a:noFill/>
          <a:ln>
            <a:noFill/>
          </a:ln>
        </p:spPr>
      </p:pic>
      <p:pic>
        <p:nvPicPr>
          <p:cNvPr id="4" name="Picture 4" descr="http://d.gr-assets.com/books/1332140681l/41681.jpg">
            <a:hlinkClick r:id="rId4"/>
            <a:extLst>
              <a:ext uri="{FF2B5EF4-FFF2-40B4-BE49-F238E27FC236}">
                <a16:creationId xmlns:a16="http://schemas.microsoft.com/office/drawing/2014/main" id="{F7467B8D-B8E5-9C48-BBBD-3952927C9C4D}"/>
              </a:ext>
            </a:extLst>
          </p:cNvPr>
          <p:cNvPicPr>
            <a:picLocks noChangeAspect="1"/>
          </p:cNvPicPr>
          <p:nvPr/>
        </p:nvPicPr>
        <p:blipFill>
          <a:blip r:embed="rId5"/>
          <a:srcRect/>
          <a:stretch>
            <a:fillRect/>
          </a:stretch>
        </p:blipFill>
        <p:spPr>
          <a:xfrm rot="1501161">
            <a:off x="3151635" y="2860298"/>
            <a:ext cx="2663665" cy="3603504"/>
          </a:xfrm>
          <a:prstGeom prst="rect">
            <a:avLst/>
          </a:prstGeom>
          <a:noFill/>
          <a:ln>
            <a:noFill/>
          </a:ln>
        </p:spPr>
      </p:pic>
      <p:sp>
        <p:nvSpPr>
          <p:cNvPr id="5" name="TextBox 4">
            <a:extLst>
              <a:ext uri="{FF2B5EF4-FFF2-40B4-BE49-F238E27FC236}">
                <a16:creationId xmlns:a16="http://schemas.microsoft.com/office/drawing/2014/main" id="{5DBCDDC7-F651-5840-8DC7-9F974AE131ED}"/>
              </a:ext>
            </a:extLst>
          </p:cNvPr>
          <p:cNvSpPr txBox="1"/>
          <p:nvPr/>
        </p:nvSpPr>
        <p:spPr>
          <a:xfrm>
            <a:off x="6343970" y="1580138"/>
            <a:ext cx="4893420" cy="415498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Sinclair wrote  how diseased, rotten, and contaminated meat products were processed, doctored by chemicals, and mislabeled for sale to the public.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…how workers would process dead, injured and diseased animals after regular hours when no meat inspectors were around – or paid them 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95FE03D-92AE-934F-9460-AB46A648D748}"/>
              </a:ext>
            </a:extLst>
          </p:cNvPr>
          <p:cNvSpPr/>
          <p:nvPr/>
        </p:nvSpPr>
        <p:spPr>
          <a:xfrm>
            <a:off x="1015998" y="838203"/>
            <a:ext cx="8685940" cy="4585871"/>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The Pure Food and Drug Law of 1906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LANDMARK LEGISLATION</a:t>
            </a: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The federal government assumed permanent and comprehensive ( law enforcement) responsibility for the health and safety of the American food and drug supply for the first time.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First U.S. Consumer Protection law of the 20</a:t>
            </a:r>
            <a:r>
              <a:rPr lang="en-US" sz="2400" b="0" i="0" u="none" strike="noStrike" kern="1200" cap="none" spc="0" baseline="30000">
                <a:solidFill>
                  <a:srgbClr val="000000"/>
                </a:solidFill>
                <a:uFillTx/>
                <a:latin typeface="Calibri"/>
              </a:rPr>
              <a:t>th</a:t>
            </a:r>
            <a:r>
              <a:rPr lang="en-US" sz="2400" b="0" i="0" u="none" strike="noStrike" kern="1200" cap="none" spc="0" baseline="0">
                <a:solidFill>
                  <a:srgbClr val="000000"/>
                </a:solidFill>
                <a:uFillTx/>
                <a:latin typeface="Calibri"/>
              </a:rPr>
              <a:t> Century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2F4A6A4-0832-524B-8C9F-7715D166D07C}"/>
              </a:ext>
            </a:extLst>
          </p:cNvPr>
          <p:cNvSpPr/>
          <p:nvPr/>
        </p:nvSpPr>
        <p:spPr>
          <a:xfrm>
            <a:off x="4267203" y="1295403"/>
            <a:ext cx="5558729" cy="520142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a:t>
            </a:r>
            <a:r>
              <a:rPr lang="en-US" sz="2200" b="0" i="0" u="none" strike="noStrike" kern="1200" cap="none" spc="0" baseline="0">
                <a:solidFill>
                  <a:srgbClr val="000000"/>
                </a:solidFill>
                <a:uFillTx/>
                <a:latin typeface="Calibri"/>
              </a:rPr>
              <a:t>to realize that six human beings, all of them my patients, one of them my best friend, are dead because they took medicine that I prescribed for them innocently, and to realize that that medicine which I had used for years in such cases suddenly had become a deadly poison in its newest and most modern form, as recommended by a great and reputable pharmaceutical firm in Tennessee: well, that realization has given me such days and nights of mental and spiritual agony as I did not believe a human being could undergo and survive”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			A.S. Calhoun, MD</a:t>
            </a:r>
          </a:p>
        </p:txBody>
      </p:sp>
      <p:pic>
        <p:nvPicPr>
          <p:cNvPr id="3" name="Picture 2" descr="http://blogs.plos.org/speakeasyscience/files/2012/03/scientificamerican1007-92-I2.jpg">
            <a:hlinkClick r:id="rId3"/>
            <a:extLst>
              <a:ext uri="{FF2B5EF4-FFF2-40B4-BE49-F238E27FC236}">
                <a16:creationId xmlns:a16="http://schemas.microsoft.com/office/drawing/2014/main" id="{A3B05495-A901-AA43-82CC-8DC5CC1856EE}"/>
              </a:ext>
            </a:extLst>
          </p:cNvPr>
          <p:cNvPicPr>
            <a:picLocks noChangeAspect="1"/>
          </p:cNvPicPr>
          <p:nvPr/>
        </p:nvPicPr>
        <p:blipFill>
          <a:blip r:embed="rId4"/>
          <a:srcRect/>
          <a:stretch>
            <a:fillRect/>
          </a:stretch>
        </p:blipFill>
        <p:spPr>
          <a:xfrm>
            <a:off x="914400" y="1295403"/>
            <a:ext cx="2705096" cy="5076821"/>
          </a:xfrm>
          <a:prstGeom prst="rect">
            <a:avLst/>
          </a:prstGeom>
          <a:noFill/>
          <a:ln>
            <a:noFill/>
          </a:ln>
        </p:spPr>
      </p:pic>
      <p:sp>
        <p:nvSpPr>
          <p:cNvPr id="4" name="TextBox 3">
            <a:extLst>
              <a:ext uri="{FF2B5EF4-FFF2-40B4-BE49-F238E27FC236}">
                <a16:creationId xmlns:a16="http://schemas.microsoft.com/office/drawing/2014/main" id="{3A2842B4-9800-5747-9EDF-E07D46E8F8AB}"/>
              </a:ext>
            </a:extLst>
          </p:cNvPr>
          <p:cNvSpPr txBox="1"/>
          <p:nvPr/>
        </p:nvSpPr>
        <p:spPr>
          <a:xfrm>
            <a:off x="2540002" y="227072"/>
            <a:ext cx="8299451" cy="101566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Sulfanilamide Disaster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1937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10F85C-4E7A-CA4F-9BAF-26CFDB86FFE1}"/>
              </a:ext>
            </a:extLst>
          </p:cNvPr>
          <p:cNvSpPr txBox="1"/>
          <p:nvPr/>
        </p:nvSpPr>
        <p:spPr>
          <a:xfrm>
            <a:off x="685800" y="533396"/>
            <a:ext cx="9386809" cy="5786195"/>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Food, Drug and Cosmetic Act of 1938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The only remedy for such a situation ( Sulfanilamide Disaster) is the enactment by Congress of an adequate and comprehensive national Food and Drugs Act which will require that all medicines placed upon the market shall be safe to use under the directions for use.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Required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      </a:t>
            </a:r>
            <a:r>
              <a:rPr lang="en-US" sz="2400" b="1" i="0" u="none" strike="noStrike" kern="1200" cap="none" spc="0" baseline="0">
                <a:solidFill>
                  <a:srgbClr val="000000"/>
                </a:solidFill>
                <a:uFillTx/>
                <a:latin typeface="Calibri"/>
              </a:rPr>
              <a:t>“substantial” evidence </a:t>
            </a:r>
            <a:r>
              <a:rPr lang="en-US" sz="2400" b="0" i="0" u="none" strike="noStrike" kern="1200" cap="none" spc="0" baseline="0">
                <a:solidFill>
                  <a:srgbClr val="000000"/>
                </a:solidFill>
                <a:uFillTx/>
                <a:latin typeface="Calibri"/>
              </a:rPr>
              <a:t>that a new drug was safe for 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       and be reported to the FDA*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       Required a FDA approval of new drug for market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1" u="none" strike="noStrike" kern="1200" cap="none" spc="0" baseline="0">
                <a:solidFill>
                  <a:srgbClr val="000000"/>
                </a:solidFill>
                <a:uFillTx/>
                <a:latin typeface="Calibri"/>
              </a:rPr>
              <a:t>*Doesn’t specifically require animal testing in the law: however ani</a:t>
            </a:r>
            <a:r>
              <a:rPr lang="en-US" sz="2000" b="0" i="1" u="none" strike="noStrike" kern="0" cap="none" spc="0" baseline="0">
                <a:solidFill>
                  <a:srgbClr val="000000"/>
                </a:solidFill>
                <a:uFillTx/>
                <a:latin typeface="Calibri"/>
              </a:rPr>
              <a:t>mal testing has become the default standard for the FDA and the agency will generally ask for toxicity test results using at least two species of animals</a:t>
            </a:r>
            <a:endParaRPr lang="en-US" sz="2000" b="0" i="1" u="none" strike="noStrike" kern="1200" cap="none" spc="0" baseline="0">
              <a:solidFill>
                <a:srgbClr val="000000"/>
              </a:solidFill>
              <a:uFillTx/>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5DB8FC4-E426-174B-9593-A6257DD90AB4}"/>
              </a:ext>
            </a:extLst>
          </p:cNvPr>
          <p:cNvSpPr txBox="1"/>
          <p:nvPr/>
        </p:nvSpPr>
        <p:spPr>
          <a:xfrm>
            <a:off x="406395" y="228600"/>
            <a:ext cx="9001070" cy="5524585"/>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Thalidomide Tragedy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1957 – 1961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Synthesized  in Germany and marketed over the counter in 1957 as a sedative under the trade name Kevadon.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Distributed in 46 countries -------wildly popular as the only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non-barbiturate sedative available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An Australian obstetrician discovered that the drug also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alleviated morning sickness. He started recommending this off-label use of the drug to his pregnant patients, setting a worldwide trend. </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Calibri"/>
              </a:rPr>
              <a:t>	</a:t>
            </a:r>
          </a:p>
        </p:txBody>
      </p:sp>
      <p:sp>
        <p:nvSpPr>
          <p:cNvPr id="3" name="AutoShape 2" descr="A History of the FDA Notices of Judgment—John Swann – Circulating ...">
            <a:extLst>
              <a:ext uri="{FF2B5EF4-FFF2-40B4-BE49-F238E27FC236}">
                <a16:creationId xmlns:a16="http://schemas.microsoft.com/office/drawing/2014/main" id="{3BBADCC2-5336-5B4E-9112-A61F07A6EB60}"/>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AutoShape 4" descr="A History of the FDA Notices of Judgment—John Swann – Circulating ...">
            <a:extLst>
              <a:ext uri="{FF2B5EF4-FFF2-40B4-BE49-F238E27FC236}">
                <a16:creationId xmlns:a16="http://schemas.microsoft.com/office/drawing/2014/main" id="{3BBCD1CC-609C-6F45-AAE0-8101BE0443C4}"/>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AutoShape 6" descr="True Story of Thalidomide in the US | US Thalidomide Survivors">
            <a:extLst>
              <a:ext uri="{FF2B5EF4-FFF2-40B4-BE49-F238E27FC236}">
                <a16:creationId xmlns:a16="http://schemas.microsoft.com/office/drawing/2014/main" id="{B82498CD-D2E9-4641-84BB-A19D7E169D25}"/>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AutoShape 8" descr="True Story of Thalidomide in the US | US Thalidomide Survivors">
            <a:extLst>
              <a:ext uri="{FF2B5EF4-FFF2-40B4-BE49-F238E27FC236}">
                <a16:creationId xmlns:a16="http://schemas.microsoft.com/office/drawing/2014/main" id="{1B292A5A-7713-354B-A197-6C06453525D6}"/>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AutoShape 10" descr="True Story of Thalidomide in the US | US Thalidomide Survivors">
            <a:extLst>
              <a:ext uri="{FF2B5EF4-FFF2-40B4-BE49-F238E27FC236}">
                <a16:creationId xmlns:a16="http://schemas.microsoft.com/office/drawing/2014/main" id="{00151DDE-06D2-EF44-A0D5-A0588ED115AC}"/>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AutoShape 12" descr="The Canadian Tragedy | Thalidomide">
            <a:extLst>
              <a:ext uri="{FF2B5EF4-FFF2-40B4-BE49-F238E27FC236}">
                <a16:creationId xmlns:a16="http://schemas.microsoft.com/office/drawing/2014/main" id="{00B088CB-DD0E-5541-8949-554538A6A365}"/>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9" name="Picture 2" descr="True Story of Thalidomide in the US | US Thalidomide Survivors">
            <a:extLst>
              <a:ext uri="{FF2B5EF4-FFF2-40B4-BE49-F238E27FC236}">
                <a16:creationId xmlns:a16="http://schemas.microsoft.com/office/drawing/2014/main" id="{0C75832E-9D4E-F142-943B-333734BBD98B}"/>
              </a:ext>
            </a:extLst>
          </p:cNvPr>
          <p:cNvPicPr>
            <a:picLocks noChangeAspect="1"/>
          </p:cNvPicPr>
          <p:nvPr/>
        </p:nvPicPr>
        <p:blipFill>
          <a:blip r:embed="rId3"/>
          <a:srcRect/>
          <a:stretch>
            <a:fillRect/>
          </a:stretch>
        </p:blipFill>
        <p:spPr>
          <a:xfrm>
            <a:off x="9501969" y="901863"/>
            <a:ext cx="2493806" cy="50649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012DE2-D801-2C4C-A3A8-65EC563090FF}"/>
              </a:ext>
            </a:extLst>
          </p:cNvPr>
          <p:cNvSpPr/>
          <p:nvPr/>
        </p:nvSpPr>
        <p:spPr>
          <a:xfrm>
            <a:off x="437394" y="480444"/>
            <a:ext cx="9806985" cy="6478697"/>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Clinical Research</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Research involving Humans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To examine physical,  mental and/ or behavioral attributes of  an individual or  group of people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To collect information that contributes to our collective memory and general knowledge about individuals and groups of people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FFFFFF"/>
              </a:solidFill>
              <a:uFillTx/>
              <a:latin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pic>
        <p:nvPicPr>
          <p:cNvPr id="2" name="Picture 2" descr="http://2.bp.blogspot.com/--plIEDSwZnA/UAAl_zkADLI/AAAAAAAAAZQ/6EXR1b3VziY/s1600/thalidomide%2Bpost.jpg">
            <a:hlinkClick r:id="rId3"/>
            <a:extLst>
              <a:ext uri="{FF2B5EF4-FFF2-40B4-BE49-F238E27FC236}">
                <a16:creationId xmlns:a16="http://schemas.microsoft.com/office/drawing/2014/main" id="{996BF959-54E9-8D46-AAD6-9267A41CCA10}"/>
              </a:ext>
            </a:extLst>
          </p:cNvPr>
          <p:cNvPicPr>
            <a:picLocks noChangeAspect="1"/>
          </p:cNvPicPr>
          <p:nvPr/>
        </p:nvPicPr>
        <p:blipFill>
          <a:blip r:embed="rId4"/>
          <a:srcRect/>
          <a:stretch>
            <a:fillRect/>
          </a:stretch>
        </p:blipFill>
        <p:spPr>
          <a:xfrm rot="21317055">
            <a:off x="413601" y="2440762"/>
            <a:ext cx="4885108" cy="3989508"/>
          </a:xfrm>
          <a:prstGeom prst="rect">
            <a:avLst/>
          </a:prstGeom>
          <a:noFill/>
          <a:ln>
            <a:noFill/>
          </a:ln>
        </p:spPr>
      </p:pic>
      <p:pic>
        <p:nvPicPr>
          <p:cNvPr id="3" name="Picture 2" descr="http://pregnancytips.org/wp-content/uploads/2015/06/Women-who-took-thalidomide-while-they-were-pregnant-during-the-late-1950s-gave-birth-to-babies-with-malformed-limbs.jpg">
            <a:hlinkClick r:id="rId5"/>
            <a:extLst>
              <a:ext uri="{FF2B5EF4-FFF2-40B4-BE49-F238E27FC236}">
                <a16:creationId xmlns:a16="http://schemas.microsoft.com/office/drawing/2014/main" id="{5D194351-2015-AD4D-BD6E-5774247445A3}"/>
              </a:ext>
            </a:extLst>
          </p:cNvPr>
          <p:cNvPicPr>
            <a:picLocks noChangeAspect="1"/>
          </p:cNvPicPr>
          <p:nvPr/>
        </p:nvPicPr>
        <p:blipFill>
          <a:blip r:embed="rId6"/>
          <a:srcRect/>
          <a:stretch>
            <a:fillRect/>
          </a:stretch>
        </p:blipFill>
        <p:spPr>
          <a:xfrm rot="1659675">
            <a:off x="8316047" y="3293212"/>
            <a:ext cx="3580516" cy="2458528"/>
          </a:xfrm>
          <a:prstGeom prst="rect">
            <a:avLst/>
          </a:prstGeom>
          <a:noFill/>
          <a:ln>
            <a:noFill/>
          </a:ln>
        </p:spPr>
      </p:pic>
      <p:sp>
        <p:nvSpPr>
          <p:cNvPr id="4" name="TextBox 2">
            <a:extLst>
              <a:ext uri="{FF2B5EF4-FFF2-40B4-BE49-F238E27FC236}">
                <a16:creationId xmlns:a16="http://schemas.microsoft.com/office/drawing/2014/main" id="{97491A27-458D-C44B-8258-3E3F6C565E9F}"/>
              </a:ext>
            </a:extLst>
          </p:cNvPr>
          <p:cNvSpPr txBox="1"/>
          <p:nvPr/>
        </p:nvSpPr>
        <p:spPr>
          <a:xfrm>
            <a:off x="0" y="228600"/>
            <a:ext cx="10159998" cy="256993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Thalidomide Tragedy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Narrow" pitchFamily="34"/>
              </a:rPr>
              <a:t>In 1960 the FDA was petitioned to approve distribution in the US.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Narrow" pitchFamily="34"/>
              </a:rPr>
              <a:t>Dr. Francis Kelsy held up the application for over a year –by then reports of the birth defects were being associated with Thalidomide use</a:t>
            </a:r>
            <a:r>
              <a:rPr lang="en-US" sz="2400" b="1" i="0" u="none" strike="noStrike" kern="1200" cap="none" spc="0" baseline="0">
                <a:solidFill>
                  <a:srgbClr val="000000"/>
                </a:solidFill>
                <a:uFillTx/>
                <a:latin typeface="Calibri"/>
              </a:rPr>
              <a:t>. </a:t>
            </a: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p:txBody>
      </p:sp>
      <p:pic>
        <p:nvPicPr>
          <p:cNvPr id="5" name="Picture 2">
            <a:extLst>
              <a:ext uri="{FF2B5EF4-FFF2-40B4-BE49-F238E27FC236}">
                <a16:creationId xmlns:a16="http://schemas.microsoft.com/office/drawing/2014/main" id="{11E98BA9-9FAE-0D4B-8CC5-A8F8FC645D8D}"/>
              </a:ext>
            </a:extLst>
          </p:cNvPr>
          <p:cNvPicPr>
            <a:picLocks noChangeAspect="1"/>
          </p:cNvPicPr>
          <p:nvPr/>
        </p:nvPicPr>
        <p:blipFill>
          <a:blip r:embed="rId7"/>
          <a:srcRect/>
          <a:stretch>
            <a:fillRect/>
          </a:stretch>
        </p:blipFill>
        <p:spPr>
          <a:xfrm>
            <a:off x="5060947" y="2675388"/>
            <a:ext cx="3492495" cy="1733546"/>
          </a:xfrm>
          <a:prstGeom prst="rect">
            <a:avLst/>
          </a:prstGeom>
          <a:noFill/>
          <a:ln>
            <a:noFill/>
          </a:ln>
        </p:spPr>
      </p:pic>
      <p:pic>
        <p:nvPicPr>
          <p:cNvPr id="6" name="Picture 5">
            <a:extLst>
              <a:ext uri="{FF2B5EF4-FFF2-40B4-BE49-F238E27FC236}">
                <a16:creationId xmlns:a16="http://schemas.microsoft.com/office/drawing/2014/main" id="{3880666F-3915-424C-8E08-04551885BD5D}"/>
              </a:ext>
            </a:extLst>
          </p:cNvPr>
          <p:cNvPicPr>
            <a:picLocks noChangeAspect="1"/>
          </p:cNvPicPr>
          <p:nvPr/>
        </p:nvPicPr>
        <p:blipFill>
          <a:blip r:embed="rId8"/>
          <a:srcRect/>
          <a:stretch>
            <a:fillRect/>
          </a:stretch>
        </p:blipFill>
        <p:spPr>
          <a:xfrm>
            <a:off x="4368802" y="4114800"/>
            <a:ext cx="4673598" cy="196214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F8A85B-52A6-E14C-B633-23AE5FFE1123}"/>
              </a:ext>
            </a:extLst>
          </p:cNvPr>
          <p:cNvSpPr txBox="1"/>
          <p:nvPr/>
        </p:nvSpPr>
        <p:spPr>
          <a:xfrm>
            <a:off x="508004" y="304796"/>
            <a:ext cx="10092845" cy="6370972"/>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Kefauver – Harris Amendment to the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Food Drug and Cosmetic Act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1962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For a new drug application: the amendment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ndParaRPr>
          </a:p>
          <a:p>
            <a:pPr marL="750886" marR="0" lvl="0" indent="-750886"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Required Manufacturers  to provide  substantial proof  of  </a:t>
            </a:r>
            <a:r>
              <a:rPr lang="en-US" sz="2800" b="0" i="0" u="none" strike="noStrike" kern="1200" cap="none" spc="0" baseline="0">
                <a:solidFill>
                  <a:srgbClr val="000000"/>
                </a:solidFill>
                <a:uFillTx/>
                <a:latin typeface="Calibri"/>
              </a:rPr>
              <a:t>“</a:t>
            </a:r>
            <a:r>
              <a:rPr lang="en-US" sz="2800" b="1" i="0" u="none" strike="noStrike" kern="1200" cap="none" spc="0" baseline="0">
                <a:solidFill>
                  <a:srgbClr val="000000"/>
                </a:solidFill>
                <a:uFillTx/>
                <a:latin typeface="Calibri"/>
              </a:rPr>
              <a:t>Efficacy</a:t>
            </a:r>
            <a:r>
              <a:rPr lang="en-US" sz="2800" b="0" i="0" u="none" strike="noStrike" kern="1200" cap="none" spc="0" baseline="0">
                <a:solidFill>
                  <a:srgbClr val="000000"/>
                </a:solidFill>
                <a:uFillTx/>
                <a:latin typeface="Calibri"/>
              </a:rPr>
              <a:t>”  </a:t>
            </a:r>
            <a:r>
              <a:rPr lang="en-US" sz="2400" b="1" i="0" u="none" strike="noStrike" kern="1200" cap="none" spc="0" baseline="0">
                <a:solidFill>
                  <a:srgbClr val="000000"/>
                </a:solidFill>
                <a:uFillTx/>
                <a:latin typeface="Calibri"/>
              </a:rPr>
              <a:t>through well controlled clinical trials</a:t>
            </a: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    Codified the informed consent requirement</a:t>
            </a: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    Set the rules for investigations</a:t>
            </a: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    Required the FDA specifically approve marketing applications</a:t>
            </a: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a:rPr>
              <a:t>    Required adverse events be reported</a:t>
            </a:r>
          </a:p>
          <a:p>
            <a:pPr marL="457200" marR="0" lvl="0" indent="-457200" algn="l" defTabSz="914400" rtl="0" fontAlgn="auto" hangingPunct="1">
              <a:lnSpc>
                <a:spcPct val="100000"/>
              </a:lnSpc>
              <a:spcBef>
                <a:spcPts val="0"/>
              </a:spcBef>
              <a:spcAft>
                <a:spcPts val="0"/>
              </a:spcAft>
              <a:buSzPct val="100000"/>
              <a:buFont typeface="Wingdings" pitchFamily="2"/>
              <a:buChar char="v"/>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953735"/>
                </a:solidFill>
                <a:uFillTx/>
                <a:latin typeface="Calibri"/>
              </a:rPr>
              <a:t>Laid the ground work for the New Drug Regulations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Calibri"/>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85F99-E089-BD43-AD99-71DCD30C6C55}"/>
              </a:ext>
            </a:extLst>
          </p:cNvPr>
          <p:cNvSpPr txBox="1"/>
          <p:nvPr/>
        </p:nvSpPr>
        <p:spPr>
          <a:xfrm>
            <a:off x="654372" y="737463"/>
            <a:ext cx="8474128" cy="5078312"/>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Investigational Drug Regulations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1963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a:rPr>
              <a:t>21 CFR 312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IND Application Regulations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21 CFR 314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New Drug Application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for market approval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FFFFFF"/>
              </a:solidFill>
              <a:uFillTx/>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8CDD-113D-A44C-B98F-BB37F658958D}"/>
              </a:ext>
            </a:extLst>
          </p:cNvPr>
          <p:cNvSpPr txBox="1">
            <a:spLocks noGrp="1"/>
          </p:cNvSpPr>
          <p:nvPr>
            <p:ph type="title"/>
          </p:nvPr>
        </p:nvSpPr>
        <p:spPr>
          <a:xfrm>
            <a:off x="711202" y="1676396"/>
            <a:ext cx="9455691" cy="3581403"/>
          </a:xfrm>
        </p:spPr>
        <p:txBody>
          <a:bodyPr/>
          <a:lstStyle/>
          <a:p>
            <a:pPr lvl="0"/>
            <a:r>
              <a:rPr lang="en-US" sz="3100" b="1">
                <a:solidFill>
                  <a:srgbClr val="000000"/>
                </a:solidFill>
              </a:rPr>
              <a:t>Many other amendments through the years (24)</a:t>
            </a:r>
            <a:br>
              <a:rPr lang="en-US" sz="3100" b="1">
                <a:solidFill>
                  <a:srgbClr val="000000"/>
                </a:solidFill>
              </a:rPr>
            </a:br>
            <a:br>
              <a:rPr lang="en-US" sz="1600" b="1">
                <a:solidFill>
                  <a:srgbClr val="000000"/>
                </a:solidFill>
              </a:rPr>
            </a:br>
            <a:r>
              <a:rPr lang="en-US" sz="2700" b="1">
                <a:solidFill>
                  <a:srgbClr val="000000"/>
                </a:solidFill>
              </a:rPr>
              <a:t>1951	Durham Humphrey Act</a:t>
            </a:r>
            <a:br>
              <a:rPr lang="en-US" sz="3100" b="1">
                <a:solidFill>
                  <a:srgbClr val="000000"/>
                </a:solidFill>
              </a:rPr>
            </a:br>
            <a:r>
              <a:rPr lang="en-US" sz="2700" b="1">
                <a:solidFill>
                  <a:srgbClr val="000000"/>
                </a:solidFill>
              </a:rPr>
              <a:t>1976	Medical Device Amendments </a:t>
            </a:r>
            <a:br>
              <a:rPr lang="en-US" sz="2700" b="1">
                <a:solidFill>
                  <a:srgbClr val="000000"/>
                </a:solidFill>
              </a:rPr>
            </a:br>
            <a:r>
              <a:rPr lang="en-US" sz="2700" b="1">
                <a:solidFill>
                  <a:srgbClr val="000000"/>
                </a:solidFill>
              </a:rPr>
              <a:t>1983 	Orphan Drug Act </a:t>
            </a:r>
            <a:br>
              <a:rPr lang="en-US" sz="2700" b="1">
                <a:solidFill>
                  <a:srgbClr val="000000"/>
                </a:solidFill>
              </a:rPr>
            </a:br>
            <a:r>
              <a:rPr lang="en-US" sz="2700" b="1">
                <a:solidFill>
                  <a:srgbClr val="000000"/>
                </a:solidFill>
              </a:rPr>
              <a:t>1992	Prescription Drug User Fee Act</a:t>
            </a:r>
            <a:br>
              <a:rPr lang="en-US" sz="2700" b="1">
                <a:solidFill>
                  <a:srgbClr val="000000"/>
                </a:solidFill>
              </a:rPr>
            </a:br>
            <a:r>
              <a:rPr lang="en-US" sz="2700" b="1">
                <a:solidFill>
                  <a:srgbClr val="000000"/>
                </a:solidFill>
              </a:rPr>
              <a:t>2003	Pediatric Research Equity Act</a:t>
            </a:r>
          </a:p>
        </p:txBody>
      </p:sp>
      <p:sp>
        <p:nvSpPr>
          <p:cNvPr id="3" name="TextBox 2">
            <a:extLst>
              <a:ext uri="{FF2B5EF4-FFF2-40B4-BE49-F238E27FC236}">
                <a16:creationId xmlns:a16="http://schemas.microsoft.com/office/drawing/2014/main" id="{3533DE7D-7EAF-CC42-A043-26F66FD25301}"/>
              </a:ext>
            </a:extLst>
          </p:cNvPr>
          <p:cNvSpPr txBox="1"/>
          <p:nvPr/>
        </p:nvSpPr>
        <p:spPr>
          <a:xfrm>
            <a:off x="1727201" y="533396"/>
            <a:ext cx="7619996" cy="52321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Food Drug and Cosmetic Act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0D93-3887-E24B-A4F7-1E11FF336FBC}"/>
              </a:ext>
            </a:extLst>
          </p:cNvPr>
          <p:cNvSpPr txBox="1">
            <a:spLocks noGrp="1"/>
          </p:cNvSpPr>
          <p:nvPr>
            <p:ph type="title"/>
          </p:nvPr>
        </p:nvSpPr>
        <p:spPr>
          <a:xfrm>
            <a:off x="799249" y="411480"/>
            <a:ext cx="9259150" cy="2255523"/>
          </a:xfrm>
        </p:spPr>
        <p:txBody>
          <a:bodyPr anchorCtr="1"/>
          <a:lstStyle/>
          <a:p>
            <a:pPr lvl="0" algn="ctr"/>
            <a:r>
              <a:rPr lang="en-US" sz="2800" b="1">
                <a:solidFill>
                  <a:srgbClr val="000000"/>
                </a:solidFill>
              </a:rPr>
              <a:t>1981</a:t>
            </a:r>
            <a:br>
              <a:rPr lang="en-US" sz="4000"/>
            </a:br>
            <a:r>
              <a:rPr lang="en-US" sz="2400">
                <a:solidFill>
                  <a:srgbClr val="000000"/>
                </a:solidFill>
              </a:rPr>
              <a:t>FDA and OHRP regulations were harmonized to the extent allowed by statute.</a:t>
            </a:r>
            <a:br>
              <a:rPr lang="en-US" sz="2400">
                <a:solidFill>
                  <a:srgbClr val="000000"/>
                </a:solidFill>
              </a:rPr>
            </a:br>
            <a:r>
              <a:rPr lang="en-US" sz="2800" b="1">
                <a:solidFill>
                  <a:srgbClr val="000000"/>
                </a:solidFill>
              </a:rPr>
              <a:t>1991</a:t>
            </a:r>
            <a:br>
              <a:rPr lang="en-US" sz="2800" b="1">
                <a:solidFill>
                  <a:srgbClr val="000000"/>
                </a:solidFill>
              </a:rPr>
            </a:br>
            <a:r>
              <a:rPr lang="en-US" sz="2400">
                <a:solidFill>
                  <a:srgbClr val="000000"/>
                </a:solidFill>
              </a:rPr>
              <a:t>45 CFR 46 Subpart adopted as the “Common Rule”</a:t>
            </a:r>
            <a:br>
              <a:rPr lang="en-US" sz="2400">
                <a:solidFill>
                  <a:srgbClr val="000000"/>
                </a:solidFill>
              </a:rPr>
            </a:br>
            <a:endParaRPr lang="en-US" sz="2400">
              <a:solidFill>
                <a:srgbClr val="000000"/>
              </a:solidFill>
            </a:endParaRPr>
          </a:p>
        </p:txBody>
      </p:sp>
      <p:sp>
        <p:nvSpPr>
          <p:cNvPr id="3" name="TextBox 2">
            <a:extLst>
              <a:ext uri="{FF2B5EF4-FFF2-40B4-BE49-F238E27FC236}">
                <a16:creationId xmlns:a16="http://schemas.microsoft.com/office/drawing/2014/main" id="{646E5020-23DC-F54B-B6C1-302C3A5FF2C9}"/>
              </a:ext>
            </a:extLst>
          </p:cNvPr>
          <p:cNvSpPr txBox="1"/>
          <p:nvPr/>
        </p:nvSpPr>
        <p:spPr>
          <a:xfrm>
            <a:off x="381003" y="3200400"/>
            <a:ext cx="9601200" cy="273921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8080"/>
                </a:solidFill>
                <a:uFillTx/>
                <a:latin typeface="Calibri"/>
              </a:rPr>
              <a:t>Helpful to Remember!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00808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8080"/>
                </a:solidFill>
                <a:uFillTx/>
                <a:latin typeface="Calibri"/>
              </a:rPr>
              <a:t>OHRP has regulatory oversight clinical research funded or supported by the federal government.   (45 CFR 46)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00808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8080"/>
                </a:solidFill>
                <a:uFillTx/>
                <a:latin typeface="Calibri"/>
              </a:rPr>
              <a:t>FDA has regulatory oversight of clinical investigations of FDA regulated products regardless of the source of funding.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8080"/>
                </a:solidFill>
                <a:uFillTx/>
                <a:latin typeface="Calibri"/>
              </a:rPr>
              <a:t>	21 CFR 11, 50, 54, 56, 312, 314, 812, 814</a:t>
            </a:r>
            <a:endParaRPr lang="en-US" sz="2400" b="1" i="0" u="none" strike="noStrike" kern="1200" cap="none" spc="0" baseline="0">
              <a:solidFill>
                <a:srgbClr val="008080"/>
              </a:solidFill>
              <a:uFillTx/>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67E-43EB-0143-B192-EEEE1795CEE3}"/>
              </a:ext>
            </a:extLst>
          </p:cNvPr>
          <p:cNvSpPr txBox="1">
            <a:spLocks noGrp="1"/>
          </p:cNvSpPr>
          <p:nvPr>
            <p:ph type="title"/>
          </p:nvPr>
        </p:nvSpPr>
        <p:spPr>
          <a:xfrm>
            <a:off x="914400" y="1828800"/>
            <a:ext cx="10261597" cy="4114800"/>
          </a:xfrm>
        </p:spPr>
        <p:txBody>
          <a:bodyPr/>
          <a:lstStyle/>
          <a:p>
            <a:endParaRPr lang="en-US"/>
          </a:p>
        </p:txBody>
      </p:sp>
      <p:sp>
        <p:nvSpPr>
          <p:cNvPr id="3" name="Rectangle 2">
            <a:extLst>
              <a:ext uri="{FF2B5EF4-FFF2-40B4-BE49-F238E27FC236}">
                <a16:creationId xmlns:a16="http://schemas.microsoft.com/office/drawing/2014/main" id="{9BAB9AE8-5103-974D-A1C3-AA981B577E22}"/>
              </a:ext>
            </a:extLst>
          </p:cNvPr>
          <p:cNvSpPr/>
          <p:nvPr/>
        </p:nvSpPr>
        <p:spPr>
          <a:xfrm>
            <a:off x="711202" y="304796"/>
            <a:ext cx="9956801" cy="206210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International Conference on Harmonization </a:t>
            </a:r>
            <a:br>
              <a:rPr lang="en-US" sz="2400" b="1" i="0" u="none" strike="noStrike" kern="1200" cap="none" spc="0" baseline="0">
                <a:solidFill>
                  <a:srgbClr val="000000"/>
                </a:solidFill>
                <a:uFillTx/>
                <a:latin typeface="Calibri"/>
              </a:rPr>
            </a:br>
            <a:r>
              <a:rPr lang="en-US" sz="2400" b="1" i="0" u="none" strike="noStrike" kern="1200" cap="none" spc="0" baseline="0">
                <a:solidFill>
                  <a:srgbClr val="000000"/>
                </a:solidFill>
                <a:uFillTx/>
                <a:latin typeface="Calibri"/>
              </a:rPr>
              <a:t>Guidance Documents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Calibri"/>
              </a:rPr>
              <a:t>1996</a:t>
            </a:r>
            <a:br>
              <a:rPr lang="en-US" sz="2400" b="1" i="0" u="none" strike="noStrike" kern="1200" cap="none" spc="0" baseline="0">
                <a:solidFill>
                  <a:srgbClr val="000000"/>
                </a:solidFill>
                <a:uFillTx/>
                <a:latin typeface="Calibri"/>
              </a:rPr>
            </a:br>
            <a:br>
              <a:rPr lang="en-US" sz="2800" b="0" i="0" u="none" strike="noStrike" kern="1200" cap="none" spc="0" baseline="0">
                <a:solidFill>
                  <a:srgbClr val="FFFFFF"/>
                </a:solidFill>
                <a:uFillTx/>
                <a:latin typeface="Calibri"/>
              </a:rPr>
            </a:br>
            <a:endParaRPr lang="en-US" sz="2800" b="0" i="0" u="none" strike="noStrike" kern="1200" cap="none" spc="0" baseline="0">
              <a:solidFill>
                <a:srgbClr val="000000"/>
              </a:solidFill>
              <a:uFillTx/>
              <a:latin typeface="Calibri"/>
            </a:endParaRPr>
          </a:p>
        </p:txBody>
      </p:sp>
      <p:pic>
        <p:nvPicPr>
          <p:cNvPr id="4" name="Picture 3">
            <a:extLst>
              <a:ext uri="{FF2B5EF4-FFF2-40B4-BE49-F238E27FC236}">
                <a16:creationId xmlns:a16="http://schemas.microsoft.com/office/drawing/2014/main" id="{582D3F5A-A1DC-7C4E-97B8-6A3A19E6CFEC}"/>
              </a:ext>
            </a:extLst>
          </p:cNvPr>
          <p:cNvPicPr>
            <a:picLocks noChangeAspect="1"/>
          </p:cNvPicPr>
          <p:nvPr/>
        </p:nvPicPr>
        <p:blipFill>
          <a:blip r:embed="rId3"/>
          <a:srcRect/>
          <a:stretch>
            <a:fillRect/>
          </a:stretch>
        </p:blipFill>
        <p:spPr>
          <a:xfrm>
            <a:off x="381003" y="1643167"/>
            <a:ext cx="10972800" cy="521483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F2144C9-F445-8D42-B7B7-F641A74DF9A9}"/>
              </a:ext>
            </a:extLst>
          </p:cNvPr>
          <p:cNvSpPr txBox="1">
            <a:spLocks noGrp="1"/>
          </p:cNvSpPr>
          <p:nvPr>
            <p:ph type="title"/>
          </p:nvPr>
        </p:nvSpPr>
        <p:spPr>
          <a:xfrm>
            <a:off x="240222" y="1242450"/>
            <a:ext cx="10438104" cy="6124751"/>
          </a:xfrm>
        </p:spPr>
        <p:txBody>
          <a:bodyPr>
            <a:spAutoFit/>
          </a:bodyPr>
          <a:lstStyle/>
          <a:p>
            <a:pPr lvl="0"/>
            <a:r>
              <a:rPr lang="en-US" sz="2800" b="1">
                <a:solidFill>
                  <a:srgbClr val="000000"/>
                </a:solidFill>
                <a:latin typeface="Calibri"/>
              </a:rPr>
              <a:t>Efficacy</a:t>
            </a:r>
            <a:r>
              <a:rPr lang="en-US" sz="2000" b="1">
                <a:solidFill>
                  <a:srgbClr val="000000"/>
                </a:solidFill>
                <a:latin typeface="Calibri"/>
              </a:rPr>
              <a:t>  (E)	- 20 Guidelines</a:t>
            </a:r>
            <a:br>
              <a:rPr lang="en-US" sz="2400" b="1">
                <a:solidFill>
                  <a:srgbClr val="000000"/>
                </a:solidFill>
                <a:latin typeface="Freehand" pitchFamily="2"/>
              </a:rPr>
            </a:br>
            <a:r>
              <a:rPr lang="en-US" sz="2000">
                <a:solidFill>
                  <a:srgbClr val="000000"/>
                </a:solidFill>
                <a:latin typeface="Bahnschrift" pitchFamily="34"/>
              </a:rPr>
              <a:t>Concerned with the design, conduct, safety and reporting of clinical trials. </a:t>
            </a:r>
            <a:br>
              <a:rPr lang="en-US" sz="2000" b="1">
                <a:solidFill>
                  <a:srgbClr val="000000"/>
                </a:solidFill>
              </a:rPr>
            </a:br>
            <a:br>
              <a:rPr lang="en-US" sz="800" b="1">
                <a:solidFill>
                  <a:srgbClr val="000000"/>
                </a:solidFill>
              </a:rPr>
            </a:br>
            <a:r>
              <a:rPr lang="en-US" sz="2000" b="1">
                <a:solidFill>
                  <a:srgbClr val="000000"/>
                </a:solidFill>
              </a:rPr>
              <a:t> E8	GENERAL CONSIDERATIONS FOR CLINCIAL TRIALS   </a:t>
            </a:r>
            <a:br>
              <a:rPr lang="en-US" sz="2400" b="1">
                <a:solidFill>
                  <a:srgbClr val="000000"/>
                </a:solidFill>
              </a:rPr>
            </a:br>
            <a:r>
              <a:rPr lang="en-US" sz="2000">
                <a:solidFill>
                  <a:srgbClr val="000000"/>
                </a:solidFill>
                <a:latin typeface="Bahnschrift" pitchFamily="34"/>
              </a:rPr>
              <a:t>The Guideline provides an introduction to clinical development, quality design of clinical studies and a focus on those factors critical to the quality of the studies.</a:t>
            </a:r>
            <a:br>
              <a:rPr lang="en-US" sz="2000">
                <a:solidFill>
                  <a:srgbClr val="000000"/>
                </a:solidFill>
                <a:latin typeface="Bahnschrift" pitchFamily="34"/>
              </a:rPr>
            </a:br>
            <a:br>
              <a:rPr lang="en-US" sz="800" b="1">
                <a:solidFill>
                  <a:srgbClr val="000000"/>
                </a:solidFill>
              </a:rPr>
            </a:br>
            <a:r>
              <a:rPr lang="en-US" sz="2000" b="1">
                <a:solidFill>
                  <a:srgbClr val="000000"/>
                </a:solidFill>
              </a:rPr>
              <a:t>E6 (R2)	GOOD CLINCIAL PRACTICE  </a:t>
            </a:r>
            <a:br>
              <a:rPr lang="en-US" sz="2000">
                <a:solidFill>
                  <a:srgbClr val="000000"/>
                </a:solidFill>
              </a:rPr>
            </a:br>
            <a:r>
              <a:rPr lang="en-US" sz="2000">
                <a:solidFill>
                  <a:srgbClr val="000000"/>
                </a:solidFill>
                <a:latin typeface="Bahnschrift" pitchFamily="34"/>
              </a:rPr>
              <a:t>Outlines expectations of all participants in the conduct of clinical trials, including investigators, monitors, sponsors and IRBs. GCP E6 covers aspects of monitoring, reporting and archiving of clinical trials, and incorporates addenda on Essential Documents and on the Investigator's Brochure. The revised guidance updates and improves approaches to clinical trail design, conduct, oversight, recording and reporting including standards regarding electronic records and essential documents.</a:t>
            </a:r>
            <a:br>
              <a:rPr lang="en-US" sz="2000">
                <a:solidFill>
                  <a:srgbClr val="000000"/>
                </a:solidFill>
                <a:latin typeface="Bahnschrift" pitchFamily="34"/>
              </a:rPr>
            </a:br>
            <a:br>
              <a:rPr lang="en-US" sz="800">
                <a:solidFill>
                  <a:srgbClr val="000000"/>
                </a:solidFill>
                <a:latin typeface="Bahnschrift" pitchFamily="34"/>
              </a:rPr>
            </a:br>
            <a:r>
              <a:rPr lang="en-US" sz="2000" b="1">
                <a:solidFill>
                  <a:srgbClr val="000000"/>
                </a:solidFill>
                <a:latin typeface="Bahnschrift" pitchFamily="34"/>
              </a:rPr>
              <a:t>E2  PHARMACOVIGILANCE</a:t>
            </a:r>
            <a:br>
              <a:rPr lang="en-US" sz="2000">
                <a:solidFill>
                  <a:srgbClr val="000000"/>
                </a:solidFill>
                <a:latin typeface="Bahnschrift" pitchFamily="34"/>
              </a:rPr>
            </a:br>
            <a:r>
              <a:rPr lang="en-US" sz="2000">
                <a:solidFill>
                  <a:srgbClr val="000000"/>
                </a:solidFill>
                <a:latin typeface="Bahnschrift" pitchFamily="34"/>
              </a:rPr>
              <a:t>	E2A – Clinical Safety Data management: Definitions and Standards for </a:t>
            </a:r>
            <a:br>
              <a:rPr lang="en-US" sz="2000">
                <a:solidFill>
                  <a:srgbClr val="000000"/>
                </a:solidFill>
                <a:latin typeface="Bahnschrift" pitchFamily="34"/>
              </a:rPr>
            </a:br>
            <a:r>
              <a:rPr lang="en-US" sz="2000">
                <a:solidFill>
                  <a:srgbClr val="000000"/>
                </a:solidFill>
                <a:latin typeface="Bahnschrift" pitchFamily="34"/>
              </a:rPr>
              <a:t>	Expedited 	Reporting</a:t>
            </a:r>
            <a:br>
              <a:rPr lang="en-US" sz="2000">
                <a:solidFill>
                  <a:srgbClr val="000000"/>
                </a:solidFill>
                <a:latin typeface="Bahnschrift" pitchFamily="34"/>
              </a:rPr>
            </a:br>
            <a:br>
              <a:rPr lang="en-US" sz="2000">
                <a:solidFill>
                  <a:srgbClr val="000000"/>
                </a:solidFill>
              </a:rPr>
            </a:br>
            <a:br>
              <a:rPr lang="en-US" sz="2000">
                <a:solidFill>
                  <a:srgbClr val="000000"/>
                </a:solidFill>
              </a:rPr>
            </a:br>
            <a:endParaRPr lang="en-US" sz="2000" b="1">
              <a:solidFill>
                <a:srgbClr val="000000"/>
              </a:solidFill>
              <a:latin typeface="Bahnschrift" pitchFamily="34"/>
            </a:endParaRPr>
          </a:p>
        </p:txBody>
      </p:sp>
      <p:sp>
        <p:nvSpPr>
          <p:cNvPr id="3" name="Rectangle 3">
            <a:extLst>
              <a:ext uri="{FF2B5EF4-FFF2-40B4-BE49-F238E27FC236}">
                <a16:creationId xmlns:a16="http://schemas.microsoft.com/office/drawing/2014/main" id="{7A551D4E-5F1B-EF41-891C-B2B7FC42A13B}"/>
              </a:ext>
            </a:extLst>
          </p:cNvPr>
          <p:cNvSpPr/>
          <p:nvPr/>
        </p:nvSpPr>
        <p:spPr>
          <a:xfrm>
            <a:off x="449445" y="333746"/>
            <a:ext cx="9102669" cy="830997"/>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International Conference on Harmonization </a:t>
            </a:r>
            <a:br>
              <a:rPr lang="en-US" sz="2400" b="1" i="0" u="none" strike="noStrike" kern="1200" cap="none" spc="0" baseline="0">
                <a:solidFill>
                  <a:srgbClr val="000000"/>
                </a:solidFill>
                <a:uFillTx/>
                <a:latin typeface="Calibri"/>
              </a:rPr>
            </a:br>
            <a:r>
              <a:rPr lang="en-US" sz="2400" b="1" i="0" u="none" strike="noStrike" kern="1200" cap="none" spc="0" baseline="0">
                <a:solidFill>
                  <a:srgbClr val="000000"/>
                </a:solidFill>
                <a:uFillTx/>
                <a:latin typeface="Calibri"/>
              </a:rPr>
              <a:t>Guidance Documents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pic>
        <p:nvPicPr>
          <p:cNvPr id="2" name="Picture 2" descr="London Medical Historical Association - Schulich School of ...">
            <a:hlinkClick r:id="rId2"/>
            <a:extLst>
              <a:ext uri="{FF2B5EF4-FFF2-40B4-BE49-F238E27FC236}">
                <a16:creationId xmlns:a16="http://schemas.microsoft.com/office/drawing/2014/main" id="{3EA88BF6-59F4-104D-88FF-ACD65BA7F243}"/>
              </a:ext>
            </a:extLst>
          </p:cNvPr>
          <p:cNvPicPr>
            <a:picLocks noChangeAspect="1"/>
          </p:cNvPicPr>
          <p:nvPr/>
        </p:nvPicPr>
        <p:blipFill>
          <a:blip r:embed="rId3"/>
          <a:srcRect/>
          <a:stretch>
            <a:fillRect/>
          </a:stretch>
        </p:blipFill>
        <p:spPr>
          <a:xfrm>
            <a:off x="0" y="0"/>
            <a:ext cx="12191996" cy="6858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AutoShape 2" descr="Thank you for your attention | Ruben Verborgh">
            <a:extLst>
              <a:ext uri="{FF2B5EF4-FFF2-40B4-BE49-F238E27FC236}">
                <a16:creationId xmlns:a16="http://schemas.microsoft.com/office/drawing/2014/main" id="{85306C1A-DFA0-414A-8CF1-3DA9145A78F6}"/>
              </a:ext>
            </a:extLst>
          </p:cNvPr>
          <p:cNvSpPr/>
          <p:nvPr/>
        </p:nvSpPr>
        <p:spPr>
          <a:xfrm>
            <a:off x="63495" y="-136529"/>
            <a:ext cx="304796" cy="30479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3" name="Picture 4" descr="Thank you for your attention | Ruben Verborgh">
            <a:hlinkClick r:id="rId3"/>
            <a:extLst>
              <a:ext uri="{FF2B5EF4-FFF2-40B4-BE49-F238E27FC236}">
                <a16:creationId xmlns:a16="http://schemas.microsoft.com/office/drawing/2014/main" id="{A3F13937-4CE7-A445-9908-35B7E358BE1C}"/>
              </a:ext>
            </a:extLst>
          </p:cNvPr>
          <p:cNvPicPr>
            <a:picLocks noChangeAspect="1"/>
          </p:cNvPicPr>
          <p:nvPr/>
        </p:nvPicPr>
        <p:blipFill>
          <a:blip r:embed="rId4"/>
          <a:srcRect/>
          <a:stretch>
            <a:fillRect/>
          </a:stretch>
        </p:blipFill>
        <p:spPr>
          <a:xfrm>
            <a:off x="0" y="0"/>
            <a:ext cx="12191996" cy="6858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86CEA7-60B1-194D-BC23-60F92FEB921F}"/>
              </a:ext>
            </a:extLst>
          </p:cNvPr>
          <p:cNvSpPr/>
          <p:nvPr/>
        </p:nvSpPr>
        <p:spPr>
          <a:xfrm>
            <a:off x="533396" y="381003"/>
            <a:ext cx="10591796" cy="517064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Calibri"/>
              </a:rPr>
              <a:t>Useful Resources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Nuremburg Code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Declaration of Helsinki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Belmont Report</a:t>
            </a:r>
            <a:endParaRPr lang="en-US"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	https://www.hhs.gov/ohrp/international/ethical-codes-and-research-standards/index.html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Compare OHRP and FDA regulations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	https://www.fda.gov/science-research/good-clinical-practice-educational-materials/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	comparison-fda-and-hhs-human-subject-protection-regulations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Calibri"/>
              </a:rPr>
              <a:t>Milestones in FDA History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Calibri"/>
              </a:rPr>
              <a:t>	https://www.fda.gov/about-fda/fdas-evolving-regulatory-powers/milestones-us-food-and-drug-law-	history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1F5F8B-026F-2142-ACF4-58EA21EF33B0}"/>
              </a:ext>
            </a:extLst>
          </p:cNvPr>
          <p:cNvSpPr/>
          <p:nvPr/>
        </p:nvSpPr>
        <p:spPr>
          <a:xfrm>
            <a:off x="322015" y="356460"/>
            <a:ext cx="10201329" cy="6848033"/>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rPr>
              <a:t>Clinical Trials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A special type of Clinical Research that evaluate the effects of an intervention on biomedical or health –related outcomes.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1" u="none" strike="noStrike" kern="1200" cap="none" spc="0" baseline="0">
                <a:solidFill>
                  <a:srgbClr val="000000"/>
                </a:solidFill>
                <a:uFillTx/>
                <a:latin typeface="Aparajita" pitchFamily="34"/>
                <a:cs typeface="Aparajita" pitchFamily="34"/>
              </a:rPr>
              <a:t>The function of the controlled clinical trial is not the "discovery" of a new drug or therapy.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1" u="none" strike="noStrike" kern="1200" cap="none" spc="0" baseline="0">
                <a:solidFill>
                  <a:srgbClr val="000000"/>
                </a:solidFill>
                <a:uFillTx/>
                <a:latin typeface="Aparajita" pitchFamily="34"/>
                <a:cs typeface="Aparajita" pitchFamily="34"/>
              </a:rPr>
              <a:t>The function of the formal controlled clinical trial is </a:t>
            </a:r>
            <a:r>
              <a:rPr lang="en-US" sz="2500" b="0" i="1" u="sng" strike="noStrike" kern="1200" cap="none" spc="0" baseline="0">
                <a:solidFill>
                  <a:srgbClr val="000000"/>
                </a:solidFill>
                <a:uFillTx/>
                <a:latin typeface="Aparajita" pitchFamily="34"/>
                <a:cs typeface="Aparajita" pitchFamily="34"/>
              </a:rPr>
              <a:t>to separate the relative handful of discoveries which prove to be true advances in therapy from a legion of false leads and unverifiable clinical impressions, and to delineate in a scientific way the extent of and the limitations which attend the effectiveness of drugs.”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1" u="none" strike="noStrike" kern="1200" cap="none" spc="0" baseline="0">
              <a:solidFill>
                <a:srgbClr val="000000"/>
              </a:solidFill>
              <a:uFillTx/>
              <a:latin typeface="Aparajita" pitchFamily="34"/>
              <a:cs typeface="Aparajita"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1" u="none" strike="noStrike" kern="1200" cap="none" spc="0" baseline="0">
                <a:solidFill>
                  <a:srgbClr val="000000"/>
                </a:solidFill>
                <a:uFillTx/>
                <a:latin typeface="Aparajita" pitchFamily="34"/>
                <a:cs typeface="Aparajita" pitchFamily="34"/>
              </a:rPr>
              <a:t>				</a:t>
            </a:r>
            <a:r>
              <a:rPr lang="en-US" sz="1800" b="0" i="0" u="none" strike="noStrike" kern="1200" cap="none" spc="0" baseline="0">
                <a:solidFill>
                  <a:srgbClr val="000000"/>
                </a:solidFill>
                <a:uFillTx/>
                <a:latin typeface="Calibri"/>
              </a:rPr>
              <a:t>William Thomas Beaver, MD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t>
            </a:r>
            <a:r>
              <a:rPr lang="en-US" sz="1800" b="1" i="0" u="none" strike="noStrike" kern="1200" cap="none" spc="0" baseline="0">
                <a:solidFill>
                  <a:srgbClr val="000000"/>
                </a:solidFill>
                <a:uFillTx/>
                <a:latin typeface="Calibri"/>
              </a:rPr>
              <a:t>PHARMA v. Robert Finch and Herbert Ley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1969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15EAA4-E1A9-5F4F-9AC9-6063781F5793}"/>
              </a:ext>
            </a:extLst>
          </p:cNvPr>
          <p:cNvSpPr/>
          <p:nvPr/>
        </p:nvSpPr>
        <p:spPr>
          <a:xfrm>
            <a:off x="152403" y="304796"/>
            <a:ext cx="10566404" cy="4616650"/>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Contributions to the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00000"/>
                </a:solidFill>
                <a:uFillTx/>
                <a:latin typeface="Calibri"/>
              </a:rPr>
              <a:t>“The Science”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p:txBody>
      </p:sp>
      <p:pic>
        <p:nvPicPr>
          <p:cNvPr id="3" name="Picture 11">
            <a:extLst>
              <a:ext uri="{FF2B5EF4-FFF2-40B4-BE49-F238E27FC236}">
                <a16:creationId xmlns:a16="http://schemas.microsoft.com/office/drawing/2014/main" id="{95C7B526-AC50-3D4F-BFE2-C84B6781FBDE}"/>
              </a:ext>
            </a:extLst>
          </p:cNvPr>
          <p:cNvPicPr>
            <a:picLocks noChangeAspect="1"/>
          </p:cNvPicPr>
          <p:nvPr/>
        </p:nvPicPr>
        <p:blipFill>
          <a:blip r:embed="rId3"/>
          <a:srcRect/>
          <a:stretch>
            <a:fillRect/>
          </a:stretch>
        </p:blipFill>
        <p:spPr>
          <a:xfrm>
            <a:off x="2193343" y="2209803"/>
            <a:ext cx="6950656" cy="3505196"/>
          </a:xfrm>
          <a:prstGeom prst="rect">
            <a:avLst/>
          </a:prstGeom>
          <a:noFill/>
          <a:ln>
            <a:noFill/>
          </a:ln>
        </p:spPr>
      </p:pic>
      <p:sp>
        <p:nvSpPr>
          <p:cNvPr id="4" name="TextBox 3">
            <a:extLst>
              <a:ext uri="{FF2B5EF4-FFF2-40B4-BE49-F238E27FC236}">
                <a16:creationId xmlns:a16="http://schemas.microsoft.com/office/drawing/2014/main" id="{DA0C76C1-46F6-E54A-874A-5B69C81297F9}"/>
              </a:ext>
            </a:extLst>
          </p:cNvPr>
          <p:cNvSpPr txBox="1"/>
          <p:nvPr/>
        </p:nvSpPr>
        <p:spPr>
          <a:xfrm>
            <a:off x="506275" y="6256855"/>
            <a:ext cx="2262755" cy="4001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000000"/>
                </a:solidFill>
                <a:uFillTx/>
                <a:latin typeface="Calibri"/>
              </a:rPr>
              <a:t>Study Design</a:t>
            </a:r>
          </a:p>
        </p:txBody>
      </p:sp>
      <p:pic>
        <p:nvPicPr>
          <p:cNvPr id="5" name="Picture 2" descr="The Key To All That Matters">
            <a:extLst>
              <a:ext uri="{FF2B5EF4-FFF2-40B4-BE49-F238E27FC236}">
                <a16:creationId xmlns:a16="http://schemas.microsoft.com/office/drawing/2014/main" id="{E0C42A15-82D3-6743-9635-A0B09A537AEE}"/>
              </a:ext>
            </a:extLst>
          </p:cNvPr>
          <p:cNvPicPr>
            <a:picLocks noChangeAspect="1"/>
          </p:cNvPicPr>
          <p:nvPr/>
        </p:nvPicPr>
        <p:blipFill>
          <a:blip r:embed="rId4"/>
          <a:srcRect/>
          <a:stretch>
            <a:fillRect/>
          </a:stretch>
        </p:blipFill>
        <p:spPr>
          <a:xfrm rot="20924189">
            <a:off x="264874" y="5442417"/>
            <a:ext cx="1467401" cy="7011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7F10DB-4267-2B4F-8BC9-2E3DC4ED9F47}"/>
              </a:ext>
            </a:extLst>
          </p:cNvPr>
          <p:cNvSpPr/>
          <p:nvPr/>
        </p:nvSpPr>
        <p:spPr>
          <a:xfrm>
            <a:off x="1117597" y="685800"/>
            <a:ext cx="9956801" cy="1077218"/>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FFFFFF"/>
              </a:solidFill>
              <a:uFillTx/>
              <a:latin typeface="Calibri"/>
            </a:endParaRPr>
          </a:p>
        </p:txBody>
      </p:sp>
      <p:sp>
        <p:nvSpPr>
          <p:cNvPr id="3" name="TextBox 3">
            <a:extLst>
              <a:ext uri="{FF2B5EF4-FFF2-40B4-BE49-F238E27FC236}">
                <a16:creationId xmlns:a16="http://schemas.microsoft.com/office/drawing/2014/main" id="{77D26247-3BFE-E047-9B23-00FFF8803F8A}"/>
              </a:ext>
            </a:extLst>
          </p:cNvPr>
          <p:cNvSpPr txBox="1"/>
          <p:nvPr/>
        </p:nvSpPr>
        <p:spPr>
          <a:xfrm>
            <a:off x="690106" y="1053882"/>
            <a:ext cx="8546878" cy="470897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These early physician /investigators through their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Curiosity,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Observation and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Documentation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pioneered a rigorous research method for new treatments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312FB4-C15A-3F4E-9212-AE01322B3C0C}"/>
              </a:ext>
            </a:extLst>
          </p:cNvPr>
          <p:cNvSpPr/>
          <p:nvPr/>
        </p:nvSpPr>
        <p:spPr>
          <a:xfrm>
            <a:off x="487283" y="1524003"/>
            <a:ext cx="10891921" cy="212365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Problem:  </a:t>
            </a:r>
            <a:r>
              <a:rPr lang="en-US" sz="2400" b="1" i="0" u="none" strike="noStrike" kern="1200" cap="none" spc="0" baseline="0">
                <a:solidFill>
                  <a:srgbClr val="000000"/>
                </a:solidFill>
                <a:uFillTx/>
                <a:latin typeface="Calibri"/>
              </a:rPr>
              <a:t>Daniel and his friends cannot eat the food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a:rPr>
              <a:t>ordered by the king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FFFFFF"/>
              </a:solidFill>
              <a:uFillTx/>
              <a:latin typeface="Calibri"/>
            </a:endParaRPr>
          </a:p>
        </p:txBody>
      </p:sp>
      <p:pic>
        <p:nvPicPr>
          <p:cNvPr id="3" name="Picture 5">
            <a:extLst>
              <a:ext uri="{FF2B5EF4-FFF2-40B4-BE49-F238E27FC236}">
                <a16:creationId xmlns:a16="http://schemas.microsoft.com/office/drawing/2014/main" id="{D75E920F-CFD5-3D49-A54E-7BB99D722148}"/>
              </a:ext>
            </a:extLst>
          </p:cNvPr>
          <p:cNvPicPr>
            <a:picLocks noChangeAspect="1"/>
          </p:cNvPicPr>
          <p:nvPr/>
        </p:nvPicPr>
        <p:blipFill>
          <a:blip r:embed="rId3"/>
          <a:srcRect/>
          <a:stretch>
            <a:fillRect/>
          </a:stretch>
        </p:blipFill>
        <p:spPr>
          <a:xfrm>
            <a:off x="1973448" y="2564562"/>
            <a:ext cx="6786183" cy="3352803"/>
          </a:xfrm>
          <a:prstGeom prst="rect">
            <a:avLst/>
          </a:prstGeom>
          <a:noFill/>
          <a:ln>
            <a:noFill/>
          </a:ln>
        </p:spPr>
      </p:pic>
      <p:sp>
        <p:nvSpPr>
          <p:cNvPr id="4" name="TextBox 4">
            <a:extLst>
              <a:ext uri="{FF2B5EF4-FFF2-40B4-BE49-F238E27FC236}">
                <a16:creationId xmlns:a16="http://schemas.microsoft.com/office/drawing/2014/main" id="{50BC74D6-7184-1F45-97F7-7A9F790226C1}"/>
              </a:ext>
            </a:extLst>
          </p:cNvPr>
          <p:cNvSpPr txBox="1"/>
          <p:nvPr/>
        </p:nvSpPr>
        <p:spPr>
          <a:xfrm>
            <a:off x="1066803" y="533396"/>
            <a:ext cx="7772400" cy="52321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Calibri"/>
              </a:rPr>
              <a:t>First Documented Clinical Study</a:t>
            </a:r>
          </a:p>
        </p:txBody>
      </p:sp>
      <p:sp>
        <p:nvSpPr>
          <p:cNvPr id="5" name="TextBox 4">
            <a:extLst>
              <a:ext uri="{FF2B5EF4-FFF2-40B4-BE49-F238E27FC236}">
                <a16:creationId xmlns:a16="http://schemas.microsoft.com/office/drawing/2014/main" id="{207543BA-08D5-A74A-90F6-27E1EEED5527}"/>
              </a:ext>
            </a:extLst>
          </p:cNvPr>
          <p:cNvSpPr txBox="1"/>
          <p:nvPr/>
        </p:nvSpPr>
        <p:spPr>
          <a:xfrm>
            <a:off x="4648196" y="6096003"/>
            <a:ext cx="205740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(Daniel 1:5-16).</a:t>
            </a:r>
          </a:p>
        </p:txBody>
      </p:sp>
    </p:spTree>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TotalTime>
  <Words>8392</Words>
  <Application>Microsoft Macintosh PowerPoint</Application>
  <PresentationFormat>Widescreen</PresentationFormat>
  <Paragraphs>919</Paragraphs>
  <Slides>59</Slides>
  <Notes>56</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Aparajita</vt:lpstr>
      <vt:lpstr>Arial</vt:lpstr>
      <vt:lpstr>Arial Narrow</vt:lpstr>
      <vt:lpstr>Bahnschrift</vt:lpstr>
      <vt:lpstr>Bodoni MT Condensed</vt:lpstr>
      <vt:lpstr>Calibri</vt:lpstr>
      <vt:lpstr>Freehand</vt:lpstr>
      <vt:lpstr>Trebuchet MS</vt:lpstr>
      <vt:lpstr>Verdana</vt:lpstr>
      <vt:lpstr>Wingdings</vt:lpstr>
      <vt:lpstr>Wingdings 3</vt:lpstr>
      <vt:lpstr>Facet</vt:lpstr>
      <vt:lpstr>Research 101 sponsored by</vt:lpstr>
      <vt:lpstr>Conflict of Interest 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earlier human protection directives were reversed and laws were passed to control reproduction and achieve racial cleansing.        1)  Sterilization Act of 1933    Protect the Hereditary Health of the German People        2)   Reich Citizenship law           3) Nuremberg Laws of 1935    Safeguard Marital Health </vt:lpstr>
      <vt:lpstr>PowerPoint Presentation</vt:lpstr>
      <vt:lpstr>Nazi Doctors’ Trial 1946 U.S.A. V. Karl Brandt, et 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FDA consumer oversight function of food and drug products  began in 1906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other amendments through the years (24)  1951 Durham Humphrey Act 1976 Medical Device Amendments  1983  Orphan Drug Act  1992 Prescription Drug User Fee Act 2003 Pediatric Research Equity Act</vt:lpstr>
      <vt:lpstr>1981 FDA and OHRP regulations were harmonized to the extent allowed by statute. 1991 45 CFR 46 Subpart adopted as the “Common Rule” </vt:lpstr>
      <vt:lpstr>PowerPoint Presentation</vt:lpstr>
      <vt:lpstr>Efficacy  (E) - 20 Guidelines Concerned with the design, conduct, safety and reporting of clinical trials.    E8 GENERAL CONSIDERATIONS FOR CLINCIAL TRIALS    The Guideline provides an introduction to clinical development, quality design of clinical studies and a focus on those factors critical to the quality of the studies.  E6 (R2) GOOD CLINCIAL PRACTICE   Outlines expectations of all participants in the conduct of clinical trials, including investigators, monitors, sponsors and IRBs. GCP E6 covers aspects of monitoring, reporting and archiving of clinical trials, and incorporates addenda on Essential Documents and on the Investigator's Brochure. The revised guidance updates and improves approaches to clinical trail design, conduct, oversight, recording and reporting including standards regarding electronic records and essential documents.  E2  PHARMACOVIGILANCE  E2A – Clinical Safety Data management: Definitions and Standards for   Expedited  Reporting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dc:creator>
  <cp:lastModifiedBy>Ferguson, Lee</cp:lastModifiedBy>
  <cp:revision>54</cp:revision>
  <dcterms:created xsi:type="dcterms:W3CDTF">2020-05-19T16:13:05Z</dcterms:created>
  <dcterms:modified xsi:type="dcterms:W3CDTF">2020-08-05T17:29:53Z</dcterms:modified>
</cp:coreProperties>
</file>