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70" r:id="rId4"/>
    <p:sldId id="271" r:id="rId5"/>
    <p:sldId id="277" r:id="rId6"/>
    <p:sldId id="278" r:id="rId7"/>
    <p:sldId id="259" r:id="rId8"/>
    <p:sldId id="260" r:id="rId9"/>
    <p:sldId id="261" r:id="rId10"/>
    <p:sldId id="262" r:id="rId11"/>
    <p:sldId id="263" r:id="rId12"/>
    <p:sldId id="264" r:id="rId13"/>
    <p:sldId id="268" r:id="rId14"/>
    <p:sldId id="335" r:id="rId15"/>
    <p:sldId id="266" r:id="rId16"/>
    <p:sldId id="280" r:id="rId17"/>
    <p:sldId id="332" r:id="rId18"/>
    <p:sldId id="342" r:id="rId19"/>
    <p:sldId id="343" r:id="rId20"/>
    <p:sldId id="344" r:id="rId21"/>
    <p:sldId id="345" r:id="rId22"/>
    <p:sldId id="269" r:id="rId23"/>
    <p:sldId id="336" r:id="rId24"/>
    <p:sldId id="265" r:id="rId25"/>
    <p:sldId id="272" r:id="rId26"/>
    <p:sldId id="334" r:id="rId27"/>
    <p:sldId id="273" r:id="rId28"/>
    <p:sldId id="274" r:id="rId29"/>
    <p:sldId id="275" r:id="rId30"/>
    <p:sldId id="276" r:id="rId31"/>
    <p:sldId id="337" r:id="rId32"/>
    <p:sldId id="347" r:id="rId33"/>
    <p:sldId id="348" r:id="rId34"/>
    <p:sldId id="349" r:id="rId35"/>
    <p:sldId id="351" r:id="rId36"/>
    <p:sldId id="350" r:id="rId37"/>
    <p:sldId id="352" r:id="rId38"/>
    <p:sldId id="355" r:id="rId39"/>
    <p:sldId id="338" r:id="rId40"/>
    <p:sldId id="353" r:id="rId41"/>
    <p:sldId id="354" r:id="rId42"/>
    <p:sldId id="339" r:id="rId43"/>
    <p:sldId id="356" r:id="rId44"/>
    <p:sldId id="357" r:id="rId45"/>
    <p:sldId id="358" r:id="rId46"/>
    <p:sldId id="346" r:id="rId47"/>
    <p:sldId id="267" r:id="rId48"/>
    <p:sldId id="341" r:id="rId49"/>
  </p:sldIdLst>
  <p:sldSz cx="9144000" cy="6858000" type="screen4x3"/>
  <p:notesSz cx="6858000" cy="9144000"/>
  <p:custDataLst>
    <p:tags r:id="rId5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4" autoAdjust="0"/>
    <p:restoredTop sz="94675" autoAdjust="0"/>
  </p:normalViewPr>
  <p:slideViewPr>
    <p:cSldViewPr>
      <p:cViewPr varScale="1">
        <p:scale>
          <a:sx n="115" d="100"/>
          <a:sy n="115" d="100"/>
        </p:scale>
        <p:origin x="13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40"/>
    </p:cViewPr>
  </p:sorterViewPr>
  <p:notesViewPr>
    <p:cSldViewPr>
      <p:cViewPr varScale="1">
        <p:scale>
          <a:sx n="91" d="100"/>
          <a:sy n="91" d="100"/>
        </p:scale>
        <p:origin x="365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F376A-F943-4DF8-9F0D-EBFC57FE280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0940EC1D-3D56-4534-B6D0-AD5FFA59F4BA}">
      <dgm:prSet/>
      <dgm:spPr/>
      <dgm:t>
        <a:bodyPr/>
        <a:lstStyle/>
        <a:p>
          <a:pPr algn="l"/>
          <a:r>
            <a:rPr lang="en-US" dirty="0"/>
            <a:t>Assessment</a:t>
          </a:r>
        </a:p>
      </dgm:t>
    </dgm:pt>
    <dgm:pt modelId="{CE0D12A8-DD0C-471E-81A9-C5125A206EF6}" type="parTrans" cxnId="{88F6BBD4-6DB4-4481-8A0D-8B54B75FE753}">
      <dgm:prSet/>
      <dgm:spPr/>
      <dgm:t>
        <a:bodyPr/>
        <a:lstStyle/>
        <a:p>
          <a:endParaRPr lang="en-US"/>
        </a:p>
      </dgm:t>
    </dgm:pt>
    <dgm:pt modelId="{26256D8A-AB41-45B5-B112-86EC8EB389F4}" type="sibTrans" cxnId="{88F6BBD4-6DB4-4481-8A0D-8B54B75FE753}">
      <dgm:prSet/>
      <dgm:spPr/>
      <dgm:t>
        <a:bodyPr/>
        <a:lstStyle/>
        <a:p>
          <a:endParaRPr lang="en-US"/>
        </a:p>
      </dgm:t>
    </dgm:pt>
    <dgm:pt modelId="{131D3A3B-6857-4479-B37D-F48768FD82E5}">
      <dgm:prSet/>
      <dgm:spPr/>
      <dgm:t>
        <a:bodyPr/>
        <a:lstStyle/>
        <a:p>
          <a:pPr algn="l"/>
          <a:r>
            <a:rPr lang="en-US" dirty="0"/>
            <a:t>Policy Development </a:t>
          </a:r>
        </a:p>
      </dgm:t>
    </dgm:pt>
    <dgm:pt modelId="{14F525A6-7853-4E22-B950-B9B85F7577A9}" type="parTrans" cxnId="{8A133636-AC15-45CF-AEF5-8D2D077F97B0}">
      <dgm:prSet/>
      <dgm:spPr/>
      <dgm:t>
        <a:bodyPr/>
        <a:lstStyle/>
        <a:p>
          <a:endParaRPr lang="en-US"/>
        </a:p>
      </dgm:t>
    </dgm:pt>
    <dgm:pt modelId="{9853C218-65BB-4148-9D4E-D7DAA25320BD}" type="sibTrans" cxnId="{8A133636-AC15-45CF-AEF5-8D2D077F97B0}">
      <dgm:prSet/>
      <dgm:spPr/>
      <dgm:t>
        <a:bodyPr/>
        <a:lstStyle/>
        <a:p>
          <a:endParaRPr lang="en-US"/>
        </a:p>
      </dgm:t>
    </dgm:pt>
    <dgm:pt modelId="{A36F775E-DD6C-4877-910F-C478079C740B}">
      <dgm:prSet/>
      <dgm:spPr/>
      <dgm:t>
        <a:bodyPr/>
        <a:lstStyle/>
        <a:p>
          <a:pPr algn="l"/>
          <a:r>
            <a:rPr lang="en-US" dirty="0"/>
            <a:t>Assurance</a:t>
          </a:r>
        </a:p>
      </dgm:t>
    </dgm:pt>
    <dgm:pt modelId="{E0E7EC3B-E6E3-4C08-8C8F-151FF0B703AB}" type="parTrans" cxnId="{A1187909-3ADA-440A-B289-019F780EBFEC}">
      <dgm:prSet/>
      <dgm:spPr/>
      <dgm:t>
        <a:bodyPr/>
        <a:lstStyle/>
        <a:p>
          <a:endParaRPr lang="en-US"/>
        </a:p>
      </dgm:t>
    </dgm:pt>
    <dgm:pt modelId="{7530F3AC-1E87-468F-9165-966402DC8B32}" type="sibTrans" cxnId="{A1187909-3ADA-440A-B289-019F780EBFEC}">
      <dgm:prSet/>
      <dgm:spPr/>
      <dgm:t>
        <a:bodyPr/>
        <a:lstStyle/>
        <a:p>
          <a:endParaRPr lang="en-US"/>
        </a:p>
      </dgm:t>
    </dgm:pt>
    <dgm:pt modelId="{C2032F4E-F1C2-4CD7-8D55-9C11F155DEFA}" type="pres">
      <dgm:prSet presAssocID="{A8CF376A-F943-4DF8-9F0D-EBFC57FE2802}" presName="linear" presStyleCnt="0">
        <dgm:presLayoutVars>
          <dgm:dir/>
          <dgm:animLvl val="lvl"/>
          <dgm:resizeHandles val="exact"/>
        </dgm:presLayoutVars>
      </dgm:prSet>
      <dgm:spPr/>
      <dgm:t>
        <a:bodyPr/>
        <a:lstStyle/>
        <a:p>
          <a:endParaRPr lang="en-US"/>
        </a:p>
      </dgm:t>
    </dgm:pt>
    <dgm:pt modelId="{4ADB18CF-765D-494D-A54D-4A3080B89C78}" type="pres">
      <dgm:prSet presAssocID="{0940EC1D-3D56-4534-B6D0-AD5FFA59F4BA}" presName="parentLin" presStyleCnt="0"/>
      <dgm:spPr/>
    </dgm:pt>
    <dgm:pt modelId="{228CC59B-3110-4A9F-8040-C4FD760FE463}" type="pres">
      <dgm:prSet presAssocID="{0940EC1D-3D56-4534-B6D0-AD5FFA59F4BA}" presName="parentLeftMargin" presStyleLbl="node1" presStyleIdx="0" presStyleCnt="3"/>
      <dgm:spPr/>
      <dgm:t>
        <a:bodyPr/>
        <a:lstStyle/>
        <a:p>
          <a:endParaRPr lang="en-US"/>
        </a:p>
      </dgm:t>
    </dgm:pt>
    <dgm:pt modelId="{84025E70-E512-44C9-9D38-94C6488ED7B9}" type="pres">
      <dgm:prSet presAssocID="{0940EC1D-3D56-4534-B6D0-AD5FFA59F4BA}" presName="parentText" presStyleLbl="node1" presStyleIdx="0" presStyleCnt="3">
        <dgm:presLayoutVars>
          <dgm:chMax val="0"/>
          <dgm:bulletEnabled val="1"/>
        </dgm:presLayoutVars>
      </dgm:prSet>
      <dgm:spPr/>
      <dgm:t>
        <a:bodyPr/>
        <a:lstStyle/>
        <a:p>
          <a:endParaRPr lang="en-US"/>
        </a:p>
      </dgm:t>
    </dgm:pt>
    <dgm:pt modelId="{288D6AEA-D617-49CB-B4FC-0108A1FA1A45}" type="pres">
      <dgm:prSet presAssocID="{0940EC1D-3D56-4534-B6D0-AD5FFA59F4BA}" presName="negativeSpace" presStyleCnt="0"/>
      <dgm:spPr/>
    </dgm:pt>
    <dgm:pt modelId="{489AEABF-C0F3-48E8-9A18-C390DE454E76}" type="pres">
      <dgm:prSet presAssocID="{0940EC1D-3D56-4534-B6D0-AD5FFA59F4BA}" presName="childText" presStyleLbl="conFgAcc1" presStyleIdx="0" presStyleCnt="3" custLinFactNeighborY="-4074">
        <dgm:presLayoutVars>
          <dgm:bulletEnabled val="1"/>
        </dgm:presLayoutVars>
      </dgm:prSet>
      <dgm:spPr/>
    </dgm:pt>
    <dgm:pt modelId="{FBC87F2A-0206-4694-85DC-077A469E5A59}" type="pres">
      <dgm:prSet presAssocID="{26256D8A-AB41-45B5-B112-86EC8EB389F4}" presName="spaceBetweenRectangles" presStyleCnt="0"/>
      <dgm:spPr/>
    </dgm:pt>
    <dgm:pt modelId="{E60D24C8-5042-46DA-8CB4-43A1B6451D36}" type="pres">
      <dgm:prSet presAssocID="{A36F775E-DD6C-4877-910F-C478079C740B}" presName="parentLin" presStyleCnt="0"/>
      <dgm:spPr/>
    </dgm:pt>
    <dgm:pt modelId="{81BBB789-A839-46AE-9CD5-832A4811EBDC}" type="pres">
      <dgm:prSet presAssocID="{A36F775E-DD6C-4877-910F-C478079C740B}" presName="parentLeftMargin" presStyleLbl="node1" presStyleIdx="0" presStyleCnt="3"/>
      <dgm:spPr/>
      <dgm:t>
        <a:bodyPr/>
        <a:lstStyle/>
        <a:p>
          <a:endParaRPr lang="en-US"/>
        </a:p>
      </dgm:t>
    </dgm:pt>
    <dgm:pt modelId="{AFB01BED-3855-4EE4-ABCC-CFB98CB116A0}" type="pres">
      <dgm:prSet presAssocID="{A36F775E-DD6C-4877-910F-C478079C740B}" presName="parentText" presStyleLbl="node1" presStyleIdx="1" presStyleCnt="3">
        <dgm:presLayoutVars>
          <dgm:chMax val="0"/>
          <dgm:bulletEnabled val="1"/>
        </dgm:presLayoutVars>
      </dgm:prSet>
      <dgm:spPr/>
      <dgm:t>
        <a:bodyPr/>
        <a:lstStyle/>
        <a:p>
          <a:endParaRPr lang="en-US"/>
        </a:p>
      </dgm:t>
    </dgm:pt>
    <dgm:pt modelId="{9A8A5BD7-8819-453E-820E-AAFB2279A334}" type="pres">
      <dgm:prSet presAssocID="{A36F775E-DD6C-4877-910F-C478079C740B}" presName="negativeSpace" presStyleCnt="0"/>
      <dgm:spPr/>
    </dgm:pt>
    <dgm:pt modelId="{29DBD95F-78EE-4116-AB61-2E53F32516C3}" type="pres">
      <dgm:prSet presAssocID="{A36F775E-DD6C-4877-910F-C478079C740B}" presName="childText" presStyleLbl="conFgAcc1" presStyleIdx="1" presStyleCnt="3">
        <dgm:presLayoutVars>
          <dgm:bulletEnabled val="1"/>
        </dgm:presLayoutVars>
      </dgm:prSet>
      <dgm:spPr/>
    </dgm:pt>
    <dgm:pt modelId="{8E996FF2-78F7-4AEA-AD60-97CF9129D8B9}" type="pres">
      <dgm:prSet presAssocID="{7530F3AC-1E87-468F-9165-966402DC8B32}" presName="spaceBetweenRectangles" presStyleCnt="0"/>
      <dgm:spPr/>
    </dgm:pt>
    <dgm:pt modelId="{1FB3AB0B-2DBF-47BC-93D2-E5F59A14371F}" type="pres">
      <dgm:prSet presAssocID="{131D3A3B-6857-4479-B37D-F48768FD82E5}" presName="parentLin" presStyleCnt="0"/>
      <dgm:spPr/>
    </dgm:pt>
    <dgm:pt modelId="{532D203C-DE1A-4CDF-91A0-3BBCAA059E71}" type="pres">
      <dgm:prSet presAssocID="{131D3A3B-6857-4479-B37D-F48768FD82E5}" presName="parentLeftMargin" presStyleLbl="node1" presStyleIdx="1" presStyleCnt="3"/>
      <dgm:spPr/>
      <dgm:t>
        <a:bodyPr/>
        <a:lstStyle/>
        <a:p>
          <a:endParaRPr lang="en-US"/>
        </a:p>
      </dgm:t>
    </dgm:pt>
    <dgm:pt modelId="{77C0138F-B39A-457B-9C29-D537851563E1}" type="pres">
      <dgm:prSet presAssocID="{131D3A3B-6857-4479-B37D-F48768FD82E5}" presName="parentText" presStyleLbl="node1" presStyleIdx="2" presStyleCnt="3">
        <dgm:presLayoutVars>
          <dgm:chMax val="0"/>
          <dgm:bulletEnabled val="1"/>
        </dgm:presLayoutVars>
      </dgm:prSet>
      <dgm:spPr/>
      <dgm:t>
        <a:bodyPr/>
        <a:lstStyle/>
        <a:p>
          <a:endParaRPr lang="en-US"/>
        </a:p>
      </dgm:t>
    </dgm:pt>
    <dgm:pt modelId="{DD2B96A8-3265-486A-9AB6-B7A54A33B318}" type="pres">
      <dgm:prSet presAssocID="{131D3A3B-6857-4479-B37D-F48768FD82E5}" presName="negativeSpace" presStyleCnt="0"/>
      <dgm:spPr/>
    </dgm:pt>
    <dgm:pt modelId="{1BA8795D-124A-4C1C-A101-13E32F8C7ACF}" type="pres">
      <dgm:prSet presAssocID="{131D3A3B-6857-4479-B37D-F48768FD82E5}" presName="childText" presStyleLbl="conFgAcc1" presStyleIdx="2" presStyleCnt="3">
        <dgm:presLayoutVars>
          <dgm:bulletEnabled val="1"/>
        </dgm:presLayoutVars>
      </dgm:prSet>
      <dgm:spPr/>
    </dgm:pt>
  </dgm:ptLst>
  <dgm:cxnLst>
    <dgm:cxn modelId="{9E7CD09B-929C-4574-9F04-21E0B32CE0B4}" type="presOf" srcId="{131D3A3B-6857-4479-B37D-F48768FD82E5}" destId="{77C0138F-B39A-457B-9C29-D537851563E1}" srcOrd="1" destOrd="0" presId="urn:microsoft.com/office/officeart/2005/8/layout/list1"/>
    <dgm:cxn modelId="{3B80D991-FC82-4520-8487-D7844F15D034}" type="presOf" srcId="{131D3A3B-6857-4479-B37D-F48768FD82E5}" destId="{532D203C-DE1A-4CDF-91A0-3BBCAA059E71}" srcOrd="0" destOrd="0" presId="urn:microsoft.com/office/officeart/2005/8/layout/list1"/>
    <dgm:cxn modelId="{65705293-606C-457A-90C2-6B8F9CA9918E}" type="presOf" srcId="{0940EC1D-3D56-4534-B6D0-AD5FFA59F4BA}" destId="{228CC59B-3110-4A9F-8040-C4FD760FE463}" srcOrd="0" destOrd="0" presId="urn:microsoft.com/office/officeart/2005/8/layout/list1"/>
    <dgm:cxn modelId="{A58B1283-67AF-4355-AB01-07A7890971D7}" type="presOf" srcId="{A8CF376A-F943-4DF8-9F0D-EBFC57FE2802}" destId="{C2032F4E-F1C2-4CD7-8D55-9C11F155DEFA}" srcOrd="0" destOrd="0" presId="urn:microsoft.com/office/officeart/2005/8/layout/list1"/>
    <dgm:cxn modelId="{510E2555-83B0-4825-BAA7-707B38432A12}" type="presOf" srcId="{0940EC1D-3D56-4534-B6D0-AD5FFA59F4BA}" destId="{84025E70-E512-44C9-9D38-94C6488ED7B9}" srcOrd="1" destOrd="0" presId="urn:microsoft.com/office/officeart/2005/8/layout/list1"/>
    <dgm:cxn modelId="{BD750607-4483-46E5-B50F-944DDED020D2}" type="presOf" srcId="{A36F775E-DD6C-4877-910F-C478079C740B}" destId="{81BBB789-A839-46AE-9CD5-832A4811EBDC}" srcOrd="0" destOrd="0" presId="urn:microsoft.com/office/officeart/2005/8/layout/list1"/>
    <dgm:cxn modelId="{2772CEAB-E55A-4F1F-B2BC-9D15E3835444}" type="presOf" srcId="{A36F775E-DD6C-4877-910F-C478079C740B}" destId="{AFB01BED-3855-4EE4-ABCC-CFB98CB116A0}" srcOrd="1" destOrd="0" presId="urn:microsoft.com/office/officeart/2005/8/layout/list1"/>
    <dgm:cxn modelId="{88F6BBD4-6DB4-4481-8A0D-8B54B75FE753}" srcId="{A8CF376A-F943-4DF8-9F0D-EBFC57FE2802}" destId="{0940EC1D-3D56-4534-B6D0-AD5FFA59F4BA}" srcOrd="0" destOrd="0" parTransId="{CE0D12A8-DD0C-471E-81A9-C5125A206EF6}" sibTransId="{26256D8A-AB41-45B5-B112-86EC8EB389F4}"/>
    <dgm:cxn modelId="{8A133636-AC15-45CF-AEF5-8D2D077F97B0}" srcId="{A8CF376A-F943-4DF8-9F0D-EBFC57FE2802}" destId="{131D3A3B-6857-4479-B37D-F48768FD82E5}" srcOrd="2" destOrd="0" parTransId="{14F525A6-7853-4E22-B950-B9B85F7577A9}" sibTransId="{9853C218-65BB-4148-9D4E-D7DAA25320BD}"/>
    <dgm:cxn modelId="{A1187909-3ADA-440A-B289-019F780EBFEC}" srcId="{A8CF376A-F943-4DF8-9F0D-EBFC57FE2802}" destId="{A36F775E-DD6C-4877-910F-C478079C740B}" srcOrd="1" destOrd="0" parTransId="{E0E7EC3B-E6E3-4C08-8C8F-151FF0B703AB}" sibTransId="{7530F3AC-1E87-468F-9165-966402DC8B32}"/>
    <dgm:cxn modelId="{F691C41A-BF9C-459F-9085-A1A8A04C03D9}" type="presParOf" srcId="{C2032F4E-F1C2-4CD7-8D55-9C11F155DEFA}" destId="{4ADB18CF-765D-494D-A54D-4A3080B89C78}" srcOrd="0" destOrd="0" presId="urn:microsoft.com/office/officeart/2005/8/layout/list1"/>
    <dgm:cxn modelId="{B8AF5B94-8379-415E-AFAF-E316A6E6D1EF}" type="presParOf" srcId="{4ADB18CF-765D-494D-A54D-4A3080B89C78}" destId="{228CC59B-3110-4A9F-8040-C4FD760FE463}" srcOrd="0" destOrd="0" presId="urn:microsoft.com/office/officeart/2005/8/layout/list1"/>
    <dgm:cxn modelId="{0E19681E-16C6-4CCC-9FE0-BD555F2662B7}" type="presParOf" srcId="{4ADB18CF-765D-494D-A54D-4A3080B89C78}" destId="{84025E70-E512-44C9-9D38-94C6488ED7B9}" srcOrd="1" destOrd="0" presId="urn:microsoft.com/office/officeart/2005/8/layout/list1"/>
    <dgm:cxn modelId="{AC1791A1-FEA0-4FB5-BEC6-41202E1AABC5}" type="presParOf" srcId="{C2032F4E-F1C2-4CD7-8D55-9C11F155DEFA}" destId="{288D6AEA-D617-49CB-B4FC-0108A1FA1A45}" srcOrd="1" destOrd="0" presId="urn:microsoft.com/office/officeart/2005/8/layout/list1"/>
    <dgm:cxn modelId="{B972C544-3BA3-409F-B251-2B4B0786863F}" type="presParOf" srcId="{C2032F4E-F1C2-4CD7-8D55-9C11F155DEFA}" destId="{489AEABF-C0F3-48E8-9A18-C390DE454E76}" srcOrd="2" destOrd="0" presId="urn:microsoft.com/office/officeart/2005/8/layout/list1"/>
    <dgm:cxn modelId="{857C6095-1986-43A2-8314-6BE121D7B41A}" type="presParOf" srcId="{C2032F4E-F1C2-4CD7-8D55-9C11F155DEFA}" destId="{FBC87F2A-0206-4694-85DC-077A469E5A59}" srcOrd="3" destOrd="0" presId="urn:microsoft.com/office/officeart/2005/8/layout/list1"/>
    <dgm:cxn modelId="{3D711687-44B0-4233-B190-0FA9673599CA}" type="presParOf" srcId="{C2032F4E-F1C2-4CD7-8D55-9C11F155DEFA}" destId="{E60D24C8-5042-46DA-8CB4-43A1B6451D36}" srcOrd="4" destOrd="0" presId="urn:microsoft.com/office/officeart/2005/8/layout/list1"/>
    <dgm:cxn modelId="{13120940-79CA-4E70-8599-306B93C4A081}" type="presParOf" srcId="{E60D24C8-5042-46DA-8CB4-43A1B6451D36}" destId="{81BBB789-A839-46AE-9CD5-832A4811EBDC}" srcOrd="0" destOrd="0" presId="urn:microsoft.com/office/officeart/2005/8/layout/list1"/>
    <dgm:cxn modelId="{0948BDE5-00E0-49B8-8187-F1174B02D5E0}" type="presParOf" srcId="{E60D24C8-5042-46DA-8CB4-43A1B6451D36}" destId="{AFB01BED-3855-4EE4-ABCC-CFB98CB116A0}" srcOrd="1" destOrd="0" presId="urn:microsoft.com/office/officeart/2005/8/layout/list1"/>
    <dgm:cxn modelId="{E507BB4B-598A-498D-8D63-154F12EE6352}" type="presParOf" srcId="{C2032F4E-F1C2-4CD7-8D55-9C11F155DEFA}" destId="{9A8A5BD7-8819-453E-820E-AAFB2279A334}" srcOrd="5" destOrd="0" presId="urn:microsoft.com/office/officeart/2005/8/layout/list1"/>
    <dgm:cxn modelId="{323A9EBC-CF4C-4D9A-8F01-0C72D21C9B1C}" type="presParOf" srcId="{C2032F4E-F1C2-4CD7-8D55-9C11F155DEFA}" destId="{29DBD95F-78EE-4116-AB61-2E53F32516C3}" srcOrd="6" destOrd="0" presId="urn:microsoft.com/office/officeart/2005/8/layout/list1"/>
    <dgm:cxn modelId="{3F628CCF-9238-4210-9C00-7448CFEEE4E5}" type="presParOf" srcId="{C2032F4E-F1C2-4CD7-8D55-9C11F155DEFA}" destId="{8E996FF2-78F7-4AEA-AD60-97CF9129D8B9}" srcOrd="7" destOrd="0" presId="urn:microsoft.com/office/officeart/2005/8/layout/list1"/>
    <dgm:cxn modelId="{ECA5E917-CD97-43BD-8EF3-2F1D5F3243C0}" type="presParOf" srcId="{C2032F4E-F1C2-4CD7-8D55-9C11F155DEFA}" destId="{1FB3AB0B-2DBF-47BC-93D2-E5F59A14371F}" srcOrd="8" destOrd="0" presId="urn:microsoft.com/office/officeart/2005/8/layout/list1"/>
    <dgm:cxn modelId="{B466189F-B081-475D-85A8-141BDEDF66F5}" type="presParOf" srcId="{1FB3AB0B-2DBF-47BC-93D2-E5F59A14371F}" destId="{532D203C-DE1A-4CDF-91A0-3BBCAA059E71}" srcOrd="0" destOrd="0" presId="urn:microsoft.com/office/officeart/2005/8/layout/list1"/>
    <dgm:cxn modelId="{058CE7E4-8A7A-49A9-B1AD-C23C65138EA6}" type="presParOf" srcId="{1FB3AB0B-2DBF-47BC-93D2-E5F59A14371F}" destId="{77C0138F-B39A-457B-9C29-D537851563E1}" srcOrd="1" destOrd="0" presId="urn:microsoft.com/office/officeart/2005/8/layout/list1"/>
    <dgm:cxn modelId="{AB60369F-B70D-4845-AE03-EF9267268343}" type="presParOf" srcId="{C2032F4E-F1C2-4CD7-8D55-9C11F155DEFA}" destId="{DD2B96A8-3265-486A-9AB6-B7A54A33B318}" srcOrd="9" destOrd="0" presId="urn:microsoft.com/office/officeart/2005/8/layout/list1"/>
    <dgm:cxn modelId="{D63403DE-6FFC-4A9D-96B6-E9E5C9E1982D}" type="presParOf" srcId="{C2032F4E-F1C2-4CD7-8D55-9C11F155DEFA}" destId="{1BA8795D-124A-4C1C-A101-13E32F8C7AC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AEABF-C0F3-48E8-9A18-C390DE454E76}">
      <dsp:nvSpPr>
        <dsp:cNvPr id="0" name=""/>
        <dsp:cNvSpPr/>
      </dsp:nvSpPr>
      <dsp:spPr>
        <a:xfrm>
          <a:off x="0" y="533400"/>
          <a:ext cx="6096000" cy="882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025E70-E512-44C9-9D38-94C6488ED7B9}">
      <dsp:nvSpPr>
        <dsp:cNvPr id="0" name=""/>
        <dsp:cNvSpPr/>
      </dsp:nvSpPr>
      <dsp:spPr>
        <a:xfrm>
          <a:off x="304800" y="24499"/>
          <a:ext cx="4267200" cy="1033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555750">
            <a:lnSpc>
              <a:spcPct val="90000"/>
            </a:lnSpc>
            <a:spcBef>
              <a:spcPct val="0"/>
            </a:spcBef>
            <a:spcAft>
              <a:spcPct val="35000"/>
            </a:spcAft>
          </a:pPr>
          <a:r>
            <a:rPr lang="en-US" sz="3500" kern="1200" dirty="0"/>
            <a:t>Assessment</a:t>
          </a:r>
        </a:p>
      </dsp:txBody>
      <dsp:txXfrm>
        <a:off x="355237" y="74936"/>
        <a:ext cx="4166326" cy="932326"/>
      </dsp:txXfrm>
    </dsp:sp>
    <dsp:sp modelId="{29DBD95F-78EE-4116-AB61-2E53F32516C3}">
      <dsp:nvSpPr>
        <dsp:cNvPr id="0" name=""/>
        <dsp:cNvSpPr/>
      </dsp:nvSpPr>
      <dsp:spPr>
        <a:xfrm>
          <a:off x="0" y="2128700"/>
          <a:ext cx="6096000" cy="882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B01BED-3855-4EE4-ABCC-CFB98CB116A0}">
      <dsp:nvSpPr>
        <dsp:cNvPr id="0" name=""/>
        <dsp:cNvSpPr/>
      </dsp:nvSpPr>
      <dsp:spPr>
        <a:xfrm>
          <a:off x="304800" y="1612099"/>
          <a:ext cx="4267200" cy="1033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555750">
            <a:lnSpc>
              <a:spcPct val="90000"/>
            </a:lnSpc>
            <a:spcBef>
              <a:spcPct val="0"/>
            </a:spcBef>
            <a:spcAft>
              <a:spcPct val="35000"/>
            </a:spcAft>
          </a:pPr>
          <a:r>
            <a:rPr lang="en-US" sz="3500" kern="1200" dirty="0"/>
            <a:t>Assurance</a:t>
          </a:r>
        </a:p>
      </dsp:txBody>
      <dsp:txXfrm>
        <a:off x="355237" y="1662536"/>
        <a:ext cx="4166326" cy="932326"/>
      </dsp:txXfrm>
    </dsp:sp>
    <dsp:sp modelId="{1BA8795D-124A-4C1C-A101-13E32F8C7ACF}">
      <dsp:nvSpPr>
        <dsp:cNvPr id="0" name=""/>
        <dsp:cNvSpPr/>
      </dsp:nvSpPr>
      <dsp:spPr>
        <a:xfrm>
          <a:off x="0" y="3716300"/>
          <a:ext cx="6096000" cy="882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C0138F-B39A-457B-9C29-D537851563E1}">
      <dsp:nvSpPr>
        <dsp:cNvPr id="0" name=""/>
        <dsp:cNvSpPr/>
      </dsp:nvSpPr>
      <dsp:spPr>
        <a:xfrm>
          <a:off x="304800" y="3199700"/>
          <a:ext cx="4267200" cy="1033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555750">
            <a:lnSpc>
              <a:spcPct val="90000"/>
            </a:lnSpc>
            <a:spcBef>
              <a:spcPct val="0"/>
            </a:spcBef>
            <a:spcAft>
              <a:spcPct val="35000"/>
            </a:spcAft>
          </a:pPr>
          <a:r>
            <a:rPr lang="en-US" sz="3500" kern="1200" dirty="0"/>
            <a:t>Policy Development </a:t>
          </a:r>
        </a:p>
      </dsp:txBody>
      <dsp:txXfrm>
        <a:off x="355237" y="3250137"/>
        <a:ext cx="4166326"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2B068-680D-4C0B-884B-4D9F9FE54309}" type="datetimeFigureOut">
              <a:rPr lang="en-US" smtClean="0"/>
              <a:t>7/2/2020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340BA-5E6E-4B6F-A264-A1EF11122319}" type="slidenum">
              <a:rPr lang="en-US" smtClean="0"/>
              <a:t>‹#›</a:t>
            </a:fld>
            <a:endParaRPr lang="en-US"/>
          </a:p>
        </p:txBody>
      </p:sp>
    </p:spTree>
    <p:extLst>
      <p:ext uri="{BB962C8B-B14F-4D97-AF65-F5344CB8AC3E}">
        <p14:creationId xmlns:p14="http://schemas.microsoft.com/office/powerpoint/2010/main" val="296099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Campaign</a:t>
            </a:r>
            <a:r>
              <a:rPr lang="en-US" sz="1200" kern="1200" dirty="0">
                <a:solidFill>
                  <a:schemeClr val="tx1"/>
                </a:solidFill>
                <a:effectLst/>
                <a:latin typeface="+mn-lt"/>
                <a:ea typeface="+mn-ea"/>
                <a:cs typeface="+mn-cs"/>
              </a:rPr>
              <a:t> launched on the heels of the release of a 2010 landmark</a:t>
            </a:r>
            <a:r>
              <a:rPr lang="en-US" sz="1200" kern="1200" baseline="0" dirty="0">
                <a:solidFill>
                  <a:schemeClr val="tx1"/>
                </a:solidFill>
                <a:effectLst/>
                <a:latin typeface="+mn-lt"/>
                <a:ea typeface="+mn-ea"/>
                <a:cs typeface="+mn-cs"/>
              </a:rPr>
              <a:t> Institute of Medicine Study, called </a:t>
            </a:r>
            <a:r>
              <a:rPr lang="en-US" sz="1200" i="1" kern="1200" baseline="0" dirty="0">
                <a:solidFill>
                  <a:schemeClr val="tx1"/>
                </a:solidFill>
                <a:effectLst/>
                <a:latin typeface="+mn-lt"/>
                <a:ea typeface="+mn-ea"/>
                <a:cs typeface="+mn-cs"/>
              </a:rPr>
              <a:t>The Future of Nursing: Leading Change, Advancing Health</a:t>
            </a:r>
            <a:r>
              <a:rPr lang="en-US" sz="1200" kern="1200" baseline="0" dirty="0">
                <a:solidFill>
                  <a:schemeClr val="tx1"/>
                </a:solidFill>
                <a:effectLst/>
                <a:latin typeface="+mn-lt"/>
                <a:ea typeface="+mn-ea"/>
                <a:cs typeface="+mn-cs"/>
              </a:rPr>
              <a:t>, which </a:t>
            </a:r>
            <a:r>
              <a:rPr lang="en-US" sz="1200" kern="1200" dirty="0">
                <a:solidFill>
                  <a:schemeClr val="tx1"/>
                </a:solidFill>
                <a:effectLst/>
                <a:latin typeface="+mn-lt"/>
                <a:ea typeface="+mn-ea"/>
                <a:cs typeface="+mn-cs"/>
              </a:rPr>
              <a:t>stated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nurses must help to lead and shape health system transformation.</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2010 report, along with a follow up report released in 2015, offered specific recommendations </a:t>
            </a:r>
            <a:r>
              <a:rPr lang="en-US" sz="1200" baseline="0" dirty="0"/>
              <a:t>to transform health and health care through nursing so all Americans have access to high-quality care, with nurses contributing to the full extent of their capabilities.</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a:t>
            </a:r>
            <a:r>
              <a:rPr lang="en-US" sz="1200" kern="1200" baseline="0" dirty="0">
                <a:solidFill>
                  <a:schemeClr val="tx1"/>
                </a:solidFill>
                <a:effectLst/>
                <a:latin typeface="+mn-lt"/>
                <a:ea typeface="+mn-ea"/>
                <a:cs typeface="+mn-cs"/>
              </a:rPr>
              <a:t> the IOM reports as our roadmap, the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Campaign </a:t>
            </a:r>
            <a:r>
              <a:rPr lang="en-US" sz="1200" kern="1200" dirty="0">
                <a:solidFill>
                  <a:schemeClr val="tx1"/>
                </a:solidFill>
                <a:effectLst/>
                <a:latin typeface="+mn-lt"/>
                <a:ea typeface="+mn-ea"/>
                <a:cs typeface="+mn-cs"/>
              </a:rPr>
              <a:t>is building on the strengths of nursing to create a healthier America. Driving our work is a belief that everyone in America deserves to live the healthiest life possible and that nurses are vital to building</a:t>
            </a:r>
            <a:r>
              <a:rPr lang="en-US" sz="1200" kern="1200" baseline="0" dirty="0">
                <a:solidFill>
                  <a:schemeClr val="tx1"/>
                </a:solidFill>
                <a:effectLst/>
                <a:latin typeface="+mn-lt"/>
                <a:ea typeface="+mn-ea"/>
                <a:cs typeface="+mn-cs"/>
              </a:rPr>
              <a:t> a healthier nation</a:t>
            </a:r>
            <a:r>
              <a:rPr lang="en-US" sz="1200" kern="1200" dirty="0">
                <a:solidFill>
                  <a:schemeClr val="tx1"/>
                </a:solidFill>
                <a:effectLst/>
                <a:latin typeface="+mn-lt"/>
                <a:ea typeface="+mn-ea"/>
                <a:cs typeface="+mn-cs"/>
              </a:rPr>
              <a: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may know the IOM was recently renamed the National Academy of Medicine.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Nurses and their partners participated in “listening sessions” to inform the 2020-2030 report, including partners in TN, MO and 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8748B82D-614F-430B-B205-715FAB76E354}" type="slidenum">
              <a:rPr lang="en-US" smtClean="0"/>
              <a:t>5</a:t>
            </a:fld>
            <a:endParaRPr lang="en-US" dirty="0"/>
          </a:p>
        </p:txBody>
      </p:sp>
    </p:spTree>
    <p:extLst>
      <p:ext uri="{BB962C8B-B14F-4D97-AF65-F5344CB8AC3E}">
        <p14:creationId xmlns:p14="http://schemas.microsoft.com/office/powerpoint/2010/main" val="211541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340BA-5E6E-4B6F-A264-A1EF11122319}" type="slidenum">
              <a:rPr lang="en-US" smtClean="0"/>
              <a:t>14</a:t>
            </a:fld>
            <a:endParaRPr lang="en-US"/>
          </a:p>
        </p:txBody>
      </p:sp>
    </p:spTree>
    <p:extLst>
      <p:ext uri="{BB962C8B-B14F-4D97-AF65-F5344CB8AC3E}">
        <p14:creationId xmlns:p14="http://schemas.microsoft.com/office/powerpoint/2010/main" val="1814238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Lillian Wald started the Henry Street Settlement, public health nurses – district nurses – have been on the forefront of serving the public where they live, learn and work.</a:t>
            </a:r>
            <a:endParaRPr lang="en-US" dirty="0"/>
          </a:p>
        </p:txBody>
      </p:sp>
      <p:sp>
        <p:nvSpPr>
          <p:cNvPr id="4" name="Slide Number Placeholder 3"/>
          <p:cNvSpPr>
            <a:spLocks noGrp="1"/>
          </p:cNvSpPr>
          <p:nvPr>
            <p:ph type="sldNum" sz="quarter" idx="5"/>
          </p:nvPr>
        </p:nvSpPr>
        <p:spPr/>
        <p:txBody>
          <a:bodyPr/>
          <a:lstStyle/>
          <a:p>
            <a:fld id="{797340BA-5E6E-4B6F-A264-A1EF11122319}" type="slidenum">
              <a:rPr lang="en-US" smtClean="0"/>
              <a:t>15</a:t>
            </a:fld>
            <a:endParaRPr lang="en-US"/>
          </a:p>
        </p:txBody>
      </p:sp>
    </p:spTree>
    <p:extLst>
      <p:ext uri="{BB962C8B-B14F-4D97-AF65-F5344CB8AC3E}">
        <p14:creationId xmlns:p14="http://schemas.microsoft.com/office/powerpoint/2010/main" val="182547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health nurses go into the field to address the social determinants and to create conditions for all people to achieve their fullest potential. </a:t>
            </a:r>
            <a:endParaRPr lang="en-US" dirty="0"/>
          </a:p>
        </p:txBody>
      </p:sp>
      <p:sp>
        <p:nvSpPr>
          <p:cNvPr id="4" name="Slide Number Placeholder 3"/>
          <p:cNvSpPr>
            <a:spLocks noGrp="1"/>
          </p:cNvSpPr>
          <p:nvPr>
            <p:ph type="sldNum" sz="quarter" idx="10"/>
          </p:nvPr>
        </p:nvSpPr>
        <p:spPr/>
        <p:txBody>
          <a:bodyPr/>
          <a:lstStyle/>
          <a:p>
            <a:fld id="{797340BA-5E6E-4B6F-A264-A1EF11122319}" type="slidenum">
              <a:rPr lang="en-US" smtClean="0"/>
              <a:t>16</a:t>
            </a:fld>
            <a:endParaRPr lang="en-US"/>
          </a:p>
        </p:txBody>
      </p:sp>
    </p:spTree>
    <p:extLst>
      <p:ext uri="{BB962C8B-B14F-4D97-AF65-F5344CB8AC3E}">
        <p14:creationId xmlns:p14="http://schemas.microsoft.com/office/powerpoint/2010/main" val="332583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PHNs have gone out to serve their communities, providing services during many of our most challenging epidemics and crises. </a:t>
            </a:r>
            <a:endParaRPr lang="en-US" dirty="0"/>
          </a:p>
        </p:txBody>
      </p:sp>
      <p:sp>
        <p:nvSpPr>
          <p:cNvPr id="4" name="Slide Number Placeholder 3"/>
          <p:cNvSpPr>
            <a:spLocks noGrp="1"/>
          </p:cNvSpPr>
          <p:nvPr>
            <p:ph type="sldNum" sz="quarter" idx="10"/>
          </p:nvPr>
        </p:nvSpPr>
        <p:spPr/>
        <p:txBody>
          <a:bodyPr/>
          <a:lstStyle/>
          <a:p>
            <a:fld id="{797340BA-5E6E-4B6F-A264-A1EF11122319}" type="slidenum">
              <a:rPr lang="en-US" smtClean="0"/>
              <a:t>17</a:t>
            </a:fld>
            <a:endParaRPr lang="en-US"/>
          </a:p>
        </p:txBody>
      </p:sp>
    </p:spTree>
    <p:extLst>
      <p:ext uri="{BB962C8B-B14F-4D97-AF65-F5344CB8AC3E}">
        <p14:creationId xmlns:p14="http://schemas.microsoft.com/office/powerpoint/2010/main" val="10184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1066800"/>
            <a:ext cx="4114800" cy="3086100"/>
          </a:xfrm>
        </p:spPr>
      </p:sp>
      <p:sp>
        <p:nvSpPr>
          <p:cNvPr id="3" name="Notes Placeholder 2"/>
          <p:cNvSpPr>
            <a:spLocks noGrp="1"/>
          </p:cNvSpPr>
          <p:nvPr>
            <p:ph type="body" idx="1"/>
          </p:nvPr>
        </p:nvSpPr>
        <p:spPr/>
        <p:txBody>
          <a:bodyPr/>
          <a:lstStyle/>
          <a:p>
            <a:r>
              <a:rPr lang="en-US" dirty="0" smtClean="0"/>
              <a:t>PHNs have focused on improving maternal child health outcomes. </a:t>
            </a:r>
            <a:endParaRPr lang="en-US" dirty="0"/>
          </a:p>
        </p:txBody>
      </p:sp>
      <p:sp>
        <p:nvSpPr>
          <p:cNvPr id="4" name="Slide Number Placeholder 3"/>
          <p:cNvSpPr>
            <a:spLocks noGrp="1"/>
          </p:cNvSpPr>
          <p:nvPr>
            <p:ph type="sldNum" sz="quarter" idx="10"/>
          </p:nvPr>
        </p:nvSpPr>
        <p:spPr/>
        <p:txBody>
          <a:bodyPr/>
          <a:lstStyle/>
          <a:p>
            <a:fld id="{797340BA-5E6E-4B6F-A264-A1EF11122319}" type="slidenum">
              <a:rPr lang="en-US" smtClean="0"/>
              <a:t>18</a:t>
            </a:fld>
            <a:endParaRPr lang="en-US"/>
          </a:p>
        </p:txBody>
      </p:sp>
    </p:spTree>
    <p:extLst>
      <p:ext uri="{BB962C8B-B14F-4D97-AF65-F5344CB8AC3E}">
        <p14:creationId xmlns:p14="http://schemas.microsoft.com/office/powerpoint/2010/main" val="422225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Fought polio. </a:t>
            </a:r>
            <a:endParaRPr lang="en-US" dirty="0"/>
          </a:p>
        </p:txBody>
      </p:sp>
      <p:sp>
        <p:nvSpPr>
          <p:cNvPr id="4" name="Slide Number Placeholder 3"/>
          <p:cNvSpPr>
            <a:spLocks noGrp="1"/>
          </p:cNvSpPr>
          <p:nvPr>
            <p:ph type="sldNum" sz="quarter" idx="10"/>
          </p:nvPr>
        </p:nvSpPr>
        <p:spPr/>
        <p:txBody>
          <a:bodyPr/>
          <a:lstStyle/>
          <a:p>
            <a:fld id="{797340BA-5E6E-4B6F-A264-A1EF11122319}" type="slidenum">
              <a:rPr lang="en-US" smtClean="0"/>
              <a:t>19</a:t>
            </a:fld>
            <a:endParaRPr lang="en-US"/>
          </a:p>
        </p:txBody>
      </p:sp>
    </p:spTree>
    <p:extLst>
      <p:ext uri="{BB962C8B-B14F-4D97-AF65-F5344CB8AC3E}">
        <p14:creationId xmlns:p14="http://schemas.microsoft.com/office/powerpoint/2010/main" val="3967805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Radically reduced the impact of tuberculosis in the United States. </a:t>
            </a:r>
            <a:endParaRPr lang="en-US" dirty="0"/>
          </a:p>
        </p:txBody>
      </p:sp>
      <p:sp>
        <p:nvSpPr>
          <p:cNvPr id="4" name="Slide Number Placeholder 3"/>
          <p:cNvSpPr>
            <a:spLocks noGrp="1"/>
          </p:cNvSpPr>
          <p:nvPr>
            <p:ph type="sldNum" sz="quarter" idx="10"/>
          </p:nvPr>
        </p:nvSpPr>
        <p:spPr/>
        <p:txBody>
          <a:bodyPr/>
          <a:lstStyle/>
          <a:p>
            <a:fld id="{797340BA-5E6E-4B6F-A264-A1EF11122319}" type="slidenum">
              <a:rPr lang="en-US" smtClean="0"/>
              <a:t>20</a:t>
            </a:fld>
            <a:endParaRPr lang="en-US"/>
          </a:p>
        </p:txBody>
      </p:sp>
    </p:spTree>
    <p:extLst>
      <p:ext uri="{BB962C8B-B14F-4D97-AF65-F5344CB8AC3E}">
        <p14:creationId xmlns:p14="http://schemas.microsoft.com/office/powerpoint/2010/main" val="3906006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importantly,  PHNs have focused their interventions on data driven solutions to change the basic conditions that contribute to health and well-being.  </a:t>
            </a:r>
          </a:p>
          <a:p>
            <a:endParaRPr lang="en-US" dirty="0"/>
          </a:p>
          <a:p>
            <a:r>
              <a:rPr lang="en-US" dirty="0" smtClean="0"/>
              <a:t>The root of public health is social justice. </a:t>
            </a:r>
            <a:endParaRPr lang="en-US" dirty="0"/>
          </a:p>
        </p:txBody>
      </p:sp>
      <p:sp>
        <p:nvSpPr>
          <p:cNvPr id="4" name="Slide Number Placeholder 3"/>
          <p:cNvSpPr>
            <a:spLocks noGrp="1"/>
          </p:cNvSpPr>
          <p:nvPr>
            <p:ph type="sldNum" sz="quarter" idx="10"/>
          </p:nvPr>
        </p:nvSpPr>
        <p:spPr/>
        <p:txBody>
          <a:bodyPr/>
          <a:lstStyle/>
          <a:p>
            <a:fld id="{797340BA-5E6E-4B6F-A264-A1EF11122319}" type="slidenum">
              <a:rPr lang="en-US" smtClean="0"/>
              <a:t>21</a:t>
            </a:fld>
            <a:endParaRPr lang="en-US"/>
          </a:p>
        </p:txBody>
      </p:sp>
    </p:spTree>
    <p:extLst>
      <p:ext uri="{BB962C8B-B14F-4D97-AF65-F5344CB8AC3E}">
        <p14:creationId xmlns:p14="http://schemas.microsoft.com/office/powerpoint/2010/main" val="27274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Frieden</a:t>
            </a:r>
            <a:r>
              <a:rPr lang="en-US" dirty="0" smtClean="0"/>
              <a:t> Pyramid</a:t>
            </a:r>
          </a:p>
          <a:p>
            <a:endParaRPr lang="en-US" dirty="0"/>
          </a:p>
          <a:p>
            <a:r>
              <a:rPr lang="en-US" dirty="0" smtClean="0"/>
              <a:t>On this pyramid, PHNs focus on the lower rungs of the pyramid. </a:t>
            </a:r>
          </a:p>
          <a:p>
            <a:endParaRPr lang="en-US" dirty="0"/>
          </a:p>
          <a:p>
            <a:r>
              <a:rPr lang="en-US" dirty="0" smtClean="0"/>
              <a:t>As noted earlier, there are key foci of the public health leader, including nurse leader. </a:t>
            </a:r>
          </a:p>
          <a:p>
            <a:endParaRPr lang="en-US" dirty="0"/>
          </a:p>
          <a:p>
            <a:r>
              <a:rPr lang="en-US" dirty="0" smtClean="0"/>
              <a:t>Strategy Development</a:t>
            </a:r>
          </a:p>
          <a:p>
            <a:r>
              <a:rPr lang="en-US" dirty="0" smtClean="0"/>
              <a:t>Assessment</a:t>
            </a:r>
          </a:p>
          <a:p>
            <a:r>
              <a:rPr lang="en-US" dirty="0" smtClean="0"/>
              <a:t>Assurance, and </a:t>
            </a:r>
          </a:p>
          <a:p>
            <a:r>
              <a:rPr lang="en-US" dirty="0" smtClean="0"/>
              <a:t>Policy Development </a:t>
            </a:r>
            <a:endParaRPr lang="en-US" dirty="0"/>
          </a:p>
        </p:txBody>
      </p:sp>
      <p:sp>
        <p:nvSpPr>
          <p:cNvPr id="4" name="Slide Number Placeholder 3"/>
          <p:cNvSpPr>
            <a:spLocks noGrp="1"/>
          </p:cNvSpPr>
          <p:nvPr>
            <p:ph type="sldNum" sz="quarter" idx="10"/>
          </p:nvPr>
        </p:nvSpPr>
        <p:spPr/>
        <p:txBody>
          <a:bodyPr/>
          <a:lstStyle/>
          <a:p>
            <a:fld id="{797340BA-5E6E-4B6F-A264-A1EF11122319}" type="slidenum">
              <a:rPr lang="en-US" smtClean="0"/>
              <a:t>22</a:t>
            </a:fld>
            <a:endParaRPr lang="en-US"/>
          </a:p>
        </p:txBody>
      </p:sp>
    </p:spTree>
    <p:extLst>
      <p:ext uri="{BB962C8B-B14F-4D97-AF65-F5344CB8AC3E}">
        <p14:creationId xmlns:p14="http://schemas.microsoft.com/office/powerpoint/2010/main" val="3711874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23</a:t>
            </a:fld>
            <a:endParaRPr lang="en-US"/>
          </a:p>
        </p:txBody>
      </p:sp>
    </p:spTree>
    <p:extLst>
      <p:ext uri="{BB962C8B-B14F-4D97-AF65-F5344CB8AC3E}">
        <p14:creationId xmlns:p14="http://schemas.microsoft.com/office/powerpoint/2010/main" val="1476028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8B82D-614F-430B-B205-715FAB76E354}" type="slidenum">
              <a:rPr lang="en-US" smtClean="0"/>
              <a:t>6</a:t>
            </a:fld>
            <a:endParaRPr lang="en-US" dirty="0"/>
          </a:p>
        </p:txBody>
      </p:sp>
    </p:spTree>
    <p:extLst>
      <p:ext uri="{BB962C8B-B14F-4D97-AF65-F5344CB8AC3E}">
        <p14:creationId xmlns:p14="http://schemas.microsoft.com/office/powerpoint/2010/main" val="1328245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24</a:t>
            </a:fld>
            <a:endParaRPr lang="en-US"/>
          </a:p>
        </p:txBody>
      </p:sp>
    </p:spTree>
    <p:extLst>
      <p:ext uri="{BB962C8B-B14F-4D97-AF65-F5344CB8AC3E}">
        <p14:creationId xmlns:p14="http://schemas.microsoft.com/office/powerpoint/2010/main" val="829025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25</a:t>
            </a:fld>
            <a:endParaRPr lang="en-US"/>
          </a:p>
        </p:txBody>
      </p:sp>
    </p:spTree>
    <p:extLst>
      <p:ext uri="{BB962C8B-B14F-4D97-AF65-F5344CB8AC3E}">
        <p14:creationId xmlns:p14="http://schemas.microsoft.com/office/powerpoint/2010/main" val="3958478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26</a:t>
            </a:fld>
            <a:endParaRPr lang="en-US"/>
          </a:p>
        </p:txBody>
      </p:sp>
    </p:spTree>
    <p:extLst>
      <p:ext uri="{BB962C8B-B14F-4D97-AF65-F5344CB8AC3E}">
        <p14:creationId xmlns:p14="http://schemas.microsoft.com/office/powerpoint/2010/main" val="2559037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27</a:t>
            </a:fld>
            <a:endParaRPr lang="en-US"/>
          </a:p>
        </p:txBody>
      </p:sp>
    </p:spTree>
    <p:extLst>
      <p:ext uri="{BB962C8B-B14F-4D97-AF65-F5344CB8AC3E}">
        <p14:creationId xmlns:p14="http://schemas.microsoft.com/office/powerpoint/2010/main" val="1506673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28</a:t>
            </a:fld>
            <a:endParaRPr lang="en-US"/>
          </a:p>
        </p:txBody>
      </p:sp>
    </p:spTree>
    <p:extLst>
      <p:ext uri="{BB962C8B-B14F-4D97-AF65-F5344CB8AC3E}">
        <p14:creationId xmlns:p14="http://schemas.microsoft.com/office/powerpoint/2010/main" val="2030840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29</a:t>
            </a:fld>
            <a:endParaRPr lang="en-US"/>
          </a:p>
        </p:txBody>
      </p:sp>
    </p:spTree>
    <p:extLst>
      <p:ext uri="{BB962C8B-B14F-4D97-AF65-F5344CB8AC3E}">
        <p14:creationId xmlns:p14="http://schemas.microsoft.com/office/powerpoint/2010/main" val="2109840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30</a:t>
            </a:fld>
            <a:endParaRPr lang="en-US"/>
          </a:p>
        </p:txBody>
      </p:sp>
    </p:spTree>
    <p:extLst>
      <p:ext uri="{BB962C8B-B14F-4D97-AF65-F5344CB8AC3E}">
        <p14:creationId xmlns:p14="http://schemas.microsoft.com/office/powerpoint/2010/main" val="1393841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31</a:t>
            </a:fld>
            <a:endParaRPr lang="en-US"/>
          </a:p>
        </p:txBody>
      </p:sp>
    </p:spTree>
    <p:extLst>
      <p:ext uri="{BB962C8B-B14F-4D97-AF65-F5344CB8AC3E}">
        <p14:creationId xmlns:p14="http://schemas.microsoft.com/office/powerpoint/2010/main" val="3188991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32</a:t>
            </a:fld>
            <a:endParaRPr lang="en-US"/>
          </a:p>
        </p:txBody>
      </p:sp>
    </p:spTree>
    <p:extLst>
      <p:ext uri="{BB962C8B-B14F-4D97-AF65-F5344CB8AC3E}">
        <p14:creationId xmlns:p14="http://schemas.microsoft.com/office/powerpoint/2010/main" val="399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33</a:t>
            </a:fld>
            <a:endParaRPr lang="en-US"/>
          </a:p>
        </p:txBody>
      </p:sp>
    </p:spTree>
    <p:extLst>
      <p:ext uri="{BB962C8B-B14F-4D97-AF65-F5344CB8AC3E}">
        <p14:creationId xmlns:p14="http://schemas.microsoft.com/office/powerpoint/2010/main" val="292136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FDC6BE-D674-4CD2-9FD9-E872B50FB61D}"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790993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34</a:t>
            </a:fld>
            <a:endParaRPr lang="en-US"/>
          </a:p>
        </p:txBody>
      </p:sp>
    </p:spTree>
    <p:extLst>
      <p:ext uri="{BB962C8B-B14F-4D97-AF65-F5344CB8AC3E}">
        <p14:creationId xmlns:p14="http://schemas.microsoft.com/office/powerpoint/2010/main" val="1834896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a7516008b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a7516008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718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36</a:t>
            </a:fld>
            <a:endParaRPr lang="en-US"/>
          </a:p>
        </p:txBody>
      </p:sp>
    </p:spTree>
    <p:extLst>
      <p:ext uri="{BB962C8B-B14F-4D97-AF65-F5344CB8AC3E}">
        <p14:creationId xmlns:p14="http://schemas.microsoft.com/office/powerpoint/2010/main" val="3123815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37</a:t>
            </a:fld>
            <a:endParaRPr lang="en-US"/>
          </a:p>
        </p:txBody>
      </p:sp>
    </p:spTree>
    <p:extLst>
      <p:ext uri="{BB962C8B-B14F-4D97-AF65-F5344CB8AC3E}">
        <p14:creationId xmlns:p14="http://schemas.microsoft.com/office/powerpoint/2010/main" val="2469296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38</a:t>
            </a:fld>
            <a:endParaRPr lang="en-US"/>
          </a:p>
        </p:txBody>
      </p:sp>
    </p:spTree>
    <p:extLst>
      <p:ext uri="{BB962C8B-B14F-4D97-AF65-F5344CB8AC3E}">
        <p14:creationId xmlns:p14="http://schemas.microsoft.com/office/powerpoint/2010/main" val="2595030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39</a:t>
            </a:fld>
            <a:endParaRPr lang="en-US"/>
          </a:p>
        </p:txBody>
      </p:sp>
    </p:spTree>
    <p:extLst>
      <p:ext uri="{BB962C8B-B14F-4D97-AF65-F5344CB8AC3E}">
        <p14:creationId xmlns:p14="http://schemas.microsoft.com/office/powerpoint/2010/main" val="3319567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40</a:t>
            </a:fld>
            <a:endParaRPr lang="en-US"/>
          </a:p>
        </p:txBody>
      </p:sp>
    </p:spTree>
    <p:extLst>
      <p:ext uri="{BB962C8B-B14F-4D97-AF65-F5344CB8AC3E}">
        <p14:creationId xmlns:p14="http://schemas.microsoft.com/office/powerpoint/2010/main" val="802263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41</a:t>
            </a:fld>
            <a:endParaRPr lang="en-US"/>
          </a:p>
        </p:txBody>
      </p:sp>
    </p:spTree>
    <p:extLst>
      <p:ext uri="{BB962C8B-B14F-4D97-AF65-F5344CB8AC3E}">
        <p14:creationId xmlns:p14="http://schemas.microsoft.com/office/powerpoint/2010/main" val="945789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42</a:t>
            </a:fld>
            <a:endParaRPr lang="en-US"/>
          </a:p>
        </p:txBody>
      </p:sp>
    </p:spTree>
    <p:extLst>
      <p:ext uri="{BB962C8B-B14F-4D97-AF65-F5344CB8AC3E}">
        <p14:creationId xmlns:p14="http://schemas.microsoft.com/office/powerpoint/2010/main" val="1243084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340BA-5E6E-4B6F-A264-A1EF11122319}" type="slidenum">
              <a:rPr lang="en-US" smtClean="0"/>
              <a:t>43</a:t>
            </a:fld>
            <a:endParaRPr lang="en-US"/>
          </a:p>
        </p:txBody>
      </p:sp>
    </p:spTree>
    <p:extLst>
      <p:ext uri="{BB962C8B-B14F-4D97-AF65-F5344CB8AC3E}">
        <p14:creationId xmlns:p14="http://schemas.microsoft.com/office/powerpoint/2010/main" val="228842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7500" indent="-225425">
              <a:spcBef>
                <a:spcPct val="30000"/>
              </a:spcBef>
              <a:defRPr sz="1200">
                <a:solidFill>
                  <a:schemeClr val="tx1"/>
                </a:solidFill>
                <a:latin typeface="Calibri" panose="020F0502020204030204" pitchFamily="34" charset="0"/>
              </a:defRPr>
            </a:lvl4pPr>
            <a:lvl5pPr marL="2041525" indent="-225425">
              <a:spcBef>
                <a:spcPct val="30000"/>
              </a:spcBef>
              <a:defRPr sz="1200">
                <a:solidFill>
                  <a:schemeClr val="tx1"/>
                </a:solidFill>
                <a:latin typeface="Calibri" panose="020F0502020204030204" pitchFamily="34" charset="0"/>
              </a:defRPr>
            </a:lvl5pPr>
            <a:lvl6pPr marL="2498725" indent="-225425" eaLnBrk="0" fontAlgn="base" hangingPunct="0">
              <a:spcBef>
                <a:spcPct val="30000"/>
              </a:spcBef>
              <a:spcAft>
                <a:spcPct val="0"/>
              </a:spcAft>
              <a:defRPr sz="1200">
                <a:solidFill>
                  <a:schemeClr val="tx1"/>
                </a:solidFill>
                <a:latin typeface="Calibri" panose="020F0502020204030204" pitchFamily="34" charset="0"/>
              </a:defRPr>
            </a:lvl6pPr>
            <a:lvl7pPr marL="2955925" indent="-225425" eaLnBrk="0" fontAlgn="base" hangingPunct="0">
              <a:spcBef>
                <a:spcPct val="30000"/>
              </a:spcBef>
              <a:spcAft>
                <a:spcPct val="0"/>
              </a:spcAft>
              <a:defRPr sz="1200">
                <a:solidFill>
                  <a:schemeClr val="tx1"/>
                </a:solidFill>
                <a:latin typeface="Calibri" panose="020F0502020204030204" pitchFamily="34" charset="0"/>
              </a:defRPr>
            </a:lvl7pPr>
            <a:lvl8pPr marL="3413125" indent="-225425" eaLnBrk="0" fontAlgn="base" hangingPunct="0">
              <a:spcBef>
                <a:spcPct val="30000"/>
              </a:spcBef>
              <a:spcAft>
                <a:spcPct val="0"/>
              </a:spcAft>
              <a:defRPr sz="1200">
                <a:solidFill>
                  <a:schemeClr val="tx1"/>
                </a:solidFill>
                <a:latin typeface="Calibri" panose="020F0502020204030204" pitchFamily="34" charset="0"/>
              </a:defRPr>
            </a:lvl8pPr>
            <a:lvl9pPr marL="38703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CEA7B6-DE8C-4F75-AAD7-DD8CE42CDFBE}"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147411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44</a:t>
            </a:fld>
            <a:endParaRPr lang="en-US"/>
          </a:p>
        </p:txBody>
      </p:sp>
    </p:spTree>
    <p:extLst>
      <p:ext uri="{BB962C8B-B14F-4D97-AF65-F5344CB8AC3E}">
        <p14:creationId xmlns:p14="http://schemas.microsoft.com/office/powerpoint/2010/main" val="1283144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340BA-5E6E-4B6F-A264-A1EF11122319}" type="slidenum">
              <a:rPr lang="en-US" smtClean="0"/>
              <a:t>45</a:t>
            </a:fld>
            <a:endParaRPr lang="en-US"/>
          </a:p>
        </p:txBody>
      </p:sp>
    </p:spTree>
    <p:extLst>
      <p:ext uri="{BB962C8B-B14F-4D97-AF65-F5344CB8AC3E}">
        <p14:creationId xmlns:p14="http://schemas.microsoft.com/office/powerpoint/2010/main" val="1083063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2020 may not be the year that many of us had planned for, it is unprecedented and it will recorded in history for many reasons including the COVID-19 Pandemic.</a:t>
            </a:r>
          </a:p>
          <a:p>
            <a:r>
              <a:rPr lang="en-US" dirty="0"/>
              <a:t/>
            </a:r>
            <a:br>
              <a:rPr lang="en-US" dirty="0"/>
            </a:br>
            <a:r>
              <a:rPr lang="en-US" dirty="0" smtClean="0"/>
              <a:t>As we reflect on the role of nurses during the Year of the Nurse, it is important that we recognize the contributions of our colleagues – our sisters and brothers on the frontline.</a:t>
            </a:r>
          </a:p>
          <a:p>
            <a:endParaRPr lang="en-US" dirty="0" smtClean="0"/>
          </a:p>
          <a:p>
            <a:r>
              <a:rPr lang="en-US" dirty="0" smtClean="0"/>
              <a:t>It is equally important, however,  that we elevate our voices, tell our stories and advocate for nurses – in all specialties – to practice to the fullest extent of their license. </a:t>
            </a:r>
          </a:p>
          <a:p>
            <a:endParaRPr lang="en-US" dirty="0"/>
          </a:p>
          <a:p>
            <a:r>
              <a:rPr lang="en-US" dirty="0" smtClean="0"/>
              <a:t>Thank-you.</a:t>
            </a:r>
          </a:p>
        </p:txBody>
      </p:sp>
      <p:sp>
        <p:nvSpPr>
          <p:cNvPr id="4" name="Slide Number Placeholder 3"/>
          <p:cNvSpPr>
            <a:spLocks noGrp="1"/>
          </p:cNvSpPr>
          <p:nvPr>
            <p:ph type="sldNum" sz="quarter" idx="10"/>
          </p:nvPr>
        </p:nvSpPr>
        <p:spPr/>
        <p:txBody>
          <a:bodyPr/>
          <a:lstStyle/>
          <a:p>
            <a:fld id="{797340BA-5E6E-4B6F-A264-A1EF11122319}" type="slidenum">
              <a:rPr lang="en-US" smtClean="0"/>
              <a:t>46</a:t>
            </a:fld>
            <a:endParaRPr lang="en-US"/>
          </a:p>
        </p:txBody>
      </p:sp>
    </p:spTree>
    <p:extLst>
      <p:ext uri="{BB962C8B-B14F-4D97-AF65-F5344CB8AC3E}">
        <p14:creationId xmlns:p14="http://schemas.microsoft.com/office/powerpoint/2010/main" val="1649818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47</a:t>
            </a:fld>
            <a:endParaRPr lang="en-US"/>
          </a:p>
        </p:txBody>
      </p:sp>
    </p:spTree>
    <p:extLst>
      <p:ext uri="{BB962C8B-B14F-4D97-AF65-F5344CB8AC3E}">
        <p14:creationId xmlns:p14="http://schemas.microsoft.com/office/powerpoint/2010/main" val="1463164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340BA-5E6E-4B6F-A264-A1EF11122319}" type="slidenum">
              <a:rPr lang="en-US" smtClean="0"/>
              <a:t>48</a:t>
            </a:fld>
            <a:endParaRPr lang="en-US"/>
          </a:p>
        </p:txBody>
      </p:sp>
    </p:spTree>
    <p:extLst>
      <p:ext uri="{BB962C8B-B14F-4D97-AF65-F5344CB8AC3E}">
        <p14:creationId xmlns:p14="http://schemas.microsoft.com/office/powerpoint/2010/main" val="68364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7500" indent="-225425">
              <a:spcBef>
                <a:spcPct val="30000"/>
              </a:spcBef>
              <a:defRPr sz="1200">
                <a:solidFill>
                  <a:schemeClr val="tx1"/>
                </a:solidFill>
                <a:latin typeface="Calibri" panose="020F0502020204030204" pitchFamily="34" charset="0"/>
              </a:defRPr>
            </a:lvl4pPr>
            <a:lvl5pPr marL="2041525" indent="-225425">
              <a:spcBef>
                <a:spcPct val="30000"/>
              </a:spcBef>
              <a:defRPr sz="1200">
                <a:solidFill>
                  <a:schemeClr val="tx1"/>
                </a:solidFill>
                <a:latin typeface="Calibri" panose="020F0502020204030204" pitchFamily="34" charset="0"/>
              </a:defRPr>
            </a:lvl5pPr>
            <a:lvl6pPr marL="2498725" indent="-225425" eaLnBrk="0" fontAlgn="base" hangingPunct="0">
              <a:spcBef>
                <a:spcPct val="30000"/>
              </a:spcBef>
              <a:spcAft>
                <a:spcPct val="0"/>
              </a:spcAft>
              <a:defRPr sz="1200">
                <a:solidFill>
                  <a:schemeClr val="tx1"/>
                </a:solidFill>
                <a:latin typeface="Calibri" panose="020F0502020204030204" pitchFamily="34" charset="0"/>
              </a:defRPr>
            </a:lvl6pPr>
            <a:lvl7pPr marL="2955925" indent="-225425" eaLnBrk="0" fontAlgn="base" hangingPunct="0">
              <a:spcBef>
                <a:spcPct val="30000"/>
              </a:spcBef>
              <a:spcAft>
                <a:spcPct val="0"/>
              </a:spcAft>
              <a:defRPr sz="1200">
                <a:solidFill>
                  <a:schemeClr val="tx1"/>
                </a:solidFill>
                <a:latin typeface="Calibri" panose="020F0502020204030204" pitchFamily="34" charset="0"/>
              </a:defRPr>
            </a:lvl7pPr>
            <a:lvl8pPr marL="3413125" indent="-225425" eaLnBrk="0" fontAlgn="base" hangingPunct="0">
              <a:spcBef>
                <a:spcPct val="30000"/>
              </a:spcBef>
              <a:spcAft>
                <a:spcPct val="0"/>
              </a:spcAft>
              <a:defRPr sz="1200">
                <a:solidFill>
                  <a:schemeClr val="tx1"/>
                </a:solidFill>
                <a:latin typeface="Calibri" panose="020F0502020204030204" pitchFamily="34" charset="0"/>
              </a:defRPr>
            </a:lvl8pPr>
            <a:lvl9pPr marL="38703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5C93A4-C227-424A-86DD-C5970B804978}"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244926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011AAF-50E5-4201-9BD3-76A94F1A7D12}"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32610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a:cs typeface="Calibri" panose="020F0502020204030204" pitchFamily="34" charset="0"/>
              </a:rPr>
              <a:t>Public health is credited with adding 25 years to the life expectancy of people in the United States in this century. Yet, ask the average person what public health is and their reply might be limited to: "healthcare for low-income families." CDC's Ten Great Public Health Achievements in the 20</a:t>
            </a:r>
            <a:r>
              <a:rPr lang="en-US" altLang="en-US" baseline="30000">
                <a:cs typeface="Calibri" panose="020F0502020204030204" pitchFamily="34" charset="0"/>
              </a:rPr>
              <a:t>th</a:t>
            </a:r>
            <a:r>
              <a:rPr lang="en-US" altLang="en-US">
                <a:cs typeface="Calibri" panose="020F0502020204030204" pitchFamily="34" charset="0"/>
              </a:rPr>
              <a:t> Century was created to remind us of how far we've come, how we got here, and exactly what public health is: the active protection of our nation's health and safety, credible information to enhance health decisions, and partnerships with local minorities and organizations to promote good health.</a:t>
            </a:r>
          </a:p>
          <a:p>
            <a:pPr defTabSz="928688"/>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97BA13-1D3A-4D2A-AF8A-3F8487053E1F}"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50562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7500" indent="-225425">
              <a:spcBef>
                <a:spcPct val="30000"/>
              </a:spcBef>
              <a:defRPr sz="1200">
                <a:solidFill>
                  <a:schemeClr val="tx1"/>
                </a:solidFill>
                <a:latin typeface="Calibri" panose="020F0502020204030204" pitchFamily="34" charset="0"/>
              </a:defRPr>
            </a:lvl4pPr>
            <a:lvl5pPr marL="2041525" indent="-225425">
              <a:spcBef>
                <a:spcPct val="30000"/>
              </a:spcBef>
              <a:defRPr sz="1200">
                <a:solidFill>
                  <a:schemeClr val="tx1"/>
                </a:solidFill>
                <a:latin typeface="Calibri" panose="020F0502020204030204" pitchFamily="34" charset="0"/>
              </a:defRPr>
            </a:lvl5pPr>
            <a:lvl6pPr marL="2498725" indent="-225425" eaLnBrk="0" fontAlgn="base" hangingPunct="0">
              <a:spcBef>
                <a:spcPct val="30000"/>
              </a:spcBef>
              <a:spcAft>
                <a:spcPct val="0"/>
              </a:spcAft>
              <a:defRPr sz="1200">
                <a:solidFill>
                  <a:schemeClr val="tx1"/>
                </a:solidFill>
                <a:latin typeface="Calibri" panose="020F0502020204030204" pitchFamily="34" charset="0"/>
              </a:defRPr>
            </a:lvl6pPr>
            <a:lvl7pPr marL="2955925" indent="-225425" eaLnBrk="0" fontAlgn="base" hangingPunct="0">
              <a:spcBef>
                <a:spcPct val="30000"/>
              </a:spcBef>
              <a:spcAft>
                <a:spcPct val="0"/>
              </a:spcAft>
              <a:defRPr sz="1200">
                <a:solidFill>
                  <a:schemeClr val="tx1"/>
                </a:solidFill>
                <a:latin typeface="Calibri" panose="020F0502020204030204" pitchFamily="34" charset="0"/>
              </a:defRPr>
            </a:lvl7pPr>
            <a:lvl8pPr marL="3413125" indent="-225425" eaLnBrk="0" fontAlgn="base" hangingPunct="0">
              <a:spcBef>
                <a:spcPct val="30000"/>
              </a:spcBef>
              <a:spcAft>
                <a:spcPct val="0"/>
              </a:spcAft>
              <a:defRPr sz="1200">
                <a:solidFill>
                  <a:schemeClr val="tx1"/>
                </a:solidFill>
                <a:latin typeface="Calibri" panose="020F0502020204030204" pitchFamily="34" charset="0"/>
              </a:defRPr>
            </a:lvl8pPr>
            <a:lvl9pPr marL="38703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0612B6-6296-4FB2-991D-49D2865A009D}"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26821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Public Health Nursing – </a:t>
            </a:r>
            <a:r>
              <a:rPr lang="en-US" dirty="0"/>
              <a:t>“The practice of promoting and protecting the health of populations using knowledge from nursing, social, and public health sciences. Public health nursing is a specialty practice within nursing and public health. It focuses on improving </a:t>
            </a:r>
            <a:r>
              <a:rPr lang="en-US" i="1" dirty="0"/>
              <a:t>population health </a:t>
            </a:r>
            <a:r>
              <a:rPr lang="en-US" dirty="0"/>
              <a:t>by emphasizing prevention and attending to multiple determinants of health. Often used interchangeably with community health nursing, this nursing practice includes advocacy, policy development, and planning, which addresses issues of social justice” (APHA PHN, 2013). </a:t>
            </a:r>
          </a:p>
          <a:p>
            <a:r>
              <a:rPr lang="en-US" b="1" dirty="0"/>
              <a:t>Public Health Nursing Diagnosis – </a:t>
            </a:r>
            <a:r>
              <a:rPr lang="en-US" dirty="0"/>
              <a:t>Is the use of the nursing process within the context of placing the community or a population at the center of public health nursing practice. The focus shifts from an individual client to </a:t>
            </a:r>
            <a:r>
              <a:rPr lang="en-US" i="1" dirty="0"/>
              <a:t>individuals, families, groups, the community, or population. </a:t>
            </a:r>
            <a:endParaRPr lang="en-US" dirty="0"/>
          </a:p>
          <a:p>
            <a:r>
              <a:rPr lang="en-US" dirty="0"/>
              <a:t>Key characteristics of practice include: 1) a focus on the health needs of an entire population, including inequities and the unique needs of sub-populations; 2) assessment of population health using a comprehensive, systematic approach; 3) attention to multiple determinants of health; 4) an emphasis on primary prevention; and 5) application of interventions at all levels—individuals, families, communities, and the systems that impact their health.4 </a:t>
            </a:r>
          </a:p>
          <a:p>
            <a:r>
              <a:rPr lang="en-US" dirty="0"/>
              <a:t> </a:t>
            </a:r>
          </a:p>
        </p:txBody>
      </p:sp>
      <p:sp>
        <p:nvSpPr>
          <p:cNvPr id="4" name="Slide Number Placeholder 3"/>
          <p:cNvSpPr>
            <a:spLocks noGrp="1"/>
          </p:cNvSpPr>
          <p:nvPr>
            <p:ph type="sldNum" sz="quarter" idx="5"/>
          </p:nvPr>
        </p:nvSpPr>
        <p:spPr/>
        <p:txBody>
          <a:bodyPr/>
          <a:lstStyle/>
          <a:p>
            <a:fld id="{797340BA-5E6E-4B6F-A264-A1EF11122319}" type="slidenum">
              <a:rPr lang="en-US" smtClean="0"/>
              <a:t>13</a:t>
            </a:fld>
            <a:endParaRPr lang="en-US"/>
          </a:p>
        </p:txBody>
      </p:sp>
    </p:spTree>
    <p:extLst>
      <p:ext uri="{BB962C8B-B14F-4D97-AF65-F5344CB8AC3E}">
        <p14:creationId xmlns:p14="http://schemas.microsoft.com/office/powerpoint/2010/main" val="2868827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HD LOGO.jpg"/>
          <p:cNvPicPr>
            <a:picLocks noChangeAspect="1"/>
          </p:cNvPicPr>
          <p:nvPr userDrawn="1"/>
        </p:nvPicPr>
        <p:blipFill>
          <a:blip r:embed="rId2" cstate="print"/>
          <a:stretch>
            <a:fillRect/>
          </a:stretch>
        </p:blipFill>
        <p:spPr>
          <a:xfrm>
            <a:off x="4041649" y="6016752"/>
            <a:ext cx="1183341" cy="914400"/>
          </a:xfrm>
          <a:prstGeom prst="rect">
            <a:avLst/>
          </a:prstGeom>
          <a:ln>
            <a:noFill/>
          </a:ln>
          <a:effectLst>
            <a:softEdge rad="112500"/>
          </a:effectLst>
        </p:spPr>
      </p:pic>
      <p:sp>
        <p:nvSpPr>
          <p:cNvPr id="5" name="Rectangle 4"/>
          <p:cNvSpPr/>
          <p:nvPr userDrawn="1"/>
        </p:nvSpPr>
        <p:spPr>
          <a:xfrm>
            <a:off x="0" y="5867400"/>
            <a:ext cx="9144000" cy="92075"/>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6019800"/>
            <a:ext cx="9144000" cy="920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lvl1pPr>
              <a:defRPr lang="en-US" sz="4000" b="1"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fld id="{FDF2841C-2450-4079-AB93-87E0F7117CE6}" type="datetimeFigureOut">
              <a:rPr lang="en-US"/>
              <a:pPr>
                <a:defRPr/>
              </a:pPr>
              <a:t>7/2/2020</a:t>
            </a:fld>
            <a:endParaRPr lang="en-US" dirty="0"/>
          </a:p>
        </p:txBody>
      </p:sp>
      <p:sp>
        <p:nvSpPr>
          <p:cNvPr id="8" name="Slide Number Placeholder 5"/>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pPr>
              <a:defRPr/>
            </a:pPr>
            <a:fld id="{D6CAA5FD-A91D-47CF-8494-5B26F1EC9546}" type="slidenum">
              <a:rPr lang="en-US"/>
              <a:pPr>
                <a:defRPr/>
              </a:pPr>
              <a:t>‹#›</a:t>
            </a:fld>
            <a:endParaRPr lang="en-US" dirty="0"/>
          </a:p>
        </p:txBody>
      </p:sp>
    </p:spTree>
    <p:extLst>
      <p:ext uri="{BB962C8B-B14F-4D97-AF65-F5344CB8AC3E}">
        <p14:creationId xmlns:p14="http://schemas.microsoft.com/office/powerpoint/2010/main" val="64365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lgn="ctr" rtl="0" eaLnBrk="0" fontAlgn="base" hangingPunct="0">
              <a:spcBef>
                <a:spcPct val="0"/>
              </a:spcBef>
              <a:spcAft>
                <a:spcPct val="0"/>
              </a:spcAft>
              <a:buNone/>
              <a:defRPr lang="en-US" sz="4000" b="1" kern="1200" spc="-15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mtClean="0">
                <a:latin typeface="Calibri" panose="020F0502020204030204" pitchFamily="34" charset="0"/>
                <a:cs typeface="Calibri" panose="020F0502020204030204" pitchFamily="34" charset="0"/>
              </a:defRPr>
            </a:lvl1pPr>
          </a:lstStyle>
          <a:p>
            <a:pPr>
              <a:defRPr/>
            </a:pPr>
            <a:fld id="{4DA5991A-B546-470A-9267-09BE54BFECF8}" type="datetimeFigureOut">
              <a:rPr lang="en-US"/>
              <a:pPr>
                <a:defRPr/>
              </a:pPr>
              <a:t>7/2/2020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Calibri" panose="020F0502020204030204" pitchFamily="34" charset="0"/>
                <a:cs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alibri" panose="020F0502020204030204" pitchFamily="34" charset="0"/>
                <a:cs typeface="Calibri" panose="020F0502020204030204" pitchFamily="34" charset="0"/>
              </a:defRPr>
            </a:lvl1pPr>
          </a:lstStyle>
          <a:p>
            <a:pPr>
              <a:defRPr/>
            </a:pPr>
            <a:fld id="{8538DFDA-DF41-4FD4-8C0A-6F82EFED7DC6}" type="slidenum">
              <a:rPr lang="en-US"/>
              <a:pPr>
                <a:defRPr/>
              </a:pPr>
              <a:t>‹#›</a:t>
            </a:fld>
            <a:endParaRPr lang="en-US" dirty="0"/>
          </a:p>
        </p:txBody>
      </p:sp>
    </p:spTree>
    <p:extLst>
      <p:ext uri="{BB962C8B-B14F-4D97-AF65-F5344CB8AC3E}">
        <p14:creationId xmlns:p14="http://schemas.microsoft.com/office/powerpoint/2010/main" val="63268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000" b="1" kern="1200" spc="-15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stStyle>
          <a:p>
            <a:pPr lvl="0"/>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atin typeface="Calibri" panose="020F0502020204030204" pitchFamily="34" charset="0"/>
                <a:cs typeface="Calibri" panose="020F0502020204030204" pitchFamily="34" charset="0"/>
              </a:defRPr>
            </a:lvl1pPr>
          </a:lstStyle>
          <a:p>
            <a:pPr>
              <a:defRPr/>
            </a:pPr>
            <a:fld id="{405CF3FF-DDB6-466B-94F4-379A66C4FDCF}" type="datetimeFigureOut">
              <a:rPr lang="en-US"/>
              <a:pPr>
                <a:defRPr/>
              </a:pPr>
              <a:t>7/2/2020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200" dirty="0">
                <a:latin typeface="Calibri" panose="020F0502020204030204" pitchFamily="34" charset="0"/>
                <a:cs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cs typeface="Calibri" panose="020F0502020204030204" pitchFamily="34" charset="0"/>
              </a:defRPr>
            </a:lvl1pPr>
          </a:lstStyle>
          <a:p>
            <a:pPr>
              <a:defRPr/>
            </a:pPr>
            <a:fld id="{09207DBD-2DCB-4543-942A-AF087F71F8AC}" type="slidenum">
              <a:rPr lang="en-US"/>
              <a:pPr>
                <a:defRPr/>
              </a:pPr>
              <a:t>‹#›</a:t>
            </a:fld>
            <a:endParaRPr lang="en-US" dirty="0"/>
          </a:p>
        </p:txBody>
      </p:sp>
    </p:spTree>
    <p:extLst>
      <p:ext uri="{BB962C8B-B14F-4D97-AF65-F5344CB8AC3E}">
        <p14:creationId xmlns:p14="http://schemas.microsoft.com/office/powerpoint/2010/main" val="319761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D71FE5-F8DA-4C58-AF18-74ED6FDD4069}" type="datetimeFigureOut">
              <a:rPr lang="en-US"/>
              <a:pPr>
                <a:defRPr/>
              </a:pPr>
              <a:t>7/2/2020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796597-6A8D-4A66-99FE-73B960131E9B}" type="slidenum">
              <a:rPr lang="en-US"/>
              <a:pPr>
                <a:defRPr/>
              </a:pPr>
              <a:t>‹#›</a:t>
            </a:fld>
            <a:endParaRPr lang="en-US"/>
          </a:p>
        </p:txBody>
      </p:sp>
    </p:spTree>
    <p:extLst>
      <p:ext uri="{BB962C8B-B14F-4D97-AF65-F5344CB8AC3E}">
        <p14:creationId xmlns:p14="http://schemas.microsoft.com/office/powerpoint/2010/main" val="2824195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1040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lgn="ctr" rtl="0" eaLnBrk="0" fontAlgn="base" hangingPunct="0">
              <a:spcBef>
                <a:spcPct val="0"/>
              </a:spcBef>
              <a:spcAft>
                <a:spcPct val="0"/>
              </a:spcAft>
              <a:defRPr lang="en-US" sz="4000" b="1"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mtClean="0">
                <a:latin typeface="Calibri" panose="020F0502020204030204" pitchFamily="34" charset="0"/>
                <a:cs typeface="Calibri" panose="020F0502020204030204" pitchFamily="34" charset="0"/>
              </a:defRPr>
            </a:lvl1pPr>
          </a:lstStyle>
          <a:p>
            <a:pPr>
              <a:defRPr/>
            </a:pPr>
            <a:fld id="{383579FF-1ED0-419E-BD81-4CDEFBBBF8BA}" type="datetimeFigureOut">
              <a:rPr lang="en-US"/>
              <a:pPr>
                <a:defRPr/>
              </a:pPr>
              <a:t>7/2/2020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200" dirty="0">
                <a:latin typeface="Calibri" panose="020F0502020204030204" pitchFamily="34" charset="0"/>
                <a:cs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C366C03-8E16-4317-A606-D855CB1DBC63}" type="slidenum">
              <a:rPr lang="en-US"/>
              <a:pPr>
                <a:defRPr/>
              </a:pPr>
              <a:t>‹#›</a:t>
            </a:fld>
            <a:endParaRPr lang="en-US" dirty="0"/>
          </a:p>
        </p:txBody>
      </p:sp>
    </p:spTree>
    <p:extLst>
      <p:ext uri="{BB962C8B-B14F-4D97-AF65-F5344CB8AC3E}">
        <p14:creationId xmlns:p14="http://schemas.microsoft.com/office/powerpoint/2010/main" val="191021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0" eaLnBrk="0" fontAlgn="base" hangingPunct="0">
              <a:spcBef>
                <a:spcPct val="0"/>
              </a:spcBef>
              <a:spcAft>
                <a:spcPct val="0"/>
              </a:spcAft>
              <a:defRPr lang="en-US" sz="4000" b="1"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atin typeface="Calibri" panose="020F0502020204030204" pitchFamily="34" charset="0"/>
                <a:cs typeface="Calibri" panose="020F0502020204030204" pitchFamily="34" charset="0"/>
              </a:defRPr>
            </a:lvl1pPr>
          </a:lstStyle>
          <a:p>
            <a:pPr>
              <a:defRPr/>
            </a:pPr>
            <a:fld id="{62DC7F61-FA0A-444C-B8D1-25D4DDA438A0}" type="datetimeFigureOut">
              <a:rPr lang="en-US"/>
              <a:pPr>
                <a:defRPr/>
              </a:pPr>
              <a:t>7/2/2020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200" dirty="0">
                <a:latin typeface="Calibri" panose="020F0502020204030204" pitchFamily="34" charset="0"/>
                <a:cs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cs typeface="Calibri" panose="020F0502020204030204" pitchFamily="34" charset="0"/>
              </a:defRPr>
            </a:lvl1pPr>
          </a:lstStyle>
          <a:p>
            <a:pPr>
              <a:defRPr/>
            </a:pPr>
            <a:fld id="{652D584C-6E70-4757-87FC-4F43714CEAB6}" type="slidenum">
              <a:rPr lang="en-US"/>
              <a:pPr>
                <a:defRPr/>
              </a:pPr>
              <a:t>‹#›</a:t>
            </a:fld>
            <a:endParaRPr lang="en-US" dirty="0"/>
          </a:p>
        </p:txBody>
      </p:sp>
    </p:spTree>
    <p:extLst>
      <p:ext uri="{BB962C8B-B14F-4D97-AF65-F5344CB8AC3E}">
        <p14:creationId xmlns:p14="http://schemas.microsoft.com/office/powerpoint/2010/main" val="98205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rtl="0" eaLnBrk="0" fontAlgn="base" hangingPunct="0">
              <a:spcBef>
                <a:spcPct val="0"/>
              </a:spcBef>
              <a:spcAft>
                <a:spcPct val="0"/>
              </a:spcAft>
              <a:defRPr lang="en-US" sz="4000" b="1"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mtClean="0">
                <a:latin typeface="Calibri" panose="020F0502020204030204" pitchFamily="34" charset="0"/>
                <a:cs typeface="Calibri" panose="020F0502020204030204" pitchFamily="34" charset="0"/>
              </a:defRPr>
            </a:lvl1pPr>
          </a:lstStyle>
          <a:p>
            <a:pPr>
              <a:defRPr/>
            </a:pPr>
            <a:fld id="{F58D5DF0-DBF9-4263-9F1A-58C34EA7C9E1}" type="datetimeFigureOut">
              <a:rPr lang="en-US"/>
              <a:pPr>
                <a:defRPr/>
              </a:pPr>
              <a:t>7/2/2020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200" dirty="0">
                <a:latin typeface="Calibri" panose="020F0502020204030204" pitchFamily="34" charset="0"/>
                <a:cs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cs typeface="Calibri" panose="020F0502020204030204" pitchFamily="34" charset="0"/>
              </a:defRPr>
            </a:lvl1pPr>
          </a:lstStyle>
          <a:p>
            <a:pPr>
              <a:defRPr/>
            </a:pPr>
            <a:fld id="{2B391861-CE7E-470D-952F-6447C99B8145}" type="slidenum">
              <a:rPr lang="en-US"/>
              <a:pPr>
                <a:defRPr/>
              </a:pPr>
              <a:t>‹#›</a:t>
            </a:fld>
            <a:endParaRPr lang="en-US" dirty="0"/>
          </a:p>
        </p:txBody>
      </p:sp>
    </p:spTree>
    <p:extLst>
      <p:ext uri="{BB962C8B-B14F-4D97-AF65-F5344CB8AC3E}">
        <p14:creationId xmlns:p14="http://schemas.microsoft.com/office/powerpoint/2010/main" val="12564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0" eaLnBrk="0" fontAlgn="base" hangingPunct="0">
              <a:spcBef>
                <a:spcPct val="0"/>
              </a:spcBef>
              <a:spcAft>
                <a:spcPct val="0"/>
              </a:spcAft>
              <a:defRPr lang="en-US" sz="4000" b="1"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atin typeface="Calibri" panose="020F0502020204030204" pitchFamily="34" charset="0"/>
                <a:cs typeface="Calibri" panose="020F0502020204030204" pitchFamily="34" charset="0"/>
              </a:defRPr>
            </a:lvl1pPr>
          </a:lstStyle>
          <a:p>
            <a:pPr>
              <a:defRPr/>
            </a:pPr>
            <a:fld id="{A6A63D11-548D-4A07-B1F5-CE290C2E4FDD}" type="datetimeFigureOut">
              <a:rPr lang="en-US"/>
              <a:pPr>
                <a:defRPr/>
              </a:pPr>
              <a:t>7/2/2020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200" dirty="0">
                <a:latin typeface="Calibri" panose="020F0502020204030204" pitchFamily="34" charset="0"/>
                <a:cs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alibri" panose="020F0502020204030204" pitchFamily="34" charset="0"/>
                <a:cs typeface="Calibri" panose="020F0502020204030204" pitchFamily="34" charset="0"/>
              </a:defRPr>
            </a:lvl1pPr>
          </a:lstStyle>
          <a:p>
            <a:pPr>
              <a:defRPr/>
            </a:pPr>
            <a:fld id="{1EE5826D-36C5-4A1A-B605-92629A72E01E}" type="slidenum">
              <a:rPr lang="en-US"/>
              <a:pPr>
                <a:defRPr/>
              </a:pPr>
              <a:t>‹#›</a:t>
            </a:fld>
            <a:endParaRPr lang="en-US" dirty="0"/>
          </a:p>
        </p:txBody>
      </p:sp>
    </p:spTree>
    <p:extLst>
      <p:ext uri="{BB962C8B-B14F-4D97-AF65-F5344CB8AC3E}">
        <p14:creationId xmlns:p14="http://schemas.microsoft.com/office/powerpoint/2010/main" val="113297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0" eaLnBrk="0" fontAlgn="base" hangingPunct="0">
              <a:spcBef>
                <a:spcPct val="0"/>
              </a:spcBef>
              <a:spcAft>
                <a:spcPct val="0"/>
              </a:spcAft>
              <a:defRPr lang="en-US" sz="4000" b="1"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smtClean="0">
                <a:latin typeface="Calibri" panose="020F0502020204030204" pitchFamily="34" charset="0"/>
                <a:cs typeface="Calibri" panose="020F0502020204030204" pitchFamily="34" charset="0"/>
              </a:defRPr>
            </a:lvl1pPr>
          </a:lstStyle>
          <a:p>
            <a:pPr>
              <a:defRPr/>
            </a:pPr>
            <a:fld id="{453EB618-7E68-4CAC-B325-AB9E4134CC34}" type="datetimeFigureOut">
              <a:rPr lang="en-US"/>
              <a:pPr>
                <a:defRPr/>
              </a:pPr>
              <a:t>7/2/2020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200" dirty="0">
                <a:latin typeface="Calibri" panose="020F0502020204030204" pitchFamily="34" charset="0"/>
                <a:cs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Calibri" panose="020F0502020204030204" pitchFamily="34" charset="0"/>
                <a:cs typeface="Calibri" panose="020F0502020204030204" pitchFamily="34" charset="0"/>
              </a:defRPr>
            </a:lvl1pPr>
          </a:lstStyle>
          <a:p>
            <a:pPr>
              <a:defRPr/>
            </a:pPr>
            <a:fld id="{3667D7AE-01ED-4212-853E-2C2C8E427138}" type="slidenum">
              <a:rPr lang="en-US"/>
              <a:pPr>
                <a:defRPr/>
              </a:pPr>
              <a:t>‹#›</a:t>
            </a:fld>
            <a:endParaRPr lang="en-US" dirty="0"/>
          </a:p>
        </p:txBody>
      </p:sp>
    </p:spTree>
    <p:extLst>
      <p:ext uri="{BB962C8B-B14F-4D97-AF65-F5344CB8AC3E}">
        <p14:creationId xmlns:p14="http://schemas.microsoft.com/office/powerpoint/2010/main" val="171762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lvl1pPr>
              <a:defRPr lang="en-US" sz="4000" b="1"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mtClean="0">
                <a:latin typeface="Calibri" panose="020F0502020204030204" pitchFamily="34" charset="0"/>
                <a:cs typeface="Calibri" panose="020F0502020204030204" pitchFamily="34" charset="0"/>
              </a:defRPr>
            </a:lvl1pPr>
          </a:lstStyle>
          <a:p>
            <a:pPr>
              <a:defRPr/>
            </a:pPr>
            <a:fld id="{91EE8D2A-46DA-46A1-9810-2FA2A87A8987}" type="datetimeFigureOut">
              <a:rPr lang="en-US"/>
              <a:pPr>
                <a:defRPr/>
              </a:pPr>
              <a:t>7/2/2020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lgn="ctr" rtl="0" eaLnBrk="0" fontAlgn="base" hangingPunct="0">
              <a:spcBef>
                <a:spcPct val="0"/>
              </a:spcBef>
              <a:spcAft>
                <a:spcPct val="0"/>
              </a:spcAft>
              <a:defRPr lang="en-US" sz="1200" kern="1200" spc="-150" dirty="0" smtClean="0">
                <a:ln w="3175">
                  <a:noFill/>
                </a:ln>
                <a:gradFill>
                  <a:gsLst>
                    <a:gs pos="0">
                      <a:srgbClr val="2E59B0"/>
                    </a:gs>
                    <a:gs pos="49000">
                      <a:srgbClr val="161D32"/>
                    </a:gs>
                    <a:gs pos="100000">
                      <a:srgbClr val="000000"/>
                    </a:gs>
                  </a:gsLst>
                  <a:lin ang="5400000" scaled="0"/>
                </a:gradFill>
                <a:effectLst/>
                <a:latin typeface="Calibri" panose="020F0502020204030204" pitchFamily="34" charset="0"/>
                <a:ea typeface="Tahoma" panose="020B0604030504040204" pitchFamily="34" charset="0"/>
                <a:cs typeface="Calibri" panose="020F0502020204030204" pitchFamily="34" charset="0"/>
              </a:defRPr>
            </a:lvl1pPr>
          </a:lstStyle>
          <a:p>
            <a:pPr>
              <a:defRPr/>
            </a:pPr>
            <a:r>
              <a:t>footer</a:t>
            </a:r>
          </a:p>
        </p:txBody>
      </p:sp>
      <p:sp>
        <p:nvSpPr>
          <p:cNvPr id="5" name="Slide Number Placeholder 4"/>
          <p:cNvSpPr>
            <a:spLocks noGrp="1"/>
          </p:cNvSpPr>
          <p:nvPr>
            <p:ph type="sldNum" sz="quarter" idx="12"/>
          </p:nvPr>
        </p:nvSpPr>
        <p:spPr/>
        <p:txBody>
          <a:bodyPr/>
          <a:lstStyle>
            <a:lvl1pPr>
              <a:defRPr smtClean="0">
                <a:latin typeface="Calibri" panose="020F0502020204030204" pitchFamily="34" charset="0"/>
                <a:cs typeface="Calibri" panose="020F0502020204030204" pitchFamily="34" charset="0"/>
              </a:defRPr>
            </a:lvl1pPr>
          </a:lstStyle>
          <a:p>
            <a:pPr>
              <a:defRPr/>
            </a:pPr>
            <a:fld id="{1C767980-D8BF-43D3-A8C2-EBD4C1052DE4}" type="slidenum">
              <a:rPr lang="en-US"/>
              <a:pPr>
                <a:defRPr/>
              </a:pPr>
              <a:t>‹#›</a:t>
            </a:fld>
            <a:endParaRPr lang="en-US" dirty="0"/>
          </a:p>
        </p:txBody>
      </p:sp>
    </p:spTree>
    <p:extLst>
      <p:ext uri="{BB962C8B-B14F-4D97-AF65-F5344CB8AC3E}">
        <p14:creationId xmlns:p14="http://schemas.microsoft.com/office/powerpoint/2010/main" val="308720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85BDC82-F5FA-4039-B1EF-AE4FD11779F8}" type="datetimeFigureOut">
              <a:rPr lang="en-US"/>
              <a:pPr>
                <a:defRPr/>
              </a:pPr>
              <a:t>7/2/2020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200" dirty="0">
                <a:latin typeface="Calibri" panose="020F0502020204030204" pitchFamily="34" charset="0"/>
                <a:cs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AC46A6B-426E-4B26-942E-C9200AAB1371}" type="slidenum">
              <a:rPr lang="en-US"/>
              <a:pPr>
                <a:defRPr/>
              </a:pPr>
              <a:t>‹#›</a:t>
            </a:fld>
            <a:endParaRPr lang="en-US" dirty="0"/>
          </a:p>
        </p:txBody>
      </p:sp>
    </p:spTree>
    <p:extLst>
      <p:ext uri="{BB962C8B-B14F-4D97-AF65-F5344CB8AC3E}">
        <p14:creationId xmlns:p14="http://schemas.microsoft.com/office/powerpoint/2010/main" val="371107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rtl="0" eaLnBrk="0" fontAlgn="base" hangingPunct="0">
              <a:spcBef>
                <a:spcPct val="0"/>
              </a:spcBef>
              <a:spcAft>
                <a:spcPct val="0"/>
              </a:spcAft>
              <a:defRPr lang="en-US" sz="2200" b="1"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mtClean="0">
                <a:latin typeface="Calibri" panose="020F0502020204030204" pitchFamily="34" charset="0"/>
                <a:cs typeface="Calibri" panose="020F0502020204030204" pitchFamily="34" charset="0"/>
              </a:defRPr>
            </a:lvl1pPr>
          </a:lstStyle>
          <a:p>
            <a:pPr>
              <a:defRPr/>
            </a:pPr>
            <a:fld id="{64A57C2B-99B2-4025-ABBD-80D5A9C8C2F3}" type="datetimeFigureOut">
              <a:rPr lang="en-US"/>
              <a:pPr>
                <a:defRPr/>
              </a:pPr>
              <a:t>7/2/2020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200" dirty="0">
                <a:latin typeface="Calibri" panose="020F0502020204030204" pitchFamily="34" charset="0"/>
                <a:cs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alibri" panose="020F0502020204030204" pitchFamily="34" charset="0"/>
                <a:cs typeface="Calibri" panose="020F0502020204030204" pitchFamily="34" charset="0"/>
              </a:defRPr>
            </a:lvl1pPr>
          </a:lstStyle>
          <a:p>
            <a:pPr>
              <a:defRPr/>
            </a:pPr>
            <a:fld id="{69478CE7-86D0-46AB-9072-277B9FE79F44}" type="slidenum">
              <a:rPr lang="en-US"/>
              <a:pPr>
                <a:defRPr/>
              </a:pPr>
              <a:t>‹#›</a:t>
            </a:fld>
            <a:endParaRPr lang="en-US" dirty="0"/>
          </a:p>
        </p:txBody>
      </p:sp>
    </p:spTree>
    <p:extLst>
      <p:ext uri="{BB962C8B-B14F-4D97-AF65-F5344CB8AC3E}">
        <p14:creationId xmlns:p14="http://schemas.microsoft.com/office/powerpoint/2010/main" val="69597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Calibri" panose="020F0502020204030204" pitchFamily="34" charset="0"/>
                <a:cs typeface="Calibri" panose="020F0502020204030204" pitchFamily="34" charset="0"/>
              </a:defRPr>
            </a:lvl1pPr>
          </a:lstStyle>
          <a:p>
            <a:pPr>
              <a:defRPr/>
            </a:pPr>
            <a:fld id="{71DEDE08-16ED-45E0-A625-D198A28BC8E1}" type="datetimeFigureOut">
              <a:rPr lang="en-US"/>
              <a:pPr>
                <a:defRPr/>
              </a:pPr>
              <a:t>7/2/2020</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Calibri" panose="020F0502020204030204" pitchFamily="34" charset="0"/>
                <a:cs typeface="Calibri" panose="020F0502020204030204" pitchFamily="34" charset="0"/>
              </a:defRPr>
            </a:lvl1pPr>
          </a:lstStyle>
          <a:p>
            <a:pPr>
              <a:defRPr/>
            </a:pPr>
            <a:fld id="{3A29FDCC-1496-4B5C-BA2E-49629EF71B71}" type="slidenum">
              <a:rPr lang="en-US"/>
              <a:pPr>
                <a:defRPr/>
              </a:pPr>
              <a:t>‹#›</a:t>
            </a:fld>
            <a:endParaRPr lang="en-US" dirty="0"/>
          </a:p>
        </p:txBody>
      </p:sp>
      <p:pic>
        <p:nvPicPr>
          <p:cNvPr id="7" name="Picture 6" descr="HD LOGO.jpg"/>
          <p:cNvPicPr>
            <a:picLocks noChangeAspect="1"/>
          </p:cNvPicPr>
          <p:nvPr userDrawn="1"/>
        </p:nvPicPr>
        <p:blipFill>
          <a:blip r:embed="rId15" cstate="print"/>
          <a:stretch>
            <a:fillRect/>
          </a:stretch>
        </p:blipFill>
        <p:spPr>
          <a:xfrm>
            <a:off x="4041649" y="6016752"/>
            <a:ext cx="1183341" cy="914400"/>
          </a:xfrm>
          <a:prstGeom prst="rect">
            <a:avLst/>
          </a:prstGeom>
          <a:ln>
            <a:noFill/>
          </a:ln>
          <a:effectLst>
            <a:softEdge rad="112500"/>
          </a:effectLst>
        </p:spPr>
      </p:pic>
      <p:sp>
        <p:nvSpPr>
          <p:cNvPr id="8" name="Rectangle 7"/>
          <p:cNvSpPr/>
          <p:nvPr userDrawn="1"/>
        </p:nvSpPr>
        <p:spPr>
          <a:xfrm>
            <a:off x="0" y="5867400"/>
            <a:ext cx="9144000" cy="92075"/>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019800"/>
            <a:ext cx="9144000" cy="920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ctr" rtl="0" eaLnBrk="1" fontAlgn="base" hangingPunct="1">
        <a:spcBef>
          <a:spcPct val="0"/>
        </a:spcBef>
        <a:spcAft>
          <a:spcPct val="0"/>
        </a:spcAft>
        <a:defRPr lang="en-US" altLang="en-US" sz="4400" b="1" i="0" u="none"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Tahoma" panose="020B0604030504040204" pitchFamily="34" charset="0"/>
          <a:cs typeface="Calibri" panose="020F0502020204030204" pitchFamily="34" charset="0"/>
        </a:defRPr>
      </a:lvl1pPr>
      <a:lvl2pPr algn="ctr" rtl="0" eaLnBrk="1" fontAlgn="base" hangingPunct="1">
        <a:spcBef>
          <a:spcPct val="0"/>
        </a:spcBef>
        <a:spcAft>
          <a:spcPct val="0"/>
        </a:spcAft>
        <a:defRPr sz="4400" b="1">
          <a:solidFill>
            <a:schemeClr val="tx1"/>
          </a:solidFill>
          <a:latin typeface="Calibri" pitchFamily="34" charset="0"/>
          <a:ea typeface="Tahoma" pitchFamily="34" charset="0"/>
          <a:cs typeface="Calibri" pitchFamily="34" charset="0"/>
        </a:defRPr>
      </a:lvl2pPr>
      <a:lvl3pPr algn="ctr" rtl="0" eaLnBrk="1" fontAlgn="base" hangingPunct="1">
        <a:spcBef>
          <a:spcPct val="0"/>
        </a:spcBef>
        <a:spcAft>
          <a:spcPct val="0"/>
        </a:spcAft>
        <a:defRPr sz="4400" b="1">
          <a:solidFill>
            <a:schemeClr val="tx1"/>
          </a:solidFill>
          <a:latin typeface="Calibri" pitchFamily="34" charset="0"/>
          <a:ea typeface="Tahoma" pitchFamily="34" charset="0"/>
          <a:cs typeface="Calibri" pitchFamily="34" charset="0"/>
        </a:defRPr>
      </a:lvl3pPr>
      <a:lvl4pPr algn="ctr" rtl="0" eaLnBrk="1" fontAlgn="base" hangingPunct="1">
        <a:spcBef>
          <a:spcPct val="0"/>
        </a:spcBef>
        <a:spcAft>
          <a:spcPct val="0"/>
        </a:spcAft>
        <a:defRPr sz="4400" b="1">
          <a:solidFill>
            <a:schemeClr val="tx1"/>
          </a:solidFill>
          <a:latin typeface="Calibri" pitchFamily="34" charset="0"/>
          <a:ea typeface="Tahoma" pitchFamily="34" charset="0"/>
          <a:cs typeface="Calibri" pitchFamily="34" charset="0"/>
        </a:defRPr>
      </a:lvl4pPr>
      <a:lvl5pPr algn="ctr" rtl="0" eaLnBrk="1" fontAlgn="base" hangingPunct="1">
        <a:spcBef>
          <a:spcPct val="0"/>
        </a:spcBef>
        <a:spcAft>
          <a:spcPct val="0"/>
        </a:spcAft>
        <a:defRPr sz="4400" b="1">
          <a:solidFill>
            <a:schemeClr val="tx1"/>
          </a:solidFill>
          <a:latin typeface="Calibri" pitchFamily="34" charset="0"/>
          <a:ea typeface="Tahoma" pitchFamily="34" charset="0"/>
          <a:cs typeface="Calibri" pitchFamily="34" charset="0"/>
        </a:defRPr>
      </a:lvl5pPr>
      <a:lvl6pPr marL="457200" algn="ctr" rtl="0" eaLnBrk="1" fontAlgn="base" hangingPunct="1">
        <a:spcBef>
          <a:spcPct val="0"/>
        </a:spcBef>
        <a:spcAft>
          <a:spcPct val="0"/>
        </a:spcAft>
        <a:defRPr sz="4400">
          <a:solidFill>
            <a:schemeClr val="tx1"/>
          </a:solidFill>
          <a:latin typeface="Century Schoolbook" pitchFamily="18" charset="0"/>
        </a:defRPr>
      </a:lvl6pPr>
      <a:lvl7pPr marL="914400" algn="ctr" rtl="0" eaLnBrk="1" fontAlgn="base" hangingPunct="1">
        <a:spcBef>
          <a:spcPct val="0"/>
        </a:spcBef>
        <a:spcAft>
          <a:spcPct val="0"/>
        </a:spcAft>
        <a:defRPr sz="4400">
          <a:solidFill>
            <a:schemeClr val="tx1"/>
          </a:solidFill>
          <a:latin typeface="Century Schoolbook" pitchFamily="18" charset="0"/>
        </a:defRPr>
      </a:lvl7pPr>
      <a:lvl8pPr marL="1371600" algn="ctr" rtl="0" eaLnBrk="1" fontAlgn="base" hangingPunct="1">
        <a:spcBef>
          <a:spcPct val="0"/>
        </a:spcBef>
        <a:spcAft>
          <a:spcPct val="0"/>
        </a:spcAft>
        <a:defRPr sz="4400">
          <a:solidFill>
            <a:schemeClr val="tx1"/>
          </a:solidFill>
          <a:latin typeface="Century Schoolbook" pitchFamily="18" charset="0"/>
        </a:defRPr>
      </a:lvl8pPr>
      <a:lvl9pPr marL="1828800" algn="ctr" rtl="0" eaLnBrk="1" fontAlgn="base" hangingPunct="1">
        <a:spcBef>
          <a:spcPct val="0"/>
        </a:spcBef>
        <a:spcAft>
          <a:spcPct val="0"/>
        </a:spcAft>
        <a:defRPr sz="4400">
          <a:solidFill>
            <a:schemeClr val="tx1"/>
          </a:solidFill>
          <a:latin typeface="Century Schoolbook"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Calibri" panose="020F0502020204030204" pitchFamily="34" charset="0"/>
          <a:ea typeface="Calibri" pitchFamily="34" charset="0"/>
          <a:cs typeface="Calibri" panose="020F0502020204030204" pitchFamily="34" charset="0"/>
        </a:defRPr>
      </a:lvl1pPr>
      <a:lvl2pPr marL="742950" indent="-285750" algn="l" rtl="0" eaLnBrk="1" fontAlgn="base" hangingPunct="1">
        <a:spcBef>
          <a:spcPct val="20000"/>
        </a:spcBef>
        <a:spcAft>
          <a:spcPct val="0"/>
        </a:spcAft>
        <a:buFont typeface="Arial" charset="0"/>
        <a:buChar char="–"/>
        <a:defRPr sz="2800" b="0" i="0" u="none" kern="1200">
          <a:solidFill>
            <a:schemeClr val="tx1"/>
          </a:solidFill>
          <a:latin typeface="Calibri" panose="020F0502020204030204" pitchFamily="34" charset="0"/>
          <a:ea typeface="Calibri" pitchFamily="34" charset="0"/>
          <a:cs typeface="Calibri" panose="020F050202020403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Calibri" panose="020F0502020204030204" pitchFamily="34" charset="0"/>
          <a:ea typeface="Calibri" pitchFamily="34" charset="0"/>
          <a:cs typeface="Calibri" panose="020F050202020403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Calibri" panose="020F0502020204030204" pitchFamily="34" charset="0"/>
          <a:ea typeface="Calibri" pitchFamily="34" charset="0"/>
          <a:cs typeface="Calibri" panose="020F050202020403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Calibri" panose="020F0502020204030204" pitchFamily="34" charset="0"/>
          <a:ea typeface="Calibri" pitchFamily="34" charset="0"/>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7.xml.rels><?xml version="1.0" encoding="UTF-8" standalone="yes"?>
<Relationships xmlns="http://schemas.openxmlformats.org/package/2006/relationships"><Relationship Id="rId3" Type="http://schemas.openxmlformats.org/officeDocument/2006/relationships/hyperlink" Target="https://www.apha.org/what-is-public-health"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hyperlink" Target="http://www.quadcouncilphn.org/" TargetMode="External"/><Relationship Id="rId4" Type="http://schemas.openxmlformats.org/officeDocument/2006/relationships/hyperlink" Target="http://www.quadcouncilphn.org/wp-content/uploads/2016/03/2015_RESOLVE-Community-Chief-Health-Strategist.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naccho.org/uploads/downloadable-resources/15-11-LHD-as-Community-Chief-Health-Strategist.pdf"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helbytnhealth.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file:///\\scfnthsdmain\VOL1\HealthServices\Administration\Tracy.Wolfe\Citizens'%20University\NACCHOsmall&amp;short-univesity%20citizen%20presentation%20(2).wmv" TargetMode="External"/><Relationship Id="rId5" Type="http://schemas.openxmlformats.org/officeDocument/2006/relationships/hyperlink" Target="https://youtu.be/XkSnp9jQYSc"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7305" y="685800"/>
            <a:ext cx="8153400" cy="1828800"/>
          </a:xfrm>
        </p:spPr>
        <p:txBody>
          <a:bodyPr/>
          <a:lstStyle/>
          <a:p>
            <a:r>
              <a:rPr lang="en-US" dirty="0"/>
              <a:t>COVID-19 Pandemic Response: </a:t>
            </a:r>
            <a:br>
              <a:rPr lang="en-US" dirty="0"/>
            </a:br>
            <a:r>
              <a:rPr lang="en-US" dirty="0"/>
              <a:t>The role of public health nursing leadership at the local level </a:t>
            </a:r>
          </a:p>
        </p:txBody>
      </p:sp>
      <p:sp>
        <p:nvSpPr>
          <p:cNvPr id="4" name="Subtitle 3"/>
          <p:cNvSpPr>
            <a:spLocks noGrp="1"/>
          </p:cNvSpPr>
          <p:nvPr>
            <p:ph type="subTitle" idx="1"/>
          </p:nvPr>
        </p:nvSpPr>
        <p:spPr>
          <a:xfrm>
            <a:off x="0" y="3429000"/>
            <a:ext cx="9144000" cy="2133600"/>
          </a:xfrm>
        </p:spPr>
        <p:txBody>
          <a:bodyPr/>
          <a:lstStyle/>
          <a:p>
            <a:r>
              <a:rPr lang="en-US" dirty="0"/>
              <a:t>Alisa R. Haushalter, DNP, RN, PHNA-BC</a:t>
            </a:r>
          </a:p>
          <a:p>
            <a:r>
              <a:rPr lang="en-US" dirty="0"/>
              <a:t>Director, Shelby County Health Department</a:t>
            </a:r>
          </a:p>
          <a:p>
            <a:r>
              <a:rPr lang="en-US" dirty="0"/>
              <a:t>Associate Professor, UTHSC College of Nursing</a:t>
            </a:r>
          </a:p>
          <a:p>
            <a:r>
              <a:rPr lang="en-US" dirty="0"/>
              <a:t>President Elect, Tennessee Public Health Association </a:t>
            </a:r>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457200"/>
            <a:ext cx="8153400" cy="5562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Rectangle 1"/>
          <p:cNvSpPr/>
          <p:nvPr/>
        </p:nvSpPr>
        <p:spPr>
          <a:xfrm>
            <a:off x="381000" y="152400"/>
            <a:ext cx="2743200" cy="251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26628" name="Picture 5" descr="C:\Visioneer Documents\Assortment\EPHS and CF.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8911" t="14598" r="7921" b="19708"/>
          <a:stretch>
            <a:fillRect/>
          </a:stretch>
        </p:blipFill>
        <p:spPr bwMode="auto">
          <a:xfrm>
            <a:off x="-32084" y="-168276"/>
            <a:ext cx="2740025" cy="2835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0161" dir="1106097" algn="ctr" rotWithShape="0">
                    <a:srgbClr val="808080"/>
                  </a:outerShdw>
                </a:effectLst>
              </a14:hiddenEffects>
            </a:ext>
          </a:extLst>
        </p:spPr>
      </p:pic>
      <p:sp>
        <p:nvSpPr>
          <p:cNvPr id="3" name="Rectangle 2"/>
          <p:cNvSpPr/>
          <p:nvPr/>
        </p:nvSpPr>
        <p:spPr>
          <a:xfrm>
            <a:off x="76200" y="6019800"/>
            <a:ext cx="9067800" cy="646331"/>
          </a:xfrm>
          <a:prstGeom prst="rect">
            <a:avLst/>
          </a:prstGeom>
        </p:spPr>
        <p:txBody>
          <a:bodyPr wrap="square">
            <a:spAutoFit/>
          </a:bodyPr>
          <a:lstStyle/>
          <a:p>
            <a:r>
              <a:rPr lang="en-US" dirty="0"/>
              <a:t>https://www.cdc.gov/publichealthgateway/publichealthservices/essentialhealthservices.html</a:t>
            </a:r>
          </a:p>
        </p:txBody>
      </p:sp>
    </p:spTree>
    <p:extLst>
      <p:ext uri="{BB962C8B-B14F-4D97-AF65-F5344CB8AC3E}">
        <p14:creationId xmlns:p14="http://schemas.microsoft.com/office/powerpoint/2010/main" val="10535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C. Centers for Disease Control and Prevention. CDC 24/7: Saving Lives. Protecting Peop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713" y="304800"/>
            <a:ext cx="44767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7"/>
          <p:cNvSpPr txBox="1">
            <a:spLocks noChangeArrowheads="1"/>
          </p:cNvSpPr>
          <p:nvPr/>
        </p:nvSpPr>
        <p:spPr bwMode="auto">
          <a:xfrm>
            <a:off x="228600" y="6535738"/>
            <a:ext cx="3962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spcBef>
                <a:spcPct val="0"/>
              </a:spcBef>
              <a:buFontTx/>
              <a:buNone/>
            </a:pPr>
            <a:r>
              <a:rPr lang="en-US" altLang="en-US" sz="1000"/>
              <a:t>http://www.cdc.gov/about/history/tengpha.htm</a:t>
            </a:r>
          </a:p>
        </p:txBody>
      </p:sp>
      <p:sp>
        <p:nvSpPr>
          <p:cNvPr id="9" name="Content Placeholder 5"/>
          <p:cNvSpPr txBox="1">
            <a:spLocks/>
          </p:cNvSpPr>
          <p:nvPr/>
        </p:nvSpPr>
        <p:spPr>
          <a:xfrm>
            <a:off x="574357" y="2514600"/>
            <a:ext cx="4040188" cy="28844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spc="-150" dirty="0"/>
              <a:t>Immunizations</a:t>
            </a:r>
          </a:p>
          <a:p>
            <a:pPr>
              <a:defRPr/>
            </a:pPr>
            <a:r>
              <a:rPr lang="en-US" sz="2400" spc="-150" dirty="0"/>
              <a:t>Motor-Vehicle Safety</a:t>
            </a:r>
          </a:p>
          <a:p>
            <a:pPr>
              <a:defRPr/>
            </a:pPr>
            <a:r>
              <a:rPr lang="en-US" sz="2400" spc="-150" dirty="0"/>
              <a:t>Workplace Safety</a:t>
            </a:r>
          </a:p>
          <a:p>
            <a:pPr>
              <a:defRPr/>
            </a:pPr>
            <a:r>
              <a:rPr lang="en-US" sz="2400" spc="-150" dirty="0"/>
              <a:t>Control of Infectious Diseases</a:t>
            </a:r>
          </a:p>
          <a:p>
            <a:pPr>
              <a:defRPr/>
            </a:pPr>
            <a:r>
              <a:rPr lang="en-US" sz="2400" spc="-150" dirty="0"/>
              <a:t>Declines in Deaths from Heart Disease and Stroke</a:t>
            </a:r>
          </a:p>
        </p:txBody>
      </p:sp>
      <p:sp>
        <p:nvSpPr>
          <p:cNvPr id="10" name="Content Placeholder 7"/>
          <p:cNvSpPr txBox="1">
            <a:spLocks/>
          </p:cNvSpPr>
          <p:nvPr/>
        </p:nvSpPr>
        <p:spPr>
          <a:xfrm>
            <a:off x="4614545" y="2629231"/>
            <a:ext cx="4041775" cy="27320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spc="-150" dirty="0"/>
              <a:t>Safer and Healthier Foods</a:t>
            </a:r>
          </a:p>
          <a:p>
            <a:pPr>
              <a:defRPr/>
            </a:pPr>
            <a:r>
              <a:rPr lang="en-US" sz="2400" spc="-150" dirty="0"/>
              <a:t>Healthier Mothers and Babies</a:t>
            </a:r>
          </a:p>
          <a:p>
            <a:pPr>
              <a:defRPr/>
            </a:pPr>
            <a:r>
              <a:rPr lang="en-US" sz="2400" spc="-150" dirty="0"/>
              <a:t>Family Planning</a:t>
            </a:r>
          </a:p>
          <a:p>
            <a:pPr>
              <a:defRPr/>
            </a:pPr>
            <a:r>
              <a:rPr lang="en-US" sz="2400" spc="-150" dirty="0"/>
              <a:t>Fluoridation of Drinking Water</a:t>
            </a:r>
          </a:p>
          <a:p>
            <a:pPr>
              <a:defRPr/>
            </a:pPr>
            <a:r>
              <a:rPr lang="en-US" sz="2400" spc="-150" dirty="0"/>
              <a:t>Tobacco as a Health Hazard</a:t>
            </a:r>
          </a:p>
        </p:txBody>
      </p:sp>
      <p:sp>
        <p:nvSpPr>
          <p:cNvPr id="8" name="Title 1"/>
          <p:cNvSpPr>
            <a:spLocks noGrp="1"/>
          </p:cNvSpPr>
          <p:nvPr>
            <p:ph type="title"/>
          </p:nvPr>
        </p:nvSpPr>
        <p:spPr>
          <a:xfrm>
            <a:off x="382588" y="1295400"/>
            <a:ext cx="8229600" cy="1143000"/>
          </a:xfrm>
        </p:spPr>
        <p:txBody>
          <a:bodyPr/>
          <a:lstStyle/>
          <a:p>
            <a:pPr>
              <a:defRPr/>
            </a:pPr>
            <a:r>
              <a:rPr sz="3600" dirty="0"/>
              <a:t>Ten Great Public Health Achievements in the 20</a:t>
            </a:r>
            <a:r>
              <a:rPr sz="3600" baseline="30000" dirty="0"/>
              <a:t>th</a:t>
            </a:r>
            <a:r>
              <a:rPr sz="3600" dirty="0"/>
              <a:t> Century</a:t>
            </a:r>
          </a:p>
        </p:txBody>
      </p:sp>
    </p:spTree>
    <p:extLst>
      <p:ext uri="{BB962C8B-B14F-4D97-AF65-F5344CB8AC3E}">
        <p14:creationId xmlns:p14="http://schemas.microsoft.com/office/powerpoint/2010/main" val="105396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descr="C:\Users\tracy.wolfe\AppData\Local\Microsoft\Windows\Temporary Internet Files\Content.IE5\SNC63KKX\iStock_team_magnifying_glass_000012495968XSmall[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3705225"/>
            <a:ext cx="41624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sz="3600"/>
              <a:t>Public Health Professionals and </a:t>
            </a:r>
            <a:br>
              <a:rPr sz="3600"/>
            </a:br>
            <a:r>
              <a:rPr sz="3600"/>
              <a:t>Clinical Professionals</a:t>
            </a:r>
          </a:p>
        </p:txBody>
      </p:sp>
      <p:sp>
        <p:nvSpPr>
          <p:cNvPr id="4" name="Content Placeholder 3"/>
          <p:cNvSpPr>
            <a:spLocks noGrp="1"/>
          </p:cNvSpPr>
          <p:nvPr>
            <p:ph sz="half" idx="2"/>
          </p:nvPr>
        </p:nvSpPr>
        <p:spPr>
          <a:xfrm>
            <a:off x="5105400" y="1600200"/>
            <a:ext cx="4038600" cy="2895600"/>
          </a:xfrm>
        </p:spPr>
        <p:txBody>
          <a:bodyPr/>
          <a:lstStyle/>
          <a:p>
            <a:pPr>
              <a:spcBef>
                <a:spcPts val="0"/>
              </a:spcBef>
              <a:buFont typeface="Arial" charset="0"/>
              <a:buChar char="•"/>
              <a:defRPr/>
            </a:pPr>
            <a:r>
              <a:rPr lang="en-US" sz="2400" spc="-150" dirty="0">
                <a:ea typeface="+mn-ea"/>
              </a:rPr>
              <a:t>Doctors</a:t>
            </a:r>
          </a:p>
          <a:p>
            <a:pPr>
              <a:spcBef>
                <a:spcPts val="0"/>
              </a:spcBef>
              <a:buFont typeface="Arial" charset="0"/>
              <a:buChar char="•"/>
              <a:defRPr/>
            </a:pPr>
            <a:r>
              <a:rPr lang="en-US" sz="2400" spc="-150" dirty="0">
                <a:ea typeface="+mn-ea"/>
              </a:rPr>
              <a:t>Physician Assistants</a:t>
            </a:r>
          </a:p>
          <a:p>
            <a:pPr>
              <a:spcBef>
                <a:spcPts val="0"/>
              </a:spcBef>
              <a:defRPr/>
            </a:pPr>
            <a:r>
              <a:rPr lang="en-US" sz="2400" spc="-150" dirty="0"/>
              <a:t>Biostatisticians</a:t>
            </a:r>
            <a:endParaRPr lang="en-US" sz="2400" spc="-150" dirty="0">
              <a:ea typeface="+mn-ea"/>
            </a:endParaRPr>
          </a:p>
          <a:p>
            <a:pPr>
              <a:spcBef>
                <a:spcPts val="0"/>
              </a:spcBef>
              <a:buFont typeface="Arial" charset="0"/>
              <a:buChar char="•"/>
              <a:defRPr/>
            </a:pPr>
            <a:r>
              <a:rPr lang="en-US" sz="2400" spc="-150" dirty="0">
                <a:ea typeface="+mn-ea"/>
              </a:rPr>
              <a:t>Physical Therapists</a:t>
            </a:r>
          </a:p>
          <a:p>
            <a:pPr>
              <a:spcBef>
                <a:spcPts val="0"/>
              </a:spcBef>
              <a:buFont typeface="Arial" charset="0"/>
              <a:buChar char="•"/>
              <a:defRPr/>
            </a:pPr>
            <a:r>
              <a:rPr lang="en-US" sz="2400" spc="-150" dirty="0">
                <a:ea typeface="+mn-ea"/>
              </a:rPr>
              <a:t>Occupational Therapists</a:t>
            </a:r>
          </a:p>
          <a:p>
            <a:pPr>
              <a:spcBef>
                <a:spcPts val="0"/>
              </a:spcBef>
              <a:buFont typeface="Arial" charset="0"/>
              <a:buChar char="•"/>
              <a:defRPr/>
            </a:pPr>
            <a:r>
              <a:rPr lang="en-US" sz="2400" spc="-150" dirty="0">
                <a:ea typeface="+mn-ea"/>
              </a:rPr>
              <a:t>Pharmacists</a:t>
            </a:r>
          </a:p>
          <a:p>
            <a:pPr>
              <a:spcBef>
                <a:spcPts val="0"/>
              </a:spcBef>
              <a:buFont typeface="Arial" charset="0"/>
              <a:buChar char="•"/>
              <a:defRPr/>
            </a:pPr>
            <a:r>
              <a:rPr lang="en-US" sz="2400" spc="-150" dirty="0">
                <a:ea typeface="+mn-ea"/>
              </a:rPr>
              <a:t>Laboratory Professionals</a:t>
            </a:r>
          </a:p>
          <a:p>
            <a:pPr>
              <a:spcBef>
                <a:spcPts val="0"/>
              </a:spcBef>
              <a:buFont typeface="Arial" charset="0"/>
              <a:buChar char="•"/>
              <a:defRPr/>
            </a:pPr>
            <a:endParaRPr lang="en-US" sz="2400" spc="-150" dirty="0">
              <a:ea typeface="+mn-ea"/>
            </a:endParaRPr>
          </a:p>
        </p:txBody>
      </p:sp>
      <p:sp>
        <p:nvSpPr>
          <p:cNvPr id="6" name="Content Placeholder 5"/>
          <p:cNvSpPr>
            <a:spLocks noGrp="1"/>
          </p:cNvSpPr>
          <p:nvPr>
            <p:ph sz="half" idx="1"/>
          </p:nvPr>
        </p:nvSpPr>
        <p:spPr>
          <a:xfrm>
            <a:off x="304800" y="1600200"/>
            <a:ext cx="4343400" cy="4525963"/>
          </a:xfrm>
        </p:spPr>
        <p:txBody>
          <a:bodyPr/>
          <a:lstStyle/>
          <a:p>
            <a:pPr>
              <a:spcBef>
                <a:spcPts val="0"/>
              </a:spcBef>
              <a:buFont typeface="Arial" charset="0"/>
              <a:buChar char="•"/>
              <a:defRPr/>
            </a:pPr>
            <a:r>
              <a:rPr lang="en-US" sz="2400" spc="-150" dirty="0">
                <a:ea typeface="+mn-ea"/>
              </a:rPr>
              <a:t>Nurses</a:t>
            </a:r>
          </a:p>
          <a:p>
            <a:pPr>
              <a:spcBef>
                <a:spcPts val="0"/>
              </a:spcBef>
              <a:buFont typeface="Arial" charset="0"/>
              <a:buChar char="•"/>
              <a:defRPr/>
            </a:pPr>
            <a:r>
              <a:rPr lang="en-US" sz="2400" spc="-150" dirty="0">
                <a:ea typeface="+mn-ea"/>
              </a:rPr>
              <a:t>Epidemiologists</a:t>
            </a:r>
          </a:p>
          <a:p>
            <a:pPr>
              <a:spcBef>
                <a:spcPts val="0"/>
              </a:spcBef>
              <a:buFont typeface="Arial" charset="0"/>
              <a:buChar char="•"/>
              <a:defRPr/>
            </a:pPr>
            <a:r>
              <a:rPr lang="en-US" sz="2400" spc="-150" dirty="0">
                <a:ea typeface="+mn-ea"/>
              </a:rPr>
              <a:t>Environmental Health Scientists</a:t>
            </a:r>
          </a:p>
          <a:p>
            <a:pPr>
              <a:spcBef>
                <a:spcPts val="0"/>
              </a:spcBef>
              <a:buFont typeface="Arial" charset="0"/>
              <a:buChar char="•"/>
              <a:defRPr/>
            </a:pPr>
            <a:r>
              <a:rPr lang="en-US" sz="2400" spc="-150" dirty="0">
                <a:ea typeface="+mn-ea"/>
              </a:rPr>
              <a:t>Dentists</a:t>
            </a:r>
          </a:p>
          <a:p>
            <a:pPr>
              <a:spcBef>
                <a:spcPts val="0"/>
              </a:spcBef>
              <a:buFont typeface="Arial" charset="0"/>
              <a:buChar char="•"/>
              <a:defRPr/>
            </a:pPr>
            <a:r>
              <a:rPr lang="en-US" sz="2400" spc="-150" dirty="0">
                <a:ea typeface="+mn-ea"/>
              </a:rPr>
              <a:t>Dental Hygienists</a:t>
            </a:r>
          </a:p>
          <a:p>
            <a:pPr>
              <a:spcBef>
                <a:spcPts val="0"/>
              </a:spcBef>
              <a:buFont typeface="Arial" charset="0"/>
              <a:buChar char="•"/>
              <a:defRPr/>
            </a:pPr>
            <a:r>
              <a:rPr lang="en-US" sz="2400" spc="-150" dirty="0">
                <a:ea typeface="+mn-ea"/>
              </a:rPr>
              <a:t>Health Services Administrators</a:t>
            </a:r>
          </a:p>
          <a:p>
            <a:pPr>
              <a:spcBef>
                <a:spcPts val="0"/>
              </a:spcBef>
              <a:buFont typeface="Arial" charset="0"/>
              <a:buChar char="•"/>
              <a:defRPr/>
            </a:pPr>
            <a:r>
              <a:rPr lang="en-US" sz="2400" spc="-150" dirty="0">
                <a:ea typeface="+mn-ea"/>
              </a:rPr>
              <a:t>Health Educators</a:t>
            </a:r>
          </a:p>
          <a:p>
            <a:pPr>
              <a:spcBef>
                <a:spcPts val="0"/>
              </a:spcBef>
              <a:buFont typeface="Arial" charset="0"/>
              <a:buChar char="•"/>
              <a:defRPr/>
            </a:pPr>
            <a:r>
              <a:rPr lang="en-US" sz="2400" spc="-150" dirty="0">
                <a:ea typeface="+mn-ea"/>
              </a:rPr>
              <a:t>Inspectors</a:t>
            </a:r>
          </a:p>
          <a:p>
            <a:pPr>
              <a:spcBef>
                <a:spcPts val="0"/>
              </a:spcBef>
              <a:buFont typeface="Arial" charset="0"/>
              <a:buChar char="•"/>
              <a:defRPr/>
            </a:pPr>
            <a:r>
              <a:rPr lang="en-US" sz="2400" spc="-150" dirty="0">
                <a:ea typeface="+mn-ea"/>
              </a:rPr>
              <a:t>Nutritionists</a:t>
            </a:r>
          </a:p>
          <a:p>
            <a:pPr>
              <a:spcBef>
                <a:spcPts val="0"/>
              </a:spcBef>
              <a:buFont typeface="Arial" charset="0"/>
              <a:buChar char="•"/>
              <a:defRPr/>
            </a:pPr>
            <a:r>
              <a:rPr lang="en-US" sz="2400" spc="-150" dirty="0">
                <a:ea typeface="+mn-ea"/>
              </a:rPr>
              <a:t>Social Workers</a:t>
            </a:r>
          </a:p>
        </p:txBody>
      </p:sp>
      <p:pic>
        <p:nvPicPr>
          <p:cNvPr id="307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562600"/>
            <a:ext cx="11715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29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Public Health Nursing</a:t>
            </a:r>
          </a:p>
        </p:txBody>
      </p:sp>
      <p:sp>
        <p:nvSpPr>
          <p:cNvPr id="3" name="Content Placeholder 2"/>
          <p:cNvSpPr>
            <a:spLocks noGrp="1"/>
          </p:cNvSpPr>
          <p:nvPr>
            <p:ph idx="1"/>
          </p:nvPr>
        </p:nvSpPr>
        <p:spPr>
          <a:xfrm>
            <a:off x="685800" y="2247900"/>
            <a:ext cx="8001000" cy="2628900"/>
          </a:xfrm>
        </p:spPr>
        <p:txBody>
          <a:bodyPr/>
          <a:lstStyle/>
          <a:p>
            <a:pPr marL="0" indent="0" algn="ctr">
              <a:buNone/>
            </a:pPr>
            <a:r>
              <a:rPr lang="en-US" b="1" i="1" dirty="0"/>
              <a:t>Public health nursing is the practice of promoting and protecting the health of populations using knowledge from nursing, social, and public health sciences. It focuses on improving the health of populations. </a:t>
            </a:r>
            <a:endParaRPr lang="en-US" i="1" dirty="0"/>
          </a:p>
        </p:txBody>
      </p:sp>
      <p:sp>
        <p:nvSpPr>
          <p:cNvPr id="4" name="Rectangle 3"/>
          <p:cNvSpPr/>
          <p:nvPr/>
        </p:nvSpPr>
        <p:spPr>
          <a:xfrm>
            <a:off x="762000" y="5562600"/>
            <a:ext cx="8458200" cy="369332"/>
          </a:xfrm>
          <a:prstGeom prst="rect">
            <a:avLst/>
          </a:prstGeom>
        </p:spPr>
        <p:txBody>
          <a:bodyPr wrap="square">
            <a:spAutoFit/>
          </a:bodyPr>
          <a:lstStyle/>
          <a:p>
            <a:r>
              <a:rPr lang="en-US" dirty="0"/>
              <a:t>https://www.apha.org/~/media/files/pdf/membergroups/phn/nursingdefinition.ashx</a:t>
            </a:r>
          </a:p>
        </p:txBody>
      </p:sp>
    </p:spTree>
    <p:extLst>
      <p:ext uri="{BB962C8B-B14F-4D97-AF65-F5344CB8AC3E}">
        <p14:creationId xmlns:p14="http://schemas.microsoft.com/office/powerpoint/2010/main" val="280376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B1D1-9086-4E95-A67F-6D46A5C8A691}"/>
              </a:ext>
            </a:extLst>
          </p:cNvPr>
          <p:cNvSpPr>
            <a:spLocks noGrp="1"/>
          </p:cNvSpPr>
          <p:nvPr>
            <p:ph type="title"/>
          </p:nvPr>
        </p:nvSpPr>
        <p:spPr/>
        <p:txBody>
          <a:bodyPr/>
          <a:lstStyle/>
          <a:p>
            <a:r>
              <a:rPr lang="en-US" dirty="0"/>
              <a:t>Scope of Practice </a:t>
            </a:r>
          </a:p>
        </p:txBody>
      </p:sp>
      <p:sp>
        <p:nvSpPr>
          <p:cNvPr id="3" name="Content Placeholder 2">
            <a:extLst>
              <a:ext uri="{FF2B5EF4-FFF2-40B4-BE49-F238E27FC236}">
                <a16:creationId xmlns:a16="http://schemas.microsoft.com/office/drawing/2014/main" id="{EDAFB502-9E9A-421B-918D-F57AB444C20B}"/>
              </a:ext>
            </a:extLst>
          </p:cNvPr>
          <p:cNvSpPr>
            <a:spLocks noGrp="1"/>
          </p:cNvSpPr>
          <p:nvPr>
            <p:ph idx="1"/>
          </p:nvPr>
        </p:nvSpPr>
        <p:spPr/>
        <p:txBody>
          <a:bodyPr/>
          <a:lstStyle/>
          <a:p>
            <a:r>
              <a:rPr lang="en-US" dirty="0"/>
              <a:t>ANA Scope and Standards </a:t>
            </a:r>
          </a:p>
          <a:p>
            <a:r>
              <a:rPr lang="en-US" dirty="0"/>
              <a:t>Quad Council Competencies</a:t>
            </a:r>
          </a:p>
          <a:p>
            <a:r>
              <a:rPr lang="en-US" dirty="0"/>
              <a:t>Public Health Core Competencies</a:t>
            </a:r>
          </a:p>
          <a:p>
            <a:r>
              <a:rPr lang="en-US" dirty="0"/>
              <a:t>Tennessee State Statute</a:t>
            </a:r>
          </a:p>
          <a:p>
            <a:r>
              <a:rPr lang="en-US" dirty="0"/>
              <a:t>Shelby County Regulations </a:t>
            </a:r>
          </a:p>
          <a:p>
            <a:r>
              <a:rPr lang="en-US" dirty="0"/>
              <a:t>Chief Health Strategist </a:t>
            </a:r>
          </a:p>
        </p:txBody>
      </p:sp>
      <p:pic>
        <p:nvPicPr>
          <p:cNvPr id="5" name="Picture 4" descr="A picture containing game&#10;&#10;Description automatically generated">
            <a:extLst>
              <a:ext uri="{FF2B5EF4-FFF2-40B4-BE49-F238E27FC236}">
                <a16:creationId xmlns:a16="http://schemas.microsoft.com/office/drawing/2014/main" id="{19A6BDBA-4A4C-4BF8-A6FE-DEB7B8792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981200"/>
            <a:ext cx="1304925" cy="1943100"/>
          </a:xfrm>
          <a:prstGeom prst="rect">
            <a:avLst/>
          </a:prstGeom>
        </p:spPr>
      </p:pic>
      <p:pic>
        <p:nvPicPr>
          <p:cNvPr id="7" name="Picture 6" descr="A close up of a logo&#10;&#10;Description automatically generated">
            <a:extLst>
              <a:ext uri="{FF2B5EF4-FFF2-40B4-BE49-F238E27FC236}">
                <a16:creationId xmlns:a16="http://schemas.microsoft.com/office/drawing/2014/main" id="{2471B0A2-2A85-42DE-9F63-01B0EA3DE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924300"/>
            <a:ext cx="2476500" cy="1695450"/>
          </a:xfrm>
          <a:prstGeom prst="rect">
            <a:avLst/>
          </a:prstGeom>
        </p:spPr>
      </p:pic>
    </p:spTree>
    <p:extLst>
      <p:ext uri="{BB962C8B-B14F-4D97-AF65-F5344CB8AC3E}">
        <p14:creationId xmlns:p14="http://schemas.microsoft.com/office/powerpoint/2010/main" val="356182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marL="0" indent="0">
              <a:buNone/>
            </a:pPr>
            <a:endParaRPr lang="en-US" dirty="0"/>
          </a:p>
          <a:p>
            <a:pPr marL="0" indent="0">
              <a:buNone/>
            </a:pPr>
            <a:endParaRPr lang="en-US" dirty="0"/>
          </a:p>
        </p:txBody>
      </p:sp>
      <p:pic>
        <p:nvPicPr>
          <p:cNvPr id="4" name="Picture 4" descr="LillianWaldHousetoHouse">
            <a:extLst>
              <a:ext uri="{FF2B5EF4-FFF2-40B4-BE49-F238E27FC236}">
                <a16:creationId xmlns:a16="http://schemas.microsoft.com/office/drawing/2014/main" id="{E856878F-2406-48DB-B4CD-820DD46E9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
            <a:ext cx="57150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0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ublicHealthNurses1936.jpg">
            <a:extLst>
              <a:ext uri="{FF2B5EF4-FFF2-40B4-BE49-F238E27FC236}">
                <a16:creationId xmlns:a16="http://schemas.microsoft.com/office/drawing/2014/main" id="{DB29B534-D8A9-46F7-9CF0-56CEE2AF13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87211"/>
            <a:ext cx="5867400" cy="448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000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etroArchivesPhotosDNPProject 074 (2)">
            <a:extLst>
              <a:ext uri="{FF2B5EF4-FFF2-40B4-BE49-F238E27FC236}">
                <a16:creationId xmlns:a16="http://schemas.microsoft.com/office/drawing/2014/main" id="{4A73F627-C12A-4B8E-AC4C-79EF66772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2400"/>
            <a:ext cx="8039100" cy="555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66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N with Children.jpg">
            <a:extLst>
              <a:ext uri="{FF2B5EF4-FFF2-40B4-BE49-F238E27FC236}">
                <a16:creationId xmlns:a16="http://schemas.microsoft.com/office/drawing/2014/main" id="{CD531DF1-3BB5-4D1D-BE33-430755166B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58827"/>
            <a:ext cx="298177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HN19001930Nashville1974Reprint27">
            <a:extLst>
              <a:ext uri="{FF2B5EF4-FFF2-40B4-BE49-F238E27FC236}">
                <a16:creationId xmlns:a16="http://schemas.microsoft.com/office/drawing/2014/main" id="{A2E5EAF9-DD22-4FD9-BDD1-2DFCDC920F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3232868"/>
            <a:ext cx="41148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1941ChildHygieneClinic">
            <a:extLst>
              <a:ext uri="{FF2B5EF4-FFF2-40B4-BE49-F238E27FC236}">
                <a16:creationId xmlns:a16="http://schemas.microsoft.com/office/drawing/2014/main" id="{76861553-9A67-4C6B-BB9C-846C2C2F6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480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13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956PolioFamily">
            <a:extLst>
              <a:ext uri="{FF2B5EF4-FFF2-40B4-BE49-F238E27FC236}">
                <a16:creationId xmlns:a16="http://schemas.microsoft.com/office/drawing/2014/main" id="{3EEA7FED-F12E-4D2C-B613-8C2A85A0C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62000"/>
            <a:ext cx="6248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48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1200"/>
            <a:ext cx="8229600" cy="1600200"/>
          </a:xfrm>
        </p:spPr>
        <p:txBody>
          <a:bodyPr/>
          <a:lstStyle/>
          <a:p>
            <a:r>
              <a:rPr lang="en-US" dirty="0"/>
              <a:t>No Disclaimers</a:t>
            </a:r>
            <a:br>
              <a:rPr lang="en-US" dirty="0"/>
            </a:br>
            <a:r>
              <a:rPr lang="en-US" dirty="0"/>
              <a:t>No Conflicts of Interest </a:t>
            </a:r>
          </a:p>
        </p:txBody>
      </p:sp>
    </p:spTree>
    <p:extLst>
      <p:ext uri="{BB962C8B-B14F-4D97-AF65-F5344CB8AC3E}">
        <p14:creationId xmlns:p14="http://schemas.microsoft.com/office/powerpoint/2010/main" val="3766726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958TBPhotosNurses">
            <a:extLst>
              <a:ext uri="{FF2B5EF4-FFF2-40B4-BE49-F238E27FC236}">
                <a16:creationId xmlns:a16="http://schemas.microsoft.com/office/drawing/2014/main" id="{BBBAE2B7-B486-452B-962D-19C08E80DB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981200"/>
            <a:ext cx="43688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1958TBPhotosOutreach">
            <a:extLst>
              <a:ext uri="{FF2B5EF4-FFF2-40B4-BE49-F238E27FC236}">
                <a16:creationId xmlns:a16="http://schemas.microsoft.com/office/drawing/2014/main" id="{EEC80AAE-3CEA-4324-A142-003F66376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96" y="533400"/>
            <a:ext cx="38862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1957TBPhotoFieldClinic2">
            <a:extLst>
              <a:ext uri="{FF2B5EF4-FFF2-40B4-BE49-F238E27FC236}">
                <a16:creationId xmlns:a16="http://schemas.microsoft.com/office/drawing/2014/main" id="{9B9A6EDF-E6FB-474D-AC8C-214157421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 y="4114800"/>
            <a:ext cx="32004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29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etroArchivesPhotosDNPProject 068 (2)">
            <a:extLst>
              <a:ext uri="{FF2B5EF4-FFF2-40B4-BE49-F238E27FC236}">
                <a16:creationId xmlns:a16="http://schemas.microsoft.com/office/drawing/2014/main" id="{79EFAFF0-6F1A-4EA1-9652-8CB20E4FE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
            <a:ext cx="713132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45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p:cNvGrpSpPr>
            <a:grpSpLocks/>
          </p:cNvGrpSpPr>
          <p:nvPr/>
        </p:nvGrpSpPr>
        <p:grpSpPr bwMode="auto">
          <a:xfrm>
            <a:off x="76200" y="857250"/>
            <a:ext cx="8763000" cy="5536406"/>
            <a:chOff x="0" y="0"/>
            <a:chExt cx="5904" cy="4650"/>
          </a:xfrm>
        </p:grpSpPr>
        <p:grpSp>
          <p:nvGrpSpPr>
            <p:cNvPr id="3" name="Group 83"/>
            <p:cNvGrpSpPr>
              <a:grpSpLocks/>
            </p:cNvGrpSpPr>
            <p:nvPr/>
          </p:nvGrpSpPr>
          <p:grpSpPr bwMode="auto">
            <a:xfrm>
              <a:off x="0" y="0"/>
              <a:ext cx="5904" cy="4650"/>
              <a:chOff x="0" y="0"/>
              <a:chExt cx="5904" cy="4650"/>
            </a:xfrm>
          </p:grpSpPr>
          <p:grpSp>
            <p:nvGrpSpPr>
              <p:cNvPr id="4" name="Group 82"/>
              <p:cNvGrpSpPr>
                <a:grpSpLocks/>
              </p:cNvGrpSpPr>
              <p:nvPr/>
            </p:nvGrpSpPr>
            <p:grpSpPr bwMode="auto">
              <a:xfrm>
                <a:off x="0" y="0"/>
                <a:ext cx="5904" cy="4650"/>
                <a:chOff x="0" y="0"/>
                <a:chExt cx="5904" cy="4650"/>
              </a:xfrm>
            </p:grpSpPr>
            <p:grpSp>
              <p:nvGrpSpPr>
                <p:cNvPr id="5" name="Group 81"/>
                <p:cNvGrpSpPr>
                  <a:grpSpLocks/>
                </p:cNvGrpSpPr>
                <p:nvPr/>
              </p:nvGrpSpPr>
              <p:grpSpPr bwMode="auto">
                <a:xfrm>
                  <a:off x="0" y="604"/>
                  <a:ext cx="5904" cy="4046"/>
                  <a:chOff x="0" y="604"/>
                  <a:chExt cx="5904" cy="4046"/>
                </a:xfrm>
              </p:grpSpPr>
              <p:sp>
                <p:nvSpPr>
                  <p:cNvPr id="6146" name="Rectangle 61"/>
                  <p:cNvSpPr>
                    <a:spLocks noChangeArrowheads="1"/>
                  </p:cNvSpPr>
                  <p:nvPr/>
                </p:nvSpPr>
                <p:spPr bwMode="auto">
                  <a:xfrm>
                    <a:off x="0" y="720"/>
                    <a:ext cx="5760" cy="3600"/>
                  </a:xfrm>
                  <a:prstGeom prst="rect">
                    <a:avLst/>
                  </a:prstGeom>
                  <a:gradFill rotWithShape="1">
                    <a:gsLst>
                      <a:gs pos="0">
                        <a:srgbClr val="CCECFF"/>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147" name="AutoShape 31"/>
                  <p:cNvSpPr>
                    <a:spLocks noChangeArrowheads="1"/>
                  </p:cNvSpPr>
                  <p:nvPr/>
                </p:nvSpPr>
                <p:spPr bwMode="auto">
                  <a:xfrm>
                    <a:off x="4058" y="2529"/>
                    <a:ext cx="1702" cy="1094"/>
                  </a:xfrm>
                  <a:prstGeom prst="leftArrow">
                    <a:avLst>
                      <a:gd name="adj1" fmla="val 50000"/>
                      <a:gd name="adj2" fmla="val 36971"/>
                    </a:avLst>
                  </a:prstGeom>
                  <a:solidFill>
                    <a:srgbClr val="008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5000"/>
                      </a:lnSpc>
                    </a:pPr>
                    <a:endParaRPr lang="en-US" b="1" dirty="0">
                      <a:solidFill>
                        <a:srgbClr val="000000"/>
                      </a:solidFill>
                      <a:ea typeface="ＭＳ Ｐゴシック" pitchFamily="34" charset="-128"/>
                    </a:endParaRPr>
                  </a:p>
                </p:txBody>
              </p:sp>
              <p:sp>
                <p:nvSpPr>
                  <p:cNvPr id="6153" name="AutoShape 4"/>
                  <p:cNvSpPr>
                    <a:spLocks noChangeArrowheads="1"/>
                  </p:cNvSpPr>
                  <p:nvPr/>
                </p:nvSpPr>
                <p:spPr bwMode="auto">
                  <a:xfrm>
                    <a:off x="4123" y="604"/>
                    <a:ext cx="1637" cy="1094"/>
                  </a:xfrm>
                  <a:prstGeom prst="leftArrow">
                    <a:avLst>
                      <a:gd name="adj1" fmla="val 50000"/>
                      <a:gd name="adj2" fmla="val 35490"/>
                    </a:avLst>
                  </a:prstGeom>
                  <a:solidFill>
                    <a:srgbClr val="008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5000"/>
                      </a:lnSpc>
                    </a:pPr>
                    <a:endParaRPr lang="en-US" b="1" dirty="0">
                      <a:solidFill>
                        <a:srgbClr val="000000"/>
                      </a:solidFill>
                      <a:ea typeface="ＭＳ Ｐゴシック" pitchFamily="34" charset="-128"/>
                    </a:endParaRPr>
                  </a:p>
                </p:txBody>
              </p:sp>
              <p:sp>
                <p:nvSpPr>
                  <p:cNvPr id="6154" name="Text Box 32"/>
                  <p:cNvSpPr txBox="1">
                    <a:spLocks noChangeArrowheads="1"/>
                  </p:cNvSpPr>
                  <p:nvPr/>
                </p:nvSpPr>
                <p:spPr bwMode="auto">
                  <a:xfrm>
                    <a:off x="4368" y="922"/>
                    <a:ext cx="124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dirty="0">
                        <a:solidFill>
                          <a:srgbClr val="FFFFFF"/>
                        </a:solidFill>
                        <a:ea typeface="ＭＳ Ｐゴシック" pitchFamily="34" charset="-128"/>
                        <a:cs typeface="Arial" charset="0"/>
                      </a:rPr>
                      <a:t>Eat healthy, be physically active</a:t>
                    </a:r>
                  </a:p>
                </p:txBody>
              </p:sp>
              <p:sp>
                <p:nvSpPr>
                  <p:cNvPr id="6155" name="AutoShape 3"/>
                  <p:cNvSpPr>
                    <a:spLocks noChangeArrowheads="1"/>
                  </p:cNvSpPr>
                  <p:nvPr/>
                </p:nvSpPr>
                <p:spPr bwMode="auto">
                  <a:xfrm>
                    <a:off x="4080" y="1257"/>
                    <a:ext cx="1680" cy="1094"/>
                  </a:xfrm>
                  <a:prstGeom prst="leftArrow">
                    <a:avLst>
                      <a:gd name="adj1" fmla="val 50000"/>
                      <a:gd name="adj2" fmla="val 35924"/>
                    </a:avLst>
                  </a:prstGeom>
                  <a:solidFill>
                    <a:srgbClr val="008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5000"/>
                      </a:lnSpc>
                    </a:pPr>
                    <a:endParaRPr lang="en-US" b="1" dirty="0">
                      <a:solidFill>
                        <a:srgbClr val="000000"/>
                      </a:solidFill>
                      <a:ea typeface="ＭＳ Ｐゴシック" pitchFamily="34" charset="-128"/>
                    </a:endParaRPr>
                  </a:p>
                </p:txBody>
              </p:sp>
              <p:sp>
                <p:nvSpPr>
                  <p:cNvPr id="6156" name="Text Box 33"/>
                  <p:cNvSpPr txBox="1">
                    <a:spLocks noChangeArrowheads="1"/>
                  </p:cNvSpPr>
                  <p:nvPr/>
                </p:nvSpPr>
                <p:spPr bwMode="auto">
                  <a:xfrm>
                    <a:off x="4368" y="1488"/>
                    <a:ext cx="1296"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dirty="0">
                        <a:solidFill>
                          <a:srgbClr val="FFFFFF"/>
                        </a:solidFill>
                        <a:ea typeface="ＭＳ Ｐゴシック" pitchFamily="34" charset="-128"/>
                        <a:cs typeface="Arial" charset="0"/>
                      </a:rPr>
                      <a:t>Rx for high blood pressure, high cholesterol, diabetes</a:t>
                    </a:r>
                  </a:p>
                </p:txBody>
              </p:sp>
              <p:sp>
                <p:nvSpPr>
                  <p:cNvPr id="6157" name="AutoShape 34"/>
                  <p:cNvSpPr>
                    <a:spLocks noChangeArrowheads="1"/>
                  </p:cNvSpPr>
                  <p:nvPr/>
                </p:nvSpPr>
                <p:spPr bwMode="auto">
                  <a:xfrm>
                    <a:off x="4032" y="3226"/>
                    <a:ext cx="1728" cy="1094"/>
                  </a:xfrm>
                  <a:prstGeom prst="leftArrow">
                    <a:avLst>
                      <a:gd name="adj1" fmla="val 50000"/>
                      <a:gd name="adj2" fmla="val 37572"/>
                    </a:avLst>
                  </a:prstGeom>
                  <a:solidFill>
                    <a:srgbClr val="008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5000"/>
                      </a:lnSpc>
                    </a:pPr>
                    <a:endParaRPr lang="en-US" b="1" dirty="0">
                      <a:solidFill>
                        <a:srgbClr val="000000"/>
                      </a:solidFill>
                      <a:ea typeface="ＭＳ Ｐゴシック" pitchFamily="34" charset="-128"/>
                    </a:endParaRPr>
                  </a:p>
                </p:txBody>
              </p:sp>
              <p:sp>
                <p:nvSpPr>
                  <p:cNvPr id="6158" name="Text Box 35"/>
                  <p:cNvSpPr txBox="1">
                    <a:spLocks noChangeArrowheads="1"/>
                  </p:cNvSpPr>
                  <p:nvPr/>
                </p:nvSpPr>
                <p:spPr bwMode="auto">
                  <a:xfrm>
                    <a:off x="4365" y="3568"/>
                    <a:ext cx="1491"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50000"/>
                      </a:spcBef>
                    </a:pPr>
                    <a:r>
                      <a:rPr lang="en-US" sz="1200" dirty="0">
                        <a:solidFill>
                          <a:srgbClr val="FFFFFF"/>
                        </a:solidFill>
                        <a:ea typeface="ＭＳ Ｐゴシック" pitchFamily="34" charset="-128"/>
                        <a:cs typeface="Arial" charset="0"/>
                      </a:rPr>
                      <a:t>Poverty, education, housing, inequality</a:t>
                    </a:r>
                  </a:p>
                </p:txBody>
              </p:sp>
              <p:sp>
                <p:nvSpPr>
                  <p:cNvPr id="6159" name="AutoShape 2"/>
                  <p:cNvSpPr>
                    <a:spLocks noChangeArrowheads="1"/>
                  </p:cNvSpPr>
                  <p:nvPr/>
                </p:nvSpPr>
                <p:spPr bwMode="auto">
                  <a:xfrm>
                    <a:off x="4077" y="1893"/>
                    <a:ext cx="1683" cy="1094"/>
                  </a:xfrm>
                  <a:prstGeom prst="leftArrow">
                    <a:avLst>
                      <a:gd name="adj1" fmla="val 50000"/>
                      <a:gd name="adj2" fmla="val 36537"/>
                    </a:avLst>
                  </a:prstGeom>
                  <a:solidFill>
                    <a:srgbClr val="008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5000"/>
                      </a:lnSpc>
                    </a:pPr>
                    <a:endParaRPr lang="en-US" b="1" dirty="0">
                      <a:solidFill>
                        <a:srgbClr val="000000"/>
                      </a:solidFill>
                      <a:ea typeface="ＭＳ Ｐゴシック" pitchFamily="34" charset="-128"/>
                    </a:endParaRPr>
                  </a:p>
                </p:txBody>
              </p:sp>
              <p:sp>
                <p:nvSpPr>
                  <p:cNvPr id="6160" name="Text Box 36"/>
                  <p:cNvSpPr txBox="1">
                    <a:spLocks noChangeArrowheads="1"/>
                  </p:cNvSpPr>
                  <p:nvPr/>
                </p:nvSpPr>
                <p:spPr bwMode="auto">
                  <a:xfrm>
                    <a:off x="4356" y="2151"/>
                    <a:ext cx="1548"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dirty="0">
                        <a:solidFill>
                          <a:srgbClr val="FFFFFF"/>
                        </a:solidFill>
                        <a:ea typeface="ＭＳ Ｐゴシック" pitchFamily="34" charset="-128"/>
                        <a:cs typeface="Arial" charset="0"/>
                      </a:rPr>
                      <a:t>Immunizations, brief intervention, cessation treatment, colonoscopy</a:t>
                    </a:r>
                  </a:p>
                </p:txBody>
              </p:sp>
              <p:sp>
                <p:nvSpPr>
                  <p:cNvPr id="6161" name="Text Box 37"/>
                  <p:cNvSpPr txBox="1">
                    <a:spLocks noChangeArrowheads="1"/>
                  </p:cNvSpPr>
                  <p:nvPr/>
                </p:nvSpPr>
                <p:spPr bwMode="auto">
                  <a:xfrm>
                    <a:off x="4362" y="2787"/>
                    <a:ext cx="149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dirty="0">
                        <a:solidFill>
                          <a:srgbClr val="FFFFFF"/>
                        </a:solidFill>
                        <a:ea typeface="ＭＳ Ｐゴシック" pitchFamily="34" charset="-128"/>
                        <a:cs typeface="Arial" charset="0"/>
                      </a:rPr>
                      <a:t>Fluoridation, 0g trans fat, iodization, smoke-free laws, tobacco tax</a:t>
                    </a:r>
                    <a:r>
                      <a:rPr lang="en-US" sz="1275" dirty="0">
                        <a:solidFill>
                          <a:srgbClr val="FFFFFF"/>
                        </a:solidFill>
                        <a:ea typeface="ＭＳ Ｐゴシック" pitchFamily="34" charset="-128"/>
                        <a:cs typeface="Arial" charset="0"/>
                      </a:rPr>
                      <a:t> </a:t>
                    </a:r>
                  </a:p>
                </p:txBody>
              </p:sp>
              <p:grpSp>
                <p:nvGrpSpPr>
                  <p:cNvPr id="6" name="Group 6"/>
                  <p:cNvGrpSpPr>
                    <a:grpSpLocks/>
                  </p:cNvGrpSpPr>
                  <p:nvPr/>
                </p:nvGrpSpPr>
                <p:grpSpPr bwMode="auto">
                  <a:xfrm>
                    <a:off x="0" y="1008"/>
                    <a:ext cx="912" cy="3642"/>
                    <a:chOff x="434" y="430"/>
                    <a:chExt cx="708" cy="3390"/>
                  </a:xfrm>
                </p:grpSpPr>
                <p:sp>
                  <p:nvSpPr>
                    <p:cNvPr id="6164" name="AutoShape 5"/>
                    <p:cNvSpPr>
                      <a:spLocks noChangeArrowheads="1"/>
                    </p:cNvSpPr>
                    <p:nvPr/>
                  </p:nvSpPr>
                  <p:spPr bwMode="auto">
                    <a:xfrm>
                      <a:off x="629" y="813"/>
                      <a:ext cx="336" cy="2064"/>
                    </a:xfrm>
                    <a:prstGeom prst="upDownArrow">
                      <a:avLst>
                        <a:gd name="adj1" fmla="val 50000"/>
                        <a:gd name="adj2" fmla="val 137134"/>
                      </a:avLst>
                    </a:prstGeom>
                    <a:gradFill rotWithShape="1">
                      <a:gsLst>
                        <a:gs pos="0">
                          <a:srgbClr val="DE0027"/>
                        </a:gs>
                        <a:gs pos="100000">
                          <a:srgbClr val="00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r"/>
                      <a:endParaRPr lang="en-US" dirty="0">
                        <a:solidFill>
                          <a:srgbClr val="000000"/>
                        </a:solidFill>
                        <a:ea typeface="ＭＳ Ｐゴシック" pitchFamily="34" charset="-128"/>
                      </a:endParaRPr>
                    </a:p>
                  </p:txBody>
                </p:sp>
                <p:sp>
                  <p:nvSpPr>
                    <p:cNvPr id="6165" name="Text Box 7"/>
                    <p:cNvSpPr txBox="1">
                      <a:spLocks noChangeArrowheads="1"/>
                    </p:cNvSpPr>
                    <p:nvPr/>
                  </p:nvSpPr>
                  <p:spPr bwMode="auto">
                    <a:xfrm>
                      <a:off x="434" y="2882"/>
                      <a:ext cx="559"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dirty="0">
                          <a:ea typeface="ＭＳ Ｐゴシック" pitchFamily="34" charset="-128"/>
                        </a:rPr>
                        <a:t>Largest</a:t>
                      </a:r>
                    </a:p>
                    <a:p>
                      <a:pPr algn="ctr" eaLnBrk="1" hangingPunct="1"/>
                      <a:r>
                        <a:rPr lang="en-US" b="1" i="1" dirty="0">
                          <a:ea typeface="ＭＳ Ｐゴシック" pitchFamily="34" charset="-128"/>
                        </a:rPr>
                        <a:t>Impact</a:t>
                      </a:r>
                    </a:p>
                  </p:txBody>
                </p:sp>
                <p:sp>
                  <p:nvSpPr>
                    <p:cNvPr id="6166" name="Text Box 8"/>
                    <p:cNvSpPr txBox="1">
                      <a:spLocks noChangeArrowheads="1"/>
                    </p:cNvSpPr>
                    <p:nvPr/>
                  </p:nvSpPr>
                  <p:spPr bwMode="auto">
                    <a:xfrm>
                      <a:off x="434" y="430"/>
                      <a:ext cx="708"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dirty="0">
                          <a:ea typeface="ＭＳ Ｐゴシック" pitchFamily="34" charset="-128"/>
                          <a:cs typeface="Arial" charset="0"/>
                        </a:rPr>
                        <a:t>Smallest</a:t>
                      </a:r>
                    </a:p>
                    <a:p>
                      <a:pPr algn="ctr" eaLnBrk="1" hangingPunct="1"/>
                      <a:r>
                        <a:rPr lang="en-US" b="1" i="1" dirty="0">
                          <a:ea typeface="ＭＳ Ｐゴシック" pitchFamily="34" charset="-128"/>
                          <a:cs typeface="Arial" charset="0"/>
                        </a:rPr>
                        <a:t>Impact</a:t>
                      </a:r>
                    </a:p>
                  </p:txBody>
                </p:sp>
              </p:grpSp>
            </p:grpSp>
            <p:pic>
              <p:nvPicPr>
                <p:cNvPr id="6148" name="Picture 59" descr="CPPW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 y="48"/>
                  <a:ext cx="3463"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60"/>
                <p:cNvSpPr>
                  <a:spLocks noChangeArrowheads="1"/>
                </p:cNvSpPr>
                <p:nvPr/>
              </p:nvSpPr>
              <p:spPr bwMode="auto">
                <a:xfrm>
                  <a:off x="768" y="0"/>
                  <a:ext cx="4944"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chemeClr val="bg1"/>
                    </a:solidFill>
                  </a:endParaRPr>
                </a:p>
              </p:txBody>
            </p:sp>
          </p:grpSp>
          <p:sp>
            <p:nvSpPr>
              <p:cNvPr id="6152" name="Text Box 10"/>
              <p:cNvSpPr txBox="1">
                <a:spLocks noChangeArrowheads="1"/>
              </p:cNvSpPr>
              <p:nvPr/>
            </p:nvSpPr>
            <p:spPr bwMode="auto">
              <a:xfrm>
                <a:off x="4543" y="432"/>
                <a:ext cx="1261"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100" b="1" dirty="0">
                    <a:solidFill>
                      <a:srgbClr val="FF0000"/>
                    </a:solidFill>
                    <a:ea typeface="ＭＳ Ｐゴシック" pitchFamily="34" charset="-128"/>
                  </a:rPr>
                  <a:t>Examples</a:t>
                </a:r>
              </a:p>
            </p:txBody>
          </p:sp>
        </p:grpSp>
        <p:grpSp>
          <p:nvGrpSpPr>
            <p:cNvPr id="7" name="Group 14"/>
            <p:cNvGrpSpPr>
              <a:grpSpLocks/>
            </p:cNvGrpSpPr>
            <p:nvPr/>
          </p:nvGrpSpPr>
          <p:grpSpPr bwMode="auto">
            <a:xfrm>
              <a:off x="4896" y="4007"/>
              <a:ext cx="645" cy="313"/>
              <a:chOff x="4752" y="3696"/>
              <a:chExt cx="645" cy="313"/>
            </a:xfrm>
          </p:grpSpPr>
          <p:pic>
            <p:nvPicPr>
              <p:cNvPr id="6189" name="Picture 15" descr="cdc_shp_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 y="3785"/>
                <a:ext cx="2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0" name="Picture 16" descr="Hhs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2" y="3696"/>
                <a:ext cx="312"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3"/>
            <p:cNvGrpSpPr>
              <a:grpSpLocks/>
            </p:cNvGrpSpPr>
            <p:nvPr/>
          </p:nvGrpSpPr>
          <p:grpSpPr bwMode="auto">
            <a:xfrm>
              <a:off x="494" y="0"/>
              <a:ext cx="4594" cy="4120"/>
              <a:chOff x="494" y="0"/>
              <a:chExt cx="4594" cy="4120"/>
            </a:xfrm>
          </p:grpSpPr>
          <p:sp>
            <p:nvSpPr>
              <p:cNvPr id="6151" name="Rectangle 9"/>
              <p:cNvSpPr>
                <a:spLocks noChangeArrowheads="1"/>
              </p:cNvSpPr>
              <p:nvPr/>
            </p:nvSpPr>
            <p:spPr bwMode="auto">
              <a:xfrm>
                <a:off x="816" y="0"/>
                <a:ext cx="427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b="1" dirty="0">
                    <a:solidFill>
                      <a:srgbClr val="000066"/>
                    </a:solidFill>
                    <a:cs typeface="Arial" charset="0"/>
                  </a:rPr>
                  <a:t>Factors that Affect Health</a:t>
                </a:r>
              </a:p>
            </p:txBody>
          </p:sp>
          <p:grpSp>
            <p:nvGrpSpPr>
              <p:cNvPr id="9" name="Group 26"/>
              <p:cNvGrpSpPr>
                <a:grpSpLocks/>
              </p:cNvGrpSpPr>
              <p:nvPr/>
            </p:nvGrpSpPr>
            <p:grpSpPr bwMode="auto">
              <a:xfrm>
                <a:off x="494" y="180"/>
                <a:ext cx="3840" cy="3940"/>
                <a:chOff x="494" y="144"/>
                <a:chExt cx="3840" cy="3940"/>
              </a:xfrm>
            </p:grpSpPr>
            <p:sp>
              <p:nvSpPr>
                <p:cNvPr id="6195" name="AutoShape 14"/>
                <p:cNvSpPr>
                  <a:spLocks noChangeArrowheads="1"/>
                </p:cNvSpPr>
                <p:nvPr/>
              </p:nvSpPr>
              <p:spPr bwMode="auto">
                <a:xfrm rot="-9139874">
                  <a:off x="494" y="3492"/>
                  <a:ext cx="369" cy="557"/>
                </a:xfrm>
                <a:prstGeom prst="rtTriangle">
                  <a:avLst/>
                </a:prstGeom>
                <a:gradFill rotWithShape="1">
                  <a:gsLst>
                    <a:gs pos="0">
                      <a:srgbClr val="B2B2B2"/>
                    </a:gs>
                    <a:gs pos="100000">
                      <a:srgbClr val="61616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a:endParaRPr lang="en-US" dirty="0">
                    <a:solidFill>
                      <a:srgbClr val="000000"/>
                    </a:solidFill>
                    <a:ea typeface="ＭＳ Ｐゴシック" pitchFamily="34" charset="-128"/>
                  </a:endParaRPr>
                </a:p>
              </p:txBody>
            </p:sp>
            <p:grpSp>
              <p:nvGrpSpPr>
                <p:cNvPr id="10" name="Group 28"/>
                <p:cNvGrpSpPr>
                  <a:grpSpLocks/>
                </p:cNvGrpSpPr>
                <p:nvPr/>
              </p:nvGrpSpPr>
              <p:grpSpPr bwMode="auto">
                <a:xfrm>
                  <a:off x="717" y="144"/>
                  <a:ext cx="3617" cy="3940"/>
                  <a:chOff x="717" y="144"/>
                  <a:chExt cx="3617" cy="3940"/>
                </a:xfrm>
              </p:grpSpPr>
              <p:sp>
                <p:nvSpPr>
                  <p:cNvPr id="6197" name="AutoShape 13"/>
                  <p:cNvSpPr>
                    <a:spLocks noChangeArrowheads="1"/>
                  </p:cNvSpPr>
                  <p:nvPr/>
                </p:nvSpPr>
                <p:spPr bwMode="auto">
                  <a:xfrm rot="1544747">
                    <a:off x="1396" y="144"/>
                    <a:ext cx="369" cy="3583"/>
                  </a:xfrm>
                  <a:prstGeom prst="triangle">
                    <a:avLst>
                      <a:gd name="adj" fmla="val 100000"/>
                    </a:avLst>
                  </a:prstGeom>
                  <a:gradFill rotWithShape="1">
                    <a:gsLst>
                      <a:gs pos="0">
                        <a:srgbClr val="B2B2B2"/>
                      </a:gs>
                      <a:gs pos="100000">
                        <a:srgbClr val="52525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en-US" dirty="0">
                      <a:solidFill>
                        <a:srgbClr val="000000"/>
                      </a:solidFill>
                      <a:ea typeface="ＭＳ Ｐゴシック" pitchFamily="34" charset="-128"/>
                    </a:endParaRPr>
                  </a:p>
                </p:txBody>
              </p:sp>
              <p:grpSp>
                <p:nvGrpSpPr>
                  <p:cNvPr id="11" name="Group 30"/>
                  <p:cNvGrpSpPr>
                    <a:grpSpLocks/>
                  </p:cNvGrpSpPr>
                  <p:nvPr/>
                </p:nvGrpSpPr>
                <p:grpSpPr bwMode="auto">
                  <a:xfrm>
                    <a:off x="717" y="395"/>
                    <a:ext cx="3617" cy="3689"/>
                    <a:chOff x="717" y="395"/>
                    <a:chExt cx="3617" cy="3689"/>
                  </a:xfrm>
                </p:grpSpPr>
                <p:sp>
                  <p:nvSpPr>
                    <p:cNvPr id="6199" name="AutoShape 12"/>
                    <p:cNvSpPr>
                      <a:spLocks noChangeArrowheads="1"/>
                    </p:cNvSpPr>
                    <p:nvPr/>
                  </p:nvSpPr>
                  <p:spPr bwMode="auto">
                    <a:xfrm>
                      <a:off x="717" y="395"/>
                      <a:ext cx="3617" cy="3689"/>
                    </a:xfrm>
                    <a:prstGeom prst="triangle">
                      <a:avLst>
                        <a:gd name="adj" fmla="val 50231"/>
                      </a:avLst>
                    </a:prstGeom>
                    <a:solidFill>
                      <a:schemeClr val="tx1"/>
                    </a:solidFill>
                    <a:ln w="9525">
                      <a:solidFill>
                        <a:schemeClr val="tx1"/>
                      </a:solidFill>
                      <a:miter lim="800000"/>
                      <a:headEnd/>
                      <a:tailEnd/>
                    </a:ln>
                  </p:spPr>
                  <p:txBody>
                    <a:bodyPr wrap="none" anchor="ctr"/>
                    <a:lstStyle/>
                    <a:p>
                      <a:pPr algn="r"/>
                      <a:endParaRPr lang="en-US" dirty="0">
                        <a:solidFill>
                          <a:srgbClr val="000000"/>
                        </a:solidFill>
                        <a:ea typeface="ＭＳ Ｐゴシック" pitchFamily="34" charset="-128"/>
                      </a:endParaRPr>
                    </a:p>
                  </p:txBody>
                </p:sp>
                <p:sp>
                  <p:nvSpPr>
                    <p:cNvPr id="6200" name="Text Box 15"/>
                    <p:cNvSpPr txBox="1">
                      <a:spLocks noChangeArrowheads="1"/>
                    </p:cNvSpPr>
                    <p:nvPr/>
                  </p:nvSpPr>
                  <p:spPr bwMode="auto">
                    <a:xfrm>
                      <a:off x="732" y="3685"/>
                      <a:ext cx="35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50" b="1" dirty="0">
                          <a:solidFill>
                            <a:schemeClr val="bg1"/>
                          </a:solidFill>
                          <a:ea typeface="ＭＳ Ｐゴシック" pitchFamily="34" charset="-128"/>
                          <a:cs typeface="Arial" charset="0"/>
                        </a:rPr>
                        <a:t>Socioeconomic Factors</a:t>
                      </a:r>
                    </a:p>
                  </p:txBody>
                </p:sp>
                <p:sp>
                  <p:nvSpPr>
                    <p:cNvPr id="6201" name="Text Box 16"/>
                    <p:cNvSpPr txBox="1">
                      <a:spLocks noChangeArrowheads="1"/>
                    </p:cNvSpPr>
                    <p:nvPr/>
                  </p:nvSpPr>
                  <p:spPr bwMode="auto">
                    <a:xfrm>
                      <a:off x="1160" y="2867"/>
                      <a:ext cx="2728"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50" b="1" dirty="0">
                          <a:solidFill>
                            <a:schemeClr val="bg1"/>
                          </a:solidFill>
                          <a:ea typeface="ＭＳ Ｐゴシック" pitchFamily="34" charset="-128"/>
                          <a:cs typeface="Arial" charset="0"/>
                        </a:rPr>
                        <a:t>Changing the Context</a:t>
                      </a:r>
                    </a:p>
                    <a:p>
                      <a:pPr algn="ctr" eaLnBrk="1" hangingPunct="1"/>
                      <a:r>
                        <a:rPr lang="en-US" b="1" i="1" dirty="0">
                          <a:solidFill>
                            <a:schemeClr val="bg1"/>
                          </a:solidFill>
                          <a:ea typeface="ＭＳ Ｐゴシック" pitchFamily="34" charset="-128"/>
                          <a:cs typeface="Arial" charset="0"/>
                        </a:rPr>
                        <a:t>to make individuals’ default </a:t>
                      </a:r>
                    </a:p>
                    <a:p>
                      <a:pPr algn="ctr" eaLnBrk="1" hangingPunct="1"/>
                      <a:r>
                        <a:rPr lang="en-US" b="1" i="1" dirty="0">
                          <a:solidFill>
                            <a:schemeClr val="bg1"/>
                          </a:solidFill>
                          <a:ea typeface="ＭＳ Ｐゴシック" pitchFamily="34" charset="-128"/>
                          <a:cs typeface="Arial" charset="0"/>
                        </a:rPr>
                        <a:t>decisions healthy</a:t>
                      </a:r>
                    </a:p>
                  </p:txBody>
                </p:sp>
                <p:sp>
                  <p:nvSpPr>
                    <p:cNvPr id="6202" name="Text Box 17"/>
                    <p:cNvSpPr txBox="1">
                      <a:spLocks noChangeArrowheads="1"/>
                    </p:cNvSpPr>
                    <p:nvPr/>
                  </p:nvSpPr>
                  <p:spPr bwMode="auto">
                    <a:xfrm>
                      <a:off x="1473" y="2325"/>
                      <a:ext cx="222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50" b="1" dirty="0">
                          <a:solidFill>
                            <a:schemeClr val="bg1"/>
                          </a:solidFill>
                          <a:ea typeface="ＭＳ Ｐゴシック" pitchFamily="34" charset="-128"/>
                          <a:cs typeface="Arial" charset="0"/>
                        </a:rPr>
                        <a:t>Long-lasting </a:t>
                      </a:r>
                    </a:p>
                    <a:p>
                      <a:pPr algn="ctr" eaLnBrk="1" hangingPunct="1"/>
                      <a:r>
                        <a:rPr lang="en-US" sz="1650" b="1" dirty="0">
                          <a:solidFill>
                            <a:schemeClr val="bg1"/>
                          </a:solidFill>
                          <a:ea typeface="ＭＳ Ｐゴシック" pitchFamily="34" charset="-128"/>
                          <a:cs typeface="Arial" charset="0"/>
                        </a:rPr>
                        <a:t>Protective Interventions</a:t>
                      </a:r>
                    </a:p>
                  </p:txBody>
                </p:sp>
                <p:sp>
                  <p:nvSpPr>
                    <p:cNvPr id="6203" name="Text Box 18"/>
                    <p:cNvSpPr txBox="1">
                      <a:spLocks noChangeArrowheads="1"/>
                    </p:cNvSpPr>
                    <p:nvPr/>
                  </p:nvSpPr>
                  <p:spPr bwMode="auto">
                    <a:xfrm>
                      <a:off x="1434" y="1635"/>
                      <a:ext cx="222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50" b="1" dirty="0">
                          <a:solidFill>
                            <a:schemeClr val="bg1"/>
                          </a:solidFill>
                          <a:ea typeface="ＭＳ Ｐゴシック" pitchFamily="34" charset="-128"/>
                          <a:cs typeface="Arial" charset="0"/>
                        </a:rPr>
                        <a:t>Clinical</a:t>
                      </a:r>
                    </a:p>
                    <a:p>
                      <a:pPr algn="ctr" eaLnBrk="1" hangingPunct="1"/>
                      <a:r>
                        <a:rPr lang="en-US" sz="1650" b="1" dirty="0">
                          <a:solidFill>
                            <a:schemeClr val="bg1"/>
                          </a:solidFill>
                          <a:ea typeface="ＭＳ Ｐゴシック" pitchFamily="34" charset="-128"/>
                          <a:cs typeface="Arial" charset="0"/>
                        </a:rPr>
                        <a:t>Interventions</a:t>
                      </a:r>
                    </a:p>
                  </p:txBody>
                </p:sp>
                <p:grpSp>
                  <p:nvGrpSpPr>
                    <p:cNvPr id="12" name="Group 19"/>
                    <p:cNvGrpSpPr>
                      <a:grpSpLocks/>
                    </p:cNvGrpSpPr>
                    <p:nvPr/>
                  </p:nvGrpSpPr>
                  <p:grpSpPr bwMode="auto">
                    <a:xfrm>
                      <a:off x="1838" y="1511"/>
                      <a:ext cx="1258" cy="40"/>
                      <a:chOff x="1908" y="1462"/>
                      <a:chExt cx="1419" cy="70"/>
                    </a:xfrm>
                  </p:grpSpPr>
                  <p:sp>
                    <p:nvSpPr>
                      <p:cNvPr id="6205" name="Line 20"/>
                      <p:cNvSpPr>
                        <a:spLocks noChangeShapeType="1"/>
                      </p:cNvSpPr>
                      <p:nvPr/>
                    </p:nvSpPr>
                    <p:spPr bwMode="auto">
                      <a:xfrm>
                        <a:off x="1908" y="1462"/>
                        <a:ext cx="149" cy="7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206" name="Line 21"/>
                      <p:cNvSpPr>
                        <a:spLocks noChangeShapeType="1"/>
                      </p:cNvSpPr>
                      <p:nvPr/>
                    </p:nvSpPr>
                    <p:spPr bwMode="auto">
                      <a:xfrm>
                        <a:off x="2046" y="1530"/>
                        <a:ext cx="1281"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3" name="Group 22"/>
                    <p:cNvGrpSpPr>
                      <a:grpSpLocks/>
                    </p:cNvGrpSpPr>
                    <p:nvPr/>
                  </p:nvGrpSpPr>
                  <p:grpSpPr bwMode="auto">
                    <a:xfrm>
                      <a:off x="1463" y="2094"/>
                      <a:ext cx="1969" cy="112"/>
                      <a:chOff x="1419" y="2252"/>
                      <a:chExt cx="2187" cy="116"/>
                    </a:xfrm>
                  </p:grpSpPr>
                  <p:sp>
                    <p:nvSpPr>
                      <p:cNvPr id="6208" name="Line 23"/>
                      <p:cNvSpPr>
                        <a:spLocks noChangeShapeType="1"/>
                      </p:cNvSpPr>
                      <p:nvPr/>
                    </p:nvSpPr>
                    <p:spPr bwMode="auto">
                      <a:xfrm>
                        <a:off x="1603" y="2366"/>
                        <a:ext cx="2003"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209" name="Line 24"/>
                      <p:cNvSpPr>
                        <a:spLocks noChangeShapeType="1"/>
                      </p:cNvSpPr>
                      <p:nvPr/>
                    </p:nvSpPr>
                    <p:spPr bwMode="auto">
                      <a:xfrm>
                        <a:off x="1419" y="2252"/>
                        <a:ext cx="195" cy="116"/>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 name="Group 25"/>
                    <p:cNvGrpSpPr>
                      <a:grpSpLocks/>
                    </p:cNvGrpSpPr>
                    <p:nvPr/>
                  </p:nvGrpSpPr>
                  <p:grpSpPr bwMode="auto">
                    <a:xfrm>
                      <a:off x="1087" y="2748"/>
                      <a:ext cx="2665" cy="165"/>
                      <a:chOff x="1103" y="2759"/>
                      <a:chExt cx="2845" cy="163"/>
                    </a:xfrm>
                  </p:grpSpPr>
                  <p:sp>
                    <p:nvSpPr>
                      <p:cNvPr id="6211" name="Line 26"/>
                      <p:cNvSpPr>
                        <a:spLocks noChangeShapeType="1"/>
                      </p:cNvSpPr>
                      <p:nvPr/>
                    </p:nvSpPr>
                    <p:spPr bwMode="auto">
                      <a:xfrm>
                        <a:off x="1314" y="2919"/>
                        <a:ext cx="2634"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212" name="Line 27"/>
                      <p:cNvSpPr>
                        <a:spLocks noChangeShapeType="1"/>
                      </p:cNvSpPr>
                      <p:nvPr/>
                    </p:nvSpPr>
                    <p:spPr bwMode="auto">
                      <a:xfrm>
                        <a:off x="1103" y="2759"/>
                        <a:ext cx="222" cy="1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 name="Group 28"/>
                    <p:cNvGrpSpPr>
                      <a:grpSpLocks/>
                    </p:cNvGrpSpPr>
                    <p:nvPr/>
                  </p:nvGrpSpPr>
                  <p:grpSpPr bwMode="auto">
                    <a:xfrm>
                      <a:off x="777" y="3260"/>
                      <a:ext cx="3296" cy="307"/>
                      <a:chOff x="696" y="3338"/>
                      <a:chExt cx="3539" cy="319"/>
                    </a:xfrm>
                  </p:grpSpPr>
                  <p:sp>
                    <p:nvSpPr>
                      <p:cNvPr id="6214" name="Line 29"/>
                      <p:cNvSpPr>
                        <a:spLocks noChangeShapeType="1"/>
                      </p:cNvSpPr>
                      <p:nvPr/>
                    </p:nvSpPr>
                    <p:spPr bwMode="auto">
                      <a:xfrm flipV="1">
                        <a:off x="931" y="3649"/>
                        <a:ext cx="3304" cy="1"/>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215" name="Line 30"/>
                      <p:cNvSpPr>
                        <a:spLocks noChangeShapeType="1"/>
                      </p:cNvSpPr>
                      <p:nvPr/>
                    </p:nvSpPr>
                    <p:spPr bwMode="auto">
                      <a:xfrm>
                        <a:off x="696" y="3338"/>
                        <a:ext cx="249" cy="319"/>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6216" name="Text Box 40"/>
                    <p:cNvSpPr txBox="1">
                      <a:spLocks noChangeArrowheads="1"/>
                    </p:cNvSpPr>
                    <p:nvPr/>
                  </p:nvSpPr>
                  <p:spPr bwMode="auto">
                    <a:xfrm>
                      <a:off x="1915" y="1096"/>
                      <a:ext cx="1269"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chemeClr val="bg1"/>
                          </a:solidFill>
                          <a:ea typeface="ＭＳ Ｐゴシック" pitchFamily="34" charset="-128"/>
                          <a:cs typeface="Arial" charset="0"/>
                        </a:rPr>
                        <a:t>Counseling</a:t>
                      </a:r>
                      <a:r>
                        <a:rPr lang="en-US" b="1" dirty="0">
                          <a:solidFill>
                            <a:srgbClr val="FFFFFF"/>
                          </a:solidFill>
                          <a:ea typeface="ＭＳ Ｐゴシック" pitchFamily="34" charset="-128"/>
                          <a:cs typeface="Arial" charset="0"/>
                        </a:rPr>
                        <a:t> </a:t>
                      </a:r>
                    </a:p>
                    <a:p>
                      <a:pPr algn="ctr" eaLnBrk="1" hangingPunct="1"/>
                      <a:r>
                        <a:rPr lang="en-US" b="1" dirty="0">
                          <a:solidFill>
                            <a:schemeClr val="bg1"/>
                          </a:solidFill>
                          <a:ea typeface="ＭＳ Ｐゴシック" pitchFamily="34" charset="-128"/>
                          <a:cs typeface="Arial" charset="0"/>
                        </a:rPr>
                        <a:t>&amp; Education</a:t>
                      </a:r>
                    </a:p>
                  </p:txBody>
                </p:sp>
              </p:grpSp>
            </p:grpSp>
          </p:grpSp>
        </p:grpSp>
      </p:grpSp>
    </p:spTree>
    <p:extLst>
      <p:ext uri="{BB962C8B-B14F-4D97-AF65-F5344CB8AC3E}">
        <p14:creationId xmlns:p14="http://schemas.microsoft.com/office/powerpoint/2010/main" val="34968550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FE25-6248-464F-AEA3-C525956C2A19}"/>
              </a:ext>
            </a:extLst>
          </p:cNvPr>
          <p:cNvSpPr>
            <a:spLocks noGrp="1"/>
          </p:cNvSpPr>
          <p:nvPr>
            <p:ph type="title"/>
          </p:nvPr>
        </p:nvSpPr>
        <p:spPr>
          <a:xfrm>
            <a:off x="381000" y="2057400"/>
            <a:ext cx="8229600" cy="838200"/>
          </a:xfrm>
        </p:spPr>
        <p:txBody>
          <a:bodyPr/>
          <a:lstStyle/>
          <a:p>
            <a:r>
              <a:rPr lang="en-US" dirty="0"/>
              <a:t>STRATEGY DEVELOPMENT </a:t>
            </a:r>
          </a:p>
        </p:txBody>
      </p:sp>
    </p:spTree>
    <p:extLst>
      <p:ext uri="{BB962C8B-B14F-4D97-AF65-F5344CB8AC3E}">
        <p14:creationId xmlns:p14="http://schemas.microsoft.com/office/powerpoint/2010/main" val="33086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7016744"/>
          </a:xfrm>
          <a:prstGeom prst="rect">
            <a:avLst/>
          </a:prstGeom>
        </p:spPr>
      </p:pic>
      <p:pic>
        <p:nvPicPr>
          <p:cNvPr id="11" name="Picture 10" descr="Nicu's How-to - Inkscape shiny arro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676400"/>
            <a:ext cx="1650806" cy="900440"/>
          </a:xfrm>
          <a:prstGeom prst="rect">
            <a:avLst/>
          </a:prstGeom>
        </p:spPr>
      </p:pic>
    </p:spTree>
    <p:extLst>
      <p:ext uri="{BB962C8B-B14F-4D97-AF65-F5344CB8AC3E}">
        <p14:creationId xmlns:p14="http://schemas.microsoft.com/office/powerpoint/2010/main" val="379224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FC2B5A-12F5-450F-8619-1BF78D422372}"/>
              </a:ext>
            </a:extLst>
          </p:cNvPr>
          <p:cNvSpPr>
            <a:spLocks noGrp="1"/>
          </p:cNvSpPr>
          <p:nvPr>
            <p:ph type="title"/>
          </p:nvPr>
        </p:nvSpPr>
        <p:spPr/>
        <p:txBody>
          <a:bodyPr/>
          <a:lstStyle/>
          <a:p>
            <a:r>
              <a:rPr lang="en-US" dirty="0"/>
              <a:t>Memphis and Shelby County COVID19 -</a:t>
            </a:r>
            <a:br>
              <a:rPr lang="en-US" dirty="0"/>
            </a:br>
            <a:r>
              <a:rPr lang="en-US" dirty="0"/>
              <a:t>Pandemic Priorities</a:t>
            </a:r>
          </a:p>
        </p:txBody>
      </p:sp>
      <p:sp>
        <p:nvSpPr>
          <p:cNvPr id="6" name="Content Placeholder 5">
            <a:extLst>
              <a:ext uri="{FF2B5EF4-FFF2-40B4-BE49-F238E27FC236}">
                <a16:creationId xmlns:a16="http://schemas.microsoft.com/office/drawing/2014/main" id="{B10D77FF-37D5-4D1B-BEF0-025C7AAD6198}"/>
              </a:ext>
            </a:extLst>
          </p:cNvPr>
          <p:cNvSpPr>
            <a:spLocks noGrp="1"/>
          </p:cNvSpPr>
          <p:nvPr>
            <p:ph idx="1"/>
          </p:nvPr>
        </p:nvSpPr>
        <p:spPr/>
        <p:txBody>
          <a:bodyPr>
            <a:normAutofit/>
          </a:bodyPr>
          <a:lstStyle/>
          <a:p>
            <a:pPr marL="385763" indent="-385763">
              <a:buFont typeface="+mj-lt"/>
              <a:buAutoNum type="arabicPeriod"/>
            </a:pPr>
            <a:endParaRPr lang="en-US" dirty="0"/>
          </a:p>
          <a:p>
            <a:pPr marL="385763" indent="-385763">
              <a:buFont typeface="+mj-lt"/>
              <a:buAutoNum type="arabicPeriod"/>
            </a:pPr>
            <a:r>
              <a:rPr lang="en-US" sz="2400" dirty="0"/>
              <a:t>Preservation of Life / Mitigation of Spread</a:t>
            </a:r>
          </a:p>
          <a:p>
            <a:pPr marL="385763" indent="-385763">
              <a:buFont typeface="+mj-lt"/>
              <a:buAutoNum type="arabicPeriod"/>
            </a:pPr>
            <a:r>
              <a:rPr lang="en-US" sz="2400" dirty="0"/>
              <a:t>Continuity of Government – Public Safety and Order</a:t>
            </a:r>
          </a:p>
          <a:p>
            <a:pPr marL="385763" indent="-385763">
              <a:buFont typeface="+mj-lt"/>
              <a:buAutoNum type="arabicPeriod"/>
            </a:pPr>
            <a:r>
              <a:rPr lang="en-US" sz="2400" dirty="0"/>
              <a:t>Preservation of Systems</a:t>
            </a:r>
          </a:p>
          <a:p>
            <a:pPr marL="557213" lvl="1" indent="-214313"/>
            <a:r>
              <a:rPr lang="en-US" sz="2400" dirty="0"/>
              <a:t>Commercial, Business, Non-Profit</a:t>
            </a:r>
          </a:p>
          <a:p>
            <a:pPr marL="557213" lvl="1" indent="-214313"/>
            <a:r>
              <a:rPr lang="en-US" sz="2400" dirty="0"/>
              <a:t>Critical Infrastructure</a:t>
            </a:r>
          </a:p>
          <a:p>
            <a:pPr marL="385763" indent="-385763">
              <a:buFont typeface="+mj-lt"/>
              <a:buAutoNum type="arabicPeriod"/>
            </a:pPr>
            <a:r>
              <a:rPr lang="en-US" sz="2400" dirty="0"/>
              <a:t>Crisis stabilization – regression of disease</a:t>
            </a:r>
          </a:p>
          <a:p>
            <a:pPr marL="385763" indent="-385763">
              <a:buFont typeface="+mj-lt"/>
              <a:buAutoNum type="arabicPeriod"/>
            </a:pPr>
            <a:r>
              <a:rPr lang="en-US" sz="2400" dirty="0"/>
              <a:t>Transition to Pre-incident conditions</a:t>
            </a:r>
          </a:p>
          <a:p>
            <a:pPr marL="150876" lvl="1" indent="0">
              <a:buNone/>
            </a:pPr>
            <a:r>
              <a:rPr lang="en-US" sz="2400" dirty="0"/>
              <a:t>	</a:t>
            </a:r>
          </a:p>
        </p:txBody>
      </p:sp>
    </p:spTree>
    <p:extLst>
      <p:ext uri="{BB962C8B-B14F-4D97-AF65-F5344CB8AC3E}">
        <p14:creationId xmlns:p14="http://schemas.microsoft.com/office/powerpoint/2010/main" val="1805634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C3A6-AD49-4CB1-BED6-39AEEE999A76}"/>
              </a:ext>
            </a:extLst>
          </p:cNvPr>
          <p:cNvSpPr>
            <a:spLocks noGrp="1"/>
          </p:cNvSpPr>
          <p:nvPr>
            <p:ph type="title"/>
          </p:nvPr>
        </p:nvSpPr>
        <p:spPr/>
        <p:txBody>
          <a:bodyPr/>
          <a:lstStyle/>
          <a:p>
            <a:r>
              <a:rPr lang="en-US" dirty="0"/>
              <a:t>Memphis and Shelby County COVID19 -</a:t>
            </a:r>
            <a:br>
              <a:rPr lang="en-US" dirty="0"/>
            </a:br>
            <a:r>
              <a:rPr lang="en-US" dirty="0"/>
              <a:t>Pandemic Priorities</a:t>
            </a:r>
          </a:p>
        </p:txBody>
      </p:sp>
      <p:sp>
        <p:nvSpPr>
          <p:cNvPr id="3" name="Content Placeholder 2">
            <a:extLst>
              <a:ext uri="{FF2B5EF4-FFF2-40B4-BE49-F238E27FC236}">
                <a16:creationId xmlns:a16="http://schemas.microsoft.com/office/drawing/2014/main" id="{FF7D8532-2ACD-4408-A25E-5B35B91F5821}"/>
              </a:ext>
            </a:extLst>
          </p:cNvPr>
          <p:cNvSpPr>
            <a:spLocks noGrp="1"/>
          </p:cNvSpPr>
          <p:nvPr>
            <p:ph idx="1"/>
          </p:nvPr>
        </p:nvSpPr>
        <p:spPr/>
        <p:txBody>
          <a:bodyPr/>
          <a:lstStyle/>
          <a:p>
            <a:pPr marL="514350" indent="-514350">
              <a:buFont typeface="+mj-lt"/>
              <a:buAutoNum type="arabicPeriod" startAt="4"/>
            </a:pPr>
            <a:r>
              <a:rPr lang="en-US" sz="2400" dirty="0"/>
              <a:t>Getting children back to school</a:t>
            </a:r>
          </a:p>
          <a:p>
            <a:pPr marL="514350" indent="-514350">
              <a:buFont typeface="+mj-lt"/>
              <a:buAutoNum type="arabicPeriod" startAt="4"/>
            </a:pPr>
            <a:r>
              <a:rPr lang="en-US" sz="2400" dirty="0"/>
              <a:t>Getting people back to work </a:t>
            </a:r>
          </a:p>
          <a:p>
            <a:pPr marL="514350" indent="-514350">
              <a:buFont typeface="+mj-lt"/>
              <a:buAutoNum type="arabicPeriod" startAt="4"/>
            </a:pPr>
            <a:r>
              <a:rPr lang="en-US" sz="2400" dirty="0"/>
              <a:t>Reducing the impact on vulnerable populations</a:t>
            </a:r>
          </a:p>
          <a:p>
            <a:pPr lvl="1"/>
            <a:r>
              <a:rPr lang="en-US" sz="2400" dirty="0"/>
              <a:t>Residents of congregate settings</a:t>
            </a:r>
          </a:p>
          <a:p>
            <a:pPr lvl="1"/>
            <a:r>
              <a:rPr lang="en-US" sz="2400" dirty="0"/>
              <a:t>Seniors </a:t>
            </a:r>
          </a:p>
          <a:p>
            <a:pPr lvl="1"/>
            <a:r>
              <a:rPr lang="en-US" sz="2400" dirty="0"/>
              <a:t>Geographic hotspots </a:t>
            </a:r>
          </a:p>
        </p:txBody>
      </p:sp>
    </p:spTree>
    <p:extLst>
      <p:ext uri="{BB962C8B-B14F-4D97-AF65-F5344CB8AC3E}">
        <p14:creationId xmlns:p14="http://schemas.microsoft.com/office/powerpoint/2010/main" val="339290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Strategies </a:t>
            </a:r>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sz="2400" dirty="0"/>
              <a:t>Surveillance</a:t>
            </a:r>
          </a:p>
          <a:p>
            <a:pPr lvl="1"/>
            <a:r>
              <a:rPr lang="en-US" sz="2400" dirty="0"/>
              <a:t>Syndromic Surveillance</a:t>
            </a:r>
          </a:p>
          <a:p>
            <a:r>
              <a:rPr lang="en-US" sz="2400" dirty="0"/>
              <a:t>Case Finding </a:t>
            </a:r>
          </a:p>
          <a:p>
            <a:pPr lvl="1"/>
            <a:r>
              <a:rPr lang="en-US" sz="2400" dirty="0"/>
              <a:t>Early Detection</a:t>
            </a:r>
          </a:p>
          <a:p>
            <a:pPr lvl="1"/>
            <a:r>
              <a:rPr lang="en-US" sz="2400" dirty="0"/>
              <a:t>Early Diagnosis </a:t>
            </a:r>
          </a:p>
          <a:p>
            <a:pPr lvl="1"/>
            <a:r>
              <a:rPr lang="en-US" sz="2400" dirty="0"/>
              <a:t>Early Reporting</a:t>
            </a:r>
          </a:p>
          <a:p>
            <a:pPr lvl="1"/>
            <a:r>
              <a:rPr lang="en-US" sz="2400" dirty="0"/>
              <a:t>Prompt, Appropriate Medical Care</a:t>
            </a:r>
          </a:p>
          <a:p>
            <a:pPr lvl="1"/>
            <a:r>
              <a:rPr lang="en-US" sz="2400" dirty="0"/>
              <a:t>Isolation </a:t>
            </a:r>
          </a:p>
          <a:p>
            <a:pPr lvl="1"/>
            <a:r>
              <a:rPr lang="en-US" sz="2400" dirty="0"/>
              <a:t>Testing</a:t>
            </a:r>
          </a:p>
          <a:p>
            <a:pPr lvl="2"/>
            <a:r>
              <a:rPr lang="en-US" dirty="0"/>
              <a:t>Access </a:t>
            </a:r>
          </a:p>
          <a:p>
            <a:pPr lvl="2"/>
            <a:r>
              <a:rPr lang="en-US" dirty="0"/>
              <a:t>Equity </a:t>
            </a:r>
          </a:p>
          <a:p>
            <a:pPr lvl="1"/>
            <a:endParaRPr lang="en-US" dirty="0"/>
          </a:p>
          <a:p>
            <a:pPr lvl="1"/>
            <a:endParaRPr lang="en-US" dirty="0"/>
          </a:p>
        </p:txBody>
      </p:sp>
    </p:spTree>
    <p:extLst>
      <p:ext uri="{BB962C8B-B14F-4D97-AF65-F5344CB8AC3E}">
        <p14:creationId xmlns:p14="http://schemas.microsoft.com/office/powerpoint/2010/main" val="1687177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Strategies </a:t>
            </a:r>
          </a:p>
        </p:txBody>
      </p:sp>
      <p:sp>
        <p:nvSpPr>
          <p:cNvPr id="3" name="Content Placeholder 2"/>
          <p:cNvSpPr>
            <a:spLocks noGrp="1"/>
          </p:cNvSpPr>
          <p:nvPr>
            <p:ph idx="1"/>
          </p:nvPr>
        </p:nvSpPr>
        <p:spPr/>
        <p:txBody>
          <a:bodyPr/>
          <a:lstStyle/>
          <a:p>
            <a:pPr marL="0" indent="0">
              <a:buNone/>
            </a:pPr>
            <a:r>
              <a:rPr lang="en-US" sz="2400" dirty="0"/>
              <a:t>Contact  Investigation/Tracing</a:t>
            </a:r>
          </a:p>
          <a:p>
            <a:pPr lvl="1"/>
            <a:r>
              <a:rPr lang="en-US" sz="2400" dirty="0"/>
              <a:t>Timely Investigation</a:t>
            </a:r>
          </a:p>
          <a:p>
            <a:pPr lvl="1"/>
            <a:r>
              <a:rPr lang="en-US" sz="2400" dirty="0"/>
              <a:t>Timely quarantine</a:t>
            </a:r>
          </a:p>
          <a:p>
            <a:pPr lvl="1"/>
            <a:r>
              <a:rPr lang="en-US" sz="2400" dirty="0"/>
              <a:t>Adherence to quarantine</a:t>
            </a:r>
          </a:p>
          <a:p>
            <a:pPr lvl="1"/>
            <a:r>
              <a:rPr lang="en-US" sz="2400" dirty="0"/>
              <a:t>Prioritize high risk settings/roles</a:t>
            </a:r>
          </a:p>
          <a:p>
            <a:endParaRPr lang="en-US" dirty="0"/>
          </a:p>
        </p:txBody>
      </p:sp>
    </p:spTree>
    <p:extLst>
      <p:ext uri="{BB962C8B-B14F-4D97-AF65-F5344CB8AC3E}">
        <p14:creationId xmlns:p14="http://schemas.microsoft.com/office/powerpoint/2010/main" val="963359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Strategies</a:t>
            </a:r>
          </a:p>
        </p:txBody>
      </p:sp>
      <p:sp>
        <p:nvSpPr>
          <p:cNvPr id="3" name="Content Placeholder 2"/>
          <p:cNvSpPr>
            <a:spLocks noGrp="1"/>
          </p:cNvSpPr>
          <p:nvPr>
            <p:ph idx="1"/>
          </p:nvPr>
        </p:nvSpPr>
        <p:spPr>
          <a:xfrm>
            <a:off x="304800" y="1219200"/>
            <a:ext cx="8229600" cy="4525963"/>
          </a:xfrm>
        </p:spPr>
        <p:txBody>
          <a:bodyPr>
            <a:noAutofit/>
          </a:bodyPr>
          <a:lstStyle/>
          <a:p>
            <a:r>
              <a:rPr lang="en-US" sz="2400" dirty="0"/>
              <a:t>Social Distancing</a:t>
            </a:r>
          </a:p>
          <a:p>
            <a:pPr lvl="1"/>
            <a:r>
              <a:rPr lang="en-US" sz="2400" dirty="0"/>
              <a:t>Policies and Practices to Reduce Community Exposure</a:t>
            </a:r>
          </a:p>
          <a:p>
            <a:pPr lvl="2"/>
            <a:r>
              <a:rPr lang="en-US" dirty="0"/>
              <a:t>Executive Orders/Health Directive</a:t>
            </a:r>
          </a:p>
          <a:p>
            <a:pPr lvl="2"/>
            <a:r>
              <a:rPr lang="en-US" dirty="0"/>
              <a:t>Education/Social Marketing Campaign</a:t>
            </a:r>
          </a:p>
          <a:p>
            <a:pPr lvl="2"/>
            <a:r>
              <a:rPr lang="en-US" dirty="0"/>
              <a:t>Use of Masks</a:t>
            </a:r>
          </a:p>
          <a:p>
            <a:pPr lvl="2"/>
            <a:r>
              <a:rPr lang="en-US" dirty="0"/>
              <a:t>Emphasis on Vulnerable Populations </a:t>
            </a:r>
          </a:p>
          <a:p>
            <a:pPr lvl="1"/>
            <a:r>
              <a:rPr lang="en-US" sz="2400" dirty="0"/>
              <a:t>Policies and Practices to Reduce Workplace Exposure</a:t>
            </a:r>
          </a:p>
          <a:p>
            <a:pPr lvl="2"/>
            <a:r>
              <a:rPr lang="en-US" dirty="0"/>
              <a:t>Organizational Policies and Practices</a:t>
            </a:r>
          </a:p>
          <a:p>
            <a:pPr lvl="2"/>
            <a:r>
              <a:rPr lang="en-US" dirty="0"/>
              <a:t>Screening</a:t>
            </a:r>
          </a:p>
          <a:p>
            <a:pPr lvl="2"/>
            <a:r>
              <a:rPr lang="en-US" dirty="0"/>
              <a:t>Exclusion </a:t>
            </a:r>
          </a:p>
        </p:txBody>
      </p:sp>
    </p:spTree>
    <p:extLst>
      <p:ext uri="{BB962C8B-B14F-4D97-AF65-F5344CB8AC3E}">
        <p14:creationId xmlns:p14="http://schemas.microsoft.com/office/powerpoint/2010/main" val="364268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t>
            </a:r>
          </a:p>
        </p:txBody>
      </p:sp>
      <p:sp>
        <p:nvSpPr>
          <p:cNvPr id="5" name="Rectangle 4"/>
          <p:cNvSpPr/>
          <p:nvPr/>
        </p:nvSpPr>
        <p:spPr>
          <a:xfrm>
            <a:off x="609600" y="1676400"/>
            <a:ext cx="6248400" cy="3416320"/>
          </a:xfrm>
          <a:prstGeom prst="rect">
            <a:avLst/>
          </a:prstGeom>
        </p:spPr>
        <p:txBody>
          <a:bodyPr wrap="square">
            <a:spAutoFit/>
          </a:bodyPr>
          <a:lstStyle/>
          <a:p>
            <a:endParaRPr lang="en-US" dirty="0"/>
          </a:p>
          <a:p>
            <a:pPr marL="285750" indent="-285750">
              <a:buFont typeface="Wingdings" panose="05000000000000000000" pitchFamily="2" charset="2"/>
              <a:buChar char="v"/>
            </a:pPr>
            <a:r>
              <a:rPr lang="en-US" dirty="0"/>
              <a:t>Staff </a:t>
            </a:r>
          </a:p>
          <a:p>
            <a:pPr marL="285750" indent="-285750">
              <a:buFont typeface="Wingdings" panose="05000000000000000000" pitchFamily="2" charset="2"/>
              <a:buChar char="v"/>
            </a:pPr>
            <a:r>
              <a:rPr lang="en-US" dirty="0"/>
              <a:t>Elected officials</a:t>
            </a:r>
          </a:p>
          <a:p>
            <a:pPr marL="285750" indent="-285750">
              <a:buFont typeface="Wingdings" panose="05000000000000000000" pitchFamily="2" charset="2"/>
              <a:buChar char="v"/>
            </a:pPr>
            <a:r>
              <a:rPr lang="en-US" dirty="0"/>
              <a:t>Memphis Shelby County Joint Task Force</a:t>
            </a:r>
          </a:p>
          <a:p>
            <a:pPr marL="285750" indent="-285750">
              <a:buFont typeface="Wingdings" panose="05000000000000000000" pitchFamily="2" charset="2"/>
              <a:buChar char="v"/>
            </a:pPr>
            <a:r>
              <a:rPr lang="en-US" dirty="0"/>
              <a:t>Healthcare partners</a:t>
            </a:r>
          </a:p>
          <a:p>
            <a:pPr marL="285750" indent="-285750">
              <a:buFont typeface="Wingdings" panose="05000000000000000000" pitchFamily="2" charset="2"/>
              <a:buChar char="v"/>
            </a:pPr>
            <a:r>
              <a:rPr lang="en-US" dirty="0"/>
              <a:t>Safety net partners</a:t>
            </a:r>
          </a:p>
          <a:p>
            <a:pPr marL="285750" indent="-285750">
              <a:buFont typeface="Wingdings" panose="05000000000000000000" pitchFamily="2" charset="2"/>
              <a:buChar char="v"/>
            </a:pPr>
            <a:r>
              <a:rPr lang="en-US" dirty="0"/>
              <a:t>Business community</a:t>
            </a:r>
          </a:p>
          <a:p>
            <a:pPr marL="285750" indent="-285750">
              <a:buFont typeface="Wingdings" panose="05000000000000000000" pitchFamily="2" charset="2"/>
              <a:buChar char="v"/>
            </a:pPr>
            <a:r>
              <a:rPr lang="en-US" dirty="0"/>
              <a:t>Academic partners</a:t>
            </a:r>
          </a:p>
          <a:p>
            <a:pPr marL="285750" indent="-285750">
              <a:buFont typeface="Wingdings" panose="05000000000000000000" pitchFamily="2" charset="2"/>
              <a:buChar char="v"/>
            </a:pPr>
            <a:r>
              <a:rPr lang="en-US" dirty="0"/>
              <a:t>Community at large</a:t>
            </a:r>
          </a:p>
          <a:p>
            <a:pPr marL="285750" indent="-285750">
              <a:buFont typeface="Wingdings" panose="05000000000000000000" pitchFamily="2" charset="2"/>
              <a:buChar char="v"/>
            </a:pPr>
            <a:r>
              <a:rPr lang="en-US" dirty="0"/>
              <a:t>Tennessee Department of Health</a:t>
            </a:r>
          </a:p>
          <a:p>
            <a:pPr marL="285750" indent="-285750">
              <a:buFont typeface="Wingdings" panose="05000000000000000000" pitchFamily="2" charset="2"/>
              <a:buChar char="v"/>
            </a:pPr>
            <a:r>
              <a:rPr lang="en-US" dirty="0"/>
              <a:t>Centers for Disease Control and Prevention </a:t>
            </a:r>
          </a:p>
          <a:p>
            <a:pPr marL="285750" indent="-285750">
              <a:buFont typeface="Wingdings" panose="05000000000000000000" pitchFamily="2" charset="2"/>
              <a:buChar char="v"/>
            </a:pPr>
            <a:r>
              <a:rPr lang="en-US" dirty="0"/>
              <a:t>Craig </a:t>
            </a:r>
            <a:r>
              <a:rPr lang="en-US" dirty="0" err="1"/>
              <a:t>Stotts</a:t>
            </a:r>
            <a:r>
              <a:rPr lang="en-US" dirty="0"/>
              <a:t>, </a:t>
            </a:r>
            <a:r>
              <a:rPr lang="en-US" dirty="0" err="1"/>
              <a:t>DrPH</a:t>
            </a:r>
            <a:r>
              <a:rPr lang="en-US" dirty="0"/>
              <a:t>, RN</a:t>
            </a:r>
          </a:p>
        </p:txBody>
      </p:sp>
    </p:spTree>
    <p:extLst>
      <p:ext uri="{BB962C8B-B14F-4D97-AF65-F5344CB8AC3E}">
        <p14:creationId xmlns:p14="http://schemas.microsoft.com/office/powerpoint/2010/main" val="1437294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Strategies</a:t>
            </a:r>
          </a:p>
        </p:txBody>
      </p:sp>
      <p:sp>
        <p:nvSpPr>
          <p:cNvPr id="3" name="Content Placeholder 2"/>
          <p:cNvSpPr>
            <a:spLocks noGrp="1"/>
          </p:cNvSpPr>
          <p:nvPr>
            <p:ph idx="1"/>
          </p:nvPr>
        </p:nvSpPr>
        <p:spPr>
          <a:xfrm>
            <a:off x="457200" y="1166018"/>
            <a:ext cx="8229600" cy="4525963"/>
          </a:xfrm>
        </p:spPr>
        <p:txBody>
          <a:bodyPr>
            <a:normAutofit/>
          </a:bodyPr>
          <a:lstStyle/>
          <a:p>
            <a:endParaRPr lang="en-US" dirty="0"/>
          </a:p>
          <a:p>
            <a:r>
              <a:rPr lang="en-US" sz="2400" dirty="0"/>
              <a:t>Appropriate Medical Management</a:t>
            </a:r>
          </a:p>
          <a:p>
            <a:pPr lvl="1"/>
            <a:r>
              <a:rPr lang="en-US" sz="2400" dirty="0"/>
              <a:t>Predict, Plan and Prepare for a Surge</a:t>
            </a:r>
          </a:p>
          <a:p>
            <a:pPr lvl="1"/>
            <a:r>
              <a:rPr lang="en-US" sz="2400" dirty="0"/>
              <a:t>Manage Surge</a:t>
            </a:r>
          </a:p>
          <a:p>
            <a:pPr lvl="1"/>
            <a:r>
              <a:rPr lang="en-US" sz="2400" dirty="0"/>
              <a:t>Address Staffing Issues </a:t>
            </a:r>
          </a:p>
          <a:p>
            <a:pPr lvl="1"/>
            <a:r>
              <a:rPr lang="en-US" sz="2400" dirty="0"/>
              <a:t>Seeking and Receiving Appropriate Level of Care</a:t>
            </a:r>
          </a:p>
          <a:p>
            <a:pPr lvl="2"/>
            <a:r>
              <a:rPr lang="en-US" dirty="0"/>
              <a:t>Stay at Home Care</a:t>
            </a:r>
          </a:p>
          <a:p>
            <a:pPr lvl="2"/>
            <a:r>
              <a:rPr lang="en-US" dirty="0"/>
              <a:t>Primary Care</a:t>
            </a:r>
          </a:p>
          <a:p>
            <a:pPr lvl="2"/>
            <a:r>
              <a:rPr lang="en-US" dirty="0"/>
              <a:t>Hospital-based Care</a:t>
            </a:r>
          </a:p>
        </p:txBody>
      </p:sp>
    </p:spTree>
    <p:extLst>
      <p:ext uri="{BB962C8B-B14F-4D97-AF65-F5344CB8AC3E}">
        <p14:creationId xmlns:p14="http://schemas.microsoft.com/office/powerpoint/2010/main" val="3189187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FE25-6248-464F-AEA3-C525956C2A19}"/>
              </a:ext>
            </a:extLst>
          </p:cNvPr>
          <p:cNvSpPr>
            <a:spLocks noGrp="1"/>
          </p:cNvSpPr>
          <p:nvPr>
            <p:ph type="title"/>
          </p:nvPr>
        </p:nvSpPr>
        <p:spPr>
          <a:xfrm>
            <a:off x="152400" y="2057400"/>
            <a:ext cx="8229600" cy="838200"/>
          </a:xfrm>
        </p:spPr>
        <p:txBody>
          <a:bodyPr/>
          <a:lstStyle/>
          <a:p>
            <a:r>
              <a:rPr lang="en-US" dirty="0"/>
              <a:t>ASSSESSMENT</a:t>
            </a:r>
          </a:p>
        </p:txBody>
      </p:sp>
    </p:spTree>
    <p:extLst>
      <p:ext uri="{BB962C8B-B14F-4D97-AF65-F5344CB8AC3E}">
        <p14:creationId xmlns:p14="http://schemas.microsoft.com/office/powerpoint/2010/main" val="279449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ltLang="en-US" sz="3200" dirty="0" smtClean="0">
                <a:effectLst/>
              </a:rPr>
              <a:t/>
            </a:r>
            <a:br>
              <a:rPr lang="en-US" altLang="en-US" sz="3200" dirty="0" smtClean="0">
                <a:effectLst/>
              </a:rPr>
            </a:br>
            <a:r>
              <a:rPr lang="en-US" altLang="en-US" sz="3200" dirty="0" smtClean="0">
                <a:effectLst/>
              </a:rPr>
              <a:t>Cumulative </a:t>
            </a:r>
            <a:r>
              <a:rPr lang="en-US" altLang="en-US" sz="3200" dirty="0">
                <a:effectLst/>
              </a:rPr>
              <a:t>total number of COVID-19 cases </a:t>
            </a:r>
            <a:r>
              <a:rPr lang="en-US" altLang="en-US" sz="3200" dirty="0" smtClean="0">
                <a:effectLst/>
              </a:rPr>
              <a:t>in</a:t>
            </a:r>
            <a:br>
              <a:rPr lang="en-US" altLang="en-US" sz="3200" dirty="0" smtClean="0">
                <a:effectLst/>
              </a:rPr>
            </a:br>
            <a:r>
              <a:rPr lang="en-US" altLang="en-US" sz="3200" dirty="0" smtClean="0">
                <a:effectLst/>
              </a:rPr>
              <a:t> </a:t>
            </a:r>
            <a:r>
              <a:rPr lang="en-US" altLang="en-US" sz="3200" dirty="0">
                <a:effectLst/>
              </a:rPr>
              <a:t>Shelby County as </a:t>
            </a:r>
            <a:r>
              <a:rPr lang="en-US" altLang="en-US" sz="3200" dirty="0" smtClean="0">
                <a:effectLst/>
              </a:rPr>
              <a:t>of 6/24/20</a:t>
            </a:r>
            <a:r>
              <a:rPr lang="en-US" altLang="en-US" sz="3200" dirty="0">
                <a:effectLst/>
              </a:rPr>
              <a:t/>
            </a:r>
            <a:br>
              <a:rPr lang="en-US" altLang="en-US" sz="3200" dirty="0">
                <a:effectLst/>
              </a:rPr>
            </a:br>
            <a:endParaRPr lang="en-US" sz="3200" dirty="0"/>
          </a:p>
        </p:txBody>
      </p:sp>
      <p:pic>
        <p:nvPicPr>
          <p:cNvPr id="3" name="Picture 2"/>
          <p:cNvPicPr/>
          <p:nvPr>
            <p:extLst/>
          </p:nvPr>
        </p:nvPicPr>
        <p:blipFill>
          <a:blip r:embed="rId3"/>
          <a:stretch>
            <a:fillRect/>
          </a:stretch>
        </p:blipFill>
        <p:spPr>
          <a:xfrm>
            <a:off x="366713" y="1143000"/>
            <a:ext cx="8235950" cy="4206875"/>
          </a:xfrm>
          <a:prstGeom prst="rect">
            <a:avLst/>
          </a:prstGeom>
        </p:spPr>
      </p:pic>
    </p:spTree>
    <p:extLst>
      <p:ext uri="{BB962C8B-B14F-4D97-AF65-F5344CB8AC3E}">
        <p14:creationId xmlns:p14="http://schemas.microsoft.com/office/powerpoint/2010/main" val="3608948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ltLang="en-US" sz="3200" dirty="0" smtClean="0">
                <a:effectLst/>
              </a:rPr>
              <a:t>COVID-19 </a:t>
            </a:r>
            <a:r>
              <a:rPr lang="en-US" altLang="en-US" sz="3200" dirty="0">
                <a:effectLst/>
              </a:rPr>
              <a:t>Cases in Shelby County </a:t>
            </a:r>
            <a:r>
              <a:rPr lang="en-US" altLang="en-US" sz="3200" dirty="0" smtClean="0">
                <a:effectLst/>
              </a:rPr>
              <a:t>by</a:t>
            </a:r>
            <a:br>
              <a:rPr lang="en-US" altLang="en-US" sz="3200" dirty="0" smtClean="0">
                <a:effectLst/>
              </a:rPr>
            </a:br>
            <a:r>
              <a:rPr lang="en-US" altLang="en-US" sz="3200" dirty="0" smtClean="0">
                <a:effectLst/>
              </a:rPr>
              <a:t> Specimen Collection Date as </a:t>
            </a:r>
            <a:r>
              <a:rPr lang="en-US" altLang="en-US" sz="3200" dirty="0">
                <a:effectLst/>
              </a:rPr>
              <a:t>of </a:t>
            </a:r>
            <a:r>
              <a:rPr lang="en-US" altLang="en-US" sz="3200" dirty="0" smtClean="0">
                <a:effectLst/>
              </a:rPr>
              <a:t>6/24/20</a:t>
            </a:r>
            <a:endParaRPr lang="en-US" sz="3200" dirty="0"/>
          </a:p>
        </p:txBody>
      </p:sp>
      <p:pic>
        <p:nvPicPr>
          <p:cNvPr id="5" name="Picture 4"/>
          <p:cNvPicPr/>
          <p:nvPr>
            <p:extLst/>
          </p:nvPr>
        </p:nvPicPr>
        <p:blipFill>
          <a:blip r:embed="rId3"/>
          <a:stretch>
            <a:fillRect/>
          </a:stretch>
        </p:blipFill>
        <p:spPr>
          <a:xfrm>
            <a:off x="231775" y="1057275"/>
            <a:ext cx="8739188" cy="4468813"/>
          </a:xfrm>
          <a:prstGeom prst="rect">
            <a:avLst/>
          </a:prstGeom>
        </p:spPr>
      </p:pic>
      <p:pic>
        <p:nvPicPr>
          <p:cNvPr id="6" name="Picture 5"/>
          <p:cNvPicPr/>
          <p:nvPr>
            <p:extLst/>
          </p:nvPr>
        </p:nvPicPr>
        <p:blipFill>
          <a:blip r:embed="rId4"/>
          <a:stretch>
            <a:fillRect/>
          </a:stretch>
        </p:blipFill>
        <p:spPr>
          <a:xfrm>
            <a:off x="207963" y="5318125"/>
            <a:ext cx="8277225" cy="771525"/>
          </a:xfrm>
          <a:prstGeom prst="rect">
            <a:avLst/>
          </a:prstGeom>
        </p:spPr>
      </p:pic>
    </p:spTree>
    <p:extLst>
      <p:ext uri="{BB962C8B-B14F-4D97-AF65-F5344CB8AC3E}">
        <p14:creationId xmlns:p14="http://schemas.microsoft.com/office/powerpoint/2010/main" val="426031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5"/>
            <a:ext cx="9144000" cy="1143000"/>
          </a:xfrm>
        </p:spPr>
        <p:txBody>
          <a:bodyPr/>
          <a:lstStyle/>
          <a:p>
            <a:r>
              <a:rPr lang="en-US" sz="3200" dirty="0" smtClean="0">
                <a:effectLst/>
              </a:rPr>
              <a:t>COVID-19 </a:t>
            </a:r>
            <a:r>
              <a:rPr lang="en-US" sz="3200" dirty="0">
                <a:effectLst/>
              </a:rPr>
              <a:t>Testing Positivity Rate</a:t>
            </a:r>
            <a:br>
              <a:rPr lang="en-US" sz="3200" dirty="0">
                <a:effectLst/>
              </a:rPr>
            </a:br>
            <a:r>
              <a:rPr lang="en-US" altLang="en-US" sz="3200" dirty="0" smtClean="0">
                <a:effectLst/>
              </a:rPr>
              <a:t>as </a:t>
            </a:r>
            <a:r>
              <a:rPr lang="en-US" altLang="en-US" sz="3200" dirty="0">
                <a:effectLst/>
              </a:rPr>
              <a:t>of </a:t>
            </a:r>
            <a:r>
              <a:rPr lang="en-US" altLang="en-US" sz="3200" dirty="0" smtClean="0">
                <a:effectLst/>
              </a:rPr>
              <a:t>6/24/20</a:t>
            </a:r>
            <a:endParaRPr lang="en-US" sz="3200" dirty="0"/>
          </a:p>
        </p:txBody>
      </p:sp>
      <p:pic>
        <p:nvPicPr>
          <p:cNvPr id="4" name="Picture 3"/>
          <p:cNvPicPr/>
          <p:nvPr>
            <p:extLst/>
          </p:nvPr>
        </p:nvPicPr>
        <p:blipFill>
          <a:blip r:embed="rId3"/>
          <a:stretch>
            <a:fillRect/>
          </a:stretch>
        </p:blipFill>
        <p:spPr>
          <a:xfrm>
            <a:off x="-457200" y="5089525"/>
            <a:ext cx="9602788" cy="763588"/>
          </a:xfrm>
          <a:prstGeom prst="rect">
            <a:avLst/>
          </a:prstGeom>
        </p:spPr>
      </p:pic>
      <p:pic>
        <p:nvPicPr>
          <p:cNvPr id="5" name="Picture 4"/>
          <p:cNvPicPr/>
          <p:nvPr>
            <p:extLst/>
          </p:nvPr>
        </p:nvPicPr>
        <p:blipFill>
          <a:blip r:embed="rId4"/>
          <a:stretch>
            <a:fillRect/>
          </a:stretch>
        </p:blipFill>
        <p:spPr>
          <a:xfrm>
            <a:off x="900452" y="1066800"/>
            <a:ext cx="7343096" cy="4206240"/>
          </a:xfrm>
          <a:prstGeom prst="rect">
            <a:avLst/>
          </a:prstGeom>
        </p:spPr>
      </p:pic>
    </p:spTree>
    <p:extLst>
      <p:ext uri="{BB962C8B-B14F-4D97-AF65-F5344CB8AC3E}">
        <p14:creationId xmlns:p14="http://schemas.microsoft.com/office/powerpoint/2010/main" val="3195158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609600" y="228600"/>
            <a:ext cx="8077200" cy="5486400"/>
          </a:xfrm>
          <a:prstGeom prst="rect">
            <a:avLst/>
          </a:prstGeom>
          <a:noFill/>
          <a:ln>
            <a:noFill/>
          </a:ln>
        </p:spPr>
      </p:pic>
      <p:sp>
        <p:nvSpPr>
          <p:cNvPr id="67" name="Google Shape;67;p15"/>
          <p:cNvSpPr txBox="1"/>
          <p:nvPr/>
        </p:nvSpPr>
        <p:spPr>
          <a:xfrm>
            <a:off x="3429000" y="544542"/>
            <a:ext cx="1828800" cy="18204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dirty="0">
                <a:solidFill>
                  <a:srgbClr val="1155CC"/>
                </a:solidFill>
              </a:rPr>
              <a:t>Rt by Period</a:t>
            </a:r>
            <a:r>
              <a:rPr lang="en" sz="1400" b="1" dirty="0">
                <a:solidFill>
                  <a:srgbClr val="1155CC"/>
                </a:solidFill>
              </a:rPr>
              <a:t>*</a:t>
            </a:r>
            <a:endParaRPr sz="1400" b="1" dirty="0">
              <a:solidFill>
                <a:srgbClr val="1155CC"/>
              </a:solidFill>
            </a:endParaRPr>
          </a:p>
          <a:p>
            <a:pPr marL="0" lvl="0" indent="0" algn="l" rtl="0">
              <a:spcBef>
                <a:spcPts val="0"/>
              </a:spcBef>
              <a:spcAft>
                <a:spcPts val="0"/>
              </a:spcAft>
              <a:buNone/>
            </a:pPr>
            <a:r>
              <a:rPr lang="en" sz="1400" dirty="0">
                <a:solidFill>
                  <a:srgbClr val="1155CC"/>
                </a:solidFill>
              </a:rPr>
              <a:t>Pre-SaH: 	2.82</a:t>
            </a:r>
            <a:endParaRPr sz="1400" dirty="0">
              <a:solidFill>
                <a:srgbClr val="1155CC"/>
              </a:solidFill>
            </a:endParaRPr>
          </a:p>
          <a:p>
            <a:pPr marL="0" lvl="0" indent="0" algn="l" rtl="0">
              <a:spcBef>
                <a:spcPts val="0"/>
              </a:spcBef>
              <a:spcAft>
                <a:spcPts val="0"/>
              </a:spcAft>
              <a:buNone/>
            </a:pPr>
            <a:r>
              <a:rPr lang="en" sz="1400" dirty="0">
                <a:solidFill>
                  <a:srgbClr val="1155CC"/>
                </a:solidFill>
              </a:rPr>
              <a:t>SaH:		1.04</a:t>
            </a:r>
            <a:endParaRPr sz="1400" dirty="0">
              <a:solidFill>
                <a:srgbClr val="1155CC"/>
              </a:solidFill>
            </a:endParaRPr>
          </a:p>
          <a:p>
            <a:pPr marL="0" lvl="0" indent="0" algn="l" rtl="0">
              <a:spcBef>
                <a:spcPts val="0"/>
              </a:spcBef>
              <a:spcAft>
                <a:spcPts val="0"/>
              </a:spcAft>
              <a:buNone/>
            </a:pPr>
            <a:r>
              <a:rPr lang="en" sz="1400" dirty="0">
                <a:solidFill>
                  <a:srgbClr val="1155CC"/>
                </a:solidFill>
              </a:rPr>
              <a:t>Reopen 1:	1.08</a:t>
            </a:r>
            <a:endParaRPr sz="1400" dirty="0">
              <a:solidFill>
                <a:srgbClr val="1155CC"/>
              </a:solidFill>
            </a:endParaRPr>
          </a:p>
          <a:p>
            <a:pPr marL="0" lvl="0" indent="0" algn="l" rtl="0">
              <a:spcBef>
                <a:spcPts val="0"/>
              </a:spcBef>
              <a:spcAft>
                <a:spcPts val="0"/>
              </a:spcAft>
              <a:buNone/>
            </a:pPr>
            <a:r>
              <a:rPr lang="en" sz="1400" dirty="0">
                <a:solidFill>
                  <a:srgbClr val="1155CC"/>
                </a:solidFill>
              </a:rPr>
              <a:t>Reopen 2</a:t>
            </a:r>
            <a:r>
              <a:rPr lang="en" dirty="0">
                <a:solidFill>
                  <a:srgbClr val="1155CC"/>
                </a:solidFill>
              </a:rPr>
              <a:t>:	</a:t>
            </a:r>
            <a:r>
              <a:rPr lang="en" sz="1600" dirty="0">
                <a:solidFill>
                  <a:srgbClr val="1155CC"/>
                </a:solidFill>
              </a:rPr>
              <a:t>1.11</a:t>
            </a:r>
            <a:endParaRPr sz="1600" dirty="0">
              <a:solidFill>
                <a:srgbClr val="1155CC"/>
              </a:solidFill>
            </a:endParaRPr>
          </a:p>
          <a:p>
            <a:pPr marL="0" lvl="0" indent="0" algn="l" rtl="0">
              <a:spcBef>
                <a:spcPts val="0"/>
              </a:spcBef>
              <a:spcAft>
                <a:spcPts val="0"/>
              </a:spcAft>
              <a:buNone/>
            </a:pPr>
            <a:endParaRPr dirty="0">
              <a:solidFill>
                <a:srgbClr val="1155CC"/>
              </a:solidFill>
            </a:endParaRPr>
          </a:p>
          <a:p>
            <a:pPr marL="0" lvl="0" indent="0" algn="l" rtl="0">
              <a:spcBef>
                <a:spcPts val="0"/>
              </a:spcBef>
              <a:spcAft>
                <a:spcPts val="0"/>
              </a:spcAft>
              <a:buNone/>
            </a:pPr>
            <a:r>
              <a:rPr lang="en" sz="1000" dirty="0">
                <a:solidFill>
                  <a:srgbClr val="1155CC"/>
                </a:solidFill>
              </a:rPr>
              <a:t>*Robust average of unsmoothed Rt</a:t>
            </a:r>
            <a:endParaRPr sz="1000" dirty="0">
              <a:solidFill>
                <a:srgbClr val="1155CC"/>
              </a:solidFill>
            </a:endParaRPr>
          </a:p>
        </p:txBody>
      </p:sp>
      <p:sp>
        <p:nvSpPr>
          <p:cNvPr id="4" name="TextBox 3">
            <a:extLst>
              <a:ext uri="{FF2B5EF4-FFF2-40B4-BE49-F238E27FC236}">
                <a16:creationId xmlns:a16="http://schemas.microsoft.com/office/drawing/2014/main" id="{F25763A1-5AF0-4332-9927-8793DDBEAE40}"/>
              </a:ext>
            </a:extLst>
          </p:cNvPr>
          <p:cNvSpPr txBox="1"/>
          <p:nvPr/>
        </p:nvSpPr>
        <p:spPr>
          <a:xfrm flipH="1">
            <a:off x="3951047" y="158584"/>
            <a:ext cx="1241906" cy="369332"/>
          </a:xfrm>
          <a:prstGeom prst="rect">
            <a:avLst/>
          </a:prstGeom>
          <a:noFill/>
        </p:spPr>
        <p:txBody>
          <a:bodyPr wrap="square" rtlCol="0">
            <a:spAutoFit/>
          </a:bodyPr>
          <a:lstStyle/>
          <a:p>
            <a:pPr algn="ctr"/>
            <a:r>
              <a:rPr lang="en-US" dirty="0"/>
              <a:t>Smoothed</a:t>
            </a:r>
          </a:p>
        </p:txBody>
      </p:sp>
    </p:spTree>
    <p:extLst>
      <p:ext uri="{BB962C8B-B14F-4D97-AF65-F5344CB8AC3E}">
        <p14:creationId xmlns:p14="http://schemas.microsoft.com/office/powerpoint/2010/main" val="617782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2199953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descr="A close up of a map&#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88392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20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5143500"/>
          </a:xfrm>
          <a:prstGeom prst="rect">
            <a:avLst/>
          </a:prstGeom>
        </p:spPr>
      </p:pic>
    </p:spTree>
    <p:extLst>
      <p:ext uri="{BB962C8B-B14F-4D97-AF65-F5344CB8AC3E}">
        <p14:creationId xmlns:p14="http://schemas.microsoft.com/office/powerpoint/2010/main" val="121362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FE25-6248-464F-AEA3-C525956C2A19}"/>
              </a:ext>
            </a:extLst>
          </p:cNvPr>
          <p:cNvSpPr>
            <a:spLocks noGrp="1"/>
          </p:cNvSpPr>
          <p:nvPr>
            <p:ph type="title"/>
          </p:nvPr>
        </p:nvSpPr>
        <p:spPr>
          <a:xfrm>
            <a:off x="152400" y="2057400"/>
            <a:ext cx="8229600" cy="838200"/>
          </a:xfrm>
        </p:spPr>
        <p:txBody>
          <a:bodyPr/>
          <a:lstStyle/>
          <a:p>
            <a:r>
              <a:rPr lang="en-US" dirty="0"/>
              <a:t>ASSURANCE</a:t>
            </a:r>
          </a:p>
        </p:txBody>
      </p:sp>
    </p:spTree>
    <p:extLst>
      <p:ext uri="{BB962C8B-B14F-4D97-AF65-F5344CB8AC3E}">
        <p14:creationId xmlns:p14="http://schemas.microsoft.com/office/powerpoint/2010/main" val="305072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Objectives</a:t>
            </a:r>
          </a:p>
        </p:txBody>
      </p:sp>
      <p:sp>
        <p:nvSpPr>
          <p:cNvPr id="3" name="Content Placeholder 2"/>
          <p:cNvSpPr>
            <a:spLocks noGrp="1"/>
          </p:cNvSpPr>
          <p:nvPr>
            <p:ph idx="1"/>
          </p:nvPr>
        </p:nvSpPr>
        <p:spPr/>
        <p:txBody>
          <a:bodyPr/>
          <a:lstStyle/>
          <a:p>
            <a:pPr marL="0" indent="0">
              <a:buNone/>
            </a:pPr>
            <a:r>
              <a:rPr lang="en-US" dirty="0"/>
              <a:t>At the completion of this presentation you will have an increased awareness of:</a:t>
            </a:r>
          </a:p>
          <a:p>
            <a:pPr>
              <a:buFont typeface="Wingdings" panose="05000000000000000000" pitchFamily="2" charset="2"/>
              <a:buChar char="ü"/>
            </a:pPr>
            <a:r>
              <a:rPr lang="en-US" dirty="0"/>
              <a:t>the role of public health at the local level in Tennessee </a:t>
            </a:r>
          </a:p>
          <a:p>
            <a:pPr>
              <a:buFont typeface="Wingdings" panose="05000000000000000000" pitchFamily="2" charset="2"/>
              <a:buChar char="ü"/>
            </a:pPr>
            <a:r>
              <a:rPr lang="en-US" dirty="0"/>
              <a:t> the role of a nurse leader  within a local public health setting</a:t>
            </a:r>
          </a:p>
          <a:p>
            <a:pPr>
              <a:buFont typeface="Wingdings" panose="05000000000000000000" pitchFamily="2" charset="2"/>
              <a:buChar char="ü"/>
            </a:pPr>
            <a:r>
              <a:rPr lang="en-US" dirty="0"/>
              <a:t>the manifestation of the role during the COVID-19 Pandemic</a:t>
            </a:r>
          </a:p>
        </p:txBody>
      </p:sp>
    </p:spTree>
    <p:extLst>
      <p:ext uri="{BB962C8B-B14F-4D97-AF65-F5344CB8AC3E}">
        <p14:creationId xmlns:p14="http://schemas.microsoft.com/office/powerpoint/2010/main" val="2772727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669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81116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100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FE25-6248-464F-AEA3-C525956C2A19}"/>
              </a:ext>
            </a:extLst>
          </p:cNvPr>
          <p:cNvSpPr>
            <a:spLocks noGrp="1"/>
          </p:cNvSpPr>
          <p:nvPr>
            <p:ph type="title"/>
          </p:nvPr>
        </p:nvSpPr>
        <p:spPr>
          <a:xfrm>
            <a:off x="457200" y="2057400"/>
            <a:ext cx="8229600" cy="838200"/>
          </a:xfrm>
        </p:spPr>
        <p:txBody>
          <a:bodyPr/>
          <a:lstStyle/>
          <a:p>
            <a:r>
              <a:rPr lang="en-US" dirty="0"/>
              <a:t>POLICY DEVELOPMENT </a:t>
            </a:r>
          </a:p>
        </p:txBody>
      </p:sp>
    </p:spTree>
    <p:extLst>
      <p:ext uri="{BB962C8B-B14F-4D97-AF65-F5344CB8AC3E}">
        <p14:creationId xmlns:p14="http://schemas.microsoft.com/office/powerpoint/2010/main" val="2621437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helbytnhealth.com/DocumentCenter/View/1756/Health-Directive-No--7 -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4987636"/>
          </a:xfrm>
          <a:prstGeom prst="rect">
            <a:avLst/>
          </a:prstGeom>
        </p:spPr>
      </p:pic>
    </p:spTree>
    <p:extLst>
      <p:ext uri="{BB962C8B-B14F-4D97-AF65-F5344CB8AC3E}">
        <p14:creationId xmlns:p14="http://schemas.microsoft.com/office/powerpoint/2010/main" val="1675795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 to Business Memphis – Back to Business – Memphis is getting back to business. -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9144000" cy="4987636"/>
          </a:xfrm>
          <a:prstGeom prst="rect">
            <a:avLst/>
          </a:prstGeom>
        </p:spPr>
      </p:pic>
    </p:spTree>
    <p:extLst>
      <p:ext uri="{BB962C8B-B14F-4D97-AF65-F5344CB8AC3E}">
        <p14:creationId xmlns:p14="http://schemas.microsoft.com/office/powerpoint/2010/main" val="1333051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5143500"/>
          </a:xfrm>
          <a:prstGeom prst="rect">
            <a:avLst/>
          </a:prstGeom>
        </p:spPr>
      </p:pic>
    </p:spTree>
    <p:extLst>
      <p:ext uri="{BB962C8B-B14F-4D97-AF65-F5344CB8AC3E}">
        <p14:creationId xmlns:p14="http://schemas.microsoft.com/office/powerpoint/2010/main" val="2487861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irl in a black shirt&#10;&#10;Description automatically generated">
            <a:extLst>
              <a:ext uri="{FF2B5EF4-FFF2-40B4-BE49-F238E27FC236}">
                <a16:creationId xmlns:a16="http://schemas.microsoft.com/office/drawing/2014/main" id="{C1F98048-DFD1-4DD0-83E8-417BA5A09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760" y="0"/>
            <a:ext cx="4372913" cy="4996053"/>
          </a:xfrm>
          <a:prstGeom prst="rect">
            <a:avLst/>
          </a:prstGeom>
        </p:spPr>
      </p:pic>
      <p:pic>
        <p:nvPicPr>
          <p:cNvPr id="6" name="Picture 5" descr="A person posing for a picture&#10;&#10;Description automatically generated">
            <a:extLst>
              <a:ext uri="{FF2B5EF4-FFF2-40B4-BE49-F238E27FC236}">
                <a16:creationId xmlns:a16="http://schemas.microsoft.com/office/drawing/2014/main" id="{1EBDE729-8610-4ABC-B9E3-D30F4F047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804" y="3419665"/>
            <a:ext cx="2171700" cy="3152775"/>
          </a:xfrm>
          <a:prstGeom prst="rect">
            <a:avLst/>
          </a:prstGeom>
        </p:spPr>
      </p:pic>
      <p:pic>
        <p:nvPicPr>
          <p:cNvPr id="8" name="Picture 7" descr="A close up of a person&#10;&#10;Description automatically generated">
            <a:extLst>
              <a:ext uri="{FF2B5EF4-FFF2-40B4-BE49-F238E27FC236}">
                <a16:creationId xmlns:a16="http://schemas.microsoft.com/office/drawing/2014/main" id="{227C9B77-6CB8-4DC0-86C4-F60F3B4C44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45" y="256792"/>
            <a:ext cx="1995487" cy="2925321"/>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CBC5916-8177-4C7A-B01A-14F8CDF282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5265" y="0"/>
            <a:ext cx="3409950" cy="1914525"/>
          </a:xfrm>
          <a:prstGeom prst="rect">
            <a:avLst/>
          </a:prstGeom>
        </p:spPr>
      </p:pic>
      <p:pic>
        <p:nvPicPr>
          <p:cNvPr id="14" name="Picture 13" descr="A close up of text on a black background&#10;&#10;Description automatically generated">
            <a:extLst>
              <a:ext uri="{FF2B5EF4-FFF2-40B4-BE49-F238E27FC236}">
                <a16:creationId xmlns:a16="http://schemas.microsoft.com/office/drawing/2014/main" id="{5ED1743A-222F-4B67-8402-96919B224A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8521" y="1737125"/>
            <a:ext cx="2475479" cy="3420662"/>
          </a:xfrm>
          <a:prstGeom prst="rect">
            <a:avLst/>
          </a:prstGeom>
        </p:spPr>
      </p:pic>
      <p:pic>
        <p:nvPicPr>
          <p:cNvPr id="16" name="Picture 15" descr="A picture containing text, book&#10;&#10;Description automatically generated">
            <a:extLst>
              <a:ext uri="{FF2B5EF4-FFF2-40B4-BE49-F238E27FC236}">
                <a16:creationId xmlns:a16="http://schemas.microsoft.com/office/drawing/2014/main" id="{F8EDCD27-EC4A-4727-B75C-DB04869FCD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5588" y="2895600"/>
            <a:ext cx="2793137" cy="3908416"/>
          </a:xfrm>
          <a:prstGeom prst="rect">
            <a:avLst/>
          </a:prstGeom>
        </p:spPr>
      </p:pic>
    </p:spTree>
    <p:extLst>
      <p:ext uri="{BB962C8B-B14F-4D97-AF65-F5344CB8AC3E}">
        <p14:creationId xmlns:p14="http://schemas.microsoft.com/office/powerpoint/2010/main" val="1796117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52400"/>
            <a:ext cx="9067800" cy="4525963"/>
          </a:xfrm>
        </p:spPr>
        <p:txBody>
          <a:bodyPr/>
          <a:lstStyle/>
          <a:p>
            <a:pPr marL="0" indent="0">
              <a:buNone/>
            </a:pPr>
            <a:endParaRPr lang="en-US" sz="2400" dirty="0">
              <a:hlinkClick r:id="rId3"/>
            </a:endParaRPr>
          </a:p>
          <a:p>
            <a:pPr marL="0" indent="0">
              <a:buNone/>
            </a:pPr>
            <a:r>
              <a:rPr lang="en-US" sz="2400" dirty="0">
                <a:hlinkClick r:id="rId3"/>
              </a:rPr>
              <a:t>https://www.apha.org/what-is-public-health</a:t>
            </a:r>
            <a:endParaRPr lang="en-US" sz="2400" dirty="0"/>
          </a:p>
          <a:p>
            <a:pPr marL="0" indent="0">
              <a:buNone/>
            </a:pPr>
            <a:endParaRPr lang="en-US" sz="2400" dirty="0">
              <a:hlinkClick r:id="rId4"/>
            </a:endParaRPr>
          </a:p>
          <a:p>
            <a:pPr marL="0" indent="0">
              <a:buNone/>
            </a:pPr>
            <a:r>
              <a:rPr lang="en-US" sz="2400" dirty="0">
                <a:hlinkClick r:id="rId4"/>
              </a:rPr>
              <a:t>https://www.apha.org/-/media/files/pdf/membergroups/phn/nursingdefinition.ashx?la=en&amp;hash=331DBEC4B79E0C0B8C644BF2BEA571249F8717A0</a:t>
            </a:r>
          </a:p>
          <a:p>
            <a:pPr marL="0" indent="0">
              <a:buNone/>
            </a:pPr>
            <a:endParaRPr lang="en-US" sz="2400" dirty="0">
              <a:hlinkClick r:id="rId4"/>
            </a:endParaRPr>
          </a:p>
          <a:p>
            <a:pPr marL="0" indent="0">
              <a:buNone/>
            </a:pPr>
            <a:r>
              <a:rPr lang="en-US" sz="2400" dirty="0">
                <a:hlinkClick r:id="rId4"/>
              </a:rPr>
              <a:t>http://www.quadcouncilphn.org/wp-content/uploads/2016/03/2015_RESOLVE-Community-Chief-Health-Strategist.pdf</a:t>
            </a:r>
            <a:endParaRPr lang="en-US" sz="2400" dirty="0"/>
          </a:p>
          <a:p>
            <a:pPr marL="0" indent="0">
              <a:buNone/>
            </a:pPr>
            <a:endParaRPr lang="en-US" sz="2400" dirty="0">
              <a:hlinkClick r:id="rId5"/>
            </a:endParaRPr>
          </a:p>
          <a:p>
            <a:pPr marL="0" indent="0">
              <a:buNone/>
            </a:pPr>
            <a:r>
              <a:rPr lang="en-US" sz="2400" dirty="0">
                <a:hlinkClick r:id="rId5"/>
              </a:rPr>
              <a:t>http://www.quadcouncilphn.org/</a:t>
            </a: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23489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3388A-3B3E-465D-BA09-89C2B2B4C8CF}"/>
              </a:ext>
            </a:extLst>
          </p:cNvPr>
          <p:cNvSpPr>
            <a:spLocks noGrp="1"/>
          </p:cNvSpPr>
          <p:nvPr>
            <p:ph idx="1"/>
          </p:nvPr>
        </p:nvSpPr>
        <p:spPr>
          <a:xfrm>
            <a:off x="457200" y="457200"/>
            <a:ext cx="8229600" cy="4525963"/>
          </a:xfrm>
        </p:spPr>
        <p:txBody>
          <a:bodyPr/>
          <a:lstStyle/>
          <a:p>
            <a:pPr marL="0" indent="0">
              <a:buNone/>
            </a:pPr>
            <a:r>
              <a:rPr lang="en-US" dirty="0">
                <a:hlinkClick r:id="rId3"/>
              </a:rPr>
              <a:t>https://www.naccho.org/uploads/downloadable-resources/15-11-LHD-as-Community-Chief-Health-Strategist.pdf</a:t>
            </a:r>
            <a:endParaRPr lang="en-US" dirty="0"/>
          </a:p>
          <a:p>
            <a:pPr marL="0" indent="0">
              <a:buNone/>
            </a:pPr>
            <a:endParaRPr lang="en-US" dirty="0"/>
          </a:p>
          <a:p>
            <a:pPr marL="0" indent="0">
              <a:buNone/>
            </a:pPr>
            <a:r>
              <a:rPr lang="en-US" dirty="0">
                <a:hlinkClick r:id="rId4"/>
              </a:rPr>
              <a:t>http://shelbytnhealth.com/</a:t>
            </a:r>
            <a:endParaRPr lang="en-US" dirty="0"/>
          </a:p>
          <a:p>
            <a:pPr marL="0" indent="0">
              <a:buNone/>
            </a:pPr>
            <a:endParaRPr lang="en-US" dirty="0"/>
          </a:p>
          <a:p>
            <a:pPr marL="0" indent="0">
              <a:buNone/>
            </a:pPr>
            <a:r>
              <a:rPr lang="en-US" dirty="0"/>
              <a:t>Photos – personal collection, Davidson County Archives PHN Collection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70345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4711" y="1308606"/>
            <a:ext cx="8229600" cy="651272"/>
          </a:xfrm>
        </p:spPr>
        <p:txBody>
          <a:bodyPr/>
          <a:lstStyle/>
          <a:p>
            <a:r>
              <a:rPr lang="en-US" dirty="0"/>
              <a:t>Foundation:  IOM Reports</a:t>
            </a:r>
          </a:p>
        </p:txBody>
      </p:sp>
      <p:pic>
        <p:nvPicPr>
          <p:cNvPr id="4" name="Content Placeholder 5" descr="IOM_Report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276" y="2114551"/>
            <a:ext cx="2296590" cy="26289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Assessing Progress on the IOM Report The Future of Nur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14550"/>
            <a:ext cx="2336800" cy="26289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0911" y="4972050"/>
            <a:ext cx="8077200" cy="923330"/>
          </a:xfrm>
          <a:prstGeom prst="rect">
            <a:avLst/>
          </a:prstGeom>
          <a:noFill/>
        </p:spPr>
        <p:txBody>
          <a:bodyPr wrap="square" rtlCol="0">
            <a:spAutoFit/>
          </a:bodyPr>
          <a:lstStyle/>
          <a:p>
            <a:pPr algn="ctr"/>
            <a:r>
              <a:rPr lang="en-US" sz="1500" b="1" i="1" dirty="0">
                <a:latin typeface="Arial" panose="020B0604020202020204" pitchFamily="34" charset="0"/>
                <a:cs typeface="Arial" panose="020B0604020202020204" pitchFamily="34" charset="0"/>
              </a:rPr>
              <a:t>Coming soon: FON 2020-2030</a:t>
            </a:r>
          </a:p>
          <a:p>
            <a:pPr algn="ctr"/>
            <a:endParaRPr lang="en-US" i="1" dirty="0">
              <a:latin typeface="Arial" panose="020B0604020202020204" pitchFamily="34" charset="0"/>
              <a:cs typeface="Arial" panose="020B0604020202020204" pitchFamily="34" charset="0"/>
            </a:endParaRPr>
          </a:p>
          <a:p>
            <a:pPr algn="ctr"/>
            <a:r>
              <a:rPr lang="en-US" sz="1050" i="1" dirty="0">
                <a:latin typeface="Arial" panose="020B0604020202020204" pitchFamily="34" charset="0"/>
                <a:cs typeface="Arial" panose="020B0604020202020204" pitchFamily="34" charset="0"/>
              </a:rPr>
              <a:t>The IOM (Institute of Medicine) is now known as the</a:t>
            </a:r>
          </a:p>
          <a:p>
            <a:pPr algn="ctr"/>
            <a:r>
              <a:rPr lang="en-US" sz="1050" i="1" dirty="0">
                <a:latin typeface="Arial" panose="020B0604020202020204" pitchFamily="34" charset="0"/>
                <a:cs typeface="Arial" panose="020B0604020202020204" pitchFamily="34" charset="0"/>
              </a:rPr>
              <a:t>NAM (National Academy of Medicine)</a:t>
            </a:r>
            <a:r>
              <a:rPr lang="en-US" sz="1050" dirty="0">
                <a:latin typeface="Arial" panose="020B0604020202020204" pitchFamily="34" charset="0"/>
                <a:cs typeface="Arial" panose="020B0604020202020204" pitchFamily="34" charset="0"/>
              </a:rPr>
              <a:t>.</a:t>
            </a:r>
          </a:p>
        </p:txBody>
      </p:sp>
      <p:sp>
        <p:nvSpPr>
          <p:cNvPr id="7" name="TextBox 6"/>
          <p:cNvSpPr txBox="1"/>
          <p:nvPr/>
        </p:nvSpPr>
        <p:spPr>
          <a:xfrm>
            <a:off x="533400" y="3560629"/>
            <a:ext cx="914400" cy="323165"/>
          </a:xfrm>
          <a:prstGeom prst="rect">
            <a:avLst/>
          </a:prstGeom>
          <a:noFill/>
        </p:spPr>
        <p:txBody>
          <a:bodyPr wrap="square" rtlCol="0">
            <a:spAutoFit/>
          </a:bodyPr>
          <a:lstStyle/>
          <a:p>
            <a:r>
              <a:rPr lang="en-US" sz="1500" dirty="0"/>
              <a:t>2010</a:t>
            </a:r>
          </a:p>
        </p:txBody>
      </p:sp>
      <p:sp>
        <p:nvSpPr>
          <p:cNvPr id="8" name="TextBox 7"/>
          <p:cNvSpPr txBox="1"/>
          <p:nvPr/>
        </p:nvSpPr>
        <p:spPr>
          <a:xfrm>
            <a:off x="7620000" y="3546435"/>
            <a:ext cx="1066800" cy="323165"/>
          </a:xfrm>
          <a:prstGeom prst="rect">
            <a:avLst/>
          </a:prstGeom>
          <a:noFill/>
        </p:spPr>
        <p:txBody>
          <a:bodyPr wrap="square" rtlCol="0">
            <a:spAutoFit/>
          </a:bodyPr>
          <a:lstStyle/>
          <a:p>
            <a:r>
              <a:rPr lang="en-US" sz="1500" dirty="0"/>
              <a:t>2015</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196" y="4972050"/>
            <a:ext cx="1631659" cy="78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fld id="{B8BEDE81-2B15-42DC-8E04-6BDCA5FB019F}" type="slidenum">
              <a:rPr lang="en-US" smtClean="0"/>
              <a:t>5</a:t>
            </a:fld>
            <a:endParaRPr lang="en-US" dirty="0"/>
          </a:p>
        </p:txBody>
      </p:sp>
    </p:spTree>
    <p:extLst>
      <p:ext uri="{BB962C8B-B14F-4D97-AF65-F5344CB8AC3E}">
        <p14:creationId xmlns:p14="http://schemas.microsoft.com/office/powerpoint/2010/main" val="405957134"/>
      </p:ext>
    </p:extLst>
  </p:cSld>
  <p:clrMapOvr>
    <a:masterClrMapping/>
  </p:clrMapOvr>
  <mc:AlternateContent xmlns:mc="http://schemas.openxmlformats.org/markup-compatibility/2006" xmlns:p14="http://schemas.microsoft.com/office/powerpoint/2010/main">
    <mc:Choice Requires="p14">
      <p:transition spd="slow" p14:dur="2000" advTm="85848"/>
    </mc:Choice>
    <mc:Fallback xmlns="">
      <p:transition spd="slow" advTm="85848"/>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8870" y="1385316"/>
            <a:ext cx="8229600" cy="857250"/>
          </a:xfrm>
        </p:spPr>
        <p:txBody>
          <a:bodyPr>
            <a:normAutofit fontScale="90000"/>
          </a:bodyPr>
          <a:lstStyle/>
          <a:p>
            <a:r>
              <a:rPr lang="en-US" sz="2700" dirty="0"/>
              <a:t>IOM Report – Too Important to Sit on a Shelf</a:t>
            </a:r>
            <a:br>
              <a:rPr lang="en-US" sz="2700" dirty="0"/>
            </a:br>
            <a:endParaRPr lang="en-US" sz="2700" dirty="0">
              <a:solidFill>
                <a:srgbClr val="FFC000"/>
              </a:solidFill>
            </a:endParaRPr>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69" t="11637" r="4572" b="11637"/>
          <a:stretch/>
        </p:blipFill>
        <p:spPr bwMode="auto">
          <a:xfrm>
            <a:off x="6407632" y="1741935"/>
            <a:ext cx="2238095" cy="526247"/>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574670" y="2451545"/>
            <a:ext cx="2057400" cy="393910"/>
          </a:xfrm>
          <a:prstGeom prst="rect">
            <a:avLst/>
          </a:prstGeom>
          <a:solidFill>
            <a:schemeClr val="accent1">
              <a:lumMod val="40000"/>
              <a:lumOff val="60000"/>
            </a:schemeClr>
          </a:solidFill>
          <a:ln w="9525">
            <a:noFill/>
            <a:miter lim="800000"/>
            <a:headEnd/>
            <a:tailEnd/>
          </a:ln>
        </p:spPr>
      </p:pic>
      <p:sp>
        <p:nvSpPr>
          <p:cNvPr id="8" name="TextBox 7"/>
          <p:cNvSpPr txBox="1"/>
          <p:nvPr/>
        </p:nvSpPr>
        <p:spPr>
          <a:xfrm>
            <a:off x="689677" y="1949752"/>
            <a:ext cx="7657052" cy="3831818"/>
          </a:xfrm>
          <a:prstGeom prst="rect">
            <a:avLst/>
          </a:prstGeom>
          <a:noFill/>
        </p:spPr>
        <p:txBody>
          <a:bodyPr wrap="square" rtlCol="0">
            <a:spAutoFit/>
          </a:bodyPr>
          <a:lstStyle/>
          <a:p>
            <a:r>
              <a:rPr lang="en-US" sz="2100" dirty="0">
                <a:latin typeface="+mj-lt"/>
              </a:rPr>
              <a:t>Future of Nursing: Campaign for </a:t>
            </a:r>
            <a:r>
              <a:rPr lang="en-US" sz="2100" dirty="0">
                <a:solidFill>
                  <a:schemeClr val="accent3">
                    <a:lumMod val="50000"/>
                  </a:schemeClr>
                </a:solidFill>
                <a:effectLst>
                  <a:outerShdw blurRad="38100" dist="38100" dir="2700000" algn="tl">
                    <a:srgbClr val="000000">
                      <a:alpha val="43137"/>
                    </a:srgbClr>
                  </a:outerShdw>
                </a:effectLst>
                <a:latin typeface="+mj-lt"/>
              </a:rPr>
              <a:t>Action</a:t>
            </a:r>
          </a:p>
          <a:p>
            <a:endParaRPr lang="en-US" sz="2100" dirty="0">
              <a:solidFill>
                <a:schemeClr val="accent3">
                  <a:lumMod val="50000"/>
                </a:schemeClr>
              </a:solidFill>
              <a:effectLst>
                <a:outerShdw blurRad="38100" dist="38100" dir="2700000" algn="tl">
                  <a:srgbClr val="000000">
                    <a:alpha val="43137"/>
                  </a:srgbClr>
                </a:outerShdw>
              </a:effectLst>
              <a:latin typeface="+mj-lt"/>
            </a:endParaRPr>
          </a:p>
          <a:p>
            <a:pPr lvl="3"/>
            <a:r>
              <a:rPr lang="en-US" b="1" dirty="0">
                <a:solidFill>
                  <a:schemeClr val="accent2">
                    <a:lumMod val="50000"/>
                  </a:schemeClr>
                </a:solidFill>
                <a:latin typeface="+mj-lt"/>
              </a:rPr>
              <a:t>Focus Areas</a:t>
            </a:r>
          </a:p>
          <a:p>
            <a:pPr marL="1285875" lvl="3" indent="-257175">
              <a:buFont typeface="Arial" panose="020B0604020202020204" pitchFamily="34" charset="0"/>
              <a:buChar char="•"/>
            </a:pPr>
            <a:r>
              <a:rPr lang="en-US" dirty="0">
                <a:latin typeface="+mj-lt"/>
              </a:rPr>
              <a:t> </a:t>
            </a:r>
            <a:r>
              <a:rPr lang="en-US" dirty="0">
                <a:solidFill>
                  <a:schemeClr val="accent2">
                    <a:lumMod val="50000"/>
                  </a:schemeClr>
                </a:solidFill>
                <a:latin typeface="+mj-lt"/>
              </a:rPr>
              <a:t>Transforming Nursing Education</a:t>
            </a:r>
          </a:p>
          <a:p>
            <a:pPr marL="1285875" lvl="3" indent="-257175">
              <a:buFont typeface="Arial" panose="020B0604020202020204" pitchFamily="34" charset="0"/>
              <a:buChar char="•"/>
            </a:pPr>
            <a:r>
              <a:rPr lang="en-US" dirty="0">
                <a:solidFill>
                  <a:schemeClr val="accent2">
                    <a:lumMod val="50000"/>
                  </a:schemeClr>
                </a:solidFill>
                <a:latin typeface="+mj-lt"/>
              </a:rPr>
              <a:t> Promoting Nursing Leadership</a:t>
            </a:r>
          </a:p>
          <a:p>
            <a:pPr marL="1285875" lvl="3" indent="-257175">
              <a:buFont typeface="Arial" panose="020B0604020202020204" pitchFamily="34" charset="0"/>
              <a:buChar char="•"/>
            </a:pPr>
            <a:r>
              <a:rPr lang="en-US" dirty="0">
                <a:solidFill>
                  <a:schemeClr val="accent2">
                    <a:lumMod val="50000"/>
                  </a:schemeClr>
                </a:solidFill>
                <a:latin typeface="+mj-lt"/>
              </a:rPr>
              <a:t> Increasing Diversity</a:t>
            </a:r>
          </a:p>
          <a:p>
            <a:pPr marL="1285875" lvl="3" indent="-257175">
              <a:buFont typeface="Arial" panose="020B0604020202020204" pitchFamily="34" charset="0"/>
              <a:buChar char="•"/>
            </a:pPr>
            <a:r>
              <a:rPr lang="en-US" dirty="0">
                <a:solidFill>
                  <a:schemeClr val="accent2">
                    <a:lumMod val="50000"/>
                  </a:schemeClr>
                </a:solidFill>
                <a:latin typeface="+mj-lt"/>
              </a:rPr>
              <a:t> Collecting Workforce Data</a:t>
            </a:r>
          </a:p>
          <a:p>
            <a:pPr marL="1285875" lvl="3" indent="-257175">
              <a:buFont typeface="Arial" panose="020B0604020202020204" pitchFamily="34" charset="0"/>
              <a:buChar char="•"/>
            </a:pPr>
            <a:r>
              <a:rPr lang="en-US" dirty="0">
                <a:solidFill>
                  <a:schemeClr val="accent2">
                    <a:lumMod val="50000"/>
                  </a:schemeClr>
                </a:solidFill>
                <a:latin typeface="+mj-lt"/>
              </a:rPr>
              <a:t> Fostering Interprofessional Collaboration</a:t>
            </a:r>
          </a:p>
          <a:p>
            <a:pPr marL="1285875" lvl="3" indent="-257175">
              <a:buFont typeface="Arial" panose="020B0604020202020204" pitchFamily="34" charset="0"/>
              <a:buChar char="•"/>
            </a:pPr>
            <a:r>
              <a:rPr lang="en-US" dirty="0">
                <a:solidFill>
                  <a:schemeClr val="accent2">
                    <a:lumMod val="50000"/>
                  </a:schemeClr>
                </a:solidFill>
                <a:latin typeface="+mj-lt"/>
              </a:rPr>
              <a:t> Building Healthier Communities</a:t>
            </a:r>
          </a:p>
          <a:p>
            <a:pPr lvl="3"/>
            <a:endParaRPr lang="en-US" dirty="0">
              <a:latin typeface="+mj-lt"/>
            </a:endParaRPr>
          </a:p>
          <a:p>
            <a:pPr lvl="3"/>
            <a:r>
              <a:rPr lang="en-US" dirty="0">
                <a:solidFill>
                  <a:schemeClr val="accent3">
                    <a:lumMod val="50000"/>
                  </a:schemeClr>
                </a:solidFill>
                <a:effectLst>
                  <a:outerShdw blurRad="38100" dist="38100" dir="2700000" algn="tl">
                    <a:srgbClr val="000000">
                      <a:alpha val="43137"/>
                    </a:srgbClr>
                  </a:outerShdw>
                </a:effectLst>
                <a:latin typeface="+mj-lt"/>
              </a:rPr>
              <a:t>Action….</a:t>
            </a:r>
          </a:p>
          <a:p>
            <a:pPr lvl="3"/>
            <a:r>
              <a:rPr lang="en-US" dirty="0">
                <a:latin typeface="+mj-lt"/>
              </a:rPr>
              <a:t>State Action Coalitions</a:t>
            </a:r>
          </a:p>
          <a:p>
            <a:endParaRPr lang="en-US" sz="2100" dirty="0">
              <a:solidFill>
                <a:schemeClr val="accent3">
                  <a:lumMod val="50000"/>
                </a:schemeClr>
              </a:solidFill>
              <a:effectLst>
                <a:outerShdw blurRad="38100" dist="38100" dir="2700000" algn="tl">
                  <a:srgbClr val="000000">
                    <a:alpha val="43137"/>
                  </a:srgbClr>
                </a:outerShdw>
              </a:effectLst>
              <a:latin typeface="+mj-lt"/>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6918" y="4880296"/>
            <a:ext cx="1632347" cy="78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8BEDE81-2B15-42DC-8E04-6BDCA5FB019F}" type="slidenum">
              <a:rPr lang="en-US" smtClean="0"/>
              <a:t>6</a:t>
            </a:fld>
            <a:endParaRPr lang="en-US" dirty="0"/>
          </a:p>
        </p:txBody>
      </p:sp>
    </p:spTree>
    <p:extLst>
      <p:ext uri="{BB962C8B-B14F-4D97-AF65-F5344CB8AC3E}">
        <p14:creationId xmlns:p14="http://schemas.microsoft.com/office/powerpoint/2010/main" val="2767245037"/>
      </p:ext>
    </p:extLst>
  </p:cSld>
  <p:clrMapOvr>
    <a:masterClrMapping/>
  </p:clrMapOvr>
  <mc:AlternateContent xmlns:mc="http://schemas.openxmlformats.org/markup-compatibility/2006" xmlns:p14="http://schemas.microsoft.com/office/powerpoint/2010/main">
    <mc:Choice Requires="p14">
      <p:transition spd="slow" p14:dur="2000" advTm="106595"/>
    </mc:Choice>
    <mc:Fallback xmlns="">
      <p:transition spd="slow" advTm="1065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04800"/>
            <a:ext cx="8229600" cy="1143000"/>
          </a:xfrm>
        </p:spPr>
        <p:txBody>
          <a:bodyPr/>
          <a:lstStyle/>
          <a:p>
            <a:pPr>
              <a:defRPr/>
            </a:pPr>
            <a:r>
              <a:rPr sz="3600"/>
              <a:t>What is Public Health ?</a:t>
            </a:r>
          </a:p>
        </p:txBody>
      </p:sp>
      <p:pic>
        <p:nvPicPr>
          <p:cNvPr id="4" name="NACCHOsmall&amp;short-univesity citizen presentation (2).wmv">
            <a:hlinkClick r:id="" action="ppaction://media"/>
          </p:cNvPr>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600200" y="1855232"/>
            <a:ext cx="6096000" cy="3429000"/>
          </a:xfrm>
        </p:spPr>
      </p:pic>
      <p:sp>
        <p:nvSpPr>
          <p:cNvPr id="2" name="Rectangle 1"/>
          <p:cNvSpPr/>
          <p:nvPr/>
        </p:nvSpPr>
        <p:spPr>
          <a:xfrm>
            <a:off x="3124200" y="4419600"/>
            <a:ext cx="3505200" cy="369332"/>
          </a:xfrm>
          <a:prstGeom prst="rect">
            <a:avLst/>
          </a:prstGeom>
        </p:spPr>
        <p:txBody>
          <a:bodyPr wrap="square">
            <a:spAutoFit/>
          </a:bodyPr>
          <a:lstStyle/>
          <a:p>
            <a:r>
              <a:rPr lang="en-US" dirty="0">
                <a:solidFill>
                  <a:srgbClr val="FFFFFF"/>
                </a:solidFill>
                <a:latin typeface="Roboto"/>
                <a:hlinkClick r:id="rId5"/>
              </a:rPr>
              <a:t>https://youtu.be/XkSnp9jQYSc</a:t>
            </a:r>
            <a:endParaRPr lang="en-US" dirty="0"/>
          </a:p>
        </p:txBody>
      </p:sp>
    </p:spTree>
    <p:extLst>
      <p:ext uri="{BB962C8B-B14F-4D97-AF65-F5344CB8AC3E}">
        <p14:creationId xmlns:p14="http://schemas.microsoft.com/office/powerpoint/2010/main" val="3584620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z="3600"/>
              <a:t>What is Public Health</a:t>
            </a:r>
          </a:p>
        </p:txBody>
      </p:sp>
      <p:sp>
        <p:nvSpPr>
          <p:cNvPr id="3" name="TextBox 2"/>
          <p:cNvSpPr txBox="1">
            <a:spLocks noChangeArrowheads="1"/>
          </p:cNvSpPr>
          <p:nvPr/>
        </p:nvSpPr>
        <p:spPr bwMode="auto">
          <a:xfrm>
            <a:off x="990600" y="1828800"/>
            <a:ext cx="7543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spcBef>
                <a:spcPct val="0"/>
              </a:spcBef>
              <a:buFontTx/>
              <a:buNone/>
            </a:pPr>
            <a:r>
              <a:rPr lang="en-US" altLang="en-US" sz="2400" dirty="0"/>
              <a:t>Public health is the science of protecting and improving the health of families and communities through promotion of healthy lifestyles, research for disease and injury prevention and detection and control of infectious diseases.</a:t>
            </a:r>
          </a:p>
          <a:p>
            <a:pPr eaLnBrk="1" hangingPunct="1">
              <a:spcBef>
                <a:spcPct val="0"/>
              </a:spcBef>
              <a:buFontTx/>
              <a:buNone/>
            </a:pPr>
            <a:endParaRPr lang="en-US" altLang="en-US" sz="2400" dirty="0">
              <a:latin typeface="Arial" panose="020B0604020202020204" pitchFamily="34" charset="0"/>
            </a:endParaRPr>
          </a:p>
        </p:txBody>
      </p:sp>
      <p:pic>
        <p:nvPicPr>
          <p:cNvPr id="16400" name="Picture 16" descr="C:\Users\tracy.wolfe\AppData\Local\Microsoft\Windows\Temporary Internet Files\Content.IE5\SNC63KKX\Got-Public-Health-jp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43400"/>
            <a:ext cx="23812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267200" y="5502692"/>
            <a:ext cx="4519250" cy="369332"/>
          </a:xfrm>
          <a:prstGeom prst="rect">
            <a:avLst/>
          </a:prstGeom>
        </p:spPr>
        <p:txBody>
          <a:bodyPr wrap="none">
            <a:spAutoFit/>
          </a:bodyPr>
          <a:lstStyle/>
          <a:p>
            <a:r>
              <a:rPr lang="en-US" dirty="0"/>
              <a:t>https://www.apha.org/what-is-public-health</a:t>
            </a:r>
          </a:p>
        </p:txBody>
      </p:sp>
    </p:spTree>
    <p:extLst>
      <p:ext uri="{BB962C8B-B14F-4D97-AF65-F5344CB8AC3E}">
        <p14:creationId xmlns:p14="http://schemas.microsoft.com/office/powerpoint/2010/main" val="2330743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16400"/>
                                        </p:tgtEl>
                                        <p:attrNameLst>
                                          <p:attrName>style.visibility</p:attrName>
                                        </p:attrNameLst>
                                      </p:cBhvr>
                                      <p:to>
                                        <p:strVal val="visible"/>
                                      </p:to>
                                    </p:set>
                                    <p:animEffect transition="in" filter="fade">
                                      <p:cBhvr>
                                        <p:cTn id="7" dur="2000"/>
                                        <p:tgtEl>
                                          <p:spTgt spid="16400"/>
                                        </p:tgtEl>
                                      </p:cBhvr>
                                    </p:animEffect>
                                    <p:anim calcmode="lin" valueType="num">
                                      <p:cBhvr>
                                        <p:cTn id="8" dur="2000" fill="hold"/>
                                        <p:tgtEl>
                                          <p:spTgt spid="16400"/>
                                        </p:tgtEl>
                                        <p:attrNameLst>
                                          <p:attrName>ppt_w</p:attrName>
                                        </p:attrNameLst>
                                      </p:cBhvr>
                                      <p:tavLst>
                                        <p:tav tm="0" fmla="#ppt_w*sin(2.5*pi*$)">
                                          <p:val>
                                            <p:fltVal val="0"/>
                                          </p:val>
                                        </p:tav>
                                        <p:tav tm="100000">
                                          <p:val>
                                            <p:fltVal val="1"/>
                                          </p:val>
                                        </p:tav>
                                      </p:tavLst>
                                    </p:anim>
                                    <p:anim calcmode="lin" valueType="num">
                                      <p:cBhvr>
                                        <p:cTn id="9" dur="2000" fill="hold"/>
                                        <p:tgtEl>
                                          <p:spTgt spid="164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t>Core Functions of Public Health</a:t>
            </a:r>
          </a:p>
        </p:txBody>
      </p:sp>
      <p:graphicFrame>
        <p:nvGraphicFramePr>
          <p:cNvPr id="3" name="Diagram 2"/>
          <p:cNvGraphicFramePr/>
          <p:nvPr/>
        </p:nvGraphicFramePr>
        <p:xfrm>
          <a:off x="1828800" y="1371600"/>
          <a:ext cx="60960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678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COVID-19 Pandemic Response:  The role of public health nursing leadership at the local level &amp;quot;&quot;/&gt;&lt;property id=&quot;20307&quot; value=&quot;257&quot;/&gt;&lt;/object&gt;&lt;object type=&quot;3&quot; unique_id=&quot;10004&quot;&gt;&lt;property id=&quot;20148&quot; value=&quot;5&quot;/&gt;&lt;property id=&quot;20300&quot; value=&quot;Slide 2 - &amp;quot;No Disclaimers No Conflicts of Interest &amp;quot;&quot;/&gt;&lt;property id=&quot;20307&quot; value=&quot;258&quot;/&gt;&lt;/object&gt;&lt;object type=&quot;3&quot; unique_id=&quot;10005&quot;&gt;&lt;property id=&quot;20148&quot; value=&quot;5&quot;/&gt;&lt;property id=&quot;20300&quot; value=&quot;Slide 3 - &amp;quot;Acknowledgements &amp;quot;&quot;/&gt;&lt;property id=&quot;20307&quot; value=&quot;270&quot;/&gt;&lt;/object&gt;&lt;object type=&quot;3&quot; unique_id=&quot;10006&quot;&gt;&lt;property id=&quot;20148&quot; value=&quot;5&quot;/&gt;&lt;property id=&quot;20300&quot; value=&quot;Slide 4 - &amp;quot;Objectives&amp;quot;&quot;/&gt;&lt;property id=&quot;20307&quot; value=&quot;271&quot;/&gt;&lt;/object&gt;&lt;object type=&quot;3&quot; unique_id=&quot;10007&quot;&gt;&lt;property id=&quot;20148&quot; value=&quot;5&quot;/&gt;&lt;property id=&quot;20300&quot; value=&quot;Slide 5 - &amp;quot;Foundation:  IOM Reports&amp;quot;&quot;/&gt;&lt;property id=&quot;20307&quot; value=&quot;277&quot;/&gt;&lt;/object&gt;&lt;object type=&quot;3&quot; unique_id=&quot;10008&quot;&gt;&lt;property id=&quot;20148&quot; value=&quot;5&quot;/&gt;&lt;property id=&quot;20300&quot; value=&quot;Slide 6 - &amp;quot;IOM Report – Too Important to Sit on a Shelf &amp;quot;&quot;/&gt;&lt;property id=&quot;20307&quot; value=&quot;278&quot;/&gt;&lt;/object&gt;&lt;object type=&quot;3&quot; unique_id=&quot;10009&quot;&gt;&lt;property id=&quot;20148&quot; value=&quot;5&quot;/&gt;&lt;property id=&quot;20300&quot; value=&quot;Slide 7 - &amp;quot;What is Public Health ?&amp;quot;&quot;/&gt;&lt;property id=&quot;20307&quot; value=&quot;259&quot;/&gt;&lt;/object&gt;&lt;object type=&quot;3&quot; unique_id=&quot;10010&quot;&gt;&lt;property id=&quot;20148&quot; value=&quot;5&quot;/&gt;&lt;property id=&quot;20300&quot; value=&quot;Slide 8 - &amp;quot;What is Public Health&amp;quot;&quot;/&gt;&lt;property id=&quot;20307&quot; value=&quot;260&quot;/&gt;&lt;/object&gt;&lt;object type=&quot;3&quot; unique_id=&quot;10011&quot;&gt;&lt;property id=&quot;20148&quot; value=&quot;5&quot;/&gt;&lt;property id=&quot;20300&quot; value=&quot;Slide 9 - &amp;quot;Core Functions of Public Health&amp;quot;&quot;/&gt;&lt;property id=&quot;20307&quot; value=&quot;261&quot;/&gt;&lt;/object&gt;&lt;object type=&quot;3&quot; unique_id=&quot;10012&quot;&gt;&lt;property id=&quot;20148&quot; value=&quot;5&quot;/&gt;&lt;property id=&quot;20300&quot; value=&quot;Slide 10&quot;/&gt;&lt;property id=&quot;20307&quot; value=&quot;262&quot;/&gt;&lt;/object&gt;&lt;object type=&quot;3&quot; unique_id=&quot;10013&quot;&gt;&lt;property id=&quot;20148&quot; value=&quot;5&quot;/&gt;&lt;property id=&quot;20300&quot; value=&quot;Slide 11 - &amp;quot;Ten Great Public Health Achievements in the 20th Century&amp;quot;&quot;/&gt;&lt;property id=&quot;20307&quot; value=&quot;263&quot;/&gt;&lt;/object&gt;&lt;object type=&quot;3&quot; unique_id=&quot;10014&quot;&gt;&lt;property id=&quot;20148&quot; value=&quot;5&quot;/&gt;&lt;property id=&quot;20300&quot; value=&quot;Slide 12 - &amp;quot;Public Health Professionals and  Clinical Professionals&amp;quot;&quot;/&gt;&lt;property id=&quot;20307&quot; value=&quot;264&quot;/&gt;&lt;/object&gt;&lt;object type=&quot;3&quot; unique_id=&quot;10015&quot;&gt;&lt;property id=&quot;20148&quot; value=&quot;5&quot;/&gt;&lt;property id=&quot;20300&quot; value=&quot;Slide 13 - &amp;quot;What is Public Health Nursing&amp;quot;&quot;/&gt;&lt;property id=&quot;20307&quot; value=&quot;268&quot;/&gt;&lt;/object&gt;&lt;object type=&quot;3&quot; unique_id=&quot;10016&quot;&gt;&lt;property id=&quot;20148&quot; value=&quot;5&quot;/&gt;&lt;property id=&quot;20300&quot; value=&quot;Slide 14 - &amp;quot;Scope of Practice &amp;quot;&quot;/&gt;&lt;property id=&quot;20307&quot; value=&quot;335&quot;/&gt;&lt;/object&gt;&lt;object type=&quot;3&quot; unique_id=&quot;10017&quot;&gt;&lt;property id=&quot;20148&quot; value=&quot;5&quot;/&gt;&lt;property id=&quot;20300&quot; value=&quot;Slide 15&quot;/&gt;&lt;property id=&quot;20307&quot; value=&quot;266&quot;/&gt;&lt;/object&gt;&lt;object type=&quot;3&quot; unique_id=&quot;10018&quot;&gt;&lt;property id=&quot;20148&quot; value=&quot;5&quot;/&gt;&lt;property id=&quot;20300&quot; value=&quot;Slide 16&quot;/&gt;&lt;property id=&quot;20307&quot; value=&quot;280&quot;/&gt;&lt;/object&gt;&lt;object type=&quot;3&quot; unique_id=&quot;10019&quot;&gt;&lt;property id=&quot;20148&quot; value=&quot;5&quot;/&gt;&lt;property id=&quot;20300&quot; value=&quot;Slide 17&quot;/&gt;&lt;property id=&quot;20307&quot; value=&quot;332&quot;/&gt;&lt;/object&gt;&lt;object type=&quot;3&quot; unique_id=&quot;10020&quot;&gt;&lt;property id=&quot;20148&quot; value=&quot;5&quot;/&gt;&lt;property id=&quot;20300&quot; value=&quot;Slide 18&quot;/&gt;&lt;property id=&quot;20307&quot; value=&quot;342&quot;/&gt;&lt;/object&gt;&lt;object type=&quot;3&quot; unique_id=&quot;10021&quot;&gt;&lt;property id=&quot;20148&quot; value=&quot;5&quot;/&gt;&lt;property id=&quot;20300&quot; value=&quot;Slide 19&quot;/&gt;&lt;property id=&quot;20307&quot; value=&quot;343&quot;/&gt;&lt;/object&gt;&lt;object type=&quot;3&quot; unique_id=&quot;10022&quot;&gt;&lt;property id=&quot;20148&quot; value=&quot;5&quot;/&gt;&lt;property id=&quot;20300&quot; value=&quot;Slide 20&quot;/&gt;&lt;property id=&quot;20307&quot; value=&quot;344&quot;/&gt;&lt;/object&gt;&lt;object type=&quot;3&quot; unique_id=&quot;10023&quot;&gt;&lt;property id=&quot;20148&quot; value=&quot;5&quot;/&gt;&lt;property id=&quot;20300&quot; value=&quot;Slide 21&quot;/&gt;&lt;property id=&quot;20307&quot; value=&quot;345&quot;/&gt;&lt;/object&gt;&lt;object type=&quot;3&quot; unique_id=&quot;10024&quot;&gt;&lt;property id=&quot;20148&quot; value=&quot;5&quot;/&gt;&lt;property id=&quot;20300&quot; value=&quot;Slide 22&quot;/&gt;&lt;property id=&quot;20307&quot; value=&quot;269&quot;/&gt;&lt;/object&gt;&lt;object type=&quot;3&quot; unique_id=&quot;10025&quot;&gt;&lt;property id=&quot;20148&quot; value=&quot;5&quot;/&gt;&lt;property id=&quot;20300&quot; value=&quot;Slide 23 - &amp;quot;STRATEGY DEVELOPMENT &amp;quot;&quot;/&gt;&lt;property id=&quot;20307&quot; value=&quot;336&quot;/&gt;&lt;/object&gt;&lt;object type=&quot;3&quot; unique_id=&quot;10026&quot;&gt;&lt;property id=&quot;20148&quot; value=&quot;5&quot;/&gt;&lt;property id=&quot;20300&quot; value=&quot;Slide 24&quot;/&gt;&lt;property id=&quot;20307&quot; value=&quot;265&quot;/&gt;&lt;/object&gt;&lt;object type=&quot;3&quot; unique_id=&quot;10027&quot;&gt;&lt;property id=&quot;20148&quot; value=&quot;5&quot;/&gt;&lt;property id=&quot;20300&quot; value=&quot;Slide 25 - &amp;quot;Memphis and Shelby County COVID19 - Pandemic Priorities&amp;quot;&quot;/&gt;&lt;property id=&quot;20307&quot; value=&quot;272&quot;/&gt;&lt;/object&gt;&lt;object type=&quot;3&quot; unique_id=&quot;10028&quot;&gt;&lt;property id=&quot;20148&quot; value=&quot;5&quot;/&gt;&lt;property id=&quot;20300&quot; value=&quot;Slide 26 - &amp;quot;Memphis and Shelby County COVID19 - Pandemic Priorities&amp;quot;&quot;/&gt;&lt;property id=&quot;20307&quot; value=&quot;334&quot;/&gt;&lt;/object&gt;&lt;object type=&quot;3&quot; unique_id=&quot;10029&quot;&gt;&lt;property id=&quot;20148&quot; value=&quot;5&quot;/&gt;&lt;property id=&quot;20300&quot; value=&quot;Slide 27 - &amp;quot;Public Health Strategies &amp;quot;&quot;/&gt;&lt;property id=&quot;20307&quot; value=&quot;273&quot;/&gt;&lt;/object&gt;&lt;object type=&quot;3&quot; unique_id=&quot;10030&quot;&gt;&lt;property id=&quot;20148&quot; value=&quot;5&quot;/&gt;&lt;property id=&quot;20300&quot; value=&quot;Slide 28 - &amp;quot;Public Health Strategies &amp;quot;&quot;/&gt;&lt;property id=&quot;20307&quot; value=&quot;274&quot;/&gt;&lt;/object&gt;&lt;object type=&quot;3&quot; unique_id=&quot;10031&quot;&gt;&lt;property id=&quot;20148&quot; value=&quot;5&quot;/&gt;&lt;property id=&quot;20300&quot; value=&quot;Slide 29 - &amp;quot;Public Health Strategies&amp;quot;&quot;/&gt;&lt;property id=&quot;20307&quot; value=&quot;275&quot;/&gt;&lt;/object&gt;&lt;object type=&quot;3&quot; unique_id=&quot;10032&quot;&gt;&lt;property id=&quot;20148&quot; value=&quot;5&quot;/&gt;&lt;property id=&quot;20300&quot; value=&quot;Slide 30 - &amp;quot;Public Health Strategies&amp;quot;&quot;/&gt;&lt;property id=&quot;20307&quot; value=&quot;276&quot;/&gt;&lt;/object&gt;&lt;object type=&quot;3&quot; unique_id=&quot;10033&quot;&gt;&lt;property id=&quot;20148&quot; value=&quot;5&quot;/&gt;&lt;property id=&quot;20300&quot; value=&quot;Slide 31 - &amp;quot;ASSSESSMENT&amp;quot;&quot;/&gt;&lt;property id=&quot;20307&quot; value=&quot;337&quot;/&gt;&lt;/object&gt;&lt;object type=&quot;3&quot; unique_id=&quot;10034&quot;&gt;&lt;property id=&quot;20148&quot; value=&quot;5&quot;/&gt;&lt;property id=&quot;20300&quot; value=&quot;Slide 32 - &amp;quot; Cumulative total number of COVID-19 cases in  Shelby County as of 6/24/20 &amp;quot;&quot;/&gt;&lt;property id=&quot;20307&quot; value=&quot;347&quot;/&gt;&lt;/object&gt;&lt;object type=&quot;3&quot; unique_id=&quot;10035&quot;&gt;&lt;property id=&quot;20148&quot; value=&quot;5&quot;/&gt;&lt;property id=&quot;20300&quot; value=&quot;Slide 33 - &amp;quot;COVID-19 Cases in Shelby County by  Specimen Collection Date as of 6/24/20&amp;quot;&quot;/&gt;&lt;property id=&quot;20307&quot; value=&quot;348&quot;/&gt;&lt;/object&gt;&lt;object type=&quot;3&quot; unique_id=&quot;10036&quot;&gt;&lt;property id=&quot;20148&quot; value=&quot;5&quot;/&gt;&lt;property id=&quot;20300&quot; value=&quot;Slide 34 - &amp;quot;COVID-19 Testing Positivity Rate as of 6/24/20&amp;quot;&quot;/&gt;&lt;property id=&quot;20307&quot; value=&quot;349&quot;/&gt;&lt;/object&gt;&lt;object type=&quot;3&quot; unique_id=&quot;10037&quot;&gt;&lt;property id=&quot;20148&quot; value=&quot;5&quot;/&gt;&lt;property id=&quot;20300&quot; value=&quot;Slide 35&quot;/&gt;&lt;property id=&quot;20307&quot; value=&quot;351&quot;/&gt;&lt;/object&gt;&lt;object type=&quot;3&quot; unique_id=&quot;10038&quot;&gt;&lt;property id=&quot;20148&quot; value=&quot;5&quot;/&gt;&lt;property id=&quot;20300&quot; value=&quot;Slide 36&quot;/&gt;&lt;property id=&quot;20307&quot; value=&quot;350&quot;/&gt;&lt;/object&gt;&lt;object type=&quot;3&quot; unique_id=&quot;10039&quot;&gt;&lt;property id=&quot;20148&quot; value=&quot;5&quot;/&gt;&lt;property id=&quot;20300&quot; value=&quot;Slide 37&quot;/&gt;&lt;property id=&quot;20307&quot; value=&quot;352&quot;/&gt;&lt;/object&gt;&lt;object type=&quot;3&quot; unique_id=&quot;10040&quot;&gt;&lt;property id=&quot;20148&quot; value=&quot;5&quot;/&gt;&lt;property id=&quot;20300&quot; value=&quot;Slide 38&quot;/&gt;&lt;property id=&quot;20307&quot; value=&quot;355&quot;/&gt;&lt;/object&gt;&lt;object type=&quot;3&quot; unique_id=&quot;10041&quot;&gt;&lt;property id=&quot;20148&quot; value=&quot;5&quot;/&gt;&lt;property id=&quot;20300&quot; value=&quot;Slide 39 - &amp;quot;ASSURANCE&amp;quot;&quot;/&gt;&lt;property id=&quot;20307&quot; value=&quot;338&quot;/&gt;&lt;/object&gt;&lt;object type=&quot;3&quot; unique_id=&quot;10042&quot;&gt;&lt;property id=&quot;20148&quot; value=&quot;5&quot;/&gt;&lt;property id=&quot;20300&quot; value=&quot;Slide 40&quot;/&gt;&lt;property id=&quot;20307&quot; value=&quot;353&quot;/&gt;&lt;/object&gt;&lt;object type=&quot;3&quot; unique_id=&quot;10043&quot;&gt;&lt;property id=&quot;20148&quot; value=&quot;5&quot;/&gt;&lt;property id=&quot;20300&quot; value=&quot;Slide 41&quot;/&gt;&lt;property id=&quot;20307&quot; value=&quot;354&quot;/&gt;&lt;/object&gt;&lt;object type=&quot;3&quot; unique_id=&quot;10044&quot;&gt;&lt;property id=&quot;20148&quot; value=&quot;5&quot;/&gt;&lt;property id=&quot;20300&quot; value=&quot;Slide 42 - &amp;quot;POLICY DEVELOPMENT &amp;quot;&quot;/&gt;&lt;property id=&quot;20307&quot; value=&quot;339&quot;/&gt;&lt;/object&gt;&lt;object type=&quot;3&quot; unique_id=&quot;10045&quot;&gt;&lt;property id=&quot;20148&quot; value=&quot;5&quot;/&gt;&lt;property id=&quot;20300&quot; value=&quot;Slide 43&quot;/&gt;&lt;property id=&quot;20307&quot; value=&quot;356&quot;/&gt;&lt;/object&gt;&lt;object type=&quot;3&quot; unique_id=&quot;10046&quot;&gt;&lt;property id=&quot;20148&quot; value=&quot;5&quot;/&gt;&lt;property id=&quot;20300&quot; value=&quot;Slide 44&quot;/&gt;&lt;property id=&quot;20307&quot; value=&quot;357&quot;/&gt;&lt;/object&gt;&lt;object type=&quot;3&quot; unique_id=&quot;10047&quot;&gt;&lt;property id=&quot;20148&quot; value=&quot;5&quot;/&gt;&lt;property id=&quot;20300&quot; value=&quot;Slide 45&quot;/&gt;&lt;property id=&quot;20307&quot; value=&quot;358&quot;/&gt;&lt;/object&gt;&lt;object type=&quot;3&quot; unique_id=&quot;10048&quot;&gt;&lt;property id=&quot;20148&quot; value=&quot;5&quot;/&gt;&lt;property id=&quot;20300&quot; value=&quot;Slide 46&quot;/&gt;&lt;property id=&quot;20307&quot; value=&quot;346&quot;/&gt;&lt;/object&gt;&lt;object type=&quot;3&quot; unique_id=&quot;10049&quot;&gt;&lt;property id=&quot;20148&quot; value=&quot;5&quot;/&gt;&lt;property id=&quot;20300&quot; value=&quot;Slide 47&quot;/&gt;&lt;property id=&quot;20307&quot; value=&quot;267&quot;/&gt;&lt;/object&gt;&lt;object type=&quot;3&quot; unique_id=&quot;10050&quot;&gt;&lt;property id=&quot;20148&quot; value=&quot;5&quot;/&gt;&lt;property id=&quot;20300&quot; value=&quot;Slide 48&quot;/&gt;&lt;property id=&quot;20307&quot; value=&quot;341&quot;/&gt;&lt;/object&gt;&lt;/object&gt;&lt;object type=&quot;8&quot; unique_id=&quot;10100&quot;&gt;&lt;/object&gt;&lt;/object&gt;&lt;/database&gt;"/>
  <p:tag name="MMPROD_NEXTUNIQUEID" val="10009"/>
  <p:tag name="SECTOMILLISECCONVERTED" val="1"/>
</p:tagLst>
</file>

<file path=ppt/theme/theme1.xml><?xml version="1.0" encoding="utf-8"?>
<a:theme xmlns:a="http://schemas.openxmlformats.org/drawingml/2006/main" name="HD Blue an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HD PowerPoin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SCDH PowerPoint Template-2010 Landscape</Template>
  <TotalTime>362</TotalTime>
  <Words>1635</Words>
  <Application>Microsoft Office PowerPoint</Application>
  <PresentationFormat>On-screen Show (4:3)</PresentationFormat>
  <Paragraphs>283</Paragraphs>
  <Slides>48</Slides>
  <Notes>44</Notes>
  <HiddenSlides>2</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Ｐゴシック</vt:lpstr>
      <vt:lpstr>Arial</vt:lpstr>
      <vt:lpstr>Calibri</vt:lpstr>
      <vt:lpstr>Century Schoolbook</vt:lpstr>
      <vt:lpstr>Roboto</vt:lpstr>
      <vt:lpstr>Tahoma</vt:lpstr>
      <vt:lpstr>Wingdings</vt:lpstr>
      <vt:lpstr>HD Blue and White</vt:lpstr>
      <vt:lpstr>COVID-19 Pandemic Response:  The role of public health nursing leadership at the local level </vt:lpstr>
      <vt:lpstr>No Disclaimers No Conflicts of Interest </vt:lpstr>
      <vt:lpstr>Acknowledgements </vt:lpstr>
      <vt:lpstr>Objectives</vt:lpstr>
      <vt:lpstr>Foundation:  IOM Reports</vt:lpstr>
      <vt:lpstr>IOM Report – Too Important to Sit on a Shelf </vt:lpstr>
      <vt:lpstr>What is Public Health ?</vt:lpstr>
      <vt:lpstr>What is Public Health</vt:lpstr>
      <vt:lpstr>Core Functions of Public Health</vt:lpstr>
      <vt:lpstr>PowerPoint Presentation</vt:lpstr>
      <vt:lpstr>Ten Great Public Health Achievements in the 20th Century</vt:lpstr>
      <vt:lpstr>Public Health Professionals and  Clinical Professionals</vt:lpstr>
      <vt:lpstr>What is Public Health Nursing</vt:lpstr>
      <vt:lpstr>Scope of 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STRATEGY DEVELOPMENT </vt:lpstr>
      <vt:lpstr>PowerPoint Presentation</vt:lpstr>
      <vt:lpstr>Memphis and Shelby County COVID19 - Pandemic Priorities</vt:lpstr>
      <vt:lpstr>Memphis and Shelby County COVID19 - Pandemic Priorities</vt:lpstr>
      <vt:lpstr>Public Health Strategies </vt:lpstr>
      <vt:lpstr>Public Health Strategies </vt:lpstr>
      <vt:lpstr>Public Health Strategies</vt:lpstr>
      <vt:lpstr>Public Health Strategies</vt:lpstr>
      <vt:lpstr>ASSSESSMENT</vt:lpstr>
      <vt:lpstr> Cumulative total number of COVID-19 cases in  Shelby County as of 6/24/20 </vt:lpstr>
      <vt:lpstr>COVID-19 Cases in Shelby County by  Specimen Collection Date as of 6/24/20</vt:lpstr>
      <vt:lpstr>COVID-19 Testing Positivity Rate as of 6/24/20</vt:lpstr>
      <vt:lpstr>PowerPoint Presentation</vt:lpstr>
      <vt:lpstr>PowerPoint Presentation</vt:lpstr>
      <vt:lpstr>PowerPoint Presentation</vt:lpstr>
      <vt:lpstr>PowerPoint Presentation</vt:lpstr>
      <vt:lpstr>ASSURANCE</vt:lpstr>
      <vt:lpstr>PowerPoint Presentation</vt:lpstr>
      <vt:lpstr>PowerPoint Presentation</vt:lpstr>
      <vt:lpstr>POLICY DEVELOPMENT </vt:lpstr>
      <vt:lpstr>PowerPoint Presentation</vt:lpstr>
      <vt:lpstr>PowerPoint Presentation</vt:lpstr>
      <vt:lpstr>PowerPoint Presentation</vt:lpstr>
      <vt:lpstr>PowerPoint Presentation</vt:lpstr>
      <vt:lpstr>PowerPoint Presentation</vt:lpstr>
      <vt:lpstr>PowerPoint Presentation</vt:lpstr>
    </vt:vector>
  </TitlesOfParts>
  <Company>Shelby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Pandemic Response:  The role of public health nursing leadership at the local level</dc:title>
  <dc:creator>Haushalter, Alisa</dc:creator>
  <cp:lastModifiedBy>Roman, Leigh A</cp:lastModifiedBy>
  <cp:revision>29</cp:revision>
  <dcterms:created xsi:type="dcterms:W3CDTF">2020-06-24T13:06:32Z</dcterms:created>
  <dcterms:modified xsi:type="dcterms:W3CDTF">2020-07-02T20:38:35Z</dcterms:modified>
</cp:coreProperties>
</file>