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sldIdLst>
    <p:sldId id="261" r:id="rId5"/>
  </p:sldIdLst>
  <p:sldSz cx="6858000" cy="9144000" type="screen4x3"/>
  <p:notesSz cx="7053263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19">
          <p15:clr>
            <a:srgbClr val="A4A3A4"/>
          </p15:clr>
        </p15:guide>
        <p15:guide id="2" pos="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64" autoAdjust="0"/>
    <p:restoredTop sz="94644"/>
  </p:normalViewPr>
  <p:slideViewPr>
    <p:cSldViewPr snapToGrid="0" snapToObjects="1">
      <p:cViewPr>
        <p:scale>
          <a:sx n="201" d="100"/>
          <a:sy n="201" d="100"/>
        </p:scale>
        <p:origin x="4424" y="-792"/>
      </p:cViewPr>
      <p:guideLst>
        <p:guide orient="horz" pos="4519"/>
        <p:guide pos="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4881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47913" y="1163638"/>
            <a:ext cx="23574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5327" y="4479687"/>
            <a:ext cx="5642610" cy="3665776"/>
          </a:xfrm>
          <a:prstGeom prst="rect">
            <a:avLst/>
          </a:prstGeom>
        </p:spPr>
        <p:txBody>
          <a:bodyPr lIns="92610" tIns="46305" rIns="92610" bIns="46305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4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9AC40-C3CD-4CD2-ADA4-AA32CFF1C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9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C42FE-0B97-4374-AA0F-5AA434D1B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3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7C5F3-BEC2-4435-93F2-AB404A18E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4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8E957-289D-4B96-822F-BE973038F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2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12C13-322D-46B1-8EDE-162672E4E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7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2EE45-FDB6-451A-8D52-4135DFE2B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45DDB-6A1D-41C4-9571-F486FF861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8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E8A25-2D10-484B-898C-0E4443CB3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6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7288C-513F-4CB8-87CC-638598963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D5793-3861-4B15-A673-08CC65B6A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9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D25BE-D845-4DD2-9D50-DD79F84C3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3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998F4A26-6EC2-4AF1-B238-DB15B7521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52594"/>
            <a:ext cx="6773968" cy="9113444"/>
            <a:chOff x="-39892" y="60325"/>
            <a:chExt cx="6773968" cy="9113444"/>
          </a:xfrm>
        </p:grpSpPr>
        <p:sp>
          <p:nvSpPr>
            <p:cNvPr id="58" name="Line 204"/>
            <p:cNvSpPr>
              <a:spLocks noChangeShapeType="1"/>
            </p:cNvSpPr>
            <p:nvPr/>
          </p:nvSpPr>
          <p:spPr bwMode="auto">
            <a:xfrm flipH="1">
              <a:off x="6122427" y="2857849"/>
              <a:ext cx="20737" cy="47825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cxnSp>
          <p:nvCxnSpPr>
            <p:cNvPr id="2050" name="Straight Connector 5"/>
            <p:cNvCxnSpPr>
              <a:cxnSpLocks noChangeShapeType="1"/>
            </p:cNvCxnSpPr>
            <p:nvPr/>
          </p:nvCxnSpPr>
          <p:spPr bwMode="auto">
            <a:xfrm>
              <a:off x="3468397" y="1778000"/>
              <a:ext cx="0" cy="30003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51" name="Line 206"/>
            <p:cNvSpPr>
              <a:spLocks noChangeShapeType="1"/>
            </p:cNvSpPr>
            <p:nvPr/>
          </p:nvSpPr>
          <p:spPr bwMode="auto">
            <a:xfrm flipH="1">
              <a:off x="869763" y="3022601"/>
              <a:ext cx="0" cy="46178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052" name="Line 205"/>
            <p:cNvSpPr>
              <a:spLocks noChangeShapeType="1"/>
            </p:cNvSpPr>
            <p:nvPr/>
          </p:nvSpPr>
          <p:spPr bwMode="auto">
            <a:xfrm>
              <a:off x="3492146" y="2774951"/>
              <a:ext cx="9081" cy="48654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053" name="Line 204"/>
            <p:cNvSpPr>
              <a:spLocks noChangeShapeType="1"/>
            </p:cNvSpPr>
            <p:nvPr/>
          </p:nvSpPr>
          <p:spPr bwMode="auto">
            <a:xfrm>
              <a:off x="4817712" y="2794000"/>
              <a:ext cx="17367" cy="48464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054" name="Line 192"/>
            <p:cNvSpPr>
              <a:spLocks noChangeShapeType="1"/>
            </p:cNvSpPr>
            <p:nvPr/>
          </p:nvSpPr>
          <p:spPr bwMode="auto">
            <a:xfrm flipH="1">
              <a:off x="2174376" y="2994025"/>
              <a:ext cx="3254" cy="4646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4101" name="Oval 5"/>
            <p:cNvSpPr>
              <a:spLocks noChangeArrowheads="1"/>
            </p:cNvSpPr>
            <p:nvPr/>
          </p:nvSpPr>
          <p:spPr bwMode="auto">
            <a:xfrm>
              <a:off x="687970" y="717537"/>
              <a:ext cx="5563961" cy="121603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46038" rIns="0" bIns="46038" anchor="ctr">
              <a:noAutofit/>
            </a:bodyPr>
            <a:lstStyle/>
            <a:p>
              <a:pPr>
                <a:defRPr/>
              </a:pPr>
              <a:r>
                <a:rPr lang="en-US" sz="1400" dirty="0">
                  <a:latin typeface="Century Gothic" panose="020B0502020202020204" pitchFamily="34" charset="0"/>
                </a:rPr>
                <a:t>Continue to Build</a:t>
              </a:r>
            </a:p>
            <a:p>
              <a:pPr>
                <a:defRPr/>
              </a:pPr>
              <a:r>
                <a:rPr lang="en-US" sz="1400" dirty="0">
                  <a:latin typeface="Century Gothic" panose="020B0502020202020204" pitchFamily="34" charset="0"/>
                </a:rPr>
                <a:t>an Integrated Model</a:t>
              </a:r>
            </a:p>
            <a:p>
              <a:pPr>
                <a:defRPr/>
              </a:pPr>
              <a:r>
                <a:rPr lang="en-US" sz="1400" dirty="0">
                  <a:latin typeface="Century Gothic" panose="020B0502020202020204" pitchFamily="34" charset="0"/>
                </a:rPr>
                <a:t>to Sustainably Develop Nurse Leaders</a:t>
              </a:r>
            </a:p>
            <a:p>
              <a:pPr>
                <a:defRPr/>
              </a:pPr>
              <a:r>
                <a:rPr lang="en-US" sz="1400" dirty="0">
                  <a:latin typeface="Century Gothic" panose="020B0502020202020204" pitchFamily="34" charset="0"/>
                </a:rPr>
                <a:t>in Targeted Areas of Excellence</a:t>
              </a:r>
              <a:endParaRPr lang="en-US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056" name="Rectangle 7"/>
            <p:cNvSpPr>
              <a:spLocks noChangeArrowheads="1"/>
            </p:cNvSpPr>
            <p:nvPr/>
          </p:nvSpPr>
          <p:spPr bwMode="auto">
            <a:xfrm>
              <a:off x="1622066" y="60325"/>
              <a:ext cx="3877668" cy="5238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dirty="0">
                  <a:latin typeface="Century Gothic" panose="020B0502020202020204" pitchFamily="34" charset="0"/>
                </a:rPr>
                <a:t>UTHSC College of Nursing</a:t>
              </a:r>
            </a:p>
            <a:p>
              <a:r>
                <a:rPr lang="en-US" altLang="en-US" sz="1400" dirty="0">
                  <a:latin typeface="Century Gothic" panose="020B0502020202020204" pitchFamily="34" charset="0"/>
                </a:rPr>
                <a:t>Strategic Map: 2018-2023</a:t>
              </a:r>
            </a:p>
          </p:txBody>
        </p:sp>
        <p:sp>
          <p:nvSpPr>
            <p:cNvPr id="2063" name="Rectangle 144"/>
            <p:cNvSpPr>
              <a:spLocks noChangeArrowheads="1"/>
            </p:cNvSpPr>
            <p:nvPr/>
          </p:nvSpPr>
          <p:spPr bwMode="auto">
            <a:xfrm>
              <a:off x="5508812" y="590550"/>
              <a:ext cx="1096883" cy="47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</a:pPr>
              <a:endParaRPr lang="en-US" altLang="en-US" sz="1100" dirty="0">
                <a:latin typeface="Century Gothic" panose="020B0502020202020204" pitchFamily="34" charset="0"/>
              </a:endParaRPr>
            </a:p>
            <a:p>
              <a:pPr>
                <a:lnSpc>
                  <a:spcPct val="85000"/>
                </a:lnSpc>
              </a:pPr>
              <a:r>
                <a:rPr lang="en-US" altLang="en-US" sz="1100" dirty="0">
                  <a:latin typeface="Century Gothic" panose="020B0502020202020204" pitchFamily="34" charset="0"/>
                </a:rPr>
                <a:t>1/28/19</a:t>
              </a:r>
            </a:p>
            <a:p>
              <a:endParaRPr lang="en-US" altLang="en-US" dirty="0">
                <a:latin typeface="Century Gothic" panose="020B0502020202020204" pitchFamily="34" charset="0"/>
              </a:endParaRPr>
            </a:p>
          </p:txBody>
        </p:sp>
        <p:sp>
          <p:nvSpPr>
            <p:cNvPr id="2082" name="Text Box 208"/>
            <p:cNvSpPr txBox="1">
              <a:spLocks noChangeArrowheads="1"/>
            </p:cNvSpPr>
            <p:nvPr/>
          </p:nvSpPr>
          <p:spPr bwMode="auto">
            <a:xfrm>
              <a:off x="5938846" y="8926906"/>
              <a:ext cx="256480" cy="246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dirty="0">
                  <a:latin typeface="Century Gothic" panose="020B0502020202020204" pitchFamily="34" charset="0"/>
                </a:rPr>
                <a:t>  </a:t>
              </a:r>
            </a:p>
          </p:txBody>
        </p:sp>
        <p:sp>
          <p:nvSpPr>
            <p:cNvPr id="2090" name="AutoShape 232"/>
            <p:cNvSpPr>
              <a:spLocks noChangeArrowheads="1"/>
            </p:cNvSpPr>
            <p:nvPr/>
          </p:nvSpPr>
          <p:spPr bwMode="auto">
            <a:xfrm>
              <a:off x="196238" y="7323706"/>
              <a:ext cx="6511700" cy="316740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46038" rIns="0" bIns="46038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</a:pPr>
              <a:r>
                <a:rPr lang="en-US" altLang="en-US" sz="1100" dirty="0">
                  <a:latin typeface="Century Gothic" panose="020B0502020202020204" pitchFamily="34" charset="0"/>
                </a:rPr>
                <a:t>Strengthen a Culture of Collaboration &amp; Respect</a:t>
              </a:r>
            </a:p>
          </p:txBody>
        </p:sp>
        <p:sp>
          <p:nvSpPr>
            <p:cNvPr id="2091" name="AutoShape 11"/>
            <p:cNvSpPr>
              <a:spLocks noChangeArrowheads="1"/>
            </p:cNvSpPr>
            <p:nvPr/>
          </p:nvSpPr>
          <p:spPr bwMode="auto">
            <a:xfrm>
              <a:off x="220862" y="2339975"/>
              <a:ext cx="1219431" cy="781050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46038" rIns="0" bIns="46038" anchor="ctr">
              <a:no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Improve Student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Academic Performance &amp;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Professional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Readiness</a:t>
              </a:r>
            </a:p>
          </p:txBody>
        </p:sp>
        <p:sp>
          <p:nvSpPr>
            <p:cNvPr id="2092" name="AutoShape 99"/>
            <p:cNvSpPr>
              <a:spLocks noChangeArrowheads="1"/>
            </p:cNvSpPr>
            <p:nvPr/>
          </p:nvSpPr>
          <p:spPr bwMode="auto">
            <a:xfrm>
              <a:off x="1552100" y="2322518"/>
              <a:ext cx="1219431" cy="781050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46038" rIns="0" bIns="46038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Expand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Research &amp; 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Scholarship</a:t>
              </a:r>
            </a:p>
          </p:txBody>
        </p:sp>
        <p:sp>
          <p:nvSpPr>
            <p:cNvPr id="2093" name="AutoShape 100"/>
            <p:cNvSpPr>
              <a:spLocks noChangeArrowheads="1"/>
            </p:cNvSpPr>
            <p:nvPr/>
          </p:nvSpPr>
          <p:spPr bwMode="auto">
            <a:xfrm>
              <a:off x="4190821" y="2339975"/>
              <a:ext cx="1219431" cy="781050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46038" rIns="0" bIns="46038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Maximize 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Impact in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Communities</a:t>
              </a:r>
            </a:p>
          </p:txBody>
        </p:sp>
        <p:sp>
          <p:nvSpPr>
            <p:cNvPr id="2094" name="AutoShape 101"/>
            <p:cNvSpPr>
              <a:spLocks noChangeArrowheads="1"/>
            </p:cNvSpPr>
            <p:nvPr/>
          </p:nvSpPr>
          <p:spPr bwMode="auto">
            <a:xfrm>
              <a:off x="2865723" y="2323040"/>
              <a:ext cx="1219431" cy="781050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46038" rIns="0" bIns="46038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Strengthen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the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Clinical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Enterprise</a:t>
              </a:r>
            </a:p>
          </p:txBody>
        </p:sp>
        <p:sp>
          <p:nvSpPr>
            <p:cNvPr id="2095" name="AutoShape 211"/>
            <p:cNvSpPr>
              <a:spLocks noChangeArrowheads="1"/>
            </p:cNvSpPr>
            <p:nvPr/>
          </p:nvSpPr>
          <p:spPr bwMode="auto">
            <a:xfrm>
              <a:off x="5514645" y="2339975"/>
              <a:ext cx="1219431" cy="781050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46038" rIns="0" bIns="46038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Develop &amp;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Align Resources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to Achieve</a:t>
              </a:r>
            </a:p>
            <a:p>
              <a:pPr>
                <a:lnSpc>
                  <a:spcPct val="85000"/>
                </a:lnSpc>
              </a:pPr>
              <a:r>
                <a:rPr lang="en-US" altLang="en-US" sz="1050" dirty="0">
                  <a:latin typeface="Century Gothic" panose="020B0502020202020204" pitchFamily="34" charset="0"/>
                </a:rPr>
                <a:t>Goals</a:t>
              </a:r>
            </a:p>
          </p:txBody>
        </p:sp>
        <p:sp>
          <p:nvSpPr>
            <p:cNvPr id="2096" name="Line 220"/>
            <p:cNvSpPr>
              <a:spLocks noChangeShapeType="1"/>
            </p:cNvSpPr>
            <p:nvPr/>
          </p:nvSpPr>
          <p:spPr bwMode="auto">
            <a:xfrm flipH="1">
              <a:off x="2156449" y="1932813"/>
              <a:ext cx="1343492" cy="395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2075" tIns="46038" rIns="92075" bIns="46038" anchor="ctr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097" name="Line 221"/>
            <p:cNvSpPr>
              <a:spLocks noChangeShapeType="1"/>
            </p:cNvSpPr>
            <p:nvPr/>
          </p:nvSpPr>
          <p:spPr bwMode="auto">
            <a:xfrm>
              <a:off x="3499942" y="1944688"/>
              <a:ext cx="1435781" cy="395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2075" tIns="46038" rIns="92075" bIns="46038" anchor="ctr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098" name="Line 222"/>
            <p:cNvSpPr>
              <a:spLocks noChangeShapeType="1"/>
            </p:cNvSpPr>
            <p:nvPr/>
          </p:nvSpPr>
          <p:spPr bwMode="auto">
            <a:xfrm flipH="1">
              <a:off x="786638" y="1944688"/>
              <a:ext cx="2665803" cy="395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2075" tIns="46038" rIns="92075" bIns="46038" anchor="ctr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099" name="Line 224"/>
            <p:cNvSpPr>
              <a:spLocks noChangeShapeType="1"/>
            </p:cNvSpPr>
            <p:nvPr/>
          </p:nvSpPr>
          <p:spPr bwMode="auto">
            <a:xfrm>
              <a:off x="3511817" y="1944688"/>
              <a:ext cx="2717243" cy="395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0" tIns="46038" rIns="0" bIns="46038" anchor="ctr">
              <a:normAutofit fontScale="25000" lnSpcReduction="20000"/>
            </a:bodyPr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100" name="TextBox 40"/>
            <p:cNvSpPr txBox="1">
              <a:spLocks noChangeArrowheads="1"/>
            </p:cNvSpPr>
            <p:nvPr/>
          </p:nvSpPr>
          <p:spPr bwMode="auto">
            <a:xfrm>
              <a:off x="686147" y="2078038"/>
              <a:ext cx="28886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100" dirty="0"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2101" name="TextBox 41"/>
            <p:cNvSpPr txBox="1">
              <a:spLocks noChangeArrowheads="1"/>
            </p:cNvSpPr>
            <p:nvPr/>
          </p:nvSpPr>
          <p:spPr bwMode="auto">
            <a:xfrm>
              <a:off x="2016725" y="2090738"/>
              <a:ext cx="27232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100"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2102" name="TextBox 42"/>
            <p:cNvSpPr txBox="1">
              <a:spLocks noChangeArrowheads="1"/>
            </p:cNvSpPr>
            <p:nvPr/>
          </p:nvSpPr>
          <p:spPr bwMode="auto">
            <a:xfrm>
              <a:off x="4658510" y="2078038"/>
              <a:ext cx="28405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100">
                  <a:latin typeface="Century Gothic" panose="020B0502020202020204" pitchFamily="34" charset="0"/>
                </a:rPr>
                <a:t>D</a:t>
              </a:r>
            </a:p>
          </p:txBody>
        </p:sp>
        <p:sp>
          <p:nvSpPr>
            <p:cNvPr id="2103" name="TextBox 43"/>
            <p:cNvSpPr txBox="1">
              <a:spLocks noChangeArrowheads="1"/>
            </p:cNvSpPr>
            <p:nvPr/>
          </p:nvSpPr>
          <p:spPr bwMode="auto">
            <a:xfrm>
              <a:off x="5995159" y="2078038"/>
              <a:ext cx="25840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100">
                  <a:latin typeface="Century Gothic" panose="020B0502020202020204" pitchFamily="34" charset="0"/>
                </a:rPr>
                <a:t>E</a:t>
              </a:r>
            </a:p>
          </p:txBody>
        </p:sp>
        <p:sp>
          <p:nvSpPr>
            <p:cNvPr id="2104" name="TextBox 42"/>
            <p:cNvSpPr txBox="1">
              <a:spLocks noChangeArrowheads="1"/>
            </p:cNvSpPr>
            <p:nvPr/>
          </p:nvSpPr>
          <p:spPr bwMode="auto">
            <a:xfrm>
              <a:off x="3329076" y="2078038"/>
              <a:ext cx="29527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100"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29" name="Rectangle 36"/>
            <p:cNvSpPr>
              <a:spLocks noChangeArrowheads="1"/>
            </p:cNvSpPr>
            <p:nvPr/>
          </p:nvSpPr>
          <p:spPr bwMode="auto">
            <a:xfrm>
              <a:off x="215029" y="3234531"/>
              <a:ext cx="1219431" cy="685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 sz="1000" b="0" dirty="0">
                <a:latin typeface="Century Gothic" panose="020B0502020202020204" pitchFamily="34" charset="0"/>
              </a:endParaRPr>
            </a:p>
          </p:txBody>
        </p:sp>
        <p:sp>
          <p:nvSpPr>
            <p:cNvPr id="32" name="Rectangle 123"/>
            <p:cNvSpPr>
              <a:spLocks noChangeArrowheads="1"/>
            </p:cNvSpPr>
            <p:nvPr/>
          </p:nvSpPr>
          <p:spPr bwMode="auto">
            <a:xfrm>
              <a:off x="1539807" y="4046824"/>
              <a:ext cx="1219431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950" b="0" dirty="0">
                  <a:latin typeface="Century Gothic" panose="020B0502020202020204" pitchFamily="34" charset="0"/>
                </a:rPr>
                <a:t>Develop Focused, Individualized Plans for Faculty Research &amp; Scholarship</a:t>
              </a:r>
            </a:p>
          </p:txBody>
        </p:sp>
        <p:sp>
          <p:nvSpPr>
            <p:cNvPr id="33" name="Rectangle 124"/>
            <p:cNvSpPr>
              <a:spLocks noChangeArrowheads="1"/>
            </p:cNvSpPr>
            <p:nvPr/>
          </p:nvSpPr>
          <p:spPr bwMode="auto">
            <a:xfrm>
              <a:off x="1539807" y="3252869"/>
              <a:ext cx="1219431" cy="685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 lnSpcReduction="10000"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Implement a CON Research &amp; Scholarship Strategy </a:t>
              </a:r>
            </a:p>
          </p:txBody>
        </p:sp>
        <p:sp>
          <p:nvSpPr>
            <p:cNvPr id="34" name="Rectangle 125"/>
            <p:cNvSpPr>
              <a:spLocks noChangeArrowheads="1"/>
            </p:cNvSpPr>
            <p:nvPr/>
          </p:nvSpPr>
          <p:spPr bwMode="auto">
            <a:xfrm>
              <a:off x="1535126" y="5646787"/>
              <a:ext cx="1219431" cy="685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 fontScale="92500" lnSpcReduction="20000"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Create Opportunities for Faculty to Collaborate in Common Focus Areas</a:t>
              </a:r>
            </a:p>
          </p:txBody>
        </p:sp>
        <p:sp>
          <p:nvSpPr>
            <p:cNvPr id="36" name="Rectangle 159"/>
            <p:cNvSpPr>
              <a:spLocks noChangeArrowheads="1"/>
            </p:cNvSpPr>
            <p:nvPr/>
          </p:nvSpPr>
          <p:spPr bwMode="auto">
            <a:xfrm>
              <a:off x="4184988" y="3234531"/>
              <a:ext cx="1219431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 fontScale="92500"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Enhance Professional Development of the Nursing Community </a:t>
              </a:r>
            </a:p>
          </p:txBody>
        </p:sp>
        <p:sp>
          <p:nvSpPr>
            <p:cNvPr id="37" name="Rectangle 160"/>
            <p:cNvSpPr>
              <a:spLocks noChangeArrowheads="1"/>
            </p:cNvSpPr>
            <p:nvPr/>
          </p:nvSpPr>
          <p:spPr bwMode="auto">
            <a:xfrm>
              <a:off x="4184988" y="4036218"/>
              <a:ext cx="1219431" cy="685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 lnSpcReduction="10000"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Strengthen and Make Visible Academic and Clinical Partnerships</a:t>
              </a:r>
            </a:p>
          </p:txBody>
        </p:sp>
        <p:sp>
          <p:nvSpPr>
            <p:cNvPr id="38" name="Rectangle 162"/>
            <p:cNvSpPr>
              <a:spLocks noChangeArrowheads="1"/>
            </p:cNvSpPr>
            <p:nvPr/>
          </p:nvSpPr>
          <p:spPr bwMode="auto">
            <a:xfrm>
              <a:off x="4184988" y="4837906"/>
              <a:ext cx="1219431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Implement a Marketing Strategy</a:t>
              </a:r>
            </a:p>
          </p:txBody>
        </p:sp>
        <p:sp>
          <p:nvSpPr>
            <p:cNvPr id="40" name="Rectangle 165"/>
            <p:cNvSpPr>
              <a:spLocks noChangeArrowheads="1"/>
            </p:cNvSpPr>
            <p:nvPr/>
          </p:nvSpPr>
          <p:spPr bwMode="auto">
            <a:xfrm>
              <a:off x="2866377" y="3241269"/>
              <a:ext cx="1219431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Recruit &amp; Appoint Endowed</a:t>
              </a:r>
            </a:p>
            <a:p>
              <a:r>
                <a:rPr lang="en-US" altLang="en-US" sz="1000" b="0" dirty="0">
                  <a:latin typeface="Century Gothic" panose="020B0502020202020204" pitchFamily="34" charset="0"/>
                </a:rPr>
                <a:t>Professorship</a:t>
              </a:r>
            </a:p>
          </p:txBody>
        </p:sp>
        <p:sp>
          <p:nvSpPr>
            <p:cNvPr id="42" name="Rectangle 167"/>
            <p:cNvSpPr>
              <a:spLocks noChangeArrowheads="1"/>
            </p:cNvSpPr>
            <p:nvPr/>
          </p:nvSpPr>
          <p:spPr bwMode="auto">
            <a:xfrm>
              <a:off x="2869271" y="4050665"/>
              <a:ext cx="1219431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Assess &amp; Vet</a:t>
              </a:r>
            </a:p>
            <a:p>
              <a:r>
                <a:rPr lang="en-US" altLang="en-US" sz="1000" b="0" dirty="0">
                  <a:latin typeface="Century Gothic" panose="020B0502020202020204" pitchFamily="34" charset="0"/>
                </a:rPr>
                <a:t>Models for Faculty Practice</a:t>
              </a:r>
            </a:p>
          </p:txBody>
        </p:sp>
        <p:sp>
          <p:nvSpPr>
            <p:cNvPr id="43" name="Rectangle 171"/>
            <p:cNvSpPr>
              <a:spLocks noChangeArrowheads="1"/>
            </p:cNvSpPr>
            <p:nvPr/>
          </p:nvSpPr>
          <p:spPr bwMode="auto">
            <a:xfrm>
              <a:off x="4184988" y="5639593"/>
              <a:ext cx="1219431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 lnSpcReduction="10000"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Expand Engagement in Health Policy Initiatives</a:t>
              </a:r>
            </a:p>
          </p:txBody>
        </p:sp>
        <p:sp>
          <p:nvSpPr>
            <p:cNvPr id="44" name="Rectangle 173"/>
            <p:cNvSpPr>
              <a:spLocks noChangeArrowheads="1"/>
            </p:cNvSpPr>
            <p:nvPr/>
          </p:nvSpPr>
          <p:spPr bwMode="auto">
            <a:xfrm>
              <a:off x="1540458" y="4847481"/>
              <a:ext cx="1219431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Integrate Faculty into Scholarly Activities of CCPNI*</a:t>
              </a:r>
            </a:p>
          </p:txBody>
        </p:sp>
        <p:sp>
          <p:nvSpPr>
            <p:cNvPr id="48" name="Rectangle 185"/>
            <p:cNvSpPr>
              <a:spLocks noChangeArrowheads="1"/>
            </p:cNvSpPr>
            <p:nvPr/>
          </p:nvSpPr>
          <p:spPr bwMode="auto">
            <a:xfrm>
              <a:off x="215029" y="4861392"/>
              <a:ext cx="1219431" cy="685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 fontScale="92500" lnSpcReduction="20000"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950" b="0" dirty="0">
                  <a:latin typeface="Century Gothic" panose="020B0502020202020204" pitchFamily="34" charset="0"/>
                </a:rPr>
                <a:t>Implement</a:t>
              </a:r>
            </a:p>
            <a:p>
              <a:r>
                <a:rPr lang="en-US" altLang="en-US" sz="950" b="0" dirty="0">
                  <a:latin typeface="Century Gothic" panose="020B0502020202020204" pitchFamily="34" charset="0"/>
                </a:rPr>
                <a:t>Innovative</a:t>
              </a:r>
            </a:p>
            <a:p>
              <a:r>
                <a:rPr lang="en-US" altLang="en-US" sz="950" b="0" dirty="0">
                  <a:latin typeface="Century Gothic" panose="020B0502020202020204" pitchFamily="34" charset="0"/>
                </a:rPr>
                <a:t>Curricula &amp; Educational</a:t>
              </a:r>
            </a:p>
            <a:p>
              <a:r>
                <a:rPr lang="en-US" altLang="en-US" sz="950" b="0" dirty="0">
                  <a:latin typeface="Century Gothic" panose="020B0502020202020204" pitchFamily="34" charset="0"/>
                </a:rPr>
                <a:t>Strategies </a:t>
              </a:r>
            </a:p>
          </p:txBody>
        </p:sp>
        <p:sp>
          <p:nvSpPr>
            <p:cNvPr id="53" name="Rectangle 212"/>
            <p:cNvSpPr>
              <a:spLocks noChangeArrowheads="1"/>
            </p:cNvSpPr>
            <p:nvPr/>
          </p:nvSpPr>
          <p:spPr bwMode="auto">
            <a:xfrm>
              <a:off x="5508812" y="4030370"/>
              <a:ext cx="1219431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Establish CON Areas of Excellence</a:t>
              </a:r>
            </a:p>
          </p:txBody>
        </p:sp>
        <p:sp>
          <p:nvSpPr>
            <p:cNvPr id="54" name="Rectangle 213"/>
            <p:cNvSpPr>
              <a:spLocks noChangeArrowheads="1"/>
            </p:cNvSpPr>
            <p:nvPr/>
          </p:nvSpPr>
          <p:spPr bwMode="auto">
            <a:xfrm>
              <a:off x="5508812" y="4832395"/>
              <a:ext cx="1219431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Optimize Collaborative Opportunities</a:t>
              </a:r>
            </a:p>
          </p:txBody>
        </p:sp>
        <p:sp>
          <p:nvSpPr>
            <p:cNvPr id="55" name="Rectangle 214"/>
            <p:cNvSpPr>
              <a:spLocks noChangeArrowheads="1"/>
            </p:cNvSpPr>
            <p:nvPr/>
          </p:nvSpPr>
          <p:spPr bwMode="auto">
            <a:xfrm>
              <a:off x="5499734" y="5631898"/>
              <a:ext cx="1219431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 lnSpcReduction="10000"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Strengthen,</a:t>
              </a:r>
            </a:p>
            <a:p>
              <a:r>
                <a:rPr lang="en-US" altLang="en-US" sz="1000" b="0" dirty="0">
                  <a:latin typeface="Century Gothic" panose="020B0502020202020204" pitchFamily="34" charset="0"/>
                </a:rPr>
                <a:t>Expand &amp; Align Philanthropic</a:t>
              </a:r>
            </a:p>
            <a:p>
              <a:r>
                <a:rPr lang="en-US" altLang="en-US" sz="1000" b="0" dirty="0">
                  <a:latin typeface="Century Gothic" panose="020B0502020202020204" pitchFamily="34" charset="0"/>
                </a:rPr>
                <a:t>Efforts</a:t>
              </a:r>
            </a:p>
          </p:txBody>
        </p:sp>
        <p:sp>
          <p:nvSpPr>
            <p:cNvPr id="57" name="Rectangle 216"/>
            <p:cNvSpPr>
              <a:spLocks noChangeArrowheads="1"/>
            </p:cNvSpPr>
            <p:nvPr/>
          </p:nvSpPr>
          <p:spPr bwMode="auto">
            <a:xfrm>
              <a:off x="5499733" y="6447057"/>
              <a:ext cx="1219431" cy="685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rIns="0" anchor="ctr">
              <a:normAutofit fontScale="92500"/>
            </a:bodyPr>
            <a:lstStyle>
              <a:lvl1pPr>
                <a:defRPr sz="1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000" b="0" dirty="0">
                  <a:latin typeface="Century Gothic" panose="020B0502020202020204" pitchFamily="34" charset="0"/>
                </a:rPr>
                <a:t>Improve Engagement</a:t>
              </a:r>
            </a:p>
            <a:p>
              <a:r>
                <a:rPr lang="en-US" altLang="en-US" sz="1000" b="0" dirty="0">
                  <a:latin typeface="Century Gothic" panose="020B0502020202020204" pitchFamily="34" charset="0"/>
                </a:rPr>
                <a:t>with Alumni, Students Preceptors, and Faculty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-39892" y="3438931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+mn-lt"/>
                </a:rPr>
                <a:t>1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9892" y="4246571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+mn-lt"/>
                </a:rPr>
                <a:t>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39241" y="5045470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+mn-lt"/>
                </a:rPr>
                <a:t>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-39241" y="5843993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+mn-lt"/>
                </a:rPr>
                <a:t>4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-39892" y="6645681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+mn-lt"/>
                </a:rPr>
                <a:t>5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-34281" y="7456779"/>
              <a:ext cx="2519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+mn-lt"/>
                </a:rPr>
                <a:t>F</a:t>
              </a:r>
            </a:p>
          </p:txBody>
        </p:sp>
      </p:grpSp>
      <p:sp>
        <p:nvSpPr>
          <p:cNvPr id="120" name="Rectangle 48"/>
          <p:cNvSpPr>
            <a:spLocks noChangeArrowheads="1"/>
          </p:cNvSpPr>
          <p:nvPr/>
        </p:nvSpPr>
        <p:spPr bwMode="auto">
          <a:xfrm>
            <a:off x="250636" y="4080446"/>
            <a:ext cx="1219431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square" lIns="0" rIns="0" anchor="ctr">
            <a:normAutofit lnSpcReduction="10000"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b="0" dirty="0">
                <a:latin typeface="Century Gothic" panose="020B0502020202020204" pitchFamily="34" charset="0"/>
              </a:rPr>
              <a:t> Expand Effective </a:t>
            </a:r>
          </a:p>
          <a:p>
            <a:r>
              <a:rPr lang="en-US" altLang="en-US" sz="1000" b="0" dirty="0">
                <a:latin typeface="Century Gothic" panose="020B0502020202020204" pitchFamily="34" charset="0"/>
              </a:rPr>
              <a:t>Focused</a:t>
            </a:r>
          </a:p>
          <a:p>
            <a:r>
              <a:rPr lang="en-US" altLang="en-US" sz="1000" b="0" dirty="0">
                <a:latin typeface="Century Gothic" panose="020B0502020202020204" pitchFamily="34" charset="0"/>
              </a:rPr>
              <a:t>Recruiting </a:t>
            </a:r>
          </a:p>
          <a:p>
            <a:r>
              <a:rPr lang="en-US" altLang="en-US" sz="1000" b="0" dirty="0">
                <a:latin typeface="Century Gothic" panose="020B0502020202020204" pitchFamily="34" charset="0"/>
              </a:rPr>
              <a:t>Efforts</a:t>
            </a:r>
          </a:p>
        </p:txBody>
      </p:sp>
      <p:sp>
        <p:nvSpPr>
          <p:cNvPr id="121" name="Rectangle 212"/>
          <p:cNvSpPr>
            <a:spLocks noChangeArrowheads="1"/>
          </p:cNvSpPr>
          <p:nvPr/>
        </p:nvSpPr>
        <p:spPr bwMode="auto">
          <a:xfrm>
            <a:off x="5516463" y="3243426"/>
            <a:ext cx="1219431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square" lIns="0" rIns="0" anchor="ctr">
            <a:normAutofit fontScale="92500" lnSpcReduction="20000"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b="0" dirty="0">
                <a:latin typeface="Century Gothic" panose="020B0502020202020204" pitchFamily="34" charset="0"/>
              </a:rPr>
              <a:t>Strengthen and Expand CON Faculty and Staff Professional Development at All Levels</a:t>
            </a:r>
          </a:p>
        </p:txBody>
      </p:sp>
      <p:sp>
        <p:nvSpPr>
          <p:cNvPr id="3" name="Rectangle 2"/>
          <p:cNvSpPr/>
          <p:nvPr/>
        </p:nvSpPr>
        <p:spPr>
          <a:xfrm>
            <a:off x="246622" y="3271140"/>
            <a:ext cx="12160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en-US" sz="1000" b="0" dirty="0">
                <a:latin typeface="Century Gothic" panose="020B0502020202020204" pitchFamily="34" charset="0"/>
              </a:rPr>
              <a:t>Expand Effective Retention Strategies</a:t>
            </a:r>
          </a:p>
        </p:txBody>
      </p:sp>
      <p:sp>
        <p:nvSpPr>
          <p:cNvPr id="59" name="Rectangle 173"/>
          <p:cNvSpPr>
            <a:spLocks noChangeArrowheads="1"/>
          </p:cNvSpPr>
          <p:nvPr/>
        </p:nvSpPr>
        <p:spPr bwMode="auto">
          <a:xfrm>
            <a:off x="1604552" y="6450319"/>
            <a:ext cx="1219431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 anchor="ctr">
            <a:norm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b="0" dirty="0">
                <a:latin typeface="Century Gothic" panose="020B0502020202020204" pitchFamily="34" charset="0"/>
              </a:rPr>
              <a:t>Engage Students in Research and Scholarship</a:t>
            </a:r>
          </a:p>
        </p:txBody>
      </p:sp>
      <p:sp>
        <p:nvSpPr>
          <p:cNvPr id="63" name="Rectangle 171"/>
          <p:cNvSpPr>
            <a:spLocks noChangeArrowheads="1"/>
          </p:cNvSpPr>
          <p:nvPr/>
        </p:nvSpPr>
        <p:spPr bwMode="auto">
          <a:xfrm>
            <a:off x="4231972" y="6459962"/>
            <a:ext cx="1219431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 anchor="ctr">
            <a:norm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b="0" dirty="0">
                <a:latin typeface="Century Gothic" panose="020B0502020202020204" pitchFamily="34" charset="0"/>
              </a:rPr>
              <a:t>Increase Faculty on Boards and Committees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719488"/>
            <a:ext cx="6857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1" dirty="0">
                <a:latin typeface="+mn-lt"/>
              </a:rPr>
              <a:t>Vision: Nurses Leading Innovative Transformation of Health Care</a:t>
            </a:r>
          </a:p>
          <a:p>
            <a:r>
              <a:rPr lang="en-US" sz="1100" b="0" dirty="0">
                <a:latin typeface="+mn-lt"/>
              </a:rPr>
              <a:t>Mission: To prepare exceptional nurse leaders to meet the health needs of the people of Tennessee, the nation and beyond through</a:t>
            </a:r>
          </a:p>
          <a:p>
            <a:pPr lvl="2" algn="l"/>
            <a:r>
              <a:rPr lang="en-US" sz="1100" b="0" dirty="0">
                <a:latin typeface="+mn-lt"/>
              </a:rPr>
              <a:t>-   Cultivating creativity and passion to improve health</a:t>
            </a:r>
          </a:p>
          <a:p>
            <a:pPr marL="1085850" lvl="2" indent="-171450" algn="l">
              <a:buFontTx/>
              <a:buChar char="-"/>
            </a:pPr>
            <a:r>
              <a:rPr lang="en-US" sz="1100" b="0" dirty="0">
                <a:latin typeface="+mn-lt"/>
              </a:rPr>
              <a:t>Leading scientific innovations and practice</a:t>
            </a:r>
          </a:p>
          <a:p>
            <a:pPr marL="1085850" lvl="2" indent="-171450" algn="l">
              <a:buFontTx/>
              <a:buChar char="-"/>
            </a:pPr>
            <a:r>
              <a:rPr lang="en-US" sz="1100" b="0" dirty="0">
                <a:latin typeface="+mn-lt"/>
              </a:rPr>
              <a:t>Using innovative academic approaches</a:t>
            </a:r>
          </a:p>
          <a:p>
            <a:pPr marL="1085850" lvl="2" indent="-171450" algn="l">
              <a:buFontTx/>
              <a:buChar char="-"/>
            </a:pPr>
            <a:r>
              <a:rPr lang="en-US" sz="1100" b="0" dirty="0">
                <a:latin typeface="+mn-lt"/>
              </a:rPr>
              <a:t>Serving society                                                              </a:t>
            </a:r>
            <a:r>
              <a:rPr lang="en-US" sz="1000" b="0" dirty="0">
                <a:latin typeface="+mn-lt"/>
              </a:rPr>
              <a:t>*</a:t>
            </a:r>
            <a:r>
              <a:rPr lang="en-US" sz="900" b="0" dirty="0">
                <a:latin typeface="+mn-lt"/>
              </a:rPr>
              <a:t>Center for Community Partnerships</a:t>
            </a:r>
            <a:endParaRPr lang="en-US" sz="1100" b="0" dirty="0">
              <a:latin typeface="+mn-lt"/>
            </a:endParaRPr>
          </a:p>
          <a:p>
            <a:pPr marL="1085850" lvl="2" indent="-171450" algn="l">
              <a:buFontTx/>
              <a:buChar char="-"/>
            </a:pPr>
            <a:r>
              <a:rPr lang="en-US" sz="1100" b="0" dirty="0">
                <a:latin typeface="+mn-lt"/>
              </a:rPr>
              <a:t>Community partnerships                                                </a:t>
            </a:r>
            <a:r>
              <a:rPr lang="en-US" sz="900" b="0" dirty="0">
                <a:latin typeface="+mn-lt"/>
              </a:rPr>
              <a:t>and Nursing Innovation</a:t>
            </a:r>
          </a:p>
        </p:txBody>
      </p:sp>
      <p:sp>
        <p:nvSpPr>
          <p:cNvPr id="64" name="Rectangle 185"/>
          <p:cNvSpPr>
            <a:spLocks noChangeArrowheads="1"/>
          </p:cNvSpPr>
          <p:nvPr/>
        </p:nvSpPr>
        <p:spPr bwMode="auto">
          <a:xfrm>
            <a:off x="254387" y="5693385"/>
            <a:ext cx="1219431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square" lIns="0" rIns="0" anchor="ctr">
            <a:norm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950" b="0" dirty="0">
                <a:latin typeface="Century Gothic" panose="020B0502020202020204" pitchFamily="34" charset="0"/>
              </a:rPr>
              <a:t>Systematically Ensure Quality of Programs and Student Outcomes</a:t>
            </a:r>
          </a:p>
        </p:txBody>
      </p:sp>
      <p:sp>
        <p:nvSpPr>
          <p:cNvPr id="65" name="Rectangle 167">
            <a:extLst>
              <a:ext uri="{FF2B5EF4-FFF2-40B4-BE49-F238E27FC236}">
                <a16:creationId xmlns:a16="http://schemas.microsoft.com/office/drawing/2014/main" id="{EB65E4C9-3FEC-9F49-B2BD-4921F3BBE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530" y="4852330"/>
            <a:ext cx="1219431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 anchor="ctr">
            <a:normAutofit lnSpcReduction="10000"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b="0" dirty="0">
                <a:latin typeface="Century Gothic" panose="020B0502020202020204" pitchFamily="34" charset="0"/>
              </a:rPr>
              <a:t>Identify and Analyze Measurable Practice Outcomes</a:t>
            </a:r>
          </a:p>
        </p:txBody>
      </p:sp>
      <p:sp>
        <p:nvSpPr>
          <p:cNvPr id="66" name="Rectangle 167">
            <a:extLst>
              <a:ext uri="{FF2B5EF4-FFF2-40B4-BE49-F238E27FC236}">
                <a16:creationId xmlns:a16="http://schemas.microsoft.com/office/drawing/2014/main" id="{EC896EDB-64EA-DC4D-A384-D66541507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696" y="5650853"/>
            <a:ext cx="1219431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 anchor="ctr">
            <a:normAutofit lnSpcReduction="10000"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b="0" dirty="0">
                <a:latin typeface="Century Gothic" panose="020B0502020202020204" pitchFamily="34" charset="0"/>
              </a:rPr>
              <a:t>Develop and Implement UTHSC CON Model for Faculty Practice</a:t>
            </a:r>
          </a:p>
        </p:txBody>
      </p:sp>
      <p:sp>
        <p:nvSpPr>
          <p:cNvPr id="67" name="Rectangle 167">
            <a:extLst>
              <a:ext uri="{FF2B5EF4-FFF2-40B4-BE49-F238E27FC236}">
                <a16:creationId xmlns:a16="http://schemas.microsoft.com/office/drawing/2014/main" id="{B370BB3C-CF83-2F49-8495-F7F9DA04A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164" y="6467770"/>
            <a:ext cx="1219431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 anchor="ctr">
            <a:normAutofit fontScale="85000" lnSpcReduction="20000"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b="0" dirty="0">
                <a:latin typeface="Century Gothic" panose="020B0502020202020204" pitchFamily="34" charset="0"/>
              </a:rPr>
              <a:t> Leverage</a:t>
            </a:r>
          </a:p>
          <a:p>
            <a:r>
              <a:rPr lang="en-US" altLang="en-US" sz="1000" b="0" dirty="0">
                <a:latin typeface="Century Gothic" panose="020B0502020202020204" pitchFamily="34" charset="0"/>
              </a:rPr>
              <a:t>Faculty Practice to Enhance the</a:t>
            </a:r>
          </a:p>
          <a:p>
            <a:r>
              <a:rPr lang="en-US" altLang="en-US" sz="1000" b="0" dirty="0">
                <a:latin typeface="Century Gothic" panose="020B0502020202020204" pitchFamily="34" charset="0"/>
              </a:rPr>
              <a:t> Student </a:t>
            </a:r>
          </a:p>
          <a:p>
            <a:r>
              <a:rPr lang="en-US" altLang="en-US" sz="1000" b="0" dirty="0">
                <a:latin typeface="Century Gothic" panose="020B0502020202020204" pitchFamily="34" charset="0"/>
              </a:rPr>
              <a:t>Experience</a:t>
            </a:r>
          </a:p>
        </p:txBody>
      </p:sp>
    </p:spTree>
    <p:extLst>
      <p:ext uri="{BB962C8B-B14F-4D97-AF65-F5344CB8AC3E}">
        <p14:creationId xmlns:p14="http://schemas.microsoft.com/office/powerpoint/2010/main" val="259290538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CG 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804563D8181B449B4F4303FDDB85A5" ma:contentTypeVersion="6" ma:contentTypeDescription="Create a new document." ma:contentTypeScope="" ma:versionID="b53dde421a7e4c8387eaa00956de0cad">
  <xsd:schema xmlns:xsd="http://www.w3.org/2001/XMLSchema" xmlns:xs="http://www.w3.org/2001/XMLSchema" xmlns:p="http://schemas.microsoft.com/office/2006/metadata/properties" xmlns:ns1="http://schemas.microsoft.com/sharepoint/v3" xmlns:ns2="ecebac2a-1c6d-4e7e-a809-e8984ab44acf" xmlns:ns3="2b61aea1-66fb-4fe1-b23e-aed02c49dc0d" targetNamespace="http://schemas.microsoft.com/office/2006/metadata/properties" ma:root="true" ma:fieldsID="0f0b6a240b02f91c94ef1e948f6da2a8" ns1:_="" ns2:_="" ns3:_="">
    <xsd:import namespace="http://schemas.microsoft.com/sharepoint/v3"/>
    <xsd:import namespace="ecebac2a-1c6d-4e7e-a809-e8984ab44acf"/>
    <xsd:import namespace="2b61aea1-66fb-4fe1-b23e-aed02c49dc0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bac2a-1c6d-4e7e-a809-e8984ab44ac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61aea1-66fb-4fe1-b23e-aed02c49dc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haredWithUsers xmlns="ecebac2a-1c6d-4e7e-a809-e8984ab44acf">
      <UserInfo>
        <DisplayName>Likes, Wendy M</DisplayName>
        <AccountId>149</AccountId>
        <AccountType/>
      </UserInfo>
      <UserInfo>
        <DisplayName>jtrice</DisplayName>
        <AccountId>1763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7CDB7B-91AA-47F9-BBDE-97AB0B4C05BE}"/>
</file>

<file path=customXml/itemProps2.xml><?xml version="1.0" encoding="utf-8"?>
<ds:datastoreItem xmlns:ds="http://schemas.openxmlformats.org/officeDocument/2006/customXml" ds:itemID="{6164FC84-D24B-4890-84D5-CE64603C8C3E}">
  <ds:schemaRefs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8FCC02E-9DA1-4DE8-A294-DF2644A5DC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38678</TotalTime>
  <Words>301</Words>
  <Application>Microsoft Macintosh PowerPoint</Application>
  <PresentationFormat>On-screen Show (4:3)</PresentationFormat>
  <Paragraphs>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TSI</dc:creator>
  <cp:lastModifiedBy>Mitchell, John S</cp:lastModifiedBy>
  <cp:revision>252</cp:revision>
  <cp:lastPrinted>2019-01-14T16:30:51Z</cp:lastPrinted>
  <dcterms:created xsi:type="dcterms:W3CDTF">1998-03-18T19:19:12Z</dcterms:created>
  <dcterms:modified xsi:type="dcterms:W3CDTF">2019-01-28T20:44:40Z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0x010100F1804563D8181B449B4F4303FDDB85A5</vt:lpwstr>
  </property>
</Properties>
</file>