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8" r:id="rId17"/>
    <p:sldId id="271" r:id="rId18"/>
    <p:sldId id="281" r:id="rId19"/>
    <p:sldId id="280" r:id="rId20"/>
    <p:sldId id="282" r:id="rId21"/>
    <p:sldId id="290" r:id="rId22"/>
    <p:sldId id="287" r:id="rId23"/>
    <p:sldId id="289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25" r:id="rId36"/>
    <p:sldId id="319" r:id="rId37"/>
    <p:sldId id="320" r:id="rId38"/>
    <p:sldId id="322" r:id="rId39"/>
    <p:sldId id="321" r:id="rId40"/>
    <p:sldId id="323" r:id="rId41"/>
    <p:sldId id="340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7" r:id="rId52"/>
    <p:sldId id="328" r:id="rId53"/>
    <p:sldId id="330" r:id="rId54"/>
    <p:sldId id="329" r:id="rId55"/>
    <p:sldId id="331" r:id="rId56"/>
    <p:sldId id="335" r:id="rId57"/>
    <p:sldId id="332" r:id="rId58"/>
    <p:sldId id="333" r:id="rId59"/>
    <p:sldId id="334" r:id="rId60"/>
    <p:sldId id="339" r:id="rId61"/>
    <p:sldId id="336" r:id="rId62"/>
    <p:sldId id="337" r:id="rId63"/>
    <p:sldId id="338" r:id="rId64"/>
    <p:sldId id="292" r:id="rId65"/>
    <p:sldId id="293" r:id="rId66"/>
    <p:sldId id="294" r:id="rId67"/>
    <p:sldId id="295" r:id="rId68"/>
    <p:sldId id="341" r:id="rId69"/>
    <p:sldId id="342" r:id="rId70"/>
    <p:sldId id="343" r:id="rId71"/>
    <p:sldId id="344" r:id="rId72"/>
    <p:sldId id="284" r:id="rId73"/>
    <p:sldId id="285" r:id="rId74"/>
    <p:sldId id="291" r:id="rId75"/>
    <p:sldId id="283" r:id="rId76"/>
    <p:sldId id="27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105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29C1-0309-4B43-8CB0-0C06E5E8E9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5D0B-4AA5-47B4-A9C1-A4723E714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99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37058-43B4-4CFD-9214-7927D374C51F}" type="slidenum">
              <a:rPr lang="en-US"/>
              <a:pPr/>
              <a:t>21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2FE9D-7854-4AD1-8F2B-A26515907918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1B06B-2222-4B5B-BA2C-DC44D9C2906A}" type="slidenum">
              <a:rPr lang="en-US"/>
              <a:pPr/>
              <a:t>33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94424-6FD5-4C9A-B203-4E5E371348DA}" type="slidenum">
              <a:rPr lang="en-US"/>
              <a:pPr/>
              <a:t>34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5FC59-37C0-46CA-9EBA-09B1193A384E}" type="slidenum">
              <a:rPr lang="en-US"/>
              <a:pPr/>
              <a:t>35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FDA90-DF54-44A2-AC0F-4C03D89FBB8C}" type="slidenum">
              <a:rPr lang="en-US"/>
              <a:pPr/>
              <a:t>36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Attempting to reach a low resistance low capacitance state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BE6E6-E7E9-4DC6-B5C5-2004C77FDA8A}" type="slidenum">
              <a:rPr lang="en-US"/>
              <a:pPr/>
              <a:t>37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C5086-7D7D-4407-94CF-61F626FC65AA}" type="slidenum">
              <a:rPr lang="en-US"/>
              <a:pPr/>
              <a:t>39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A25F7-F030-465A-883F-7DD9C3D43CFA}" type="slidenum">
              <a:rPr lang="en-US"/>
              <a:pPr/>
              <a:t>42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468CC-A5F6-4ABF-94CF-DE3E38B26185}" type="slidenum">
              <a:rPr lang="en-US"/>
              <a:pPr/>
              <a:t>43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4F434-62CE-4A00-9CA6-7420B192F4C3}" type="slidenum">
              <a:rPr lang="en-US"/>
              <a:pPr/>
              <a:t>44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C551F-508D-4951-909D-66ED9EDCB71C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62EF9-F4FB-4E2D-8401-D4A681B8318C}" type="slidenum">
              <a:rPr lang="en-US"/>
              <a:pPr/>
              <a:t>45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03208-6A36-4B16-AFF9-8880BD439466}" type="slidenum">
              <a:rPr lang="en-US"/>
              <a:pPr/>
              <a:t>46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9D6CD-2145-43EA-9F61-44E794D7135A}" type="slidenum">
              <a:rPr lang="en-US"/>
              <a:pPr/>
              <a:t>47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4FAFC-4948-4283-BC97-A4C1355FC004}" type="slidenum">
              <a:rPr lang="en-US"/>
              <a:pPr/>
              <a:t>53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EA34C-A257-4C77-8208-0A546EA41114}" type="slidenum">
              <a:rPr lang="en-US"/>
              <a:pPr/>
              <a:t>56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0DD72-397F-4AE0-BF96-E79F51E3158A}" type="slidenum">
              <a:rPr lang="en-US"/>
              <a:pPr/>
              <a:t>60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48704-98CF-4A32-96F6-6EE8D4C975D5}" type="slidenum">
              <a:rPr lang="en-US"/>
              <a:pPr/>
              <a:t>61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6600"/>
                </a:solidFill>
              </a:rPr>
              <a:t>Retrospective: 109 patients, (1985 - 1989)</a:t>
            </a:r>
          </a:p>
          <a:p>
            <a:r>
              <a:rPr lang="en-US"/>
              <a:t>(25) ≤ 24 wks; 10 terminations, of the 15 for conservative management, 6.7% survival</a:t>
            </a:r>
          </a:p>
          <a:p>
            <a:r>
              <a:rPr lang="en-US"/>
              <a:t>(84) &gt; 24 – 27 wks</a:t>
            </a:r>
          </a:p>
          <a:p>
            <a:r>
              <a:rPr lang="en-US"/>
              <a:t>(30) immediate delivery</a:t>
            </a:r>
          </a:p>
          <a:p>
            <a:r>
              <a:rPr lang="en-US"/>
              <a:t>(54) Expectant</a:t>
            </a:r>
          </a:p>
          <a:p>
            <a:endParaRPr lang="en-US"/>
          </a:p>
          <a:p>
            <a:r>
              <a:rPr lang="en-US"/>
              <a:t>Similar HELLP, eclampsia, abruption, SGA, RDS, NEC, fewer IVH in conservative group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2858E-4776-43BC-B0BB-2DEE6F5418B6}" type="slidenum">
              <a:rPr lang="en-US"/>
              <a:pPr/>
              <a:t>62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A640F-15DE-4049-9154-DD2AFD48A066}" type="slidenum">
              <a:rPr lang="en-US"/>
              <a:pPr/>
              <a:t>63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Prospective, randomized: 218 severe preeclampsia, 26 - 34 weeks, 1997-1998</a:t>
            </a:r>
          </a:p>
          <a:p>
            <a:endParaRPr lang="en-US"/>
          </a:p>
          <a:p>
            <a:r>
              <a:rPr lang="en-US"/>
              <a:t>110 randomized to betamethasone 12mg      q 24 hrs 2 doses</a:t>
            </a:r>
          </a:p>
          <a:p>
            <a:r>
              <a:rPr lang="en-US"/>
              <a:t>108 placebo</a:t>
            </a:r>
          </a:p>
          <a:p>
            <a:r>
              <a:rPr lang="en-US"/>
              <a:t>Average gestational age 29.6 weeks</a:t>
            </a:r>
            <a:endParaRPr lang="en-US" sz="1400"/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D68B4-F85C-4585-8C0B-340B5962F832}" type="slidenum">
              <a:rPr lang="en-US"/>
              <a:pPr/>
              <a:t>70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Problem with fatty acid oxidation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2E8EB-93F8-45A6-B300-03029A36073F}" type="slidenum">
              <a:rPr lang="en-US"/>
              <a:pPr/>
              <a:t>25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F074D-D369-4721-ABC1-693EA8F0CC50}" type="slidenum">
              <a:rPr lang="en-US"/>
              <a:pPr/>
              <a:t>72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DDEF1-203E-4B03-B7BE-097923DF09C6}" type="slidenum">
              <a:rPr lang="en-US"/>
              <a:pPr/>
              <a:t>73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890D2-691F-4161-BEDE-E23613D282BF}" type="slidenum">
              <a:rPr lang="en-US"/>
              <a:pPr/>
              <a:t>74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DCC93-47A5-464A-8CD8-434518EABD15}" type="slidenum">
              <a:rPr lang="en-US"/>
              <a:pPr/>
              <a:t>75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400B1-250F-4D48-846D-DBA4B831C48C}" type="slidenum">
              <a:rPr lang="en-US"/>
              <a:pPr/>
              <a:t>26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73029-492C-4C7B-904D-C29D2E72049D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FD037-9522-490E-81A1-642D08BB60AF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41473-5EDF-4684-86E4-8FF81A1A448D}" type="slidenum">
              <a:rPr lang="en-US"/>
              <a:pPr/>
              <a:t>29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A8821-CE68-4958-9C20-CA547C42E5D5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B5278-61B8-4EAF-A612-B4065CB4285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7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6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85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2D04A3-ECAC-4CB1-A4DB-3D0E3AB76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4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FCD7CE-C38B-4002-952C-DD7EB8BDF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6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A22B0C-108F-4EAB-85A9-E98D874E5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7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96980D-6694-4604-AF54-6B1A4B5C7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69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8CDC7B-A0B2-4CBF-A314-A39A790F5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21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80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78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9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12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6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45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3FCC-14EB-403A-A4D4-2F9620D3E89B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1429-37BA-4CD1-84D7-85E1DA113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5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Renal Disease and Pregnancy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Robert Egerman, MD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8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ac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9913" y="1560513"/>
            <a:ext cx="5086350" cy="45767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Attribution / stereotyping</a:t>
            </a:r>
          </a:p>
        </p:txBody>
      </p:sp>
    </p:spTree>
    <p:extLst>
      <p:ext uri="{BB962C8B-B14F-4D97-AF65-F5344CB8AC3E}">
        <p14:creationId xmlns:p14="http://schemas.microsoft.com/office/powerpoint/2010/main" xmlns="" val="42853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Attribution / Stereotype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Creating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stereotype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(of the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patient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 in your mind and attributing symptoms and findings to the stereotype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Mrs. T is a complainer with </a:t>
            </a:r>
            <a:r>
              <a:rPr lang="en-US" dirty="0" err="1">
                <a:solidFill>
                  <a:schemeClr val="bg2"/>
                </a:solidFill>
              </a:rPr>
              <a:t>abd</a:t>
            </a:r>
            <a:r>
              <a:rPr lang="en-US" dirty="0">
                <a:solidFill>
                  <a:schemeClr val="bg2"/>
                </a:solidFill>
              </a:rPr>
              <a:t>. cramps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(and symptoms are viewed in this light)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Ms. V is a drug seeker with N/V/pain</a:t>
            </a:r>
          </a:p>
        </p:txBody>
      </p:sp>
    </p:spTree>
    <p:extLst>
      <p:ext uri="{BB962C8B-B14F-4D97-AF65-F5344CB8AC3E}">
        <p14:creationId xmlns:p14="http://schemas.microsoft.com/office/powerpoint/2010/main" xmlns="" val="14420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Availability</a:t>
            </a:r>
          </a:p>
        </p:txBody>
      </p:sp>
      <p:pic>
        <p:nvPicPr>
          <p:cNvPr id="137219" name="Picture 3" descr="da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7550" y="1473200"/>
            <a:ext cx="4476750" cy="4733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36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Availability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Tendency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that an easily remembered prior experience (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diagnosis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 explains the situation we are facing and immediately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available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to repeat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Ms. R. had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reflux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Ms. H. has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reflux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Mrs. S has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ligamentalgia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85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Anchoring</a:t>
            </a:r>
          </a:p>
        </p:txBody>
      </p:sp>
      <p:pic>
        <p:nvPicPr>
          <p:cNvPr id="139267" name="Picture 3" descr="Anch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3600" y="2362200"/>
            <a:ext cx="4271962" cy="2847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78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Anchoring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Tendency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to seize on the first symptom; “</a:t>
            </a:r>
            <a:r>
              <a:rPr lang="en-US" b="1" dirty="0">
                <a:solidFill>
                  <a:schemeClr val="accent2"/>
                </a:solidFill>
              </a:rPr>
              <a:t>anchoring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” the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diagnosis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 smtClean="0">
                <a:solidFill>
                  <a:schemeClr val="bg2">
                    <a:lumMod val="90000"/>
                  </a:schemeClr>
                </a:solidFill>
              </a:rPr>
              <a:t>snap 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judgment may be right, but can </a:t>
            </a:r>
            <a:r>
              <a:rPr lang="en-US" i="1" dirty="0" smtClean="0">
                <a:solidFill>
                  <a:schemeClr val="bg2">
                    <a:lumMod val="90000"/>
                  </a:schemeClr>
                </a:solidFill>
              </a:rPr>
              <a:t>lead 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us astray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>
                <a:solidFill>
                  <a:schemeClr val="bg2"/>
                </a:solidFill>
              </a:rPr>
              <a:t>Substernal</a:t>
            </a:r>
            <a:r>
              <a:rPr lang="en-US" dirty="0">
                <a:solidFill>
                  <a:schemeClr val="bg2"/>
                </a:solidFill>
              </a:rPr>
              <a:t> chest pain is reflux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Lower abdominal pain is </a:t>
            </a:r>
            <a:r>
              <a:rPr lang="en-US" dirty="0" err="1">
                <a:solidFill>
                  <a:schemeClr val="bg2"/>
                </a:solidFill>
              </a:rPr>
              <a:t>ligamentalgia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03869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Case: </a:t>
            </a:r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646.7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578725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23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yof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P2 at 34 weeks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Decreased fetal movement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Nausea, emesis for 3 days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T98   P100   BP 140/80   FHR 0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Cr 2.7 mg/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Glucose 51 mg/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INR 3</a:t>
            </a:r>
          </a:p>
        </p:txBody>
      </p:sp>
    </p:spTree>
    <p:extLst>
      <p:ext uri="{BB962C8B-B14F-4D97-AF65-F5344CB8AC3E}">
        <p14:creationId xmlns:p14="http://schemas.microsoft.com/office/powerpoint/2010/main" xmlns="" val="38986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Overview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General aspects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Physiologic changes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Preeclampsia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AFL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AFE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Chronic renal disease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13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0" y="5888038"/>
            <a:ext cx="3919538" cy="788987"/>
          </a:xfrm>
        </p:spPr>
        <p:txBody>
          <a:bodyPr/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Motherisk.org [University of Toronto]</a:t>
            </a:r>
          </a:p>
        </p:txBody>
      </p:sp>
      <p:pic>
        <p:nvPicPr>
          <p:cNvPr id="156675" name="Picture 3" descr="MRFi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3375" y="1260475"/>
            <a:ext cx="4452938" cy="45434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7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Review of Medications</a:t>
            </a:r>
          </a:p>
        </p:txBody>
      </p:sp>
      <p:pic>
        <p:nvPicPr>
          <p:cNvPr id="153603" name="Picture 3" descr="2006-5-13-paxil300-31232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3250" y="1755775"/>
            <a:ext cx="1966913" cy="3922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4" name="Picture 4" descr="44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987550"/>
            <a:ext cx="229235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05" name="Picture 5" descr="f_coumad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86438" y="2049463"/>
            <a:ext cx="2668587" cy="2327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380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Major points: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1676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It’s preeclampsia until proven otherwise</a:t>
            </a:r>
          </a:p>
          <a:p>
            <a:pPr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Fetal reference not deference</a:t>
            </a:r>
          </a:p>
          <a:p>
            <a:pPr algn="l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More frequent evaluations/visits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31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Genetic issues</a:t>
            </a:r>
          </a:p>
        </p:txBody>
      </p:sp>
      <p:pic>
        <p:nvPicPr>
          <p:cNvPr id="155651" name="Picture 3" descr="303-f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9888" y="2058988"/>
            <a:ext cx="2571750" cy="2486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2" name="Picture 4" descr="121-06-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08363" y="1812925"/>
            <a:ext cx="2339975" cy="3001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438525" y="50180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http://www.stanford.edu/class/psych121/humangenome-CF.htm</a:t>
            </a:r>
          </a:p>
        </p:txBody>
      </p:sp>
      <p:pic>
        <p:nvPicPr>
          <p:cNvPr id="155654" name="Picture 6" descr="Maladie de Tay Sach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94425" y="2058988"/>
            <a:ext cx="2333625" cy="2319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6142038" y="4662488"/>
            <a:ext cx="2471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/>
              <a:t>http://www.snof.org/maladies/tay.html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50880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001000" cy="24384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O + CO</a:t>
            </a:r>
            <a:r>
              <a:rPr lang="en-US" b="1" baseline="-25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         H</a:t>
            </a:r>
            <a:r>
              <a:rPr lang="en-US" b="1" baseline="-25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CO</a:t>
            </a:r>
            <a:r>
              <a:rPr lang="en-US" b="1" baseline="-25000" dirty="0">
                <a:solidFill>
                  <a:schemeClr val="bg2">
                    <a:lumMod val="90000"/>
                  </a:schemeClr>
                </a:solidFill>
              </a:rPr>
              <a:t>3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        H</a:t>
            </a:r>
            <a:r>
              <a:rPr lang="en-US" b="1" baseline="30000" dirty="0">
                <a:solidFill>
                  <a:schemeClr val="bg2">
                    <a:lumMod val="90000"/>
                  </a:schemeClr>
                </a:solidFill>
              </a:rPr>
              <a:t>+ 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+  HCO</a:t>
            </a:r>
            <a:r>
              <a:rPr lang="en-US" b="1" baseline="-25000" dirty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bg2">
                    <a:lumMod val="90000"/>
                  </a:schemeClr>
                </a:solidFill>
              </a:rPr>
              <a:t>-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2438400" y="3032125"/>
            <a:ext cx="685800" cy="0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4343400" y="3054521"/>
            <a:ext cx="609600" cy="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676400" y="3482975"/>
            <a:ext cx="5950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40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30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313973" y="3391353"/>
            <a:ext cx="5950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24</a:t>
            </a:r>
          </a:p>
          <a:p>
            <a:pPr eaLnBrk="0" hangingPunct="0"/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777510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343400" y="37338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err="1">
                <a:solidFill>
                  <a:schemeClr val="bg2">
                    <a:lumMod val="90000"/>
                  </a:schemeClr>
                </a:solidFill>
                <a:latin typeface="Tahoma" pitchFamily="34" charset="0"/>
              </a:rPr>
              <a:t>Angio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Tahoma" pitchFamily="34" charset="0"/>
              </a:rPr>
              <a:t>         AI           AII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Maintenance of Renal Blood Flow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9900"/>
                </a:solidFill>
                <a:latin typeface="Tahoma" pitchFamily="34" charset="0"/>
              </a:rPr>
              <a:t>Aldosterone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638925" y="3146425"/>
            <a:ext cx="811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Tahoma" pitchFamily="34" charset="0"/>
              </a:rPr>
              <a:t>ACE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084763" y="4229100"/>
            <a:ext cx="1216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Renin</a:t>
            </a: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rot="5400000">
            <a:off x="1257300" y="1866900"/>
            <a:ext cx="1139825" cy="1520825"/>
          </a:xfrm>
          <a:prstGeom prst="rtTriangle">
            <a:avLst/>
          </a:prstGeom>
          <a:solidFill>
            <a:srgbClr val="7BB7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 rot="7309265">
            <a:off x="1525588" y="3097213"/>
            <a:ext cx="685800" cy="1219200"/>
          </a:xfrm>
          <a:prstGeom prst="moon">
            <a:avLst>
              <a:gd name="adj" fmla="val 500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1041400" y="4140200"/>
            <a:ext cx="1435100" cy="2489200"/>
          </a:xfrm>
          <a:custGeom>
            <a:avLst/>
            <a:gdLst>
              <a:gd name="T0" fmla="*/ 448 w 904"/>
              <a:gd name="T1" fmla="*/ 464 h 1568"/>
              <a:gd name="T2" fmla="*/ 592 w 904"/>
              <a:gd name="T3" fmla="*/ 272 h 1568"/>
              <a:gd name="T4" fmla="*/ 496 w 904"/>
              <a:gd name="T5" fmla="*/ 80 h 1568"/>
              <a:gd name="T6" fmla="*/ 208 w 904"/>
              <a:gd name="T7" fmla="*/ 32 h 1568"/>
              <a:gd name="T8" fmla="*/ 64 w 904"/>
              <a:gd name="T9" fmla="*/ 272 h 1568"/>
              <a:gd name="T10" fmla="*/ 16 w 904"/>
              <a:gd name="T11" fmla="*/ 560 h 1568"/>
              <a:gd name="T12" fmla="*/ 64 w 904"/>
              <a:gd name="T13" fmla="*/ 896 h 1568"/>
              <a:gd name="T14" fmla="*/ 400 w 904"/>
              <a:gd name="T15" fmla="*/ 992 h 1568"/>
              <a:gd name="T16" fmla="*/ 544 w 904"/>
              <a:gd name="T17" fmla="*/ 800 h 1568"/>
              <a:gd name="T18" fmla="*/ 400 w 904"/>
              <a:gd name="T19" fmla="*/ 560 h 1568"/>
              <a:gd name="T20" fmla="*/ 688 w 904"/>
              <a:gd name="T21" fmla="*/ 608 h 1568"/>
              <a:gd name="T22" fmla="*/ 736 w 904"/>
              <a:gd name="T23" fmla="*/ 1376 h 1568"/>
              <a:gd name="T24" fmla="*/ 880 w 904"/>
              <a:gd name="T25" fmla="*/ 1424 h 1568"/>
              <a:gd name="T26" fmla="*/ 832 w 904"/>
              <a:gd name="T27" fmla="*/ 512 h 1568"/>
              <a:gd name="T28" fmla="*/ 448 w 904"/>
              <a:gd name="T29" fmla="*/ 46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4" h="1568">
                <a:moveTo>
                  <a:pt x="448" y="464"/>
                </a:moveTo>
                <a:cubicBezTo>
                  <a:pt x="408" y="424"/>
                  <a:pt x="584" y="336"/>
                  <a:pt x="592" y="272"/>
                </a:cubicBezTo>
                <a:cubicBezTo>
                  <a:pt x="600" y="208"/>
                  <a:pt x="560" y="120"/>
                  <a:pt x="496" y="80"/>
                </a:cubicBezTo>
                <a:cubicBezTo>
                  <a:pt x="432" y="40"/>
                  <a:pt x="280" y="0"/>
                  <a:pt x="208" y="32"/>
                </a:cubicBezTo>
                <a:cubicBezTo>
                  <a:pt x="136" y="64"/>
                  <a:pt x="96" y="184"/>
                  <a:pt x="64" y="272"/>
                </a:cubicBezTo>
                <a:cubicBezTo>
                  <a:pt x="32" y="360"/>
                  <a:pt x="16" y="456"/>
                  <a:pt x="16" y="560"/>
                </a:cubicBezTo>
                <a:cubicBezTo>
                  <a:pt x="16" y="664"/>
                  <a:pt x="0" y="824"/>
                  <a:pt x="64" y="896"/>
                </a:cubicBezTo>
                <a:cubicBezTo>
                  <a:pt x="128" y="968"/>
                  <a:pt x="320" y="1008"/>
                  <a:pt x="400" y="992"/>
                </a:cubicBezTo>
                <a:cubicBezTo>
                  <a:pt x="480" y="976"/>
                  <a:pt x="544" y="872"/>
                  <a:pt x="544" y="800"/>
                </a:cubicBezTo>
                <a:cubicBezTo>
                  <a:pt x="544" y="728"/>
                  <a:pt x="376" y="592"/>
                  <a:pt x="400" y="560"/>
                </a:cubicBezTo>
                <a:cubicBezTo>
                  <a:pt x="424" y="528"/>
                  <a:pt x="632" y="472"/>
                  <a:pt x="688" y="608"/>
                </a:cubicBezTo>
                <a:cubicBezTo>
                  <a:pt x="744" y="744"/>
                  <a:pt x="704" y="1240"/>
                  <a:pt x="736" y="1376"/>
                </a:cubicBezTo>
                <a:cubicBezTo>
                  <a:pt x="768" y="1512"/>
                  <a:pt x="864" y="1568"/>
                  <a:pt x="880" y="1424"/>
                </a:cubicBezTo>
                <a:cubicBezTo>
                  <a:pt x="896" y="1280"/>
                  <a:pt x="904" y="672"/>
                  <a:pt x="832" y="512"/>
                </a:cubicBezTo>
                <a:cubicBezTo>
                  <a:pt x="760" y="352"/>
                  <a:pt x="488" y="504"/>
                  <a:pt x="448" y="464"/>
                </a:cubicBez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2209800" y="2438400"/>
            <a:ext cx="1676400" cy="990600"/>
          </a:xfrm>
          <a:prstGeom prst="line">
            <a:avLst/>
          </a:prstGeom>
          <a:noFill/>
          <a:ln w="57150">
            <a:solidFill>
              <a:schemeClr val="bg2">
                <a:lumMod val="9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1987550" y="4497388"/>
            <a:ext cx="3055938" cy="223837"/>
          </a:xfrm>
          <a:prstGeom prst="line">
            <a:avLst/>
          </a:prstGeom>
          <a:noFill/>
          <a:ln w="57150">
            <a:solidFill>
              <a:schemeClr val="bg2">
                <a:lumMod val="9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 rot="225676">
            <a:off x="2363788" y="4054475"/>
            <a:ext cx="5484812" cy="1516063"/>
          </a:xfrm>
          <a:custGeom>
            <a:avLst/>
            <a:gdLst>
              <a:gd name="T0" fmla="*/ 3024 w 3024"/>
              <a:gd name="T1" fmla="*/ 96 h 1328"/>
              <a:gd name="T2" fmla="*/ 2592 w 3024"/>
              <a:gd name="T3" fmla="*/ 1056 h 1328"/>
              <a:gd name="T4" fmla="*/ 1296 w 3024"/>
              <a:gd name="T5" fmla="*/ 1200 h 1328"/>
              <a:gd name="T6" fmla="*/ 528 w 3024"/>
              <a:gd name="T7" fmla="*/ 288 h 1328"/>
              <a:gd name="T8" fmla="*/ 0 w 3024"/>
              <a:gd name="T9" fmla="*/ 0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4" h="1328">
                <a:moveTo>
                  <a:pt x="3024" y="96"/>
                </a:moveTo>
                <a:cubicBezTo>
                  <a:pt x="2952" y="484"/>
                  <a:pt x="2880" y="872"/>
                  <a:pt x="2592" y="1056"/>
                </a:cubicBezTo>
                <a:cubicBezTo>
                  <a:pt x="2304" y="1240"/>
                  <a:pt x="1640" y="1328"/>
                  <a:pt x="1296" y="1200"/>
                </a:cubicBezTo>
                <a:cubicBezTo>
                  <a:pt x="952" y="1072"/>
                  <a:pt x="744" y="488"/>
                  <a:pt x="528" y="288"/>
                </a:cubicBezTo>
                <a:cubicBezTo>
                  <a:pt x="312" y="88"/>
                  <a:pt x="88" y="48"/>
                  <a:pt x="0" y="0"/>
                </a:cubicBezTo>
              </a:path>
            </a:pathLst>
          </a:custGeom>
          <a:noFill/>
          <a:ln w="57150" cmpd="sng">
            <a:solidFill>
              <a:schemeClr val="bg2">
                <a:lumMod val="90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5486400" y="3962400"/>
            <a:ext cx="609600" cy="0"/>
          </a:xfrm>
          <a:prstGeom prst="line">
            <a:avLst/>
          </a:prstGeom>
          <a:noFill/>
          <a:ln w="57150">
            <a:solidFill>
              <a:schemeClr val="bg2">
                <a:lumMod val="9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6858000" y="3962400"/>
            <a:ext cx="685800" cy="0"/>
          </a:xfrm>
          <a:prstGeom prst="line">
            <a:avLst/>
          </a:prstGeom>
          <a:noFill/>
          <a:ln w="57150">
            <a:solidFill>
              <a:schemeClr val="bg2">
                <a:lumMod val="9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000125" y="1558925"/>
            <a:ext cx="1566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Estrogen</a:t>
            </a:r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417513" y="1795463"/>
            <a:ext cx="612775" cy="936625"/>
          </a:xfrm>
          <a:prstGeom prst="curvedRightArrow">
            <a:avLst>
              <a:gd name="adj1" fmla="val 30570"/>
              <a:gd name="adj2" fmla="val 6114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AutoShape 18"/>
          <p:cNvSpPr>
            <a:spLocks noChangeArrowheads="1"/>
          </p:cNvSpPr>
          <p:nvPr/>
        </p:nvSpPr>
        <p:spPr bwMode="auto">
          <a:xfrm rot="1948885">
            <a:off x="1936750" y="3128963"/>
            <a:ext cx="2424113" cy="442912"/>
          </a:xfrm>
          <a:custGeom>
            <a:avLst/>
            <a:gdLst>
              <a:gd name="G0" fmla="+- 15947 0 0"/>
              <a:gd name="G1" fmla="+- 3323 0 0"/>
              <a:gd name="G2" fmla="+- 21600 0 3323"/>
              <a:gd name="G3" fmla="+- 10800 0 3323"/>
              <a:gd name="G4" fmla="+- 21600 0 15947"/>
              <a:gd name="G5" fmla="*/ G4 G3 10800"/>
              <a:gd name="G6" fmla="+- 21600 0 G5"/>
              <a:gd name="T0" fmla="*/ 15947 w 21600"/>
              <a:gd name="T1" fmla="*/ 0 h 21600"/>
              <a:gd name="T2" fmla="*/ 0 w 21600"/>
              <a:gd name="T3" fmla="*/ 10800 h 21600"/>
              <a:gd name="T4" fmla="*/ 1594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947" y="0"/>
                </a:moveTo>
                <a:lnTo>
                  <a:pt x="15947" y="3323"/>
                </a:lnTo>
                <a:lnTo>
                  <a:pt x="3375" y="3323"/>
                </a:lnTo>
                <a:lnTo>
                  <a:pt x="3375" y="18277"/>
                </a:lnTo>
                <a:lnTo>
                  <a:pt x="15947" y="18277"/>
                </a:lnTo>
                <a:lnTo>
                  <a:pt x="1594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323"/>
                </a:moveTo>
                <a:lnTo>
                  <a:pt x="1350" y="18277"/>
                </a:lnTo>
                <a:lnTo>
                  <a:pt x="2700" y="18277"/>
                </a:lnTo>
                <a:lnTo>
                  <a:pt x="2700" y="3323"/>
                </a:lnTo>
                <a:close/>
              </a:path>
              <a:path w="21600" h="21600">
                <a:moveTo>
                  <a:pt x="0" y="3323"/>
                </a:moveTo>
                <a:lnTo>
                  <a:pt x="0" y="18277"/>
                </a:lnTo>
                <a:lnTo>
                  <a:pt x="675" y="18277"/>
                </a:lnTo>
                <a:lnTo>
                  <a:pt x="675" y="3323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00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838325" y="3429000"/>
            <a:ext cx="47879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94063" y="2438400"/>
            <a:ext cx="9525" cy="2054225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5118100" y="2401888"/>
            <a:ext cx="9525" cy="2054225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6597650" y="2506663"/>
            <a:ext cx="698500" cy="922337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588125" y="3429000"/>
            <a:ext cx="736600" cy="94615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164388" y="3138488"/>
            <a:ext cx="8098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144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135188" y="3665538"/>
            <a:ext cx="71045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3.1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711575" y="2584450"/>
            <a:ext cx="8098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110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937000" y="3724275"/>
            <a:ext cx="60144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14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781675" y="2601913"/>
            <a:ext cx="3930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546725" y="3694113"/>
            <a:ext cx="71045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1.4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054225" y="2659063"/>
            <a:ext cx="8098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xmlns="" val="331884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</a:t>
            </a:r>
          </a:p>
        </p:txBody>
      </p:sp>
      <p:pic>
        <p:nvPicPr>
          <p:cNvPr id="6148" name="Picture 4" descr="carnegi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14475" y="2138363"/>
            <a:ext cx="5851525" cy="4389437"/>
          </a:xfrm>
          <a:noFill/>
          <a:ln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49375" y="6110288"/>
            <a:ext cx="111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90538" y="1573213"/>
            <a:ext cx="8018462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</a:t>
            </a:r>
          </a:p>
        </p:txBody>
      </p:sp>
      <p:pic>
        <p:nvPicPr>
          <p:cNvPr id="10244" name="Picture 4" descr="21 gra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71825" y="1160463"/>
            <a:ext cx="3592513" cy="53387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320241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912938"/>
            <a:ext cx="8442325" cy="44037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Goal: get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Ca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++ to the fetus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Increase bone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resorption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Increase intestinal absorption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Non PTH mediated: PTH levels are ____</a:t>
            </a:r>
          </a:p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PTHrP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Causes increase in 1,25 OH Vitamin D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See increase intestinal absorption by 12 weeks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See increase in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hypercalciuria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79438" y="1584325"/>
            <a:ext cx="8018462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6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Pregnancy- What happens to. . .?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90725"/>
            <a:ext cx="8442325" cy="4403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Calcium levels in pregnancy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Ionized calcium levels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Albumin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Phosphate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25 OH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Vit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1,25 OH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Vit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PTH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Calcitonin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79438" y="1584325"/>
            <a:ext cx="8018462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Pregnancy- What happens to. . .?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90725"/>
            <a:ext cx="8442325" cy="4403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Calcium levels in pregnancy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CC99"/>
                </a:solidFill>
              </a:rPr>
              <a:t>lower</a:t>
            </a:r>
            <a:endParaRPr lang="en-US" dirty="0">
              <a:solidFill>
                <a:srgbClr val="00CC99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Ionized calcium levels</a:t>
            </a:r>
            <a:r>
              <a:rPr lang="en-US" dirty="0"/>
              <a:t>		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same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Albumin	</a:t>
            </a:r>
            <a:r>
              <a:rPr lang="en-US" dirty="0"/>
              <a:t>					</a:t>
            </a:r>
            <a:r>
              <a:rPr lang="en-US" dirty="0">
                <a:solidFill>
                  <a:srgbClr val="00CC99"/>
                </a:solidFill>
              </a:rPr>
              <a:t>lower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Phosphate</a:t>
            </a:r>
            <a:r>
              <a:rPr lang="en-US" dirty="0"/>
              <a:t>				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same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25 OH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</a:t>
            </a:r>
            <a:r>
              <a:rPr lang="en-US" dirty="0"/>
              <a:t>				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same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1,25 OH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Vit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D	</a:t>
            </a: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9900"/>
                </a:solidFill>
              </a:rPr>
              <a:t>higher</a:t>
            </a:r>
            <a:endParaRPr lang="en-US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PTH</a:t>
            </a:r>
            <a:r>
              <a:rPr lang="en-US" dirty="0"/>
              <a:t>						</a:t>
            </a:r>
            <a:r>
              <a:rPr lang="en-US" dirty="0">
                <a:solidFill>
                  <a:srgbClr val="00CC99"/>
                </a:solidFill>
              </a:rPr>
              <a:t>lower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Calcitonin	</a:t>
            </a:r>
            <a:r>
              <a:rPr lang="en-US" dirty="0"/>
              <a:t>				</a:t>
            </a:r>
            <a:r>
              <a:rPr lang="en-US" dirty="0">
                <a:solidFill>
                  <a:srgbClr val="FF9900"/>
                </a:solidFill>
              </a:rPr>
              <a:t>higher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79438" y="1584325"/>
            <a:ext cx="8018462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6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686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Physiology of Calcium and Pregnancy- What crosses the placenta?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2101850"/>
            <a:ext cx="4038600" cy="4525963"/>
          </a:xfrm>
          <a:noFill/>
          <a:ln/>
        </p:spPr>
        <p:txBody>
          <a:bodyPr/>
          <a:lstStyle/>
          <a:p>
            <a:r>
              <a:rPr lang="en-US" b="1">
                <a:solidFill>
                  <a:srgbClr val="00CC00"/>
                </a:solidFill>
              </a:rPr>
              <a:t>Calcium</a:t>
            </a:r>
            <a:endParaRPr lang="en-US" b="1"/>
          </a:p>
          <a:p>
            <a:r>
              <a:rPr lang="en-US" b="1">
                <a:solidFill>
                  <a:srgbClr val="00CC00"/>
                </a:solidFill>
              </a:rPr>
              <a:t>25 OH Vit D</a:t>
            </a:r>
          </a:p>
          <a:p>
            <a:r>
              <a:rPr lang="en-US" b="1">
                <a:solidFill>
                  <a:srgbClr val="FB200F"/>
                </a:solidFill>
              </a:rPr>
              <a:t>1,25 OH Vit D</a:t>
            </a:r>
          </a:p>
          <a:p>
            <a:r>
              <a:rPr lang="en-US" b="1">
                <a:solidFill>
                  <a:srgbClr val="FB200F"/>
                </a:solidFill>
              </a:rPr>
              <a:t>PTH</a:t>
            </a:r>
          </a:p>
          <a:p>
            <a:r>
              <a:rPr lang="en-US" b="1">
                <a:solidFill>
                  <a:srgbClr val="FB200F"/>
                </a:solidFill>
              </a:rPr>
              <a:t>Calcitonin</a:t>
            </a:r>
          </a:p>
          <a:p>
            <a:pPr lvl="1"/>
            <a:endParaRPr lang="en-US" sz="2400" b="1"/>
          </a:p>
          <a:p>
            <a:endParaRPr lang="en-US" sz="2800" b="1"/>
          </a:p>
        </p:txBody>
      </p:sp>
      <p:pic>
        <p:nvPicPr>
          <p:cNvPr id="50180" name="Picture 4" descr="41_13_68---Green-Traffic-light_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4175" y="2070100"/>
            <a:ext cx="2838450" cy="4237038"/>
          </a:xfrm>
          <a:noFill/>
          <a:ln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57200" y="1517650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essini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5625" y="1660525"/>
            <a:ext cx="5491163" cy="3922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331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Physiology of Calcium and Pregnancy-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4025"/>
            <a:ext cx="4160838" cy="4772025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So what makes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PTHrP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Placenta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Decidua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Amnion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Umbilical cord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Fetal parathyroid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Breast tissue</a:t>
            </a:r>
          </a:p>
        </p:txBody>
      </p:sp>
      <p:pic>
        <p:nvPicPr>
          <p:cNvPr id="14340" name="Picture 4" descr="embry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6538" y="2279650"/>
            <a:ext cx="3556000" cy="3556000"/>
          </a:xfrm>
          <a:noFill/>
          <a:ln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34291" y="5791200"/>
            <a:ext cx="682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COOH terminal portion of </a:t>
            </a:r>
            <a:r>
              <a:rPr lang="en-US" dirty="0" err="1"/>
              <a:t>PTHrP</a:t>
            </a:r>
            <a:r>
              <a:rPr lang="en-US" dirty="0"/>
              <a:t>- </a:t>
            </a:r>
            <a:r>
              <a:rPr lang="en-US" dirty="0" err="1"/>
              <a:t>osteostatin</a:t>
            </a:r>
            <a:endParaRPr lang="en-US" dirty="0"/>
          </a:p>
          <a:p>
            <a:pPr lvl="1"/>
            <a:r>
              <a:rPr lang="en-US" dirty="0"/>
              <a:t>May protect maternal bones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68325" y="1473200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2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>
                <a:solidFill>
                  <a:srgbClr val="A28300"/>
                </a:solidFill>
              </a:rPr>
              <a:t>	Chronic hypertension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Gestational hypertension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Preeclampsia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			Mild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			Severe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				HELLP</a:t>
            </a:r>
          </a:p>
          <a:p>
            <a:pPr lvl="1">
              <a:spcBef>
                <a:spcPct val="40000"/>
              </a:spcBef>
              <a:buClr>
                <a:srgbClr val="FFFF00"/>
              </a:buClr>
              <a:buFontTx/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		Superimposed preeclampsia</a:t>
            </a:r>
          </a:p>
          <a:p>
            <a:pPr>
              <a:buFontTx/>
              <a:buNone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Hypertension and pregnancy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4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Preeclampsia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504950"/>
            <a:ext cx="8350250" cy="4838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CC6600"/>
                </a:solidFill>
              </a:rPr>
              <a:t>systolic		</a:t>
            </a:r>
            <a:r>
              <a:rPr lang="en-US" sz="2800" b="1" u="sng" dirty="0">
                <a:solidFill>
                  <a:srgbClr val="CC6600"/>
                </a:solidFill>
              </a:rPr>
              <a:t>&gt;</a:t>
            </a:r>
            <a:r>
              <a:rPr lang="en-US" sz="2800" b="1" dirty="0">
                <a:solidFill>
                  <a:srgbClr val="CC6600"/>
                </a:solidFill>
              </a:rPr>
              <a:t> 	140 - 159 	mmHg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6600"/>
                </a:solidFill>
              </a:rPr>
              <a:t>	diastolic 	</a:t>
            </a:r>
            <a:r>
              <a:rPr lang="en-US" sz="2800" b="1" u="sng" dirty="0">
                <a:solidFill>
                  <a:srgbClr val="CC6600"/>
                </a:solidFill>
              </a:rPr>
              <a:t>&gt;</a:t>
            </a:r>
            <a:r>
              <a:rPr lang="en-US" sz="2800" b="1" dirty="0">
                <a:solidFill>
                  <a:srgbClr val="CC6600"/>
                </a:solidFill>
              </a:rPr>
              <a:t> 	90 - 109 	mmHg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6600"/>
                </a:solidFill>
              </a:rPr>
              <a:t>	proteinuria	</a:t>
            </a:r>
            <a:r>
              <a:rPr lang="en-US" sz="2800" b="1" i="1" u="sng" dirty="0">
                <a:solidFill>
                  <a:srgbClr val="CC6600"/>
                </a:solidFill>
              </a:rPr>
              <a:t>&gt;</a:t>
            </a:r>
            <a:r>
              <a:rPr lang="en-US" sz="2800" b="1" dirty="0">
                <a:solidFill>
                  <a:srgbClr val="CC6600"/>
                </a:solidFill>
              </a:rPr>
              <a:t>	0.3 - 4.9 </a:t>
            </a:r>
            <a:r>
              <a:rPr lang="en-US" sz="2800" b="1" dirty="0" err="1">
                <a:solidFill>
                  <a:srgbClr val="CC6600"/>
                </a:solidFill>
              </a:rPr>
              <a:t>gm</a:t>
            </a:r>
            <a:r>
              <a:rPr lang="en-US" sz="2800" b="1" dirty="0">
                <a:solidFill>
                  <a:srgbClr val="CC6600"/>
                </a:solidFill>
              </a:rPr>
              <a:t> / 24  hour</a:t>
            </a:r>
            <a:r>
              <a:rPr lang="en-US" sz="2800" dirty="0">
                <a:solidFill>
                  <a:srgbClr val="CC6600"/>
                </a:solidFill>
              </a:rPr>
              <a:t>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663300"/>
                </a:solidFill>
              </a:rPr>
              <a:t>systolic		</a:t>
            </a:r>
            <a:r>
              <a:rPr lang="en-US" sz="2800" b="1" u="sng" dirty="0">
                <a:solidFill>
                  <a:srgbClr val="663300"/>
                </a:solidFill>
              </a:rPr>
              <a:t>&gt;</a:t>
            </a:r>
            <a:r>
              <a:rPr lang="en-US" sz="2800" b="1" dirty="0">
                <a:solidFill>
                  <a:srgbClr val="663300"/>
                </a:solidFill>
              </a:rPr>
              <a:t>	160	mmHg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663300"/>
                </a:solidFill>
              </a:rPr>
              <a:t>	diastolic		</a:t>
            </a:r>
            <a:r>
              <a:rPr lang="en-US" sz="2800" b="1" u="sng" dirty="0">
                <a:solidFill>
                  <a:srgbClr val="663300"/>
                </a:solidFill>
              </a:rPr>
              <a:t>&gt;</a:t>
            </a:r>
            <a:r>
              <a:rPr lang="en-US" sz="2800" b="1" dirty="0">
                <a:solidFill>
                  <a:srgbClr val="663300"/>
                </a:solidFill>
              </a:rPr>
              <a:t>	110 	mmHg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663300"/>
                </a:solidFill>
              </a:rPr>
              <a:t>	proteinuria	</a:t>
            </a:r>
            <a:r>
              <a:rPr lang="en-US" sz="2800" b="1" u="sng" dirty="0">
                <a:solidFill>
                  <a:srgbClr val="663300"/>
                </a:solidFill>
              </a:rPr>
              <a:t>&gt;</a:t>
            </a:r>
            <a:r>
              <a:rPr lang="en-US" sz="2800" b="1" dirty="0">
                <a:solidFill>
                  <a:srgbClr val="663300"/>
                </a:solidFill>
              </a:rPr>
              <a:t>	5 grams / 24 hour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or. . .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708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2296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Complications of Preeclampsia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7081" y="1752600"/>
            <a:ext cx="7467600" cy="4495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Cardiovascular</a:t>
            </a:r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>
                <a:solidFill>
                  <a:schemeClr val="bg1"/>
                </a:solidFill>
              </a:rPr>
              <a:t>Severe hypertension/ pulmonary edema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Renal</a:t>
            </a:r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>
                <a:solidFill>
                  <a:schemeClr val="bg1"/>
                </a:solidFill>
              </a:rPr>
              <a:t>Oliguria/ renal failure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Hematologic</a:t>
            </a:r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>
                <a:solidFill>
                  <a:schemeClr val="bg1"/>
                </a:solidFill>
              </a:rPr>
              <a:t>Hemolysis/ thrombocytopenia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Hepatic</a:t>
            </a:r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>
                <a:solidFill>
                  <a:schemeClr val="bg1"/>
                </a:solidFill>
              </a:rPr>
              <a:t>Rupture/ hepatocellular dysfunction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Neurologic</a:t>
            </a:r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 err="1">
                <a:solidFill>
                  <a:schemeClr val="bg1"/>
                </a:solidFill>
              </a:rPr>
              <a:t>Eclampsia</a:t>
            </a:r>
            <a:r>
              <a:rPr lang="en-US" sz="2400" b="1" dirty="0">
                <a:solidFill>
                  <a:schemeClr val="bg1"/>
                </a:solidFill>
              </a:rPr>
              <a:t>/ cerebral edema/ CVA</a:t>
            </a:r>
          </a:p>
          <a:p>
            <a:pPr algn="l">
              <a:lnSpc>
                <a:spcPct val="80000"/>
              </a:lnSpc>
              <a:buClr>
                <a:srgbClr val="FFFF00"/>
              </a:buCl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Uteroplacental</a:t>
            </a:r>
            <a:endParaRPr lang="en-US" sz="2400" b="1" dirty="0"/>
          </a:p>
          <a:p>
            <a:pPr lvl="1" algn="l">
              <a:lnSpc>
                <a:spcPct val="80000"/>
              </a:lnSpc>
              <a:buClr>
                <a:srgbClr val="FFFF00"/>
              </a:buClr>
              <a:buFontTx/>
              <a:buChar char="–"/>
            </a:pPr>
            <a:r>
              <a:rPr lang="en-US" sz="2400" b="1" dirty="0">
                <a:solidFill>
                  <a:schemeClr val="bg1"/>
                </a:solidFill>
              </a:rPr>
              <a:t>Abruption/ IUGR/ distress/ death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274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Preeclampsia: </a:t>
            </a:r>
            <a:r>
              <a:rPr lang="en-US" sz="4000" dirty="0"/>
              <a:t/>
            </a:r>
            <a:br>
              <a:rPr lang="en-US" sz="4000" dirty="0"/>
            </a:br>
            <a:endParaRPr lang="en-US" sz="2800" dirty="0"/>
          </a:p>
        </p:txBody>
      </p:sp>
      <p:pic>
        <p:nvPicPr>
          <p:cNvPr id="665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339" y="1905000"/>
            <a:ext cx="9144000" cy="2978150"/>
          </a:xfrm>
          <a:noFill/>
          <a:ln/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256213" y="5889625"/>
            <a:ext cx="2693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Sibai, Obstet Gynecol 2005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152900"/>
            <a:ext cx="8991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335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699216"/>
              </p:ext>
            </p:extLst>
          </p:nvPr>
        </p:nvGraphicFramePr>
        <p:xfrm>
          <a:off x="533400" y="1905000"/>
          <a:ext cx="7308850" cy="4099560"/>
        </p:xfrm>
        <a:graphic>
          <a:graphicData uri="http://schemas.openxmlformats.org/drawingml/2006/table">
            <a:tbl>
              <a:tblPr/>
              <a:tblGrid>
                <a:gridCol w="3300413"/>
                <a:gridCol w="1951037"/>
                <a:gridCol w="2057400"/>
              </a:tblGrid>
              <a:tr h="89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 risk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95% CI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&lt;37 wks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0.53-1.24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Delivery &lt;35 wks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0.32-1.56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SGA infant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8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0.56-5.71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Abruption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0.07-5.69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LGA infant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0.28-12.49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NICU admissions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0.23-1.31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0.21-2.63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3908425" y="6200775"/>
            <a:ext cx="493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Buchbinder</a:t>
            </a:r>
            <a:r>
              <a:rPr kumimoji="1"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Am J </a:t>
            </a:r>
            <a:r>
              <a:rPr kumimoji="1"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Obstet</a:t>
            </a:r>
            <a:r>
              <a:rPr kumimoji="1"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1"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Gynecol</a:t>
            </a:r>
            <a:r>
              <a:rPr kumimoji="1"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2002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57200" y="140811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Severe Gestational HTN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Severe Preeclampsia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title"/>
          </p:nvPr>
        </p:nvSpPr>
        <p:spPr>
          <a:xfrm>
            <a:off x="392113" y="377825"/>
            <a:ext cx="7970837" cy="71755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Perinatal outcomes – </a:t>
            </a:r>
            <a:b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Gestational Hypertension</a:t>
            </a:r>
          </a:p>
        </p:txBody>
      </p:sp>
    </p:spTree>
    <p:extLst>
      <p:ext uri="{BB962C8B-B14F-4D97-AF65-F5344CB8AC3E}">
        <p14:creationId xmlns:p14="http://schemas.microsoft.com/office/powerpoint/2010/main" xmlns="" val="134392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1295400"/>
            <a:ext cx="6934200" cy="472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905000" y="2057400"/>
            <a:ext cx="304800" cy="2336800"/>
          </a:xfrm>
          <a:custGeom>
            <a:avLst/>
            <a:gdLst>
              <a:gd name="T0" fmla="*/ 72 w 192"/>
              <a:gd name="T1" fmla="*/ 0 h 1472"/>
              <a:gd name="T2" fmla="*/ 87 w 192"/>
              <a:gd name="T3" fmla="*/ 229 h 1472"/>
              <a:gd name="T4" fmla="*/ 64 w 192"/>
              <a:gd name="T5" fmla="*/ 189 h 1472"/>
              <a:gd name="T6" fmla="*/ 9 w 192"/>
              <a:gd name="T7" fmla="*/ 347 h 1472"/>
              <a:gd name="T8" fmla="*/ 87 w 192"/>
              <a:gd name="T9" fmla="*/ 473 h 1472"/>
              <a:gd name="T10" fmla="*/ 87 w 192"/>
              <a:gd name="T11" fmla="*/ 425 h 1472"/>
              <a:gd name="T12" fmla="*/ 64 w 192"/>
              <a:gd name="T13" fmla="*/ 449 h 1472"/>
              <a:gd name="T14" fmla="*/ 72 w 192"/>
              <a:gd name="T15" fmla="*/ 693 h 1472"/>
              <a:gd name="T16" fmla="*/ 127 w 192"/>
              <a:gd name="T17" fmla="*/ 701 h 1472"/>
              <a:gd name="T18" fmla="*/ 143 w 192"/>
              <a:gd name="T19" fmla="*/ 653 h 1472"/>
              <a:gd name="T20" fmla="*/ 103 w 192"/>
              <a:gd name="T21" fmla="*/ 661 h 1472"/>
              <a:gd name="T22" fmla="*/ 87 w 192"/>
              <a:gd name="T23" fmla="*/ 693 h 1472"/>
              <a:gd name="T24" fmla="*/ 72 w 192"/>
              <a:gd name="T25" fmla="*/ 740 h 1472"/>
              <a:gd name="T26" fmla="*/ 127 w 192"/>
              <a:gd name="T27" fmla="*/ 953 h 1472"/>
              <a:gd name="T28" fmla="*/ 87 w 192"/>
              <a:gd name="T29" fmla="*/ 953 h 1472"/>
              <a:gd name="T30" fmla="*/ 80 w 192"/>
              <a:gd name="T31" fmla="*/ 1275 h 1472"/>
              <a:gd name="T32" fmla="*/ 103 w 192"/>
              <a:gd name="T33" fmla="*/ 1267 h 1472"/>
              <a:gd name="T34" fmla="*/ 87 w 192"/>
              <a:gd name="T35" fmla="*/ 1244 h 1472"/>
              <a:gd name="T36" fmla="*/ 72 w 192"/>
              <a:gd name="T37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2" h="1472">
                <a:moveTo>
                  <a:pt x="72" y="0"/>
                </a:moveTo>
                <a:cubicBezTo>
                  <a:pt x="54" y="70"/>
                  <a:pt x="0" y="199"/>
                  <a:pt x="87" y="229"/>
                </a:cubicBezTo>
                <a:cubicBezTo>
                  <a:pt x="97" y="198"/>
                  <a:pt x="109" y="173"/>
                  <a:pt x="64" y="189"/>
                </a:cubicBezTo>
                <a:cubicBezTo>
                  <a:pt x="46" y="242"/>
                  <a:pt x="27" y="294"/>
                  <a:pt x="9" y="347"/>
                </a:cubicBezTo>
                <a:cubicBezTo>
                  <a:pt x="19" y="395"/>
                  <a:pt x="13" y="496"/>
                  <a:pt x="87" y="473"/>
                </a:cubicBezTo>
                <a:cubicBezTo>
                  <a:pt x="87" y="473"/>
                  <a:pt x="108" y="425"/>
                  <a:pt x="87" y="425"/>
                </a:cubicBezTo>
                <a:cubicBezTo>
                  <a:pt x="76" y="425"/>
                  <a:pt x="72" y="441"/>
                  <a:pt x="64" y="449"/>
                </a:cubicBezTo>
                <a:cubicBezTo>
                  <a:pt x="58" y="520"/>
                  <a:pt x="43" y="628"/>
                  <a:pt x="72" y="693"/>
                </a:cubicBezTo>
                <a:cubicBezTo>
                  <a:pt x="80" y="710"/>
                  <a:pt x="109" y="698"/>
                  <a:pt x="127" y="701"/>
                </a:cubicBezTo>
                <a:cubicBezTo>
                  <a:pt x="138" y="697"/>
                  <a:pt x="192" y="687"/>
                  <a:pt x="143" y="653"/>
                </a:cubicBezTo>
                <a:cubicBezTo>
                  <a:pt x="132" y="645"/>
                  <a:pt x="116" y="658"/>
                  <a:pt x="103" y="661"/>
                </a:cubicBezTo>
                <a:cubicBezTo>
                  <a:pt x="98" y="672"/>
                  <a:pt x="91" y="682"/>
                  <a:pt x="87" y="693"/>
                </a:cubicBezTo>
                <a:cubicBezTo>
                  <a:pt x="81" y="708"/>
                  <a:pt x="72" y="740"/>
                  <a:pt x="72" y="740"/>
                </a:cubicBezTo>
                <a:cubicBezTo>
                  <a:pt x="76" y="839"/>
                  <a:pt x="17" y="985"/>
                  <a:pt x="127" y="953"/>
                </a:cubicBezTo>
                <a:cubicBezTo>
                  <a:pt x="145" y="898"/>
                  <a:pt x="107" y="939"/>
                  <a:pt x="87" y="953"/>
                </a:cubicBezTo>
                <a:cubicBezTo>
                  <a:pt x="52" y="1069"/>
                  <a:pt x="75" y="1103"/>
                  <a:pt x="80" y="1275"/>
                </a:cubicBezTo>
                <a:cubicBezTo>
                  <a:pt x="88" y="1272"/>
                  <a:pt x="98" y="1273"/>
                  <a:pt x="103" y="1267"/>
                </a:cubicBezTo>
                <a:cubicBezTo>
                  <a:pt x="142" y="1218"/>
                  <a:pt x="99" y="1240"/>
                  <a:pt x="87" y="1244"/>
                </a:cubicBezTo>
                <a:cubicBezTo>
                  <a:pt x="63" y="1321"/>
                  <a:pt x="72" y="1386"/>
                  <a:pt x="72" y="1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438400" y="2057400"/>
            <a:ext cx="304800" cy="2336800"/>
          </a:xfrm>
          <a:custGeom>
            <a:avLst/>
            <a:gdLst>
              <a:gd name="T0" fmla="*/ 72 w 192"/>
              <a:gd name="T1" fmla="*/ 0 h 1472"/>
              <a:gd name="T2" fmla="*/ 87 w 192"/>
              <a:gd name="T3" fmla="*/ 229 h 1472"/>
              <a:gd name="T4" fmla="*/ 64 w 192"/>
              <a:gd name="T5" fmla="*/ 189 h 1472"/>
              <a:gd name="T6" fmla="*/ 9 w 192"/>
              <a:gd name="T7" fmla="*/ 347 h 1472"/>
              <a:gd name="T8" fmla="*/ 87 w 192"/>
              <a:gd name="T9" fmla="*/ 473 h 1472"/>
              <a:gd name="T10" fmla="*/ 87 w 192"/>
              <a:gd name="T11" fmla="*/ 425 h 1472"/>
              <a:gd name="T12" fmla="*/ 64 w 192"/>
              <a:gd name="T13" fmla="*/ 449 h 1472"/>
              <a:gd name="T14" fmla="*/ 72 w 192"/>
              <a:gd name="T15" fmla="*/ 693 h 1472"/>
              <a:gd name="T16" fmla="*/ 127 w 192"/>
              <a:gd name="T17" fmla="*/ 701 h 1472"/>
              <a:gd name="T18" fmla="*/ 143 w 192"/>
              <a:gd name="T19" fmla="*/ 653 h 1472"/>
              <a:gd name="T20" fmla="*/ 103 w 192"/>
              <a:gd name="T21" fmla="*/ 661 h 1472"/>
              <a:gd name="T22" fmla="*/ 87 w 192"/>
              <a:gd name="T23" fmla="*/ 693 h 1472"/>
              <a:gd name="T24" fmla="*/ 72 w 192"/>
              <a:gd name="T25" fmla="*/ 740 h 1472"/>
              <a:gd name="T26" fmla="*/ 127 w 192"/>
              <a:gd name="T27" fmla="*/ 953 h 1472"/>
              <a:gd name="T28" fmla="*/ 87 w 192"/>
              <a:gd name="T29" fmla="*/ 953 h 1472"/>
              <a:gd name="T30" fmla="*/ 80 w 192"/>
              <a:gd name="T31" fmla="*/ 1275 h 1472"/>
              <a:gd name="T32" fmla="*/ 103 w 192"/>
              <a:gd name="T33" fmla="*/ 1267 h 1472"/>
              <a:gd name="T34" fmla="*/ 87 w 192"/>
              <a:gd name="T35" fmla="*/ 1244 h 1472"/>
              <a:gd name="T36" fmla="*/ 72 w 192"/>
              <a:gd name="T37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2" h="1472">
                <a:moveTo>
                  <a:pt x="72" y="0"/>
                </a:moveTo>
                <a:cubicBezTo>
                  <a:pt x="54" y="70"/>
                  <a:pt x="0" y="199"/>
                  <a:pt x="87" y="229"/>
                </a:cubicBezTo>
                <a:cubicBezTo>
                  <a:pt x="97" y="198"/>
                  <a:pt x="109" y="173"/>
                  <a:pt x="64" y="189"/>
                </a:cubicBezTo>
                <a:cubicBezTo>
                  <a:pt x="46" y="242"/>
                  <a:pt x="27" y="294"/>
                  <a:pt x="9" y="347"/>
                </a:cubicBezTo>
                <a:cubicBezTo>
                  <a:pt x="19" y="395"/>
                  <a:pt x="13" y="496"/>
                  <a:pt x="87" y="473"/>
                </a:cubicBezTo>
                <a:cubicBezTo>
                  <a:pt x="87" y="473"/>
                  <a:pt x="108" y="425"/>
                  <a:pt x="87" y="425"/>
                </a:cubicBezTo>
                <a:cubicBezTo>
                  <a:pt x="76" y="425"/>
                  <a:pt x="72" y="441"/>
                  <a:pt x="64" y="449"/>
                </a:cubicBezTo>
                <a:cubicBezTo>
                  <a:pt x="58" y="520"/>
                  <a:pt x="43" y="628"/>
                  <a:pt x="72" y="693"/>
                </a:cubicBezTo>
                <a:cubicBezTo>
                  <a:pt x="80" y="710"/>
                  <a:pt x="109" y="698"/>
                  <a:pt x="127" y="701"/>
                </a:cubicBezTo>
                <a:cubicBezTo>
                  <a:pt x="138" y="697"/>
                  <a:pt x="192" y="687"/>
                  <a:pt x="143" y="653"/>
                </a:cubicBezTo>
                <a:cubicBezTo>
                  <a:pt x="132" y="645"/>
                  <a:pt x="116" y="658"/>
                  <a:pt x="103" y="661"/>
                </a:cubicBezTo>
                <a:cubicBezTo>
                  <a:pt x="98" y="672"/>
                  <a:pt x="91" y="682"/>
                  <a:pt x="87" y="693"/>
                </a:cubicBezTo>
                <a:cubicBezTo>
                  <a:pt x="81" y="708"/>
                  <a:pt x="72" y="740"/>
                  <a:pt x="72" y="740"/>
                </a:cubicBezTo>
                <a:cubicBezTo>
                  <a:pt x="76" y="839"/>
                  <a:pt x="17" y="985"/>
                  <a:pt x="127" y="953"/>
                </a:cubicBezTo>
                <a:cubicBezTo>
                  <a:pt x="145" y="898"/>
                  <a:pt x="107" y="939"/>
                  <a:pt x="87" y="953"/>
                </a:cubicBezTo>
                <a:cubicBezTo>
                  <a:pt x="52" y="1069"/>
                  <a:pt x="75" y="1103"/>
                  <a:pt x="80" y="1275"/>
                </a:cubicBezTo>
                <a:cubicBezTo>
                  <a:pt x="88" y="1272"/>
                  <a:pt x="98" y="1273"/>
                  <a:pt x="103" y="1267"/>
                </a:cubicBezTo>
                <a:cubicBezTo>
                  <a:pt x="142" y="1218"/>
                  <a:pt x="99" y="1240"/>
                  <a:pt x="87" y="1244"/>
                </a:cubicBezTo>
                <a:cubicBezTo>
                  <a:pt x="63" y="1321"/>
                  <a:pt x="72" y="1386"/>
                  <a:pt x="72" y="1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419600" y="2057400"/>
            <a:ext cx="304800" cy="2336800"/>
          </a:xfrm>
          <a:custGeom>
            <a:avLst/>
            <a:gdLst>
              <a:gd name="T0" fmla="*/ 72 w 192"/>
              <a:gd name="T1" fmla="*/ 0 h 1472"/>
              <a:gd name="T2" fmla="*/ 87 w 192"/>
              <a:gd name="T3" fmla="*/ 229 h 1472"/>
              <a:gd name="T4" fmla="*/ 64 w 192"/>
              <a:gd name="T5" fmla="*/ 189 h 1472"/>
              <a:gd name="T6" fmla="*/ 9 w 192"/>
              <a:gd name="T7" fmla="*/ 347 h 1472"/>
              <a:gd name="T8" fmla="*/ 87 w 192"/>
              <a:gd name="T9" fmla="*/ 473 h 1472"/>
              <a:gd name="T10" fmla="*/ 87 w 192"/>
              <a:gd name="T11" fmla="*/ 425 h 1472"/>
              <a:gd name="T12" fmla="*/ 64 w 192"/>
              <a:gd name="T13" fmla="*/ 449 h 1472"/>
              <a:gd name="T14" fmla="*/ 72 w 192"/>
              <a:gd name="T15" fmla="*/ 693 h 1472"/>
              <a:gd name="T16" fmla="*/ 127 w 192"/>
              <a:gd name="T17" fmla="*/ 701 h 1472"/>
              <a:gd name="T18" fmla="*/ 143 w 192"/>
              <a:gd name="T19" fmla="*/ 653 h 1472"/>
              <a:gd name="T20" fmla="*/ 103 w 192"/>
              <a:gd name="T21" fmla="*/ 661 h 1472"/>
              <a:gd name="T22" fmla="*/ 87 w 192"/>
              <a:gd name="T23" fmla="*/ 693 h 1472"/>
              <a:gd name="T24" fmla="*/ 72 w 192"/>
              <a:gd name="T25" fmla="*/ 740 h 1472"/>
              <a:gd name="T26" fmla="*/ 127 w 192"/>
              <a:gd name="T27" fmla="*/ 953 h 1472"/>
              <a:gd name="T28" fmla="*/ 87 w 192"/>
              <a:gd name="T29" fmla="*/ 953 h 1472"/>
              <a:gd name="T30" fmla="*/ 80 w 192"/>
              <a:gd name="T31" fmla="*/ 1275 h 1472"/>
              <a:gd name="T32" fmla="*/ 103 w 192"/>
              <a:gd name="T33" fmla="*/ 1267 h 1472"/>
              <a:gd name="T34" fmla="*/ 87 w 192"/>
              <a:gd name="T35" fmla="*/ 1244 h 1472"/>
              <a:gd name="T36" fmla="*/ 72 w 192"/>
              <a:gd name="T37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2" h="1472">
                <a:moveTo>
                  <a:pt x="72" y="0"/>
                </a:moveTo>
                <a:cubicBezTo>
                  <a:pt x="54" y="70"/>
                  <a:pt x="0" y="199"/>
                  <a:pt x="87" y="229"/>
                </a:cubicBezTo>
                <a:cubicBezTo>
                  <a:pt x="97" y="198"/>
                  <a:pt x="109" y="173"/>
                  <a:pt x="64" y="189"/>
                </a:cubicBezTo>
                <a:cubicBezTo>
                  <a:pt x="46" y="242"/>
                  <a:pt x="27" y="294"/>
                  <a:pt x="9" y="347"/>
                </a:cubicBezTo>
                <a:cubicBezTo>
                  <a:pt x="19" y="395"/>
                  <a:pt x="13" y="496"/>
                  <a:pt x="87" y="473"/>
                </a:cubicBezTo>
                <a:cubicBezTo>
                  <a:pt x="87" y="473"/>
                  <a:pt x="108" y="425"/>
                  <a:pt x="87" y="425"/>
                </a:cubicBezTo>
                <a:cubicBezTo>
                  <a:pt x="76" y="425"/>
                  <a:pt x="72" y="441"/>
                  <a:pt x="64" y="449"/>
                </a:cubicBezTo>
                <a:cubicBezTo>
                  <a:pt x="58" y="520"/>
                  <a:pt x="43" y="628"/>
                  <a:pt x="72" y="693"/>
                </a:cubicBezTo>
                <a:cubicBezTo>
                  <a:pt x="80" y="710"/>
                  <a:pt x="109" y="698"/>
                  <a:pt x="127" y="701"/>
                </a:cubicBezTo>
                <a:cubicBezTo>
                  <a:pt x="138" y="697"/>
                  <a:pt x="192" y="687"/>
                  <a:pt x="143" y="653"/>
                </a:cubicBezTo>
                <a:cubicBezTo>
                  <a:pt x="132" y="645"/>
                  <a:pt x="116" y="658"/>
                  <a:pt x="103" y="661"/>
                </a:cubicBezTo>
                <a:cubicBezTo>
                  <a:pt x="98" y="672"/>
                  <a:pt x="91" y="682"/>
                  <a:pt x="87" y="693"/>
                </a:cubicBezTo>
                <a:cubicBezTo>
                  <a:pt x="81" y="708"/>
                  <a:pt x="72" y="740"/>
                  <a:pt x="72" y="740"/>
                </a:cubicBezTo>
                <a:cubicBezTo>
                  <a:pt x="76" y="839"/>
                  <a:pt x="17" y="985"/>
                  <a:pt x="127" y="953"/>
                </a:cubicBezTo>
                <a:cubicBezTo>
                  <a:pt x="145" y="898"/>
                  <a:pt x="107" y="939"/>
                  <a:pt x="87" y="953"/>
                </a:cubicBezTo>
                <a:cubicBezTo>
                  <a:pt x="52" y="1069"/>
                  <a:pt x="75" y="1103"/>
                  <a:pt x="80" y="1275"/>
                </a:cubicBezTo>
                <a:cubicBezTo>
                  <a:pt x="88" y="1272"/>
                  <a:pt x="98" y="1273"/>
                  <a:pt x="103" y="1267"/>
                </a:cubicBezTo>
                <a:cubicBezTo>
                  <a:pt x="142" y="1218"/>
                  <a:pt x="99" y="1240"/>
                  <a:pt x="87" y="1244"/>
                </a:cubicBezTo>
                <a:cubicBezTo>
                  <a:pt x="63" y="1321"/>
                  <a:pt x="72" y="1386"/>
                  <a:pt x="72" y="1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5029200" y="2057400"/>
            <a:ext cx="304800" cy="2336800"/>
          </a:xfrm>
          <a:custGeom>
            <a:avLst/>
            <a:gdLst>
              <a:gd name="T0" fmla="*/ 72 w 192"/>
              <a:gd name="T1" fmla="*/ 0 h 1472"/>
              <a:gd name="T2" fmla="*/ 87 w 192"/>
              <a:gd name="T3" fmla="*/ 229 h 1472"/>
              <a:gd name="T4" fmla="*/ 64 w 192"/>
              <a:gd name="T5" fmla="*/ 189 h 1472"/>
              <a:gd name="T6" fmla="*/ 9 w 192"/>
              <a:gd name="T7" fmla="*/ 347 h 1472"/>
              <a:gd name="T8" fmla="*/ 87 w 192"/>
              <a:gd name="T9" fmla="*/ 473 h 1472"/>
              <a:gd name="T10" fmla="*/ 87 w 192"/>
              <a:gd name="T11" fmla="*/ 425 h 1472"/>
              <a:gd name="T12" fmla="*/ 64 w 192"/>
              <a:gd name="T13" fmla="*/ 449 h 1472"/>
              <a:gd name="T14" fmla="*/ 72 w 192"/>
              <a:gd name="T15" fmla="*/ 693 h 1472"/>
              <a:gd name="T16" fmla="*/ 127 w 192"/>
              <a:gd name="T17" fmla="*/ 701 h 1472"/>
              <a:gd name="T18" fmla="*/ 143 w 192"/>
              <a:gd name="T19" fmla="*/ 653 h 1472"/>
              <a:gd name="T20" fmla="*/ 103 w 192"/>
              <a:gd name="T21" fmla="*/ 661 h 1472"/>
              <a:gd name="T22" fmla="*/ 87 w 192"/>
              <a:gd name="T23" fmla="*/ 693 h 1472"/>
              <a:gd name="T24" fmla="*/ 72 w 192"/>
              <a:gd name="T25" fmla="*/ 740 h 1472"/>
              <a:gd name="T26" fmla="*/ 127 w 192"/>
              <a:gd name="T27" fmla="*/ 953 h 1472"/>
              <a:gd name="T28" fmla="*/ 87 w 192"/>
              <a:gd name="T29" fmla="*/ 953 h 1472"/>
              <a:gd name="T30" fmla="*/ 80 w 192"/>
              <a:gd name="T31" fmla="*/ 1275 h 1472"/>
              <a:gd name="T32" fmla="*/ 103 w 192"/>
              <a:gd name="T33" fmla="*/ 1267 h 1472"/>
              <a:gd name="T34" fmla="*/ 87 w 192"/>
              <a:gd name="T35" fmla="*/ 1244 h 1472"/>
              <a:gd name="T36" fmla="*/ 72 w 192"/>
              <a:gd name="T37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2" h="1472">
                <a:moveTo>
                  <a:pt x="72" y="0"/>
                </a:moveTo>
                <a:cubicBezTo>
                  <a:pt x="54" y="70"/>
                  <a:pt x="0" y="199"/>
                  <a:pt x="87" y="229"/>
                </a:cubicBezTo>
                <a:cubicBezTo>
                  <a:pt x="97" y="198"/>
                  <a:pt x="109" y="173"/>
                  <a:pt x="64" y="189"/>
                </a:cubicBezTo>
                <a:cubicBezTo>
                  <a:pt x="46" y="242"/>
                  <a:pt x="27" y="294"/>
                  <a:pt x="9" y="347"/>
                </a:cubicBezTo>
                <a:cubicBezTo>
                  <a:pt x="19" y="395"/>
                  <a:pt x="13" y="496"/>
                  <a:pt x="87" y="473"/>
                </a:cubicBezTo>
                <a:cubicBezTo>
                  <a:pt x="87" y="473"/>
                  <a:pt x="108" y="425"/>
                  <a:pt x="87" y="425"/>
                </a:cubicBezTo>
                <a:cubicBezTo>
                  <a:pt x="76" y="425"/>
                  <a:pt x="72" y="441"/>
                  <a:pt x="64" y="449"/>
                </a:cubicBezTo>
                <a:cubicBezTo>
                  <a:pt x="58" y="520"/>
                  <a:pt x="43" y="628"/>
                  <a:pt x="72" y="693"/>
                </a:cubicBezTo>
                <a:cubicBezTo>
                  <a:pt x="80" y="710"/>
                  <a:pt x="109" y="698"/>
                  <a:pt x="127" y="701"/>
                </a:cubicBezTo>
                <a:cubicBezTo>
                  <a:pt x="138" y="697"/>
                  <a:pt x="192" y="687"/>
                  <a:pt x="143" y="653"/>
                </a:cubicBezTo>
                <a:cubicBezTo>
                  <a:pt x="132" y="645"/>
                  <a:pt x="116" y="658"/>
                  <a:pt x="103" y="661"/>
                </a:cubicBezTo>
                <a:cubicBezTo>
                  <a:pt x="98" y="672"/>
                  <a:pt x="91" y="682"/>
                  <a:pt x="87" y="693"/>
                </a:cubicBezTo>
                <a:cubicBezTo>
                  <a:pt x="81" y="708"/>
                  <a:pt x="72" y="740"/>
                  <a:pt x="72" y="740"/>
                </a:cubicBezTo>
                <a:cubicBezTo>
                  <a:pt x="76" y="839"/>
                  <a:pt x="17" y="985"/>
                  <a:pt x="127" y="953"/>
                </a:cubicBezTo>
                <a:cubicBezTo>
                  <a:pt x="145" y="898"/>
                  <a:pt x="107" y="939"/>
                  <a:pt x="87" y="953"/>
                </a:cubicBezTo>
                <a:cubicBezTo>
                  <a:pt x="52" y="1069"/>
                  <a:pt x="75" y="1103"/>
                  <a:pt x="80" y="1275"/>
                </a:cubicBezTo>
                <a:cubicBezTo>
                  <a:pt x="88" y="1272"/>
                  <a:pt x="98" y="1273"/>
                  <a:pt x="103" y="1267"/>
                </a:cubicBezTo>
                <a:cubicBezTo>
                  <a:pt x="142" y="1218"/>
                  <a:pt x="99" y="1240"/>
                  <a:pt x="87" y="1244"/>
                </a:cubicBezTo>
                <a:cubicBezTo>
                  <a:pt x="63" y="1321"/>
                  <a:pt x="72" y="1386"/>
                  <a:pt x="72" y="1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6443663" y="2038350"/>
            <a:ext cx="34925" cy="2360613"/>
          </a:xfrm>
          <a:custGeom>
            <a:avLst/>
            <a:gdLst>
              <a:gd name="T0" fmla="*/ 0 w 22"/>
              <a:gd name="T1" fmla="*/ 0 h 1487"/>
              <a:gd name="T2" fmla="*/ 8 w 22"/>
              <a:gd name="T3" fmla="*/ 1487 h 14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" h="1487">
                <a:moveTo>
                  <a:pt x="0" y="0"/>
                </a:moveTo>
                <a:cubicBezTo>
                  <a:pt x="22" y="653"/>
                  <a:pt x="8" y="157"/>
                  <a:pt x="8" y="14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7467600" y="2133600"/>
            <a:ext cx="34925" cy="2360613"/>
          </a:xfrm>
          <a:custGeom>
            <a:avLst/>
            <a:gdLst>
              <a:gd name="T0" fmla="*/ 0 w 22"/>
              <a:gd name="T1" fmla="*/ 0 h 1487"/>
              <a:gd name="T2" fmla="*/ 8 w 22"/>
              <a:gd name="T3" fmla="*/ 1487 h 14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" h="1487">
                <a:moveTo>
                  <a:pt x="0" y="0"/>
                </a:moveTo>
                <a:cubicBezTo>
                  <a:pt x="22" y="653"/>
                  <a:pt x="8" y="157"/>
                  <a:pt x="8" y="14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191000" y="4343400"/>
            <a:ext cx="852488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324600" y="4343400"/>
            <a:ext cx="852488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219200" y="1524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Maternal spiral artery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295400" y="46482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Trophoblast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048000" y="464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038600" y="5334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Preeclampsia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324600" y="5334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Normal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4724400" y="1066800"/>
            <a:ext cx="381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4572000" y="45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Hypoxia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172200" y="7620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239000" y="533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sFlt</a:t>
            </a:r>
            <a:endParaRPr lang="en-US" sz="2400" b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81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4343400" y="2667000"/>
            <a:ext cx="762000" cy="1981200"/>
          </a:xfrm>
          <a:prstGeom prst="ellipse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09800" y="2667000"/>
            <a:ext cx="2590800" cy="198120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47085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sFlt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76600" y="62325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sFlt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19200" y="62325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sFlt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95600" y="47085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VEGF</a:t>
            </a:r>
          </a:p>
          <a:p>
            <a:r>
              <a:rPr lang="en-US" sz="2000" b="1">
                <a:solidFill>
                  <a:srgbClr val="0000FF"/>
                </a:solidFill>
              </a:rPr>
              <a:t>PGF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1981200" y="5318125"/>
            <a:ext cx="10668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600200" y="4937125"/>
            <a:ext cx="12192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3352800" y="5394325"/>
            <a:ext cx="3048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Endothelial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rgbClr val="A28300"/>
                </a:solidFill>
              </a:rPr>
              <a:t>dys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function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087938" y="2365375"/>
            <a:ext cx="434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996633"/>
                </a:solidFill>
              </a:rPr>
              <a:t>Hypertension</a:t>
            </a:r>
            <a:br>
              <a:rPr lang="en-US" sz="2800" b="1">
                <a:solidFill>
                  <a:srgbClr val="996633"/>
                </a:solidFill>
              </a:rPr>
            </a:br>
            <a:r>
              <a:rPr lang="en-US" sz="2800" b="1">
                <a:solidFill>
                  <a:srgbClr val="996633"/>
                </a:solidFill>
              </a:rPr>
              <a:t>Renal dysfunction</a:t>
            </a:r>
            <a:br>
              <a:rPr lang="en-US" sz="2800" b="1">
                <a:solidFill>
                  <a:srgbClr val="996633"/>
                </a:solidFill>
              </a:rPr>
            </a:br>
            <a:r>
              <a:rPr lang="en-US" sz="2800" b="1">
                <a:solidFill>
                  <a:srgbClr val="996633"/>
                </a:solidFill>
              </a:rPr>
              <a:t>Capillary leak</a:t>
            </a:r>
            <a:br>
              <a:rPr lang="en-US" sz="2800" b="1">
                <a:solidFill>
                  <a:srgbClr val="996633"/>
                </a:solidFill>
              </a:rPr>
            </a:br>
            <a:r>
              <a:rPr lang="en-US" sz="2800" b="1">
                <a:solidFill>
                  <a:srgbClr val="996633"/>
                </a:solidFill>
              </a:rPr>
              <a:t>Edema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895600" y="33528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VEGF</a:t>
            </a:r>
          </a:p>
          <a:p>
            <a:r>
              <a:rPr lang="en-US" sz="2000" b="1">
                <a:solidFill>
                  <a:srgbClr val="0000FF"/>
                </a:solidFill>
              </a:rPr>
              <a:t>PGF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667000" y="3352800"/>
            <a:ext cx="12192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895600" y="3276600"/>
            <a:ext cx="9144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436938" y="2090738"/>
            <a:ext cx="1592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Endoglin</a:t>
            </a:r>
          </a:p>
          <a:p>
            <a:r>
              <a:rPr lang="en-US" b="1">
                <a:solidFill>
                  <a:srgbClr val="006600"/>
                </a:solidFill>
              </a:rPr>
              <a:t>TGF </a:t>
            </a:r>
            <a:r>
              <a:rPr lang="en-US" b="1">
                <a:solidFill>
                  <a:srgbClr val="006600"/>
                </a:solidFill>
                <a:latin typeface="Symbol" pitchFamily="18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50025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 descr="sf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" r="7709"/>
          <a:stretch>
            <a:fillRect/>
          </a:stretch>
        </p:blipFill>
        <p:spPr>
          <a:xfrm>
            <a:off x="215900" y="301625"/>
            <a:ext cx="8631238" cy="541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4919663" y="6111875"/>
            <a:ext cx="3579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Williams, N Engl J Med 2005</a:t>
            </a:r>
          </a:p>
        </p:txBody>
      </p:sp>
    </p:spTree>
    <p:extLst>
      <p:ext uri="{BB962C8B-B14F-4D97-AF65-F5344CB8AC3E}">
        <p14:creationId xmlns:p14="http://schemas.microsoft.com/office/powerpoint/2010/main" xmlns="" val="161561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5588" y="195263"/>
            <a:ext cx="8423275" cy="5995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77825" y="381000"/>
          <a:ext cx="9156700" cy="5518150"/>
        </p:xfrm>
        <a:graphic>
          <a:graphicData uri="http://schemas.openxmlformats.org/presentationml/2006/ole">
            <p:oleObj spid="_x0000_s1039" name="Chart" r:id="rId4" imgW="9172634" imgH="5533957" progId="MSGraph.Chart.8">
              <p:embed followColorScheme="full"/>
            </p:oleObj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86213" y="6251575"/>
            <a:ext cx="5078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Adapted from Levine, N Engl J Med 2004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95400" y="56181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102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487613" y="5618163"/>
            <a:ext cx="636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71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630613" y="5618163"/>
            <a:ext cx="636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29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773613" y="5618163"/>
            <a:ext cx="636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26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16613" y="5618163"/>
            <a:ext cx="636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14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143750" y="5618163"/>
            <a:ext cx="552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 = 9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 rot="16200000">
            <a:off x="15082" y="295671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pg/ml</a:t>
            </a:r>
          </a:p>
        </p:txBody>
      </p:sp>
    </p:spTree>
    <p:extLst>
      <p:ext uri="{BB962C8B-B14F-4D97-AF65-F5344CB8AC3E}">
        <p14:creationId xmlns:p14="http://schemas.microsoft.com/office/powerpoint/2010/main" xmlns="" val="251372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6900" y="1314450"/>
            <a:ext cx="7866063" cy="5416550"/>
          </a:xfrm>
          <a:noFill/>
          <a:ln/>
        </p:spPr>
      </p:pic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b="1"/>
              <a:t>Historical perspective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4195843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sFlt-1 and SLE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8686800" cy="4294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52 patients with SLE</a:t>
            </a:r>
          </a:p>
          <a:p>
            <a:r>
              <a:rPr lang="en-US" dirty="0">
                <a:solidFill>
                  <a:schemeClr val="bg1"/>
                </a:solidFill>
              </a:rPr>
              <a:t>9 with preeclampsia and 9 superimposed</a:t>
            </a:r>
          </a:p>
          <a:p>
            <a:r>
              <a:rPr lang="en-US" dirty="0">
                <a:solidFill>
                  <a:schemeClr val="bg1"/>
                </a:solidFill>
              </a:rPr>
              <a:t>Increased sFlt-1 with preeclampsia: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1768 </a:t>
            </a:r>
            <a:r>
              <a:rPr lang="en-US" u="sng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196 </a:t>
            </a:r>
            <a:r>
              <a:rPr lang="en-US" dirty="0" err="1">
                <a:solidFill>
                  <a:schemeClr val="bg1"/>
                </a:solidFill>
              </a:rPr>
              <a:t>pg</a:t>
            </a:r>
            <a:r>
              <a:rPr lang="en-US" dirty="0">
                <a:solidFill>
                  <a:schemeClr val="bg1"/>
                </a:solidFill>
              </a:rPr>
              <a:t>/mL </a:t>
            </a:r>
            <a:r>
              <a:rPr lang="en-US" dirty="0" err="1">
                <a:solidFill>
                  <a:schemeClr val="bg1"/>
                </a:solidFill>
              </a:rPr>
              <a:t>vs</a:t>
            </a:r>
            <a:r>
              <a:rPr lang="en-US" dirty="0">
                <a:solidFill>
                  <a:schemeClr val="bg1"/>
                </a:solidFill>
              </a:rPr>
              <a:t> 1177 </a:t>
            </a:r>
            <a:r>
              <a:rPr lang="en-US" u="sng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143 </a:t>
            </a:r>
            <a:r>
              <a:rPr lang="en-US" dirty="0" err="1">
                <a:solidFill>
                  <a:schemeClr val="bg1"/>
                </a:solidFill>
              </a:rPr>
              <a:t>pg</a:t>
            </a:r>
            <a:r>
              <a:rPr lang="en-US" dirty="0">
                <a:solidFill>
                  <a:schemeClr val="bg1"/>
                </a:solidFill>
              </a:rPr>
              <a:t>/mL p = 0.02</a:t>
            </a:r>
          </a:p>
          <a:p>
            <a:r>
              <a:rPr lang="en-US" dirty="0">
                <a:solidFill>
                  <a:schemeClr val="bg1"/>
                </a:solidFill>
              </a:rPr>
              <a:t>No association with SLEDAI</a:t>
            </a:r>
          </a:p>
          <a:p>
            <a:r>
              <a:rPr lang="en-US" dirty="0">
                <a:solidFill>
                  <a:schemeClr val="bg1"/>
                </a:solidFill>
              </a:rPr>
              <a:t>{commercial kit under development}</a:t>
            </a:r>
          </a:p>
          <a:p>
            <a:r>
              <a:rPr lang="en-US" dirty="0">
                <a:solidFill>
                  <a:schemeClr val="bg1"/>
                </a:solidFill>
              </a:rPr>
              <a:t>(Gestational age at sampling 22-32 weeks)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483225" y="5980113"/>
            <a:ext cx="301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Qazi, J Rheumatol 2008</a:t>
            </a:r>
          </a:p>
        </p:txBody>
      </p:sp>
    </p:spTree>
    <p:extLst>
      <p:ext uri="{BB962C8B-B14F-4D97-AF65-F5344CB8AC3E}">
        <p14:creationId xmlns:p14="http://schemas.microsoft.com/office/powerpoint/2010/main" xmlns="" val="8439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Postpartum preeclampsia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A28300"/>
                </a:solidFill>
              </a:rPr>
              <a:t>3988 patients-229 (5.7% </a:t>
            </a:r>
            <a:r>
              <a:rPr lang="en-US" sz="2800" dirty="0" err="1">
                <a:solidFill>
                  <a:srgbClr val="A28300"/>
                </a:solidFill>
              </a:rPr>
              <a:t>pp</a:t>
            </a:r>
            <a:r>
              <a:rPr lang="en-US" sz="2800" dirty="0">
                <a:solidFill>
                  <a:srgbClr val="A28300"/>
                </a:solidFill>
              </a:rPr>
              <a:t>);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151 patients 16%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eclampsia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		6%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pulm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edema, 1.3% VTE, 1 death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Readmit 1-24 days (mean 7);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		headache 62%, visual change 19%,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SOB 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13%, seizures 11%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211638" y="6219825"/>
            <a:ext cx="3627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>
                <a:solidFill>
                  <a:schemeClr val="bg2">
                    <a:lumMod val="90000"/>
                  </a:schemeClr>
                </a:solidFill>
              </a:rPr>
              <a:t> Matthys, Am J Obstet Gynecol 2004</a:t>
            </a:r>
          </a:p>
        </p:txBody>
      </p:sp>
    </p:spTree>
    <p:extLst>
      <p:ext uri="{BB962C8B-B14F-4D97-AF65-F5344CB8AC3E}">
        <p14:creationId xmlns:p14="http://schemas.microsoft.com/office/powerpoint/2010/main" xmlns="" val="2683569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Preeclampsia and Calcium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6688" y="1839913"/>
            <a:ext cx="2119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90000"/>
                  </a:schemeClr>
                </a:solidFill>
              </a:rPr>
              <a:t>Placental dysfunction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940050" y="1824038"/>
            <a:ext cx="2119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Decreased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1,25 (OH)2 D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936875" y="2789238"/>
            <a:ext cx="2119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Decreased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Urine calcium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808663" y="3443288"/>
            <a:ext cx="2119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Decreased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Ionized calcium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608638" y="1870075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Decreased calcium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Gut absorption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859463" y="4911725"/>
            <a:ext cx="211931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>
                    <a:lumMod val="90000"/>
                  </a:schemeClr>
                </a:solidFill>
              </a:rPr>
              <a:t>Increased PTH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074863" y="2219325"/>
            <a:ext cx="601662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760913" y="2219325"/>
            <a:ext cx="747712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556375" y="2554288"/>
            <a:ext cx="0" cy="83502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6589713" y="4148138"/>
            <a:ext cx="0" cy="7032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746500" y="5761038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</a:rPr>
              <a:t>HTN</a:t>
            </a:r>
            <a:r>
              <a:rPr lang="en-US"/>
              <a:t> 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63525" y="4383088"/>
            <a:ext cx="13096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Renin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JG cells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5078413" y="5365750"/>
            <a:ext cx="133350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244600" y="2544763"/>
            <a:ext cx="1773238" cy="18510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135063" y="5200650"/>
            <a:ext cx="2335212" cy="693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1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Preeclampsia and Calcium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90550" y="2187575"/>
            <a:ext cx="3424238" cy="836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 descr="90%"/>
          <p:cNvSpPr>
            <a:spLocks noChangeArrowheads="1"/>
          </p:cNvSpPr>
          <p:nvPr/>
        </p:nvSpPr>
        <p:spPr bwMode="auto">
          <a:xfrm>
            <a:off x="546100" y="2654300"/>
            <a:ext cx="3468688" cy="3913188"/>
          </a:xfrm>
          <a:prstGeom prst="rect">
            <a:avLst/>
          </a:prstGeom>
          <a:pattFill prst="pct90">
            <a:fgClr>
              <a:srgbClr val="CC6600"/>
            </a:fgClr>
            <a:bgClr>
              <a:schemeClr val="bg1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 descr="90%"/>
          <p:cNvSpPr>
            <a:spLocks noChangeArrowheads="1"/>
          </p:cNvSpPr>
          <p:nvPr/>
        </p:nvSpPr>
        <p:spPr bwMode="auto">
          <a:xfrm>
            <a:off x="525463" y="2197100"/>
            <a:ext cx="3467100" cy="792163"/>
          </a:xfrm>
          <a:prstGeom prst="ellipse">
            <a:avLst/>
          </a:prstGeom>
          <a:pattFill prst="pct90">
            <a:fgClr>
              <a:srgbClr val="CC66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051425" y="3970338"/>
            <a:ext cx="3144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03288" y="3890963"/>
            <a:ext cx="307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25 (OH) D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89000" y="4491038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1,25 (OH)2  D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977900" y="5818188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Receptor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657475" y="3773488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Receptor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44550" y="3319463"/>
            <a:ext cx="85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PTH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430463" y="329247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PTHrP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219200" y="5056188"/>
            <a:ext cx="178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Calcium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587500" y="5499100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T-lymphocytes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802063" y="1674813"/>
            <a:ext cx="387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852AAA"/>
                </a:solidFill>
              </a:rPr>
              <a:t>What’s going on?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270375" y="6121400"/>
            <a:ext cx="2152650" cy="0"/>
          </a:xfrm>
          <a:prstGeom prst="line">
            <a:avLst/>
          </a:prstGeom>
          <a:noFill/>
          <a:ln w="76200" cmpd="tri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734175" y="5965825"/>
            <a:ext cx="240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FF0066"/>
                </a:solidFill>
              </a:rPr>
              <a:t>PREECLAMPSIA</a:t>
            </a:r>
          </a:p>
        </p:txBody>
      </p:sp>
      <p:pic>
        <p:nvPicPr>
          <p:cNvPr id="31765" name="Picture 21" descr="Treasury+Secretary+Geithner+Testifies+Senate+1b4Su41maiY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13263" y="2371725"/>
            <a:ext cx="2573337" cy="34464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32117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Preeclampsia and Calcium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24613" cy="86836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CPEP Trial- 2 </a:t>
            </a:r>
            <a:r>
              <a:rPr lang="en-US" sz="2800" dirty="0" err="1">
                <a:solidFill>
                  <a:schemeClr val="bg1"/>
                </a:solidFill>
              </a:rPr>
              <a:t>gm</a:t>
            </a:r>
            <a:r>
              <a:rPr lang="en-US" sz="2800" dirty="0">
                <a:solidFill>
                  <a:schemeClr val="bg1"/>
                </a:solidFill>
              </a:rPr>
              <a:t> 13-21 weeks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2313" y="2128838"/>
            <a:ext cx="5318125" cy="4008437"/>
          </a:xfrm>
          <a:noFill/>
          <a:ln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862638" y="6345238"/>
            <a:ext cx="2663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Levine, N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Engl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J Med 1997</a:t>
            </a:r>
          </a:p>
        </p:txBody>
      </p:sp>
    </p:spTree>
    <p:extLst>
      <p:ext uri="{BB962C8B-B14F-4D97-AF65-F5344CB8AC3E}">
        <p14:creationId xmlns:p14="http://schemas.microsoft.com/office/powerpoint/2010/main" xmlns="" val="6058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3843338" y="1543050"/>
            <a:ext cx="4533900" cy="5033963"/>
          </a:xfrm>
          <a:noFill/>
          <a:ln/>
        </p:spPr>
      </p:pic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and Calcium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384175" y="1674813"/>
            <a:ext cx="5334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 WHO Trial-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1.5 grams &lt; 20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weeks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224463" y="649128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Villar, Am J Obstet Gynecol 2006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4267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2475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Preeclampsia and Calcium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2101850"/>
            <a:ext cx="8499475" cy="3700463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Cochrane Review 2006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Randomized trial 1 gram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vs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placebo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11/12 studies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14,946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	 RR HTN 	0.7 (0.57-0.88)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12/12 studies 15,206 RR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preecl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	0.5 (0.33-0.69)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4 studies		9732	 RR composite 0.8 (0.65-0.97</a:t>
            </a:r>
          </a:p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Benefit is in patients on low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Ca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++ diet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916113"/>
            <a:ext cx="8545512" cy="38544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10,141 women randomized to MgSO</a:t>
            </a:r>
            <a:r>
              <a:rPr lang="en-US" sz="1800" b="1" baseline="-25000" dirty="0">
                <a:solidFill>
                  <a:schemeClr val="bg1"/>
                </a:solidFill>
              </a:rPr>
              <a:t>4</a:t>
            </a:r>
            <a:r>
              <a:rPr lang="en-US" sz="1800" b="1" dirty="0">
                <a:solidFill>
                  <a:schemeClr val="bg1"/>
                </a:solidFill>
              </a:rPr>
              <a:t> or placebo</a:t>
            </a:r>
          </a:p>
          <a:p>
            <a:pPr>
              <a:buFontTx/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n-US" sz="1800" b="1" dirty="0" smtClean="0">
                <a:solidFill>
                  <a:schemeClr val="bg1"/>
                </a:solidFill>
              </a:rPr>
              <a:t>		 </a:t>
            </a:r>
            <a:r>
              <a:rPr lang="en-US" sz="1800" b="1" dirty="0">
                <a:solidFill>
                  <a:schemeClr val="bg1"/>
                </a:solidFill>
              </a:rPr>
              <a:t>Mg            Placebo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                            </a:t>
            </a:r>
            <a:r>
              <a:rPr lang="en-US" sz="1800" b="1" dirty="0" smtClean="0">
                <a:solidFill>
                  <a:schemeClr val="bg1"/>
                </a:solidFill>
              </a:rPr>
              <a:t>		(</a:t>
            </a:r>
            <a:r>
              <a:rPr lang="en-US" sz="1800" b="1" dirty="0">
                <a:solidFill>
                  <a:schemeClr val="bg1"/>
                </a:solidFill>
              </a:rPr>
              <a:t>5055)           (5055)</a:t>
            </a:r>
          </a:p>
          <a:p>
            <a:pPr>
              <a:buFontTx/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Severe preeclampsia           </a:t>
            </a:r>
            <a:r>
              <a:rPr lang="en-US" sz="1800" b="1" dirty="0" smtClean="0">
                <a:solidFill>
                  <a:schemeClr val="bg1"/>
                </a:solidFill>
              </a:rPr>
              <a:t>		26</a:t>
            </a:r>
            <a:r>
              <a:rPr lang="en-US" sz="1800" b="1" dirty="0">
                <a:solidFill>
                  <a:schemeClr val="bg1"/>
                </a:solidFill>
              </a:rPr>
              <a:t>%                27%  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BP at entry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</a:t>
            </a:r>
            <a:r>
              <a:rPr lang="en-US" sz="1800" b="1" dirty="0" err="1">
                <a:solidFill>
                  <a:schemeClr val="bg1"/>
                </a:solidFill>
              </a:rPr>
              <a:t>Syst</a:t>
            </a:r>
            <a:r>
              <a:rPr lang="en-US" sz="1800" b="1" dirty="0">
                <a:solidFill>
                  <a:schemeClr val="bg1"/>
                </a:solidFill>
              </a:rPr>
              <a:t> &gt;170 </a:t>
            </a:r>
            <a:r>
              <a:rPr lang="en-US" sz="1800" b="1" dirty="0" err="1">
                <a:solidFill>
                  <a:schemeClr val="bg1"/>
                </a:solidFill>
              </a:rPr>
              <a:t>bpm</a:t>
            </a:r>
            <a:r>
              <a:rPr lang="en-US" sz="1800" b="1" dirty="0">
                <a:solidFill>
                  <a:schemeClr val="bg1"/>
                </a:solidFill>
              </a:rPr>
              <a:t>                </a:t>
            </a:r>
            <a:r>
              <a:rPr lang="en-US" sz="1800" b="1" dirty="0" smtClean="0">
                <a:solidFill>
                  <a:schemeClr val="bg1"/>
                </a:solidFill>
              </a:rPr>
              <a:t>		16</a:t>
            </a:r>
            <a:r>
              <a:rPr lang="en-US" sz="1800" b="1" dirty="0">
                <a:solidFill>
                  <a:schemeClr val="bg1"/>
                </a:solidFill>
              </a:rPr>
              <a:t>%                16%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Dias &gt;110 </a:t>
            </a:r>
            <a:r>
              <a:rPr lang="en-US" sz="1800" b="1" dirty="0" err="1">
                <a:solidFill>
                  <a:schemeClr val="bg1"/>
                </a:solidFill>
              </a:rPr>
              <a:t>bpm</a:t>
            </a:r>
            <a:r>
              <a:rPr lang="en-US" sz="1800" b="1" dirty="0">
                <a:solidFill>
                  <a:schemeClr val="bg1"/>
                </a:solidFill>
              </a:rPr>
              <a:t>	    </a:t>
            </a:r>
            <a:r>
              <a:rPr lang="en-US" sz="1800" b="1" dirty="0" smtClean="0">
                <a:solidFill>
                  <a:schemeClr val="bg1"/>
                </a:solidFill>
              </a:rPr>
              <a:t>		22</a:t>
            </a:r>
            <a:r>
              <a:rPr lang="en-US" sz="1800" b="1" dirty="0">
                <a:solidFill>
                  <a:schemeClr val="bg1"/>
                </a:solidFill>
              </a:rPr>
              <a:t>%               23%</a:t>
            </a:r>
          </a:p>
          <a:p>
            <a:pPr>
              <a:buFontTx/>
              <a:buNone/>
            </a:pPr>
            <a:r>
              <a:rPr lang="en-US" sz="1800" b="1" dirty="0" err="1">
                <a:solidFill>
                  <a:schemeClr val="bg1"/>
                </a:solidFill>
              </a:rPr>
              <a:t>Eclampsia</a:t>
            </a:r>
            <a:r>
              <a:rPr lang="en-US" sz="1800" b="1" dirty="0">
                <a:solidFill>
                  <a:schemeClr val="bg1"/>
                </a:solidFill>
              </a:rPr>
              <a:t>                        	 </a:t>
            </a:r>
            <a:r>
              <a:rPr lang="en-US" sz="1800" b="1" dirty="0" smtClean="0">
                <a:solidFill>
                  <a:schemeClr val="bg1"/>
                </a:solidFill>
              </a:rPr>
              <a:t>	40 </a:t>
            </a:r>
            <a:r>
              <a:rPr lang="en-US" sz="1800" b="1" dirty="0">
                <a:solidFill>
                  <a:schemeClr val="bg1"/>
                </a:solidFill>
              </a:rPr>
              <a:t>(0.8%)       96 (1.90%)      0.42 (0.29-0.6)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Death	                   	    </a:t>
            </a:r>
            <a:r>
              <a:rPr lang="en-US" sz="1800" b="1" dirty="0" smtClean="0">
                <a:solidFill>
                  <a:schemeClr val="bg1"/>
                </a:solidFill>
              </a:rPr>
              <a:t>	11 </a:t>
            </a:r>
            <a:r>
              <a:rPr lang="en-US" sz="1800" b="1" dirty="0">
                <a:solidFill>
                  <a:schemeClr val="bg1"/>
                </a:solidFill>
              </a:rPr>
              <a:t>(0.2%)       20 (0.4%)        0.55 (0.26-1.14)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807075" y="5843588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Magpie, Lancet 2002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Preeclampsia</a:t>
            </a:r>
            <a:r>
              <a:rPr lang="en-US" sz="4800" dirty="0">
                <a:solidFill>
                  <a:schemeClr val="bg1"/>
                </a:solidFill>
              </a:rPr>
              <a:t> and MgSO4</a:t>
            </a: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546100" y="2368550"/>
            <a:ext cx="77041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546100" y="3421063"/>
            <a:ext cx="77041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46100" y="5702300"/>
            <a:ext cx="77041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01650" y="1260475"/>
            <a:ext cx="8018463" cy="266700"/>
          </a:xfrm>
          <a:prstGeom prst="rect">
            <a:avLst/>
          </a:prstGeom>
          <a:gradFill rotWithShape="1">
            <a:gsLst>
              <a:gs pos="0">
                <a:srgbClr val="852AAA"/>
              </a:gs>
              <a:gs pos="100000">
                <a:srgbClr val="A7A7A7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675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1938"/>
            <a:ext cx="7970837" cy="71755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Perinatal outcomes - CHTN</a:t>
            </a:r>
          </a:p>
        </p:txBody>
      </p:sp>
      <p:graphicFrame>
        <p:nvGraphicFramePr>
          <p:cNvPr id="1334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9568403"/>
              </p:ext>
            </p:extLst>
          </p:nvPr>
        </p:nvGraphicFramePr>
        <p:xfrm>
          <a:off x="200025" y="1081088"/>
          <a:ext cx="8037513" cy="4822000"/>
        </p:xfrm>
        <a:graphic>
          <a:graphicData uri="http://schemas.openxmlformats.org/drawingml/2006/table">
            <a:tbl>
              <a:tblPr/>
              <a:tblGrid>
                <a:gridCol w="2676525"/>
                <a:gridCol w="2970213"/>
                <a:gridCol w="2390775"/>
              </a:tblGrid>
              <a:tr h="159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29,842)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Odds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 CI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Fetal growth restriction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4.7-5.2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birth weight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5.2-5.5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Preterm delivery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3.1-3.3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Respiratory distress syndrome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3.8-4.2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02225" y="6311900"/>
            <a:ext cx="345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Gilbert, J Reprod Med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404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1938"/>
            <a:ext cx="7970837" cy="71755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Perinatal outcomes - CHTN</a:t>
            </a:r>
          </a:p>
        </p:txBody>
      </p:sp>
      <p:graphicFrame>
        <p:nvGraphicFramePr>
          <p:cNvPr id="12342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5385908"/>
              </p:ext>
            </p:extLst>
          </p:nvPr>
        </p:nvGraphicFramePr>
        <p:xfrm>
          <a:off x="228600" y="1098665"/>
          <a:ext cx="7921625" cy="5353368"/>
        </p:xfrm>
        <a:graphic>
          <a:graphicData uri="http://schemas.openxmlformats.org/drawingml/2006/table">
            <a:tbl>
              <a:tblPr/>
              <a:tblGrid>
                <a:gridCol w="2638425"/>
                <a:gridCol w="3073400"/>
                <a:gridCol w="2209800"/>
              </a:tblGrid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29,842)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Odds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 CI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Maternal death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3.1-7.6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Fetal death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2.1-2.6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Neonatal death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2.0-2.7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Stroke maternal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3.7-7.5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preeclampsia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2.5-2.9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Pulmonary edema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3.9-6.7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 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4.4-8.1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Abruption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2.0-2.3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334000" y="6465888"/>
            <a:ext cx="345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Gilbert, J Reprod Med 2007</a:t>
            </a:r>
          </a:p>
        </p:txBody>
      </p:sp>
    </p:spTree>
    <p:extLst>
      <p:ext uri="{BB962C8B-B14F-4D97-AF65-F5344CB8AC3E}">
        <p14:creationId xmlns:p14="http://schemas.microsoft.com/office/powerpoint/2010/main" xmlns="" val="3010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snbc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8925" y="844550"/>
            <a:ext cx="2333625" cy="542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1" name="Picture 3" descr="Image: Elizabeth Dav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27238" y="1722438"/>
            <a:ext cx="5099050" cy="3959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6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1938"/>
            <a:ext cx="7970837" cy="71755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Perinatal outcomes - CHTN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49450" y="5743575"/>
            <a:ext cx="693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Sibai, JAMA 2007, Obstet Gynecol 2002  and NEJM 1998</a:t>
            </a:r>
          </a:p>
        </p:txBody>
      </p:sp>
      <p:graphicFrame>
        <p:nvGraphicFramePr>
          <p:cNvPr id="14364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7079504"/>
              </p:ext>
            </p:extLst>
          </p:nvPr>
        </p:nvGraphicFramePr>
        <p:xfrm>
          <a:off x="457200" y="1579563"/>
          <a:ext cx="8229600" cy="3626485"/>
        </p:xfrm>
        <a:graphic>
          <a:graphicData uri="http://schemas.openxmlformats.org/drawingml/2006/table">
            <a:tbl>
              <a:tblPr/>
              <a:tblGrid>
                <a:gridCol w="2741613"/>
                <a:gridCol w="3040062"/>
                <a:gridCol w="2447925"/>
              </a:tblGrid>
              <a:tr h="173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Preeclampsia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50 - 75%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Abruption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20%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SGA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– 40%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63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1938"/>
            <a:ext cx="7970837" cy="7175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Perinatal outcomes- </a:t>
            </a:r>
            <a:b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+ CHTN</a:t>
            </a:r>
          </a:p>
        </p:txBody>
      </p:sp>
      <p:graphicFrame>
        <p:nvGraphicFramePr>
          <p:cNvPr id="2564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0649762"/>
              </p:ext>
            </p:extLst>
          </p:nvPr>
        </p:nvGraphicFramePr>
        <p:xfrm>
          <a:off x="200025" y="1187450"/>
          <a:ext cx="8229600" cy="51765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Superimposed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Preeclampsia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180)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hypertension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642)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Risk Ratio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(95% CI)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onset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preecl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(44%)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Preterm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34 weeks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(23%)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(7%)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3.12(2.13-4.56)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Inpatient days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Mean, SD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 (9.3)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 (7.0)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 (5.8-8.7)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Antenatal days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 (7.9)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 (5.9)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 (3.7-6.2)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Postnatal days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5.5(3.7)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(2.6)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 (1.7-2.8)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Antenatal death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(3%)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(2%)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 (0.41-3.00)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4933950" y="6491288"/>
            <a:ext cx="330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Chappell, Hypertension 2008</a:t>
            </a:r>
          </a:p>
        </p:txBody>
      </p:sp>
    </p:spTree>
    <p:extLst>
      <p:ext uri="{BB962C8B-B14F-4D97-AF65-F5344CB8AC3E}">
        <p14:creationId xmlns:p14="http://schemas.microsoft.com/office/powerpoint/2010/main" xmlns="" val="906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61938"/>
            <a:ext cx="7970837" cy="7175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Perinatal outcomes- </a:t>
            </a:r>
            <a:b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+ CHTN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871904"/>
              </p:ext>
            </p:extLst>
          </p:nvPr>
        </p:nvGraphicFramePr>
        <p:xfrm>
          <a:off x="200025" y="1187450"/>
          <a:ext cx="8539163" cy="4846956"/>
        </p:xfrm>
        <a:graphic>
          <a:graphicData uri="http://schemas.openxmlformats.org/drawingml/2006/table">
            <a:tbl>
              <a:tblPr/>
              <a:tblGrid>
                <a:gridCol w="2133600"/>
                <a:gridCol w="2136775"/>
                <a:gridCol w="2365375"/>
                <a:gridCol w="1903413"/>
              </a:tblGrid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Superimposed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Preeclampsia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180)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hypertension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 = 642)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Risk Ratio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(95% CI)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IVH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(3%)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 (0.5%)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7.13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(1.80-28.2)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10%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Birth weight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(48%)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(21%)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2.30 (1.85-2.84)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NICU admission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(35%)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(12%)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2.98 (2.24-3.98)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Birth weight (kg)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2.65 (1.84-3.34)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3.29 (2.88-3.70)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-0.65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(-0.81- 0.48)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Birth centile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 (0.1-59.3)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 (13.7-73.5)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-24.8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(-34.5 -15.1)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5102225" y="63373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Chappell, Hypertension 2008</a:t>
            </a:r>
          </a:p>
        </p:txBody>
      </p:sp>
    </p:spTree>
    <p:extLst>
      <p:ext uri="{BB962C8B-B14F-4D97-AF65-F5344CB8AC3E}">
        <p14:creationId xmlns:p14="http://schemas.microsoft.com/office/powerpoint/2010/main" xmlns="" val="31834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625475"/>
            <a:ext cx="6553200" cy="10668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740C90"/>
                </a:solidFill>
              </a:rPr>
              <a:t>Imitators of Preeclampsia</a:t>
            </a:r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685800" y="1981200"/>
            <a:ext cx="8137525" cy="4735513"/>
            <a:chOff x="384" y="1248"/>
            <a:chExt cx="5126" cy="2983"/>
          </a:xfrm>
        </p:grpSpPr>
        <p:sp>
          <p:nvSpPr>
            <p:cNvPr id="126980" name="Text Box 4"/>
            <p:cNvSpPr txBox="1">
              <a:spLocks noChangeArrowheads="1"/>
            </p:cNvSpPr>
            <p:nvPr/>
          </p:nvSpPr>
          <p:spPr bwMode="auto">
            <a:xfrm>
              <a:off x="384" y="1248"/>
              <a:ext cx="5126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95338"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795338"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795338"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795338"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795338"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defTabSz="795338" fontAlgn="base">
                <a:spcBef>
                  <a:spcPct val="0"/>
                </a:spcBef>
                <a:spcAft>
                  <a:spcPct val="0"/>
                </a:spcAft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defTabSz="795338" fontAlgn="base">
                <a:spcBef>
                  <a:spcPct val="0"/>
                </a:spcBef>
                <a:spcAft>
                  <a:spcPct val="0"/>
                </a:spcAft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defTabSz="795338" fontAlgn="base">
                <a:spcBef>
                  <a:spcPct val="0"/>
                </a:spcBef>
                <a:spcAft>
                  <a:spcPct val="0"/>
                </a:spcAft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defTabSz="795338" fontAlgn="base">
                <a:spcBef>
                  <a:spcPct val="0"/>
                </a:spcBef>
                <a:spcAft>
                  <a:spcPct val="0"/>
                </a:spcAft>
                <a:tabLst>
                  <a:tab pos="1768475" algn="l"/>
                  <a:tab pos="37687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	 </a:t>
              </a:r>
              <a:r>
                <a:rPr lang="en-US" sz="24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HELLP	TTP/HUS		AFLP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HTN	     ++	     +/-			   +/-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Prot. Urine	   +++		  +++			   +/-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Platelets	    &lt;&lt;		  &lt;&lt;&lt;			   &lt;&lt;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Anemia	     +		  ++			   +/-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Bilirubin	     &gt;		  &gt;&gt;			   &gt;&gt;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AST	    &gt;&gt;		  +/-			   &gt;&gt;		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Fibrinogen	     </a:t>
              </a:r>
              <a:r>
                <a:rPr lang="en-US" sz="24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=		  =			   &lt;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Ammonia	     </a:t>
              </a:r>
              <a:r>
                <a:rPr lang="en-US" sz="24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=		  =			   +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Glucose	     </a:t>
              </a:r>
              <a:r>
                <a:rPr lang="en-US" sz="24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=		  =			   &lt;</a:t>
              </a:r>
              <a:endParaRPr lang="en-US" sz="2400" b="1" dirty="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3696" y="4000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3F26F4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5341938" y="6249988"/>
            <a:ext cx="3068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Egerman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Clin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Ob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Gyn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1999</a:t>
            </a: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 flipV="1">
            <a:off x="533400" y="2438400"/>
            <a:ext cx="8153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96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7064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in pregnancies complicated by SLE: with &amp; without chronic hypertension</a:t>
            </a:r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87" r="146" b="26498"/>
          <a:stretch>
            <a:fillRect/>
          </a:stretch>
        </p:blipFill>
        <p:spPr>
          <a:xfrm>
            <a:off x="811213" y="2638425"/>
            <a:ext cx="7002462" cy="2998788"/>
          </a:xfrm>
          <a:noFill/>
          <a:ln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79850" y="6165850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Egerman, Am J Obstet Gynecol 2005</a:t>
            </a:r>
          </a:p>
        </p:txBody>
      </p:sp>
    </p:spTree>
    <p:extLst>
      <p:ext uri="{BB962C8B-B14F-4D97-AF65-F5344CB8AC3E}">
        <p14:creationId xmlns:p14="http://schemas.microsoft.com/office/powerpoint/2010/main" xmlns="" val="31657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740C90"/>
                </a:solidFill>
              </a:rPr>
              <a:t>Preeclampsia versus Flare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Both may have hypertension and renal involvement and thrombocytopenia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typically does not have an active urinary sediment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Complement levels and anti DNA antibodies are unchanged in preeclampsia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can be superimposed on other disorders</a:t>
            </a:r>
          </a:p>
        </p:txBody>
      </p:sp>
    </p:spTree>
    <p:extLst>
      <p:ext uri="{BB962C8B-B14F-4D97-AF65-F5344CB8AC3E}">
        <p14:creationId xmlns:p14="http://schemas.microsoft.com/office/powerpoint/2010/main" xmlns="" val="31087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Why consider expectant management?  Benefits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4419600"/>
            <a:ext cx="3276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Decreased PNM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Improved neurologic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and pulmonary outcomes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Decreased LOS</a:t>
            </a:r>
          </a:p>
          <a:p>
            <a:pPr>
              <a:spcBef>
                <a:spcPct val="50000"/>
              </a:spcBef>
            </a:pPr>
            <a:endParaRPr lang="en-US" sz="2000" b="1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713538" y="4300538"/>
            <a:ext cx="16764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endParaRPr lang="en-US" sz="3600" b="1"/>
          </a:p>
        </p:txBody>
      </p:sp>
      <p:sp>
        <p:nvSpPr>
          <p:cNvPr id="37893" name="AutoShape 5" descr="Purple mesh"/>
          <p:cNvSpPr>
            <a:spLocks noChangeArrowheads="1"/>
          </p:cNvSpPr>
          <p:nvPr/>
        </p:nvSpPr>
        <p:spPr bwMode="auto">
          <a:xfrm>
            <a:off x="3640138" y="3784600"/>
            <a:ext cx="2438400" cy="1752600"/>
          </a:xfrm>
          <a:prstGeom prst="triangle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 descr="Purple mesh"/>
          <p:cNvSpPr>
            <a:spLocks noChangeArrowheads="1"/>
          </p:cNvSpPr>
          <p:nvPr/>
        </p:nvSpPr>
        <p:spPr bwMode="auto">
          <a:xfrm rot="19756329">
            <a:off x="2470150" y="3354388"/>
            <a:ext cx="41910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5588" y="3254375"/>
            <a:ext cx="1333500" cy="523875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/>
              <a:t>Fetal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621463" y="3268663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Maternal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258530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prembaby_ni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20875" y="1741488"/>
            <a:ext cx="5218113" cy="3930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8151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palsy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27338" y="1104900"/>
            <a:ext cx="3546475" cy="4622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37628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tinopathy_of_prematurity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0275" y="1062038"/>
            <a:ext cx="4625975" cy="4625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79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828800"/>
            <a:ext cx="5596906" cy="3581400"/>
          </a:xfrm>
        </p:spPr>
      </p:pic>
      <p:sp>
        <p:nvSpPr>
          <p:cNvPr id="6" name="TextBox 5"/>
          <p:cNvSpPr txBox="1"/>
          <p:nvPr/>
        </p:nvSpPr>
        <p:spPr>
          <a:xfrm>
            <a:off x="6705600" y="579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MMWR 2003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506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096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b="1">
                <a:solidFill>
                  <a:srgbClr val="740C90"/>
                </a:solidFill>
              </a:rPr>
              <a:t>Preeclampsia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935038" y="2022475"/>
            <a:ext cx="7080250" cy="3867150"/>
            <a:chOff x="480" y="1504"/>
            <a:chExt cx="4460" cy="2436"/>
          </a:xfrm>
        </p:grpSpPr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480" y="1504"/>
              <a:ext cx="44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sz="2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Management of Severe Preeclampsia</a:t>
              </a:r>
            </a:p>
            <a:p>
              <a:pPr eaLnBrk="0" hangingPunct="0"/>
              <a:endPara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	  </a:t>
              </a: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&lt; 23 weeks	      23 to 32 - 34 weeks	</a:t>
              </a:r>
              <a:r>
                <a:rPr lang="en-US" sz="2400" b="1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&gt;</a:t>
              </a: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34 weeks</a:t>
              </a: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eaLnBrk="0" hangingPunct="0"/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2352" y="1920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2352" y="1920"/>
              <a:ext cx="172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H="1">
              <a:off x="816" y="1920"/>
              <a:ext cx="1536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352800" y="5259388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MgSO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Steroids and control BP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172200" y="5280025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MgSO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Deliver and control BP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9163" y="5208588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MgSO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Deliver and control BP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48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8600" y="228600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protocol for management of severe preeclampsia -  second trimester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93845161"/>
              </p:ext>
            </p:extLst>
          </p:nvPr>
        </p:nvGraphicFramePr>
        <p:xfrm>
          <a:off x="666750" y="1714500"/>
          <a:ext cx="7602538" cy="4294189"/>
        </p:xfrm>
        <a:graphic>
          <a:graphicData uri="http://schemas.openxmlformats.org/drawingml/2006/table">
            <a:tbl>
              <a:tblPr/>
              <a:tblGrid>
                <a:gridCol w="2489200"/>
                <a:gridCol w="1935163"/>
                <a:gridCol w="1795462"/>
                <a:gridCol w="1382713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Conservative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Aggressive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Admit gestation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26.2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26.0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Delivery gestation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26.3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Prolongation days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Birthweight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880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709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NICU days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4579938" y="6219825"/>
            <a:ext cx="413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/>
              <a:t>Sibai, Am J Obstet Gynecol 1990</a:t>
            </a:r>
          </a:p>
        </p:txBody>
      </p:sp>
    </p:spTree>
    <p:extLst>
      <p:ext uri="{BB962C8B-B14F-4D97-AF65-F5344CB8AC3E}">
        <p14:creationId xmlns:p14="http://schemas.microsoft.com/office/powerpoint/2010/main" xmlns="" val="28629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6111609"/>
              </p:ext>
            </p:extLst>
          </p:nvPr>
        </p:nvGraphicFramePr>
        <p:xfrm>
          <a:off x="747713" y="1797050"/>
          <a:ext cx="7378700" cy="4576318"/>
        </p:xfrm>
        <a:graphic>
          <a:graphicData uri="http://schemas.openxmlformats.org/drawingml/2006/table">
            <a:tbl>
              <a:tblPr/>
              <a:tblGrid>
                <a:gridCol w="2506662"/>
                <a:gridCol w="1214438"/>
                <a:gridCol w="1812925"/>
                <a:gridCol w="184467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Conserv-ative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 = 49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Aggressive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 = 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Prolongation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15.4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      2.6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Delivery gestation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32.9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      30.8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Birth weight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1622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      1233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NICU admissions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        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0.002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RDS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  22.5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            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0.002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SGA (%)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           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NICU days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20.2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         36.6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&lt; 0.0001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Aggressive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expectant management for severe preeclampsia 28-32 weeks</a:t>
            </a:r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4448175" y="6337300"/>
            <a:ext cx="413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Sibai, Am J Obstet Gynecol 1994</a:t>
            </a:r>
          </a:p>
        </p:txBody>
      </p:sp>
    </p:spTree>
    <p:extLst>
      <p:ext uri="{BB962C8B-B14F-4D97-AF65-F5344CB8AC3E}">
        <p14:creationId xmlns:p14="http://schemas.microsoft.com/office/powerpoint/2010/main" xmlns="" val="300832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424363" y="6403975"/>
            <a:ext cx="448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Amorim, Am J Obstet Gynecol 1999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Corticosteriod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therapy for prevention of RDS in severe preeclampsia</a:t>
            </a: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36074956"/>
              </p:ext>
            </p:extLst>
          </p:nvPr>
        </p:nvGraphicFramePr>
        <p:xfrm>
          <a:off x="1303338" y="1819275"/>
          <a:ext cx="6591300" cy="4505326"/>
        </p:xfrm>
        <a:graphic>
          <a:graphicData uri="http://schemas.openxmlformats.org/drawingml/2006/table">
            <a:tbl>
              <a:tblPr/>
              <a:tblGrid>
                <a:gridCol w="2733675"/>
                <a:gridCol w="2435225"/>
                <a:gridCol w="14224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0.35-0.82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IVH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0.15-0.86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PDA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0.08-0.95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Neonatal mortality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0.28-0.89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943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00510" y="18288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06400" indent="-406400">
              <a:buFontTx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30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yof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P1 at 34 weeks’ gestation, breech, active labor</a:t>
            </a:r>
          </a:p>
          <a:p>
            <a:pPr marL="406400" indent="-406400">
              <a:buFontTx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Taken to OR for C/S under regional anesthesia. Upon delivery of the fetus, experiences a tonic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clonic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seizure and becomes cyanotic</a:t>
            </a:r>
          </a:p>
          <a:p>
            <a:pPr marL="406400" indent="-406400">
              <a:buFontTx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She is quickly intubated and ventilated with noticeable difficulty. Cardiac rhythm becomes sinus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bradycardia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which, after 1 minute, deteriorates into pulseless electrical activity</a:t>
            </a:r>
          </a:p>
          <a:p>
            <a:pPr marL="406400" indent="-406400">
              <a:buFontTx/>
              <a:buChar char="•"/>
            </a:pPr>
            <a:endParaRPr lang="en-US" sz="2400" dirty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45222" y="990600"/>
            <a:ext cx="298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Case 2: 673.13</a:t>
            </a:r>
          </a:p>
        </p:txBody>
      </p:sp>
    </p:spTree>
    <p:extLst>
      <p:ext uri="{BB962C8B-B14F-4D97-AF65-F5344CB8AC3E}">
        <p14:creationId xmlns:p14="http://schemas.microsoft.com/office/powerpoint/2010/main" xmlns="" val="33250840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Anaphylactoid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syndrome of pregnancy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340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Pulmonary hypertension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810000" y="2895600"/>
            <a:ext cx="262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Right heart failure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172200" y="3657600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</a:rPr>
              <a:t>Left heart failure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2431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Hypoxemia</a:t>
            </a:r>
          </a:p>
          <a:p>
            <a:pPr eaLnBrk="0" hangingPunct="0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(profound shunt)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914400" y="5638800"/>
            <a:ext cx="201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Coagulopathy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267200" y="42672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ARDS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019800" y="5486400"/>
            <a:ext cx="269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</a:rPr>
              <a:t>Neurologic damage</a:t>
            </a: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2438400" y="2743200"/>
            <a:ext cx="14478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1828800" y="2819400"/>
            <a:ext cx="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2514600" y="44958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 flipH="1">
            <a:off x="2362200" y="3886200"/>
            <a:ext cx="38100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 flipV="1">
            <a:off x="2895600" y="5791200"/>
            <a:ext cx="30480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>
            <a:off x="7315200" y="4114800"/>
            <a:ext cx="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2514600" y="4572000"/>
            <a:ext cx="35052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>
            <a:off x="5257800" y="4724400"/>
            <a:ext cx="1371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606855" y="6161088"/>
            <a:ext cx="398628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Aurangzeb,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2004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Moore,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Care Med 2005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16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Anaphylactoid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syndrome of pregnancy</a:t>
            </a: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5397500" cy="4649787"/>
          </a:xfrm>
          <a:noFill/>
          <a:ln/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5656263" y="6310313"/>
            <a:ext cx="305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Moore, Crit Care Med 2005</a:t>
            </a:r>
          </a:p>
        </p:txBody>
      </p:sp>
    </p:spTree>
    <p:extLst>
      <p:ext uri="{BB962C8B-B14F-4D97-AF65-F5344CB8AC3E}">
        <p14:creationId xmlns:p14="http://schemas.microsoft.com/office/powerpoint/2010/main" xmlns="" val="1782557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Anaphylactoid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syndrome of pregnancy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916113"/>
            <a:ext cx="8329612" cy="3886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IVF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Vasopressors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PA catheter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Hydrocortisone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b="1" dirty="0" err="1">
                <a:solidFill>
                  <a:srgbClr val="996633"/>
                </a:solidFill>
              </a:rPr>
              <a:t>Arteriovenous</a:t>
            </a:r>
            <a:r>
              <a:rPr lang="en-US" sz="1800" b="1" dirty="0">
                <a:solidFill>
                  <a:srgbClr val="996633"/>
                </a:solidFill>
              </a:rPr>
              <a:t> extracorporeal membrane oxygenation with intra aortic balloon </a:t>
            </a:r>
            <a:r>
              <a:rPr lang="en-US" sz="1800" b="1" dirty="0" err="1">
                <a:solidFill>
                  <a:srgbClr val="996633"/>
                </a:solidFill>
              </a:rPr>
              <a:t>counterpulsation</a:t>
            </a:r>
            <a:r>
              <a:rPr lang="en-US" sz="1800" b="1" dirty="0">
                <a:solidFill>
                  <a:srgbClr val="996633"/>
                </a:solidFill>
              </a:rPr>
              <a:t> </a:t>
            </a:r>
            <a:r>
              <a:rPr lang="en-US" sz="1800" b="1" dirty="0"/>
              <a:t>{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Hsieh, Am J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Obstet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Gynecol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2000}</a:t>
            </a:r>
            <a:endParaRPr lang="en-US" sz="1800" b="1" dirty="0"/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rgbClr val="996633"/>
                </a:solidFill>
              </a:rPr>
              <a:t>Continuous </a:t>
            </a:r>
            <a:r>
              <a:rPr lang="en-US" sz="1800" b="1" dirty="0" err="1">
                <a:solidFill>
                  <a:srgbClr val="996633"/>
                </a:solidFill>
              </a:rPr>
              <a:t>hemodiafiltration</a:t>
            </a:r>
            <a:r>
              <a:rPr lang="en-US" sz="1800" b="1" dirty="0">
                <a:solidFill>
                  <a:srgbClr val="996633"/>
                </a:solidFill>
              </a:rPr>
              <a:t> </a:t>
            </a:r>
            <a:r>
              <a:rPr lang="en-US" sz="1800" b="1" dirty="0"/>
              <a:t>{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Kaneko,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Med 2001}</a:t>
            </a:r>
            <a:endParaRPr lang="en-US" sz="1800" b="1" dirty="0"/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rgbClr val="996633"/>
                </a:solidFill>
              </a:rPr>
              <a:t>Cardiopulmonary bypass </a:t>
            </a:r>
            <a:r>
              <a:rPr lang="en-US" sz="1800" b="1" dirty="0"/>
              <a:t>{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Stanten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Obstet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Gynecol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2003}</a:t>
            </a:r>
            <a:endParaRPr lang="en-US" sz="1800" b="1" dirty="0"/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rgbClr val="996633"/>
                </a:solidFill>
              </a:rPr>
              <a:t>Recombinant Factor VII (60 mcg/kg) </a:t>
            </a:r>
            <a:r>
              <a:rPr lang="en-US" sz="1800" b="1" dirty="0"/>
              <a:t>{Prosper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Obstet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Gynecol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2007}</a:t>
            </a:r>
            <a:endParaRPr lang="en-US" sz="1800" b="1" dirty="0"/>
          </a:p>
          <a:p>
            <a:pPr marL="457200" indent="-457200">
              <a:lnSpc>
                <a:spcPct val="120000"/>
              </a:lnSpc>
            </a:pPr>
            <a:r>
              <a:rPr lang="en-US" sz="1800" b="1" dirty="0">
                <a:solidFill>
                  <a:srgbClr val="996633"/>
                </a:solidFill>
              </a:rPr>
              <a:t>? Inhaled </a:t>
            </a:r>
            <a:r>
              <a:rPr lang="en-US" sz="1800" b="1" dirty="0" err="1">
                <a:solidFill>
                  <a:srgbClr val="996633"/>
                </a:solidFill>
              </a:rPr>
              <a:t>Prostacycline</a:t>
            </a:r>
            <a:r>
              <a:rPr lang="en-US" sz="1800" b="1" dirty="0">
                <a:solidFill>
                  <a:srgbClr val="996633"/>
                </a:solidFill>
              </a:rPr>
              <a:t> or NO</a:t>
            </a:r>
          </a:p>
        </p:txBody>
      </p:sp>
    </p:spTree>
    <p:extLst>
      <p:ext uri="{BB962C8B-B14F-4D97-AF65-F5344CB8AC3E}">
        <p14:creationId xmlns:p14="http://schemas.microsoft.com/office/powerpoint/2010/main" xmlns="" val="3181980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027862" cy="40211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yof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P2 at 34 weeks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Decreased fetal movement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Nausea, emesis for 3 days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T98   P100   BP 140/80   FHR 0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 2.7 mg/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 51 mg/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INR 3</a:t>
            </a:r>
          </a:p>
        </p:txBody>
      </p:sp>
    </p:spTree>
    <p:extLst>
      <p:ext uri="{BB962C8B-B14F-4D97-AF65-F5344CB8AC3E}">
        <p14:creationId xmlns:p14="http://schemas.microsoft.com/office/powerpoint/2010/main" xmlns="" val="38656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800600" cy="3200400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343400" cy="289560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018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5638800" cy="3867937"/>
          </a:xfrm>
        </p:spPr>
      </p:pic>
      <p:sp>
        <p:nvSpPr>
          <p:cNvPr id="6" name="TextBox 5"/>
          <p:cNvSpPr txBox="1"/>
          <p:nvPr/>
        </p:nvSpPr>
        <p:spPr>
          <a:xfrm>
            <a:off x="6705600" y="579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MMWR 2003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53000" y="3048000"/>
            <a:ext cx="152400" cy="5334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8901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086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Acute fatty liver of pregnancy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1524000"/>
            <a:ext cx="7010400" cy="152400"/>
          </a:xfrm>
          <a:prstGeom prst="rect">
            <a:avLst/>
          </a:prstGeom>
          <a:solidFill>
            <a:srgbClr val="7056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1841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</a:pP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Frequency   		1 / 13,000 deliveries (mean 34 wks, 28-39)</a:t>
            </a:r>
          </a:p>
          <a:p>
            <a:pPr eaLnBrk="0" hangingPunct="0"/>
            <a:endParaRPr 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Natural history		death</a:t>
            </a:r>
          </a:p>
          <a:p>
            <a:pPr eaLnBrk="0" hangingPunct="0"/>
            <a:endParaRPr 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Symptoms &amp; Signs	N / V, abdominal pain, jaundice</a:t>
            </a: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		low glucose</a:t>
            </a: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		prolonged PT / PTT</a:t>
            </a:r>
          </a:p>
          <a:p>
            <a:pPr eaLnBrk="0" hangingPunct="0"/>
            <a:endParaRPr 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Treatment		delivery (survival &gt; 95%)</a:t>
            </a:r>
          </a:p>
          <a:p>
            <a:pPr eaLnBrk="0" hangingPunct="0"/>
            <a:endParaRPr 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Associations		tetracycline, erythromycin </a:t>
            </a:r>
            <a:r>
              <a:rPr lang="en-US" sz="24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estolate</a:t>
            </a:r>
            <a:endParaRPr 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		3-OH </a:t>
            </a:r>
            <a:r>
              <a:rPr lang="en-US" sz="24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Acyl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CoA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dehydrogenase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deficiency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263906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HELLP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			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HTN, 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</a:rPr>
              <a:t>Proteinuria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AFL			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</a:rPr>
              <a:t>Decr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</a:rPr>
              <a:t>plts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, </a:t>
            </a:r>
          </a:p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TTP			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</a:rPr>
              <a:t>Incr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LFTs, Cr</a:t>
            </a:r>
          </a:p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SLE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7975" y="304800"/>
            <a:ext cx="8229600" cy="114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Imitators of Preeclampsia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03488" y="1771650"/>
            <a:ext cx="593725" cy="3565525"/>
          </a:xfrm>
          <a:prstGeom prst="rect">
            <a:avLst/>
          </a:prstGeom>
          <a:solidFill>
            <a:srgbClr val="120A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422775" y="4400550"/>
            <a:ext cx="4522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DIC, Hypoglycemia, </a:t>
            </a:r>
            <a:r>
              <a:rPr lang="en-US" b="1" dirty="0" err="1">
                <a:solidFill>
                  <a:schemeClr val="accent1"/>
                </a:solidFill>
              </a:rPr>
              <a:t>hyerammonemia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665663" y="5076825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Decr ADAMTS 13</a:t>
            </a:r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 flipV="1">
            <a:off x="1655763" y="2971800"/>
            <a:ext cx="2789237" cy="149860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 flipV="1">
            <a:off x="1712913" y="3670300"/>
            <a:ext cx="2789237" cy="154305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4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13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Progression of renal disease during pregnancy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14800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  	</a:t>
            </a:r>
            <a:r>
              <a:rPr lang="en-US" sz="1800" b="1" dirty="0">
                <a:solidFill>
                  <a:srgbClr val="FFCC66"/>
                </a:solidFill>
              </a:rPr>
              <a:t>Decline in function     	ESRD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rgbClr val="FFCC66"/>
                </a:solidFill>
              </a:rPr>
              <a:t>	            (%)	 (%) 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Mild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Cr &lt; 1.5 mg/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		16	&lt; 5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endParaRPr lang="en-US" sz="1800" b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Moderate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Cr 1.5 - 2.4 mg/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		33	&lt; 20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endParaRPr lang="en-US" sz="1800" b="1" dirty="0"/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Severe</a:t>
            </a:r>
          </a:p>
          <a:p>
            <a:pPr marL="0" indent="0"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743200" algn="l"/>
                <a:tab pos="3657600" algn="l"/>
                <a:tab pos="6862763" algn="l"/>
              </a:tabLst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Cr &gt; 2.5 mg/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		50	   35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343400" y="5815013"/>
            <a:ext cx="4103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600" b="1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 from</a:t>
            </a:r>
          </a:p>
          <a:p>
            <a:pPr eaLnBrk="0" hangingPunct="0"/>
            <a:r>
              <a:rPr kumimoji="1" lang="en-US" sz="1600" b="1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Jones, N Engl J Med 1996,</a:t>
            </a:r>
          </a:p>
          <a:p>
            <a:pPr eaLnBrk="0" hangingPunct="0"/>
            <a:r>
              <a:rPr kumimoji="1" lang="en-US" sz="1600" b="1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Cunningham, Am J Obstet Gynecol 1990</a:t>
            </a:r>
          </a:p>
        </p:txBody>
      </p:sp>
    </p:spTree>
    <p:extLst>
      <p:ext uri="{BB962C8B-B14F-4D97-AF65-F5344CB8AC3E}">
        <p14:creationId xmlns:p14="http://schemas.microsoft.com/office/powerpoint/2010/main" xmlns="" val="279406383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13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Renal disease during pregnancy and perinatal outcomes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631950"/>
            <a:ext cx="7620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rgbClr val="FFCC66"/>
                </a:solidFill>
              </a:rPr>
              <a:t>  	Preterm       	SGA      	FDIU   	 </a:t>
            </a:r>
            <a:r>
              <a:rPr lang="en-US" sz="1600" b="1" dirty="0" err="1">
                <a:solidFill>
                  <a:srgbClr val="FFCC66"/>
                </a:solidFill>
              </a:rPr>
              <a:t>Preeclmp</a:t>
            </a:r>
            <a:r>
              <a:rPr lang="en-US" sz="1600" b="1" dirty="0">
                <a:solidFill>
                  <a:srgbClr val="FFCC66"/>
                </a:solidFill>
              </a:rPr>
              <a:t>     	Live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rgbClr val="FFCC66"/>
                </a:solidFill>
              </a:rPr>
              <a:t>   	   (%)	(%)	(%)	   (%)	(%)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Mild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Cr &lt; 1.5 mg/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	    20	 24            5            	    10	 95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endParaRPr lang="en-US" sz="1600" b="1" dirty="0">
              <a:solidFill>
                <a:schemeClr val="folHlink"/>
              </a:solidFill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Moderate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Cr 1.5 - 2.4 mg/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	   50	 35	 16 	    40	 85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endParaRPr lang="en-US" sz="1600" b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Severe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Cr &gt; 2.5 mg/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</a:rPr>
              <a:t>dL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	   80	 50	 50	    80	 50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endParaRPr lang="en-US" sz="1600" b="1" dirty="0"/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  <a:tabLst>
                <a:tab pos="2286000" algn="l"/>
                <a:tab pos="3657600" algn="l"/>
                <a:tab pos="4572000" algn="l"/>
                <a:tab pos="5486400" algn="l"/>
                <a:tab pos="6858000" algn="l"/>
              </a:tabLst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Dialysis	&gt; 90	&gt; 90	50	    75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494088" y="6032500"/>
            <a:ext cx="5295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Modified from</a:t>
            </a:r>
          </a:p>
          <a:p>
            <a:pPr eaLnBrk="0" hangingPunct="0"/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Jones, N </a:t>
            </a:r>
            <a:r>
              <a:rPr kumimoji="1" lang="en-US" sz="1600" b="1" dirty="0" err="1">
                <a:solidFill>
                  <a:schemeClr val="bg2">
                    <a:lumMod val="50000"/>
                  </a:schemeClr>
                </a:solidFill>
              </a:rPr>
              <a:t>Engl</a:t>
            </a:r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 J Med 1996; Williams, BMJ 2008</a:t>
            </a:r>
          </a:p>
          <a:p>
            <a:pPr eaLnBrk="0" hangingPunct="0"/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Cunningham, Am J </a:t>
            </a:r>
            <a:r>
              <a:rPr kumimoji="1" lang="en-US" sz="1600" b="1" dirty="0" err="1">
                <a:solidFill>
                  <a:schemeClr val="bg2">
                    <a:lumMod val="50000"/>
                  </a:schemeClr>
                </a:solidFill>
              </a:rPr>
              <a:t>Obstet</a:t>
            </a:r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1600" b="1" dirty="0" err="1">
                <a:solidFill>
                  <a:schemeClr val="bg2">
                    <a:lumMod val="50000"/>
                  </a:schemeClr>
                </a:solidFill>
              </a:rPr>
              <a:t>Gynecol</a:t>
            </a:r>
            <a:r>
              <a:rPr kumimoji="1" lang="en-US" sz="1600" b="1" dirty="0">
                <a:solidFill>
                  <a:schemeClr val="bg2">
                    <a:lumMod val="50000"/>
                  </a:schemeClr>
                </a:solidFill>
              </a:rPr>
              <a:t> 1990</a:t>
            </a:r>
          </a:p>
        </p:txBody>
      </p:sp>
    </p:spTree>
    <p:extLst>
      <p:ext uri="{BB962C8B-B14F-4D97-AF65-F5344CB8AC3E}">
        <p14:creationId xmlns:p14="http://schemas.microsoft.com/office/powerpoint/2010/main" xmlns="" val="296775952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48513" cy="912813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Renal Disease and Pregnancy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" y="1941788"/>
            <a:ext cx="8689975" cy="371475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Glomerulonephritis	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	HTN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, Rx</a:t>
            </a:r>
          </a:p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PCKD					AD, aneurysm</a:t>
            </a:r>
          </a:p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Chronic infection			Renal U/S,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ABx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Congenital anomaly	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	Renal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U/S,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ABx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Diabetic nephropathy	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	Control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BS, BP</a:t>
            </a:r>
          </a:p>
          <a:p>
            <a:pPr marL="463550" indent="-463550">
              <a:spcAft>
                <a:spcPct val="20000"/>
              </a:spcAft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SLE					Rx</a:t>
            </a:r>
          </a:p>
          <a:p>
            <a:pPr marL="463550" indent="-463550">
              <a:spcAft>
                <a:spcPct val="20000"/>
              </a:spcAft>
            </a:pP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Periarteritis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nodosa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 or Scleroderma</a:t>
            </a: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5943600" y="4876800"/>
            <a:ext cx="741362" cy="671512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96372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  <a:noFill/>
          <a:ln>
            <a:noFill/>
          </a:ln>
        </p:spPr>
        <p:txBody>
          <a:bodyPr lIns="92075" tIns="46038" rIns="92075" bIns="46038">
            <a:norm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NKF Stages of Renal Dysfunction</a:t>
            </a:r>
          </a:p>
        </p:txBody>
      </p:sp>
      <p:graphicFrame>
        <p:nvGraphicFramePr>
          <p:cNvPr id="81974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2829248"/>
              </p:ext>
            </p:extLst>
          </p:nvPr>
        </p:nvGraphicFramePr>
        <p:xfrm>
          <a:off x="1143000" y="762000"/>
          <a:ext cx="7010400" cy="5973898"/>
        </p:xfrm>
        <a:graphic>
          <a:graphicData uri="http://schemas.openxmlformats.org/drawingml/2006/table">
            <a:tbl>
              <a:tblPr/>
              <a:tblGrid>
                <a:gridCol w="1074839"/>
                <a:gridCol w="1876907"/>
                <a:gridCol w="2043331"/>
                <a:gridCol w="2015323"/>
              </a:tblGrid>
              <a:tr h="90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Damage or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Prevalence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5,900,000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60 - 89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5,300,000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30 - 59	 	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Moderate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7,600,000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15 - 29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400,000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531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Blood pressure control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Determination for dialysis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Frequency of dialysis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Antenatal screening and testing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Observation for preeclampsia</a:t>
            </a:r>
          </a:p>
        </p:txBody>
      </p:sp>
    </p:spTree>
    <p:extLst>
      <p:ext uri="{BB962C8B-B14F-4D97-AF65-F5344CB8AC3E}">
        <p14:creationId xmlns:p14="http://schemas.microsoft.com/office/powerpoint/2010/main" xmlns="" val="45231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43" y="1600200"/>
            <a:ext cx="8898312" cy="3886200"/>
          </a:xfrm>
        </p:spPr>
      </p:pic>
      <p:sp>
        <p:nvSpPr>
          <p:cNvPr id="6" name="TextBox 5"/>
          <p:cNvSpPr txBox="1"/>
          <p:nvPr/>
        </p:nvSpPr>
        <p:spPr>
          <a:xfrm>
            <a:off x="6705600" y="579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MMWR 2003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2743200"/>
            <a:ext cx="685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86650" y="2740366"/>
            <a:ext cx="438150" cy="28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3124200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6650" y="3124200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" y="2590800"/>
            <a:ext cx="0" cy="1213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50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Case: 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245.0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868488"/>
            <a:ext cx="7578725" cy="3886200"/>
          </a:xfrm>
        </p:spPr>
        <p:txBody>
          <a:bodyPr/>
          <a:lstStyle/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26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yof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P0 at 24 weeks’ gestation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Confused, lethargic, febrile for 8 hours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T102   P130   BP 150/70   FHR 180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Difficult to arouse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bg2">
                    <a:lumMod val="90000"/>
                  </a:schemeClr>
                </a:solidFill>
              </a:rPr>
              <a:t>Hyperdynamic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 precordium, Basilar crackles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Uterine contractions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34387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1846</Words>
  <Application>Microsoft Office PowerPoint</Application>
  <PresentationFormat>On-screen Show (4:3)</PresentationFormat>
  <Paragraphs>698</Paragraphs>
  <Slides>76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Chart</vt:lpstr>
      <vt:lpstr>Renal Disease and Pregnancy</vt:lpstr>
      <vt:lpstr>Major points:</vt:lpstr>
      <vt:lpstr>Slide 3</vt:lpstr>
      <vt:lpstr>Historical perspective</vt:lpstr>
      <vt:lpstr>Slide 5</vt:lpstr>
      <vt:lpstr>Slide 6</vt:lpstr>
      <vt:lpstr>Slide 7</vt:lpstr>
      <vt:lpstr>Slide 8</vt:lpstr>
      <vt:lpstr>Case: 245.0</vt:lpstr>
      <vt:lpstr>Attribution / stereotyping</vt:lpstr>
      <vt:lpstr>Attribution / Stereotype</vt:lpstr>
      <vt:lpstr>Availability</vt:lpstr>
      <vt:lpstr>Availability</vt:lpstr>
      <vt:lpstr>Anchoring</vt:lpstr>
      <vt:lpstr>Anchoring</vt:lpstr>
      <vt:lpstr>Case: 646.7</vt:lpstr>
      <vt:lpstr>Overview</vt:lpstr>
      <vt:lpstr>Motherisk.org [University of Toronto]</vt:lpstr>
      <vt:lpstr>Review of Medications</vt:lpstr>
      <vt:lpstr>Genetic issues</vt:lpstr>
      <vt:lpstr>Slide 21</vt:lpstr>
      <vt:lpstr>Maintenance of Renal Blood Flow</vt:lpstr>
      <vt:lpstr>Slide 23</vt:lpstr>
      <vt:lpstr>Physiology of Calcium and Pregnancy</vt:lpstr>
      <vt:lpstr>Physiology of Calcium and Pregnancy</vt:lpstr>
      <vt:lpstr>Physiology of Calcium and Pregnancy</vt:lpstr>
      <vt:lpstr>Physiology of Calcium and Pregnancy- What happens to. . .?</vt:lpstr>
      <vt:lpstr>Physiology of Calcium and Pregnancy- What happens to. . .?</vt:lpstr>
      <vt:lpstr>Physiology of Calcium and Pregnancy- What crosses the placenta?</vt:lpstr>
      <vt:lpstr>Physiology of Calcium and Pregnancy-</vt:lpstr>
      <vt:lpstr>Hypertension and pregnancy</vt:lpstr>
      <vt:lpstr>Preeclampsia</vt:lpstr>
      <vt:lpstr>Complications of Preeclampsia</vt:lpstr>
      <vt:lpstr>Preeclampsia:  </vt:lpstr>
      <vt:lpstr>Perinatal outcomes –  Gestational Hypertension</vt:lpstr>
      <vt:lpstr>Slide 36</vt:lpstr>
      <vt:lpstr>Slide 37</vt:lpstr>
      <vt:lpstr>Slide 38</vt:lpstr>
      <vt:lpstr> </vt:lpstr>
      <vt:lpstr>sFlt-1 and SLE</vt:lpstr>
      <vt:lpstr>Postpartum preeclampsia</vt:lpstr>
      <vt:lpstr>Preeclampsia and Calcium</vt:lpstr>
      <vt:lpstr>Preeclampsia and Calcium</vt:lpstr>
      <vt:lpstr>Preeclampsia and Calcium</vt:lpstr>
      <vt:lpstr>Preeclampsia and Calcium</vt:lpstr>
      <vt:lpstr>Preeclampsia and Calcium</vt:lpstr>
      <vt:lpstr>Preeclampsia and MgSO4</vt:lpstr>
      <vt:lpstr>Perinatal outcomes - CHTN</vt:lpstr>
      <vt:lpstr>Perinatal outcomes - CHTN</vt:lpstr>
      <vt:lpstr>Perinatal outcomes - CHTN</vt:lpstr>
      <vt:lpstr>Perinatal outcomes-  Preeclampsia + CHTN</vt:lpstr>
      <vt:lpstr>Perinatal outcomes-  Preeclampsia + CHTN</vt:lpstr>
      <vt:lpstr>Imitators of Preeclampsia</vt:lpstr>
      <vt:lpstr>Preeclampsia in pregnancies complicated by SLE: with &amp; without chronic hypertension</vt:lpstr>
      <vt:lpstr>Preeclampsia versus Flare</vt:lpstr>
      <vt:lpstr>Why consider expectant management?  Benefits</vt:lpstr>
      <vt:lpstr>Slide 57</vt:lpstr>
      <vt:lpstr>Slide 58</vt:lpstr>
      <vt:lpstr>Slide 59</vt:lpstr>
      <vt:lpstr>Preeclampsia</vt:lpstr>
      <vt:lpstr>Slide 61</vt:lpstr>
      <vt:lpstr>Aggressive vs expectant management for severe preeclampsia 28-32 weeks</vt:lpstr>
      <vt:lpstr>Slide 63</vt:lpstr>
      <vt:lpstr>Slide 64</vt:lpstr>
      <vt:lpstr>Anaphylactoid syndrome of pregnancy</vt:lpstr>
      <vt:lpstr>Anaphylactoid syndrome of pregnancy</vt:lpstr>
      <vt:lpstr>Anaphylactoid syndrome of pregnancy</vt:lpstr>
      <vt:lpstr>Slide 68</vt:lpstr>
      <vt:lpstr>Slide 69</vt:lpstr>
      <vt:lpstr>Acute fatty liver of pregnancy</vt:lpstr>
      <vt:lpstr>Imitators of Preeclampsia</vt:lpstr>
      <vt:lpstr>Progression of renal disease during pregnancy</vt:lpstr>
      <vt:lpstr>Renal disease during pregnancy and perinatal outcomes</vt:lpstr>
      <vt:lpstr>Renal Disease and Pregnancy</vt:lpstr>
      <vt:lpstr>NKF Stages of Renal Dysfunction</vt:lpstr>
      <vt:lpstr>Slide 76</vt:lpstr>
    </vt:vector>
  </TitlesOfParts>
  <Company>University of Tennessee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Disease and Pregnancy</dc:title>
  <dc:creator>Robert Egerman</dc:creator>
  <cp:lastModifiedBy>Nephrology</cp:lastModifiedBy>
  <cp:revision>21</cp:revision>
  <dcterms:created xsi:type="dcterms:W3CDTF">2011-05-15T16:37:40Z</dcterms:created>
  <dcterms:modified xsi:type="dcterms:W3CDTF">2011-05-17T14:05:09Z</dcterms:modified>
</cp:coreProperties>
</file>