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79" r:id="rId14"/>
    <p:sldId id="278" r:id="rId15"/>
    <p:sldId id="265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6" r:id="rId26"/>
    <p:sldId id="281" r:id="rId27"/>
    <p:sldId id="287" r:id="rId28"/>
    <p:sldId id="282" r:id="rId29"/>
    <p:sldId id="284" r:id="rId30"/>
    <p:sldId id="285" r:id="rId31"/>
    <p:sldId id="283" r:id="rId32"/>
    <p:sldId id="288" r:id="rId33"/>
    <p:sldId id="289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22F6F2-B5E6-414F-9EA1-70B7BF7153EF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110A7B-28E6-44D9-B4B3-AFBA5F7511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Pregnancy and the Kidney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Kim Huch, MD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1534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Relaxin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eptide hormone in the insulin family secreted by corpus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luteum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and placenta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Associated with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osmoregulatory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changes, increased GFR, and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vasodilation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seems to stimulate release -&gt; stimulates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hypothalmus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-&gt; increases thirst and AVP secretion</a:t>
            </a:r>
          </a:p>
          <a:p>
            <a:endParaRPr lang="en-US" sz="3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Assessment of renal function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GFR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creatinine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clearance increase by 40-65% without change 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creatinine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production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Average values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0.74, 0.58, 0.53mg/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each of the trimesters (baseline 0.83mg/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Cockroft-Gault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MDRD have not been validated in pregnancy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Measurement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Cystatin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 has been proposed but not proven</a:t>
            </a:r>
          </a:p>
          <a:p>
            <a:pPr lvl="1"/>
            <a:r>
              <a:rPr lang="en-US" b="1" dirty="0" err="1" smtClean="0">
                <a:latin typeface="Arial" pitchFamily="34" charset="0"/>
                <a:cs typeface="Arial" pitchFamily="34" charset="0"/>
              </a:rPr>
              <a:t>Creatinine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Clearance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best-validated method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Increased GFR will exceed max tubular transport mechanisms with increased glucose, amino acids, calcium, and protein excretion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Abnormal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&gt;300mg/d 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150mg/d)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Correlates with dipstick of 1+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Negative dipstick of value in ruling out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Urine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protein:creatinine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underestimates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Gold standard 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24 hour urine collection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cont’d 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Most common etiology is preeclampsia (second ½ of pregnancy) and is usually preceded by hypertension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Without preeclampsia or UTI, think of primary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diseases or systemic disease (DM, SLE)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More on this in a bit …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Hematuria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15-25% will have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hematuria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at some point in pregnancy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75% will resolve after delivery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Most common etiology is vaginal bleed or UTI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Not necessarily associated with increased risk of preeclampsia, hypertension, preterm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Urine culture; USG to r/o stones (stone incidence 0.03-1%, similar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nonpregnant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state)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CKD and renal disease in pregnancy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Not a lot of quality literature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Prevalence of CKD in women of child-bearing age is 0.03-0.2% of all pregnancies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Renal disease may preexist and be known, preexist and be discovered during pregnancy, or be new onset in pregnancy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Ability to sustain pregnancy depends primarily on renal function and blood pressure rather than etiology of disease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Renal function may decline irreversibly during gestation and after delivery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Etiologies:  exacerbation of preexistent endothelial dysfunction, alterations in immune system, or increased inflammation in pregnancy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CKD and outcomes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067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Normal BP/renal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fxn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Good outcome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Mild CKD (1.2-1.4mg/dl)		16% decline in 							renal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fxn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 CKD (1.4-2.5mg/dl)		20-30% preeclampsia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Increase preterm del</a:t>
            </a:r>
          </a:p>
          <a:p>
            <a:pPr lvl="1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						50% decline in renal 						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fxn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(by 25%) that 							persists or progresses</a:t>
            </a:r>
          </a:p>
          <a:p>
            <a:pPr lvl="1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CKD and outcomes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Severe CKD (&gt;2.5mg/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		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70% preterm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40% preeclampsia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40% decline to dialysis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Increased urinary protein excretion has worse outcome</a:t>
            </a:r>
          </a:p>
          <a:p>
            <a:pPr lvl="1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Rate of decline in GFR accelerated in subgroup with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eGFR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&lt;40cc/min and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&gt;1 gram/day prior to pregnancy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Systemic Diseases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Diabetes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Most common medical disorder of pregnancy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Mostly gestational diabetes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Increased risk of UTI and preeclampsia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Type 1 DM studied:</a:t>
            </a:r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No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micral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nl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renal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fxn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35% preterm/6% preeclampsia</a:t>
            </a:r>
          </a:p>
          <a:p>
            <a:pPr lvl="2"/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Micral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nl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renal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fxn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	62% preterm/42% preeclampsia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Overt DM nephropathy	91% preterm/64% preeclampsia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202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GB is a 28 year old woman with h/o FSGS biopsied a couple of years earlier when she presented with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nephrotic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range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edema.  She wanted to have a child and asked for advice.  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Meds: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Lisinopril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40 mg q day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Lasix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40mg bid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On PE her BP was 130/80.  1+ LE edema was present.  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Labs: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Lytes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normal.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Scr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2.1mg/dl (baseline)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Hgb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12.  U/A with trace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o/w normal dipstick.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What advice can you give to her??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Diabetes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154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Similar rates of deterioration in renal function over 16 year f/u in Type I DM compared to matched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nulliparous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controls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Urinary protein excretion will increase during pregnancy, sometimes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nephrotic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range (usually reversible)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BP control is important; must avoid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ACEi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/ARB in all 3 trimesters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methyldopa,labetalol,nifedipine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Can use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Enalapril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while breast feeding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Recommendation: if only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micral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, good renal function and BP, proceed with pregnancy early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Data not available for Type II DM and pregnancy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Systemic Lupus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Erythematosis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Much more unpredictable disease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Pregnancy duration, total disease duration, and disease activity and damage before pregnancy are associated with increased organ damage after pregnancy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Prospective data suggest pregnancy is associated with greater risk of flare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Wait for 6 months inactivity of disease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&lt;0.7mg/dl,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&lt;0.5g/d, bland urine)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SLE cont’d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25-50% fetal loss when conception occurs during active disease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&gt;1.2mg/dl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complications: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Maternal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autoantibodies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causing fetal heart block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Antiphospholipid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asso’d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50-75% fetal loss,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htn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thrombotic events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Difficult to discern flare from preeclampsia</a:t>
            </a:r>
          </a:p>
          <a:p>
            <a:pPr lvl="2"/>
            <a:r>
              <a:rPr lang="en-US" dirty="0" err="1" smtClean="0">
                <a:latin typeface="Arial" pitchFamily="34" charset="0"/>
                <a:cs typeface="Arial" pitchFamily="34" charset="0"/>
              </a:rPr>
              <a:t>Hypocomplementemia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onset earlier than 20week, RBC casts favor SLE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Increased LFT’s more likely preeclampsia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 and yet more on lupus…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Treatment of lupus during pregnancy anecdotal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Steroids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azathioprine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are mainstays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Hydroxycloroquine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not toxic to fetus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Cyclophosphamide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only if mom’s life in jeopardy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Mycophenolate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mofetil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associated with fetal malformations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diseases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Polycystic Kidney Disease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Frequently asymptomatic and undiagnosed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risk if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HTN’ve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risk for infection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Concern of expanding liver cysts and cerebral aneurysm (prior to delivery, consider screening if + family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Genetic counseling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Chronic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Pyelonephritis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Reflux nephropathy with poor outcomes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24% preeclampsia, 18% decline in renal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fxn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33% preterm, 45% with VUR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High fluid intake, monitor urine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cxs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suppressive antibiotics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 novo, Preexisting, Preeclampsia</a:t>
            </a:r>
          </a:p>
          <a:p>
            <a:r>
              <a:rPr lang="en-US" dirty="0" smtClean="0"/>
              <a:t>BP &gt; 140/90</a:t>
            </a:r>
          </a:p>
          <a:p>
            <a:r>
              <a:rPr lang="en-US" dirty="0" smtClean="0"/>
              <a:t>Affects 10-12% of all pregnancies</a:t>
            </a:r>
          </a:p>
          <a:p>
            <a:pPr lvl="1"/>
            <a:r>
              <a:rPr lang="en-US" dirty="0" smtClean="0"/>
              <a:t>Primary Hypertension		19%</a:t>
            </a:r>
          </a:p>
          <a:p>
            <a:pPr lvl="1"/>
            <a:r>
              <a:rPr lang="en-US" dirty="0" smtClean="0"/>
              <a:t>Secondary Hypertension		   4%</a:t>
            </a:r>
          </a:p>
          <a:p>
            <a:pPr lvl="1"/>
            <a:r>
              <a:rPr lang="en-US" dirty="0" smtClean="0"/>
              <a:t>Preeclampsia				34%</a:t>
            </a:r>
          </a:p>
          <a:p>
            <a:pPr lvl="1"/>
            <a:r>
              <a:rPr lang="en-US" dirty="0" smtClean="0"/>
              <a:t>Gestational HTN			The Rest…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New Presentation of Chronic Renal Disease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Underlying disease may be identified due to the increased scrutiny of U/A and BP, altered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hemodynamics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leading to measureable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or with preeclampsia due to increased risk in CKD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Differential diagnoses: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FSGS or other GN’s, PCKD, Reflux nephropathy, renal impairment associated with Systemic Disease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Preeclampsia VS Preexisting CKD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Preeclampsia: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edema, hypertension at &gt;20 weeks gestation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Hypertension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preceeds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accompanies onset of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proteinuria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Virtually never before 20 weeks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hematuria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bland urine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Increased Uric Acid &gt;8.5 mg/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dL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Role of renal biopsy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Usually reserved for worsening renal function or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nephrotic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syndrome of uncertain etiology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Study by Day,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et 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evaluated kidney biopsies in 20 pregnant women and 75 postpartum women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Findings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During pregnancy: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19/20 (95%) with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disorder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9/20 (40%) with change in management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17/20 (85%) with live infant delivered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F/U (median 103 months):  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9/20 with CKD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eGFR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&lt;60 with 6 at ESRD) 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3/20 maternal deaths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066800"/>
            <a:ext cx="8915400" cy="5562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Goals: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--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Understand the physiologic changes associated with pregnancy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-- Learn the potentially harmful effects of CKD on pregnancy outcome and renal function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-- Know how to assess renal disease in pregnancy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Post partum: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62/75 (82.6%) with significant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during pregnancy and persisting post partum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64% had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lesion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F/U of 47 of the 75 (median 51.5 months):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14 with significant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proteinuria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20 with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eGFR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&lt;60cc/min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6 with ESRD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 flipV="1">
            <a:off x="381000" y="4078545"/>
            <a:ext cx="853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After 28 weeks, wait for delivery and biopsy post-partum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Less severe disease, also biopsy postpartum (6 months)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0480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Biopsies in first trimester with structurally normal kidneys, active urinary sediment, NS, unexplained CKD, positive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serologies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 the second trimester, unexplained NS, progressive CKD, and renal disease with active systemic disease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in dialysis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Anecdotal reports in the literature</a:t>
            </a:r>
          </a:p>
          <a:p>
            <a:r>
              <a:rPr lang="en-US" dirty="0" smtClean="0"/>
              <a:t>Extremely high risk to fetus with preterm birth, low birth weight, and IUGR</a:t>
            </a:r>
          </a:p>
          <a:p>
            <a:r>
              <a:rPr lang="en-US" dirty="0" smtClean="0"/>
              <a:t>Live birth in 42-60%</a:t>
            </a:r>
          </a:p>
          <a:p>
            <a:r>
              <a:rPr lang="en-US" dirty="0" smtClean="0"/>
              <a:t>Management:</a:t>
            </a:r>
          </a:p>
          <a:p>
            <a:pPr lvl="1"/>
            <a:r>
              <a:rPr lang="en-US" dirty="0" smtClean="0"/>
              <a:t>Frequent dialysis with goal </a:t>
            </a:r>
            <a:r>
              <a:rPr lang="en-US" dirty="0" err="1" smtClean="0"/>
              <a:t>predialysis</a:t>
            </a:r>
            <a:r>
              <a:rPr lang="en-US" dirty="0" smtClean="0"/>
              <a:t> urea 30-50mg/</a:t>
            </a:r>
            <a:r>
              <a:rPr lang="en-US" dirty="0" err="1" smtClean="0"/>
              <a:t>dL</a:t>
            </a:r>
            <a:endParaRPr lang="en-US" dirty="0" smtClean="0"/>
          </a:p>
          <a:p>
            <a:pPr lvl="1"/>
            <a:r>
              <a:rPr lang="en-US" dirty="0" smtClean="0"/>
              <a:t>Minimum 20hrs/week</a:t>
            </a:r>
          </a:p>
          <a:p>
            <a:pPr lvl="1"/>
            <a:r>
              <a:rPr lang="en-US" dirty="0" smtClean="0"/>
              <a:t>Bicarbonate bath decreased to 25mEq/L</a:t>
            </a:r>
          </a:p>
          <a:p>
            <a:pPr lvl="1"/>
            <a:r>
              <a:rPr lang="en-US" dirty="0" smtClean="0"/>
              <a:t>Minimal </a:t>
            </a:r>
            <a:r>
              <a:rPr lang="en-US" dirty="0" err="1" smtClean="0"/>
              <a:t>heparinization</a:t>
            </a:r>
            <a:r>
              <a:rPr lang="en-US" dirty="0" smtClean="0"/>
              <a:t>; consider adding ASA for possible prevention of preeclampsia</a:t>
            </a:r>
          </a:p>
          <a:p>
            <a:pPr lvl="1"/>
            <a:r>
              <a:rPr lang="en-US" dirty="0" smtClean="0"/>
              <a:t>Increase “dry wt” about 1 lb a week after 1</a:t>
            </a:r>
            <a:r>
              <a:rPr lang="en-US" baseline="30000" dirty="0" smtClean="0"/>
              <a:t>st</a:t>
            </a:r>
            <a:r>
              <a:rPr lang="en-US" dirty="0" smtClean="0"/>
              <a:t> trimester </a:t>
            </a:r>
          </a:p>
          <a:p>
            <a:pPr lvl="1"/>
            <a:r>
              <a:rPr lang="en-US" dirty="0" smtClean="0"/>
              <a:t>Increase protein intake, maintain </a:t>
            </a:r>
            <a:r>
              <a:rPr lang="en-US" dirty="0" err="1" smtClean="0"/>
              <a:t>Hgb</a:t>
            </a:r>
            <a:r>
              <a:rPr lang="en-US" dirty="0" smtClean="0"/>
              <a:t>, avoid </a:t>
            </a:r>
            <a:r>
              <a:rPr lang="en-US" dirty="0" err="1" smtClean="0"/>
              <a:t>sevelemer</a:t>
            </a: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in renal 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successful with &gt;90% births but high incidence of preterm and low birth weight</a:t>
            </a:r>
          </a:p>
          <a:p>
            <a:r>
              <a:rPr lang="en-US" dirty="0" smtClean="0"/>
              <a:t>Immunosuppressant effects, preexisting hypertension, CKD can cause complications</a:t>
            </a:r>
          </a:p>
          <a:p>
            <a:r>
              <a:rPr lang="en-US" dirty="0" smtClean="0"/>
              <a:t>No adverse effect on renal function in large series</a:t>
            </a:r>
          </a:p>
          <a:p>
            <a:r>
              <a:rPr lang="en-US" dirty="0" smtClean="0"/>
              <a:t>Guidelines:</a:t>
            </a:r>
          </a:p>
          <a:p>
            <a:pPr lvl="1"/>
            <a:r>
              <a:rPr lang="en-US" dirty="0" smtClean="0"/>
              <a:t>Good health and stable renal function 1-2 years</a:t>
            </a:r>
          </a:p>
          <a:p>
            <a:pPr lvl="1"/>
            <a:r>
              <a:rPr lang="en-US" dirty="0" err="1" smtClean="0"/>
              <a:t>Proteinuria</a:t>
            </a:r>
            <a:r>
              <a:rPr lang="en-US" dirty="0" smtClean="0"/>
              <a:t> &lt;0.5gm/day; Normal or controlled BP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pelvicalcyeal</a:t>
            </a:r>
            <a:r>
              <a:rPr lang="en-US" dirty="0" smtClean="0"/>
              <a:t> distention on USG prior to conception</a:t>
            </a:r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 &lt;1.5mg/</a:t>
            </a:r>
            <a:r>
              <a:rPr lang="en-US" dirty="0" err="1" smtClean="0"/>
              <a:t>dL</a:t>
            </a:r>
            <a:endParaRPr lang="en-US" dirty="0" smtClean="0"/>
          </a:p>
          <a:p>
            <a:pPr lvl="1"/>
            <a:r>
              <a:rPr lang="en-US" dirty="0" smtClean="0"/>
              <a:t>Drug therapy:  Prednisone 15 mg, </a:t>
            </a:r>
            <a:r>
              <a:rPr lang="en-US" dirty="0" err="1" smtClean="0"/>
              <a:t>Azathioprine</a:t>
            </a:r>
            <a:r>
              <a:rPr lang="en-US" dirty="0" smtClean="0"/>
              <a:t> 2mg/kg, Cyclosporine 5mg/kg; </a:t>
            </a:r>
            <a:r>
              <a:rPr lang="en-US" dirty="0" err="1" smtClean="0"/>
              <a:t>Tacrolimus</a:t>
            </a:r>
            <a:r>
              <a:rPr lang="en-US" dirty="0" smtClean="0"/>
              <a:t> may be safe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629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o… Back to our patient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 She felt she was going to progress to dialysis and was unconcerned about progression of disease.  Was going to try to have a child no matter what advice was given to her.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202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GB is a 28 year old woman with h/o FSGS biopsied a couple of years earlier when she presented with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nephrotic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range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edema.  She wanted to have a child and asked for advice.  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Meds: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Lisinopril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40 mg q day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Lasix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40mg bid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On PE her BP was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130/80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1+ LE edema was present.  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Labs: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Lytes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normal.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Scr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2.1mg/dl (baseline)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Hgb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12.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U/A with trace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o/w normal dipstick.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What advice can you give to her??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15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Course: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Conceived 3 times with first 2 ending in miscarriage in first trimester.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Carried her last pregnancy into the 3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trimester but had preterm labor and delivered a son who died shortly after birth.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Eventually started PD and last I saw of her, she was on the transplant list.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Changes associated with pregnancy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Increased renal flow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hypertrophy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Increased kidney length of about 1 cm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Increased kidney volume of up to 30%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Anatomic changes of the collection system with dilation of R&gt;L with appearance of obstructive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uropathy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(but not so)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Stasis of urine with increased risk of infection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Overdistension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syndrome” with symptoms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 smtClean="0"/>
              <a:t>Ureteral</a:t>
            </a:r>
            <a:r>
              <a:rPr lang="en-US" dirty="0" smtClean="0"/>
              <a:t> dilation in pregnancy</a:t>
            </a:r>
            <a:endParaRPr lang="en-US" dirty="0"/>
          </a:p>
        </p:txBody>
      </p:sp>
      <p:pic>
        <p:nvPicPr>
          <p:cNvPr id="4" name="Content Placeholder 3" descr="thumb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2514600"/>
            <a:ext cx="3657600" cy="2971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Systemic changes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Marked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vasodilation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@ 6 weeks gestation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Decreased Blood Pressure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Cardiac Output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Renal Plasma 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Filtration Rate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Etiology: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Progesterone, Estrogen, Nitric Oxide,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Relaxin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effect on renal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hemodynamics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Filtration fraction may be unchanged or reduced (RPF &gt; GFR)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hemodynamics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reach max during first trimester and are about 50% above pre-pregnancy levels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increase GFR has no increased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pressure -&gt;  so, no maternal kidney damage results from normal pregnancy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physiologic changes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Acid/Base -&gt; Respiratory Alkalosis 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progesterone stimulation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medullary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respiratory center (HCO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20-22 and low pCO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 balance -&gt; Decreased plasma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by 5-10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mOsm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/kg with nadir @ 10 weeks gestation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Etiology:  Reset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osmostat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increased metabolism of AVP by placental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vasopressinases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Potential complication is transient DI requiring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desmopressin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Cont’d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Volume regulation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TBW 6-8L with 4-6 extracellular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PV 50% (largest increase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midpregnancy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TBNa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by 900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(about 20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May all be induced by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vasodilation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(has lower BP and stimulation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renin-angiotensin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system)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302</TotalTime>
  <Words>1492</Words>
  <Application>Microsoft Office PowerPoint</Application>
  <PresentationFormat>On-screen Show (4:3)</PresentationFormat>
  <Paragraphs>206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Oriel</vt:lpstr>
      <vt:lpstr>Pregnancy and the Kidney</vt:lpstr>
      <vt:lpstr>GB is a 28 year old woman with h/o FSGS biopsied a couple of years earlier when she presented with nephrotic range proteinuria and edema.  She wanted to have a child and asked for advice.   Meds:  Lisinopril 40 mg q day             Lasix 40mg bid On PE her BP was 130/80.  1+ LE edema was present.   Labs:  Lytes normal.  Scr 2.1mg/dl (baseline) Hgb 12.  U/A with trace proteinuria o/w normal dipstick.  What advice can you give to her?? </vt:lpstr>
      <vt:lpstr>Goals: -- Understand the physiologic changes associated with pregnancy  -- Learn the potentially harmful effects of CKD on pregnancy outcome and renal function  -- Know how to assess renal disease in pregnancy  </vt:lpstr>
      <vt:lpstr>Changes associated with pregnancy</vt:lpstr>
      <vt:lpstr>Ureteral dilation in pregnancy</vt:lpstr>
      <vt:lpstr>Systemic changes</vt:lpstr>
      <vt:lpstr>The effect on renal hemodynamics</vt:lpstr>
      <vt:lpstr>Other physiologic changes</vt:lpstr>
      <vt:lpstr>Cont’d</vt:lpstr>
      <vt:lpstr>Slide 10</vt:lpstr>
      <vt:lpstr>Assessment of renal function</vt:lpstr>
      <vt:lpstr>Proteinuria</vt:lpstr>
      <vt:lpstr>… Proteinuria cont’d …</vt:lpstr>
      <vt:lpstr>Hematuria</vt:lpstr>
      <vt:lpstr>CKD and renal disease in pregnancy</vt:lpstr>
      <vt:lpstr>Slide 16</vt:lpstr>
      <vt:lpstr>CKD and outcomes</vt:lpstr>
      <vt:lpstr>CKD and outcomes</vt:lpstr>
      <vt:lpstr>Systemic Diseases</vt:lpstr>
      <vt:lpstr>Diabetes</vt:lpstr>
      <vt:lpstr>Systemic Lupus Erythematosis</vt:lpstr>
      <vt:lpstr>SLE cont’d</vt:lpstr>
      <vt:lpstr>… and yet more on lupus…</vt:lpstr>
      <vt:lpstr>Other diseases</vt:lpstr>
      <vt:lpstr>Hypertension</vt:lpstr>
      <vt:lpstr>New Presentation of Chronic Renal Disease</vt:lpstr>
      <vt:lpstr>Preeclampsia VS Preexisting CKD</vt:lpstr>
      <vt:lpstr>Role of renal biopsy</vt:lpstr>
      <vt:lpstr>Findings</vt:lpstr>
      <vt:lpstr>More findings</vt:lpstr>
      <vt:lpstr>Slide 31</vt:lpstr>
      <vt:lpstr>Pregnancy in dialysis</vt:lpstr>
      <vt:lpstr>Pregnancy in renal transplantation</vt:lpstr>
      <vt:lpstr> So… Back to our patient   She felt she was going to progress to dialysis and was unconcerned about progression of disease.  Was going to try to have a child no matter what advice was given to her.    </vt:lpstr>
      <vt:lpstr>GB is a 28 year old woman with h/o FSGS biopsied a couple of years earlier when she presented with nephrotic range proteinuria and edema.  She wanted to have a child and asked for advice.   Meds:  Lisinopril 40 mg q day             Lasix 40mg bid On PE her BP was 130/80.  1+ LE edema was present.   Labs:  Lytes normal.  Scr 2.1mg/dl (baseline) Hgb 12.  U/A with trace proteinuria o/w normal dipstick.  What advice can you give to her?? </vt:lpstr>
      <vt:lpstr>Course:  Conceived 3 times with first 2 ending in miscarriage in first trimester. Carried her last pregnancy into the 3rd trimester but had preterm labor and delivered a son who died shortly after birth. Eventually started PD and last I saw of her, she was on the transplant list. 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 and the Kidney</dc:title>
  <dc:creator>Kim</dc:creator>
  <cp:lastModifiedBy>Kim</cp:lastModifiedBy>
  <cp:revision>36</cp:revision>
  <dcterms:created xsi:type="dcterms:W3CDTF">2011-02-12T13:16:13Z</dcterms:created>
  <dcterms:modified xsi:type="dcterms:W3CDTF">2011-02-15T11:53:31Z</dcterms:modified>
</cp:coreProperties>
</file>