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Lst>
  <p:notesMasterIdLst>
    <p:notesMasterId r:id="rId16"/>
  </p:notesMasterIdLst>
  <p:sldIdLst>
    <p:sldId id="258" r:id="rId5"/>
    <p:sldId id="265" r:id="rId6"/>
    <p:sldId id="503" r:id="rId7"/>
    <p:sldId id="504" r:id="rId8"/>
    <p:sldId id="505" r:id="rId9"/>
    <p:sldId id="506" r:id="rId10"/>
    <p:sldId id="507" r:id="rId11"/>
    <p:sldId id="508" r:id="rId12"/>
    <p:sldId id="509" r:id="rId13"/>
    <p:sldId id="510" r:id="rId14"/>
    <p:sldId id="50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76" d="100"/>
          <a:sy n="76" d="100"/>
        </p:scale>
        <p:origin x="66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616CC5-AF29-4604-A23C-2610CA3350B9}" type="datetimeFigureOut">
              <a:rPr lang="en-US" smtClean="0"/>
              <a:t>5/20/2020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E8869-D7CD-4320-8027-976DA2B2D9AF}" type="slidenum">
              <a:rPr lang="en-US" smtClean="0"/>
              <a:t>‹#›</a:t>
            </a:fld>
            <a:endParaRPr lang="en-US"/>
          </a:p>
        </p:txBody>
      </p:sp>
    </p:spTree>
    <p:extLst>
      <p:ext uri="{BB962C8B-B14F-4D97-AF65-F5344CB8AC3E}">
        <p14:creationId xmlns:p14="http://schemas.microsoft.com/office/powerpoint/2010/main" val="27255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ED9EE-DF7B-4A48-9F8D-E1EA4C0406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C3ACF2-11D3-42C5-BC79-EE657DA9C2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A27C375-243D-4711-B041-383E5D53D1F9}"/>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5" name="Footer Placeholder 4">
            <a:extLst>
              <a:ext uri="{FF2B5EF4-FFF2-40B4-BE49-F238E27FC236}">
                <a16:creationId xmlns:a16="http://schemas.microsoft.com/office/drawing/2014/main" id="{CC71457A-5042-4E0B-B209-F0F168BA1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47D681-BAC8-4AEC-8712-0493C3B20A39}"/>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32691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424C5-626A-4E46-A039-10EEF0516C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B53F03-DDCE-4484-9945-D74ABE90CF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943F48-B0A4-493E-B562-F0905D3A4D65}"/>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5" name="Footer Placeholder 4">
            <a:extLst>
              <a:ext uri="{FF2B5EF4-FFF2-40B4-BE49-F238E27FC236}">
                <a16:creationId xmlns:a16="http://schemas.microsoft.com/office/drawing/2014/main" id="{6A581A41-9C0C-453F-93BD-573ADC2F2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3B8AE2-BDA1-43D7-A95E-053BAA17B999}"/>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4085152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F180DFB-7FCE-4673-92E3-721AAF8EE08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A9D50C4-E7BC-42FF-A4D0-732EE34F06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0C89BD9-F172-46FE-AAC4-989BEFA61174}"/>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5" name="Footer Placeholder 4">
            <a:extLst>
              <a:ext uri="{FF2B5EF4-FFF2-40B4-BE49-F238E27FC236}">
                <a16:creationId xmlns:a16="http://schemas.microsoft.com/office/drawing/2014/main" id="{FEEB8689-8F69-4CBE-B616-A10A285EBE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16ABCB-249A-4CE1-9BB5-A9C40F88B7C3}"/>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3257156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C6F8673-ECDB-4965-89C4-5F95AFADF696}"/>
              </a:ext>
            </a:extLst>
          </p:cNvPr>
          <p:cNvPicPr>
            <a:picLocks noChangeAspect="1"/>
          </p:cNvPicPr>
          <p:nvPr userDrawn="1"/>
        </p:nvPicPr>
        <p:blipFill>
          <a:blip r:embed="rId2"/>
          <a:stretch>
            <a:fillRect/>
          </a:stretch>
        </p:blipFill>
        <p:spPr>
          <a:xfrm>
            <a:off x="0" y="1"/>
            <a:ext cx="12192000" cy="6857999"/>
          </a:xfrm>
          <a:prstGeom prst="rect">
            <a:avLst/>
          </a:prstGeom>
        </p:spPr>
      </p:pic>
      <p:sp>
        <p:nvSpPr>
          <p:cNvPr id="7" name="Rectangle 6"/>
          <p:cNvSpPr/>
          <p:nvPr/>
        </p:nvSpPr>
        <p:spPr>
          <a:xfrm>
            <a:off x="3177"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7"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ECFD27-54F9-4D91-94B2-233D88A85583}" type="slidenum">
              <a:rPr lang="en-US" smtClean="0"/>
              <a:pPr/>
              <a:t>‹#›</a:t>
            </a:fld>
            <a:endParaRPr lang="en-US"/>
          </a:p>
        </p:txBody>
      </p:sp>
    </p:spTree>
    <p:extLst>
      <p:ext uri="{BB962C8B-B14F-4D97-AF65-F5344CB8AC3E}">
        <p14:creationId xmlns:p14="http://schemas.microsoft.com/office/powerpoint/2010/main" val="9803360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838200" y="538376"/>
            <a:ext cx="10515600" cy="1325563"/>
          </a:xfrm>
          <a:prstGeom prst="rect">
            <a:avLst/>
          </a:prstGeom>
        </p:spPr>
        <p:txBody>
          <a:bodyPr vert="horz" lIns="91440" tIns="45720" rIns="91440" bIns="45720" rtlCol="0" anchor="ctr">
            <a:normAutofit/>
          </a:bodyPr>
          <a:lstStyle>
            <a:lvl1pPr>
              <a:defRPr>
                <a:solidFill>
                  <a:srgbClr val="5F259F"/>
                </a:solidFill>
              </a:defRPr>
            </a:lvl1pPr>
          </a:lstStyle>
          <a:p>
            <a:r>
              <a:rPr lang="en-US"/>
              <a:t>Click to edit Master title style</a:t>
            </a:r>
            <a:endParaRPr lang="en-US" dirty="0"/>
          </a:p>
        </p:txBody>
      </p:sp>
      <p:sp>
        <p:nvSpPr>
          <p:cNvPr id="8" name="Text Placeholder 2"/>
          <p:cNvSpPr>
            <a:spLocks noGrp="1"/>
          </p:cNvSpPr>
          <p:nvPr>
            <p:ph idx="1"/>
          </p:nvPr>
        </p:nvSpPr>
        <p:spPr>
          <a:xfrm>
            <a:off x="838200" y="1998875"/>
            <a:ext cx="10515600" cy="4248612"/>
          </a:xfrm>
          <a:prstGeom prst="rect">
            <a:avLst/>
          </a:prstGeom>
        </p:spPr>
        <p:txBody>
          <a:bodyPr vert="horz" lIns="91440" tIns="45720" rIns="91440" bIns="45720" rtlCol="0">
            <a:normAutofit/>
          </a:bodyPr>
          <a:lstStyle/>
          <a:p>
            <a:pPr lvl="0"/>
            <a:r>
              <a:rPr lang="en-US"/>
              <a:t>Click to edit Master text styles</a:t>
            </a:r>
          </a:p>
        </p:txBody>
      </p:sp>
    </p:spTree>
    <p:extLst>
      <p:ext uri="{BB962C8B-B14F-4D97-AF65-F5344CB8AC3E}">
        <p14:creationId xmlns:p14="http://schemas.microsoft.com/office/powerpoint/2010/main" val="4069054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28ED-DECE-484E-A3E9-58F628BBCD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FE8F6E-C2DA-4966-A83A-4385183772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0228AA-BBE6-4925-AD6B-CB39ACAFE17D}"/>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5" name="Footer Placeholder 4">
            <a:extLst>
              <a:ext uri="{FF2B5EF4-FFF2-40B4-BE49-F238E27FC236}">
                <a16:creationId xmlns:a16="http://schemas.microsoft.com/office/drawing/2014/main" id="{B0816435-9DC0-423E-AA5D-10F02D0D77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A42317-D4E9-4CBB-956B-686F4656812C}"/>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1765425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8DB74-8D2E-4EDF-819D-0738F6D89C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ACF7C8-1174-4747-810C-9419CC1CC0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39F2C6-839D-41FC-A7F1-80F58FCB5BA3}"/>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5" name="Footer Placeholder 4">
            <a:extLst>
              <a:ext uri="{FF2B5EF4-FFF2-40B4-BE49-F238E27FC236}">
                <a16:creationId xmlns:a16="http://schemas.microsoft.com/office/drawing/2014/main" id="{1C8E5378-8199-4206-96F7-9A4845A63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9706B0-5A23-4C07-927C-1A209B90CD24}"/>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23839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69CDD-30A2-4A34-A481-F033523A05F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44442E-D11A-4DA7-B0BA-0E808315FD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B768847-9E8E-4D4B-9BFD-C670D5094C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361D6C-0B4B-4790-8495-45395C34341C}"/>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6" name="Footer Placeholder 5">
            <a:extLst>
              <a:ext uri="{FF2B5EF4-FFF2-40B4-BE49-F238E27FC236}">
                <a16:creationId xmlns:a16="http://schemas.microsoft.com/office/drawing/2014/main" id="{1043975E-B29E-4E15-9F52-2AA791FE78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66DDAF-37F0-4FED-BE14-DAD75CEB5534}"/>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2616321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08EF0-2ABC-48F0-8C3A-548F3E031E3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E13D6E-1489-4667-85C0-EFFE30E563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6F951B-A4BC-4599-9A44-1A3F2CA5C1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83A18F-D4C7-46F5-829F-DF3AD7023F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D839C4-D7F4-4713-BCA6-12A243CE2C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9873E9-CDE4-4C00-8AD3-5F602CEE1C1A}"/>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8" name="Footer Placeholder 7">
            <a:extLst>
              <a:ext uri="{FF2B5EF4-FFF2-40B4-BE49-F238E27FC236}">
                <a16:creationId xmlns:a16="http://schemas.microsoft.com/office/drawing/2014/main" id="{FEE99AF7-5ADF-4988-86A4-9E0773295F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3570A35-2979-417A-90B0-77744B0065FB}"/>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1083278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1447-228A-46EA-B662-ADA7DA34F2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F2C6FF-339E-4F36-9388-F1061D84EEB3}"/>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4" name="Footer Placeholder 3">
            <a:extLst>
              <a:ext uri="{FF2B5EF4-FFF2-40B4-BE49-F238E27FC236}">
                <a16:creationId xmlns:a16="http://schemas.microsoft.com/office/drawing/2014/main" id="{E9237EDB-04A3-435D-96E6-64FE0D56C0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8DABB0-AAA2-4FBA-9D48-8A43F2298E35}"/>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3564210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4F97B6-9479-41A4-95CB-4C49094F2404}"/>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3" name="Footer Placeholder 2">
            <a:extLst>
              <a:ext uri="{FF2B5EF4-FFF2-40B4-BE49-F238E27FC236}">
                <a16:creationId xmlns:a16="http://schemas.microsoft.com/office/drawing/2014/main" id="{4737BFEA-234B-4E3D-BD99-41A06787E3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087423-20E5-4E1C-8F13-A01FB8BFEE7A}"/>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24717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F896F-2ED4-4359-8713-3085EBEE5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62D5BF-4377-4735-916E-6A59D1CF18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3B43A9-39CB-485F-BF60-F7EDDD23A0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87C298-A53A-48BF-B8A3-00A5A5F3347F}"/>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6" name="Footer Placeholder 5">
            <a:extLst>
              <a:ext uri="{FF2B5EF4-FFF2-40B4-BE49-F238E27FC236}">
                <a16:creationId xmlns:a16="http://schemas.microsoft.com/office/drawing/2014/main" id="{0761F2C1-3771-4076-B828-19B846B70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F1F0BF-A692-4A9C-96DB-C68986B9EDD8}"/>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17628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9C14C-DAFB-4902-92A2-763FBEB632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AD340E-9B38-430E-B515-C36C6DECF4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2D8FC1B-051E-4984-888E-4BAA437EC8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429D2C-D7AF-41E8-AAE3-FEB6713A3920}"/>
              </a:ext>
            </a:extLst>
          </p:cNvPr>
          <p:cNvSpPr>
            <a:spLocks noGrp="1"/>
          </p:cNvSpPr>
          <p:nvPr>
            <p:ph type="dt" sz="half" idx="10"/>
          </p:nvPr>
        </p:nvSpPr>
        <p:spPr/>
        <p:txBody>
          <a:bodyPr/>
          <a:lstStyle/>
          <a:p>
            <a:fld id="{A0C3B8F3-3615-4369-87C4-3401274BAE11}" type="datetimeFigureOut">
              <a:rPr lang="en-US" smtClean="0"/>
              <a:t>5/20/2020</a:t>
            </a:fld>
            <a:endParaRPr lang="en-US"/>
          </a:p>
        </p:txBody>
      </p:sp>
      <p:sp>
        <p:nvSpPr>
          <p:cNvPr id="6" name="Footer Placeholder 5">
            <a:extLst>
              <a:ext uri="{FF2B5EF4-FFF2-40B4-BE49-F238E27FC236}">
                <a16:creationId xmlns:a16="http://schemas.microsoft.com/office/drawing/2014/main" id="{3487B6DF-FF4A-41A3-AFFE-90E236A120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E72991-5176-4CC3-B587-2F0F0CD5DA57}"/>
              </a:ext>
            </a:extLst>
          </p:cNvPr>
          <p:cNvSpPr>
            <a:spLocks noGrp="1"/>
          </p:cNvSpPr>
          <p:nvPr>
            <p:ph type="sldNum" sz="quarter" idx="12"/>
          </p:nvPr>
        </p:nvSpPr>
        <p:spPr/>
        <p:txBody>
          <a:bodyPr/>
          <a:lstStyle/>
          <a:p>
            <a:fld id="{20CC5038-CED2-45A3-9F1A-FF447D128103}" type="slidenum">
              <a:rPr lang="en-US" smtClean="0"/>
              <a:t>‹#›</a:t>
            </a:fld>
            <a:endParaRPr lang="en-US"/>
          </a:p>
        </p:txBody>
      </p:sp>
    </p:spTree>
    <p:extLst>
      <p:ext uri="{BB962C8B-B14F-4D97-AF65-F5344CB8AC3E}">
        <p14:creationId xmlns:p14="http://schemas.microsoft.com/office/powerpoint/2010/main" val="399801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36E982C-3A49-4208-B354-4831F3E1619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C83A010-8658-4E41-9E3E-E0398E4472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D4F9DB-1F3E-4DCF-A23E-5144DB3BF9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C3B8F3-3615-4369-87C4-3401274BAE11}" type="datetimeFigureOut">
              <a:rPr lang="en-US" smtClean="0"/>
              <a:t>5/20/2020</a:t>
            </a:fld>
            <a:endParaRPr lang="en-US"/>
          </a:p>
        </p:txBody>
      </p:sp>
      <p:sp>
        <p:nvSpPr>
          <p:cNvPr id="5" name="Footer Placeholder 4">
            <a:extLst>
              <a:ext uri="{FF2B5EF4-FFF2-40B4-BE49-F238E27FC236}">
                <a16:creationId xmlns:a16="http://schemas.microsoft.com/office/drawing/2014/main" id="{B933C9DD-F93E-422A-A0C8-6BF0688653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1BD95A-0C13-40C3-88BC-3C5545964F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CC5038-CED2-45A3-9F1A-FF447D128103}" type="slidenum">
              <a:rPr lang="en-US" smtClean="0"/>
              <a:t>‹#›</a:t>
            </a:fld>
            <a:endParaRPr lang="en-US"/>
          </a:p>
        </p:txBody>
      </p:sp>
    </p:spTree>
    <p:extLst>
      <p:ext uri="{BB962C8B-B14F-4D97-AF65-F5344CB8AC3E}">
        <p14:creationId xmlns:p14="http://schemas.microsoft.com/office/powerpoint/2010/main" val="218712544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7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3000" r="-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1252058"/>
            <a:ext cx="7772400" cy="990600"/>
          </a:xfrm>
        </p:spPr>
        <p:txBody>
          <a:bodyPr>
            <a:noAutofit/>
          </a:bodyPr>
          <a:lstStyle/>
          <a:p>
            <a:r>
              <a:rPr lang="en-US" sz="4000" dirty="0"/>
              <a:t>Strolling through the Match: Details and Dates</a:t>
            </a:r>
          </a:p>
        </p:txBody>
      </p:sp>
      <p:sp>
        <p:nvSpPr>
          <p:cNvPr id="3" name="Subtitle 2"/>
          <p:cNvSpPr>
            <a:spLocks noGrp="1"/>
          </p:cNvSpPr>
          <p:nvPr>
            <p:ph type="subTitle" idx="1"/>
          </p:nvPr>
        </p:nvSpPr>
        <p:spPr>
          <a:xfrm>
            <a:off x="2819400" y="2133600"/>
            <a:ext cx="6400800" cy="1295400"/>
          </a:xfrm>
        </p:spPr>
        <p:txBody>
          <a:bodyPr>
            <a:normAutofit/>
          </a:bodyPr>
          <a:lstStyle/>
          <a:p>
            <a:r>
              <a:rPr lang="en-US" dirty="0">
                <a:solidFill>
                  <a:schemeClr val="tx1"/>
                </a:solidFill>
              </a:rPr>
              <a:t>Andrew S Olinger, MD</a:t>
            </a:r>
          </a:p>
          <a:p>
            <a:r>
              <a:rPr lang="en-US" dirty="0">
                <a:solidFill>
                  <a:schemeClr val="tx1"/>
                </a:solidFill>
              </a:rPr>
              <a:t>Assistant Dean of Student Affair</a:t>
            </a:r>
          </a:p>
        </p:txBody>
      </p:sp>
    </p:spTree>
    <p:extLst>
      <p:ext uri="{BB962C8B-B14F-4D97-AF65-F5344CB8AC3E}">
        <p14:creationId xmlns:p14="http://schemas.microsoft.com/office/powerpoint/2010/main" val="995994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4" y="1761645"/>
            <a:ext cx="11219105" cy="4203220"/>
          </a:xfrm>
        </p:spPr>
        <p:txBody>
          <a:bodyPr>
            <a:normAutofit/>
          </a:bodyPr>
          <a:lstStyle/>
          <a:p>
            <a:endParaRPr lang="en-US" sz="3200" dirty="0"/>
          </a:p>
          <a:p>
            <a:pPr marL="0" indent="0">
              <a:buNone/>
            </a:pPr>
            <a:endParaRPr lang="en-US" sz="3200" dirty="0"/>
          </a:p>
          <a:p>
            <a:endParaRPr lang="en-US" dirty="0"/>
          </a:p>
        </p:txBody>
      </p:sp>
      <p:pic>
        <p:nvPicPr>
          <p:cNvPr id="5" name="Picture 4">
            <a:extLst>
              <a:ext uri="{FF2B5EF4-FFF2-40B4-BE49-F238E27FC236}">
                <a16:creationId xmlns:a16="http://schemas.microsoft.com/office/drawing/2014/main" id="{CB7F1CBF-42DB-B04B-8C5F-2A80D15B81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493" y="945648"/>
            <a:ext cx="10761785" cy="5286397"/>
          </a:xfrm>
          <a:prstGeom prst="rect">
            <a:avLst/>
          </a:prstGeom>
        </p:spPr>
      </p:pic>
    </p:spTree>
    <p:extLst>
      <p:ext uri="{BB962C8B-B14F-4D97-AF65-F5344CB8AC3E}">
        <p14:creationId xmlns:p14="http://schemas.microsoft.com/office/powerpoint/2010/main" val="3323198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4F725-BA61-402F-B051-AD14B9B6D94A}"/>
              </a:ext>
            </a:extLst>
          </p:cNvPr>
          <p:cNvSpPr>
            <a:spLocks noGrp="1"/>
          </p:cNvSpPr>
          <p:nvPr>
            <p:ph type="title"/>
          </p:nvPr>
        </p:nvSpPr>
        <p:spPr/>
        <p:txBody>
          <a:bodyPr/>
          <a:lstStyle/>
          <a:p>
            <a:pPr algn="ctr"/>
            <a:r>
              <a:rPr lang="en-US" dirty="0"/>
              <a:t>Questions?</a:t>
            </a:r>
            <a:br>
              <a:rPr lang="en-US" dirty="0"/>
            </a:br>
            <a:endParaRPr lang="en-US" dirty="0"/>
          </a:p>
        </p:txBody>
      </p:sp>
      <p:sp>
        <p:nvSpPr>
          <p:cNvPr id="4" name="Rectangle 3">
            <a:extLst>
              <a:ext uri="{FF2B5EF4-FFF2-40B4-BE49-F238E27FC236}">
                <a16:creationId xmlns:a16="http://schemas.microsoft.com/office/drawing/2014/main" id="{3A5391D4-F2EE-4325-A2E5-8150C55202B4}"/>
              </a:ext>
            </a:extLst>
          </p:cNvPr>
          <p:cNvSpPr/>
          <p:nvPr/>
        </p:nvSpPr>
        <p:spPr>
          <a:xfrm>
            <a:off x="1026253" y="1851436"/>
            <a:ext cx="10327547" cy="2554545"/>
          </a:xfrm>
          <a:prstGeom prst="rect">
            <a:avLst/>
          </a:prstGeom>
        </p:spPr>
        <p:txBody>
          <a:bodyPr wrap="square">
            <a:spAutoFit/>
          </a:bodyPr>
          <a:lstStyle/>
          <a:p>
            <a:r>
              <a:rPr lang="en-US" sz="3200" dirty="0"/>
              <a:t>Reach out if needed:</a:t>
            </a:r>
          </a:p>
          <a:p>
            <a:pPr lvl="1"/>
            <a:r>
              <a:rPr lang="en-US" sz="3200" dirty="0"/>
              <a:t>Catherine Womack – cwomack@uthsc.edu</a:t>
            </a:r>
          </a:p>
          <a:p>
            <a:pPr lvl="1"/>
            <a:r>
              <a:rPr lang="en-US" sz="3200" dirty="0"/>
              <a:t>Sara Cross – scross11@uthsc.edu</a:t>
            </a:r>
          </a:p>
          <a:p>
            <a:pPr lvl="1"/>
            <a:r>
              <a:rPr lang="en-US" sz="3200" dirty="0"/>
              <a:t>Deirdre James – djames17@uthsc.edu</a:t>
            </a:r>
          </a:p>
          <a:p>
            <a:pPr lvl="1"/>
            <a:r>
              <a:rPr lang="en-US" sz="3200" dirty="0"/>
              <a:t>Andrew Olinger – aolinge1@uthsc.edu</a:t>
            </a:r>
          </a:p>
        </p:txBody>
      </p:sp>
    </p:spTree>
    <p:extLst>
      <p:ext uri="{BB962C8B-B14F-4D97-AF65-F5344CB8AC3E}">
        <p14:creationId xmlns:p14="http://schemas.microsoft.com/office/powerpoint/2010/main" val="259224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Contents:</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5" y="1761645"/>
            <a:ext cx="10972800" cy="3489863"/>
          </a:xfrm>
        </p:spPr>
        <p:txBody>
          <a:bodyPr>
            <a:normAutofit/>
          </a:bodyPr>
          <a:lstStyle/>
          <a:p>
            <a:r>
              <a:rPr lang="en-US" sz="3200" dirty="0"/>
              <a:t>Where should I be now?</a:t>
            </a:r>
          </a:p>
          <a:p>
            <a:r>
              <a:rPr lang="en-US" sz="3200" dirty="0"/>
              <a:t>What is NRMP?</a:t>
            </a:r>
          </a:p>
          <a:p>
            <a:r>
              <a:rPr lang="en-US" sz="3200" dirty="0"/>
              <a:t>What is ERAS?</a:t>
            </a:r>
          </a:p>
          <a:p>
            <a:pPr lvl="1"/>
            <a:r>
              <a:rPr lang="en-US" sz="2800" dirty="0"/>
              <a:t>Where do I get my token?</a:t>
            </a:r>
          </a:p>
          <a:p>
            <a:pPr lvl="1"/>
            <a:r>
              <a:rPr lang="en-US" sz="2800" dirty="0"/>
              <a:t>What are my odds of matching?</a:t>
            </a:r>
          </a:p>
          <a:p>
            <a:r>
              <a:rPr lang="en-US" sz="3200" dirty="0"/>
              <a:t>When are these things due?</a:t>
            </a:r>
          </a:p>
          <a:p>
            <a:pPr marL="0" indent="0">
              <a:buNone/>
            </a:pPr>
            <a:endParaRPr lang="en-US" sz="3200" dirty="0"/>
          </a:p>
          <a:p>
            <a:endParaRPr lang="en-US" dirty="0"/>
          </a:p>
        </p:txBody>
      </p:sp>
    </p:spTree>
    <p:extLst>
      <p:ext uri="{BB962C8B-B14F-4D97-AF65-F5344CB8AC3E}">
        <p14:creationId xmlns:p14="http://schemas.microsoft.com/office/powerpoint/2010/main" val="2378956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Where Should I be now?</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5" y="1761645"/>
            <a:ext cx="10972800" cy="3489863"/>
          </a:xfrm>
        </p:spPr>
        <p:txBody>
          <a:bodyPr>
            <a:normAutofit lnSpcReduction="10000"/>
          </a:bodyPr>
          <a:lstStyle/>
          <a:p>
            <a:r>
              <a:rPr lang="en-US" sz="3200" dirty="0"/>
              <a:t>Personal Statement should be finished</a:t>
            </a:r>
          </a:p>
          <a:p>
            <a:r>
              <a:rPr lang="en-US" sz="3200" dirty="0"/>
              <a:t>CV should be finished</a:t>
            </a:r>
          </a:p>
          <a:p>
            <a:r>
              <a:rPr lang="en-US" sz="3200" dirty="0"/>
              <a:t>You should have an idea of who will write your letter</a:t>
            </a:r>
          </a:p>
          <a:p>
            <a:r>
              <a:rPr lang="en-US" sz="3200" dirty="0"/>
              <a:t>You should have emailed your respective program inquiring about Chair’s letter</a:t>
            </a:r>
          </a:p>
          <a:p>
            <a:r>
              <a:rPr lang="en-US" sz="3200" dirty="0"/>
              <a:t>You should know what the MSPE is.  Your MSPE meeting will be scheduled through he COM Student affairs scheduling software</a:t>
            </a:r>
          </a:p>
          <a:p>
            <a:pPr marL="0" indent="0">
              <a:buNone/>
            </a:pPr>
            <a:endParaRPr lang="en-US" sz="3200" dirty="0"/>
          </a:p>
          <a:p>
            <a:endParaRPr lang="en-US" dirty="0"/>
          </a:p>
        </p:txBody>
      </p:sp>
    </p:spTree>
    <p:extLst>
      <p:ext uri="{BB962C8B-B14F-4D97-AF65-F5344CB8AC3E}">
        <p14:creationId xmlns:p14="http://schemas.microsoft.com/office/powerpoint/2010/main" val="292957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National Resident Matching Program (NRMP)</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5" y="1761645"/>
            <a:ext cx="10972800" cy="3489863"/>
          </a:xfrm>
        </p:spPr>
        <p:txBody>
          <a:bodyPr>
            <a:normAutofit/>
          </a:bodyPr>
          <a:lstStyle/>
          <a:p>
            <a:r>
              <a:rPr lang="en-US" sz="3200" dirty="0"/>
              <a:t>Organization that manages the match</a:t>
            </a:r>
          </a:p>
          <a:p>
            <a:r>
              <a:rPr lang="en-US" sz="3200" dirty="0"/>
              <a:t>Runs off Nobel Prize-winning algorithm</a:t>
            </a:r>
          </a:p>
          <a:p>
            <a:pPr lvl="1"/>
            <a:r>
              <a:rPr lang="en-US" sz="2800" dirty="0"/>
              <a:t>This algorithm uses the applicants rank order list (ROL) and the ROL of the programs participating in the NRMP to match the applicant and the programs in the fairest way possible.</a:t>
            </a:r>
          </a:p>
          <a:p>
            <a:endParaRPr lang="en-US" sz="3200" dirty="0"/>
          </a:p>
          <a:p>
            <a:endParaRPr lang="en-US" sz="3200" dirty="0"/>
          </a:p>
          <a:p>
            <a:pPr marL="0" indent="0">
              <a:buNone/>
            </a:pPr>
            <a:endParaRPr lang="en-US" sz="3200" dirty="0"/>
          </a:p>
          <a:p>
            <a:endParaRPr lang="en-US" dirty="0"/>
          </a:p>
        </p:txBody>
      </p:sp>
    </p:spTree>
    <p:extLst>
      <p:ext uri="{BB962C8B-B14F-4D97-AF65-F5344CB8AC3E}">
        <p14:creationId xmlns:p14="http://schemas.microsoft.com/office/powerpoint/2010/main" val="3789539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Electronic Residency Application Service (ERAS)</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5" y="1761645"/>
            <a:ext cx="10972800" cy="3489863"/>
          </a:xfrm>
        </p:spPr>
        <p:txBody>
          <a:bodyPr>
            <a:normAutofit/>
          </a:bodyPr>
          <a:lstStyle/>
          <a:p>
            <a:r>
              <a:rPr lang="en-US" sz="3200" dirty="0"/>
              <a:t>Dashboard-style website that NRMP uses to gather data from applicants and programs</a:t>
            </a:r>
          </a:p>
          <a:p>
            <a:r>
              <a:rPr lang="en-US" sz="3200" dirty="0"/>
              <a:t>You will need a token to access this website.</a:t>
            </a:r>
          </a:p>
          <a:p>
            <a:pPr lvl="1"/>
            <a:r>
              <a:rPr lang="en-US" dirty="0"/>
              <a:t>This will come from </a:t>
            </a:r>
            <a:r>
              <a:rPr lang="en-US" dirty="0" err="1"/>
              <a:t>Alise</a:t>
            </a:r>
            <a:r>
              <a:rPr lang="en-US" dirty="0"/>
              <a:t> Miller.  You </a:t>
            </a:r>
            <a:r>
              <a:rPr lang="en-US" b="1" dirty="0"/>
              <a:t>cannot</a:t>
            </a:r>
            <a:r>
              <a:rPr lang="en-US" dirty="0"/>
              <a:t> apply without this token.</a:t>
            </a:r>
          </a:p>
          <a:p>
            <a:pPr lvl="1"/>
            <a:r>
              <a:rPr lang="en-US" dirty="0"/>
              <a:t>The token is a key that will allow you to make an account.</a:t>
            </a:r>
          </a:p>
          <a:p>
            <a:endParaRPr lang="en-US" sz="3200" dirty="0"/>
          </a:p>
          <a:p>
            <a:endParaRPr lang="en-US" sz="3200" dirty="0"/>
          </a:p>
          <a:p>
            <a:pPr marL="0" indent="0">
              <a:buNone/>
            </a:pPr>
            <a:endParaRPr lang="en-US" sz="3200" dirty="0"/>
          </a:p>
          <a:p>
            <a:endParaRPr lang="en-US" dirty="0"/>
          </a:p>
        </p:txBody>
      </p:sp>
    </p:spTree>
    <p:extLst>
      <p:ext uri="{BB962C8B-B14F-4D97-AF65-F5344CB8AC3E}">
        <p14:creationId xmlns:p14="http://schemas.microsoft.com/office/powerpoint/2010/main" val="762346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What Predicts My Chances of Matching?</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5" y="1761645"/>
            <a:ext cx="10972800" cy="3489863"/>
          </a:xfrm>
        </p:spPr>
        <p:txBody>
          <a:bodyPr>
            <a:normAutofit/>
          </a:bodyPr>
          <a:lstStyle/>
          <a:p>
            <a:r>
              <a:rPr lang="en-US" sz="3200" dirty="0"/>
              <a:t>Ultimate: NRMP match data does</a:t>
            </a:r>
          </a:p>
          <a:p>
            <a:r>
              <a:rPr lang="en-US" sz="3200" dirty="0"/>
              <a:t>Number of interviews is very important to predict successful match</a:t>
            </a:r>
          </a:p>
          <a:p>
            <a:r>
              <a:rPr lang="en-US" sz="3200" dirty="0"/>
              <a:t>This is obviously specialty specific</a:t>
            </a:r>
          </a:p>
          <a:p>
            <a:r>
              <a:rPr lang="en-US" sz="3200" dirty="0"/>
              <a:t>We are encouraging a parallel plan for those who are not assured to match (&gt;90%) chance</a:t>
            </a:r>
            <a:endParaRPr lang="en-US" dirty="0"/>
          </a:p>
          <a:p>
            <a:endParaRPr lang="en-US" sz="3200" dirty="0"/>
          </a:p>
          <a:p>
            <a:endParaRPr lang="en-US" sz="3200" dirty="0"/>
          </a:p>
          <a:p>
            <a:pPr marL="0" indent="0">
              <a:buNone/>
            </a:pPr>
            <a:endParaRPr lang="en-US" sz="3200" dirty="0"/>
          </a:p>
          <a:p>
            <a:endParaRPr lang="en-US" dirty="0"/>
          </a:p>
        </p:txBody>
      </p:sp>
    </p:spTree>
    <p:extLst>
      <p:ext uri="{BB962C8B-B14F-4D97-AF65-F5344CB8AC3E}">
        <p14:creationId xmlns:p14="http://schemas.microsoft.com/office/powerpoint/2010/main" val="1213174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What Predicts My Chances of Matching (cont.)?</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4" y="1761645"/>
            <a:ext cx="11219105" cy="4203220"/>
          </a:xfrm>
        </p:spPr>
        <p:txBody>
          <a:bodyPr>
            <a:normAutofit fontScale="92500" lnSpcReduction="10000"/>
          </a:bodyPr>
          <a:lstStyle/>
          <a:p>
            <a:r>
              <a:rPr lang="en-US" sz="3200" dirty="0"/>
              <a:t>What is a parallel plan?</a:t>
            </a:r>
          </a:p>
          <a:p>
            <a:pPr lvl="1"/>
            <a:r>
              <a:rPr lang="en-US" sz="2800" dirty="0"/>
              <a:t>Gracefully applying to multiple specialties in order to increase chances of matching</a:t>
            </a:r>
          </a:p>
          <a:p>
            <a:r>
              <a:rPr lang="en-US" sz="3200" dirty="0"/>
              <a:t>Is this allowed:</a:t>
            </a:r>
          </a:p>
          <a:p>
            <a:pPr lvl="1"/>
            <a:r>
              <a:rPr lang="en-US" sz="2800" dirty="0"/>
              <a:t>Yes, it is!  We encourage this.</a:t>
            </a:r>
          </a:p>
          <a:p>
            <a:pPr lvl="1"/>
            <a:r>
              <a:rPr lang="en-US" sz="2800" dirty="0"/>
              <a:t>It is important to show commitment, so only apply to each program </a:t>
            </a:r>
            <a:r>
              <a:rPr lang="en-US" sz="2800" b="1" dirty="0"/>
              <a:t>once</a:t>
            </a:r>
            <a:r>
              <a:rPr lang="en-US" sz="2800" dirty="0"/>
              <a:t>.  For instance, do not apply for UT OB/Gyn </a:t>
            </a:r>
            <a:r>
              <a:rPr lang="en-US" sz="2800" b="1" dirty="0"/>
              <a:t>and</a:t>
            </a:r>
            <a:r>
              <a:rPr lang="en-US" sz="2800" dirty="0"/>
              <a:t> general surgery.</a:t>
            </a:r>
          </a:p>
          <a:p>
            <a:pPr lvl="1"/>
            <a:r>
              <a:rPr lang="en-US" sz="2800" dirty="0"/>
              <a:t>Applying to the same program in several specialties could undermine your attempts to appear committed.</a:t>
            </a:r>
          </a:p>
          <a:p>
            <a:pPr lvl="1"/>
            <a:r>
              <a:rPr lang="en-US" sz="2800" b="1" dirty="0"/>
              <a:t>Ask if you are confused!</a:t>
            </a:r>
          </a:p>
          <a:p>
            <a:endParaRPr lang="en-US" sz="3200" dirty="0"/>
          </a:p>
          <a:p>
            <a:pPr marL="0" indent="0">
              <a:buNone/>
            </a:pPr>
            <a:endParaRPr lang="en-US" sz="3200" dirty="0"/>
          </a:p>
          <a:p>
            <a:endParaRPr lang="en-US" dirty="0"/>
          </a:p>
        </p:txBody>
      </p:sp>
    </p:spTree>
    <p:extLst>
      <p:ext uri="{BB962C8B-B14F-4D97-AF65-F5344CB8AC3E}">
        <p14:creationId xmlns:p14="http://schemas.microsoft.com/office/powerpoint/2010/main" val="4088833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National Trends in Matching:</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4" y="1761645"/>
            <a:ext cx="11219105" cy="4203220"/>
          </a:xfrm>
        </p:spPr>
        <p:txBody>
          <a:bodyPr>
            <a:normAutofit/>
          </a:bodyPr>
          <a:lstStyle/>
          <a:p>
            <a:endParaRPr lang="en-US" sz="2800" b="1" dirty="0"/>
          </a:p>
          <a:p>
            <a:endParaRPr lang="en-US" sz="3200" dirty="0"/>
          </a:p>
          <a:p>
            <a:pPr marL="0" indent="0">
              <a:buNone/>
            </a:pPr>
            <a:endParaRPr lang="en-US" sz="3200" dirty="0"/>
          </a:p>
          <a:p>
            <a:endParaRPr lang="en-US" dirty="0"/>
          </a:p>
        </p:txBody>
      </p:sp>
      <p:pic>
        <p:nvPicPr>
          <p:cNvPr id="5" name="Picture 4" descr="A picture containing screenshot&#10;&#10;Description automatically generated">
            <a:extLst>
              <a:ext uri="{FF2B5EF4-FFF2-40B4-BE49-F238E27FC236}">
                <a16:creationId xmlns:a16="http://schemas.microsoft.com/office/drawing/2014/main" id="{D33CB378-B13A-1945-A71E-E536B8F8B3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0512" y="1709079"/>
            <a:ext cx="7851775" cy="4308352"/>
          </a:xfrm>
          <a:prstGeom prst="rect">
            <a:avLst/>
          </a:prstGeom>
        </p:spPr>
      </p:pic>
    </p:spTree>
    <p:extLst>
      <p:ext uri="{BB962C8B-B14F-4D97-AF65-F5344CB8AC3E}">
        <p14:creationId xmlns:p14="http://schemas.microsoft.com/office/powerpoint/2010/main" val="2525664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2D948-C1B8-449D-B80E-A4020E647DD6}"/>
              </a:ext>
            </a:extLst>
          </p:cNvPr>
          <p:cNvSpPr>
            <a:spLocks noGrp="1"/>
          </p:cNvSpPr>
          <p:nvPr>
            <p:ph type="title" idx="4294967295"/>
          </p:nvPr>
        </p:nvSpPr>
        <p:spPr>
          <a:xfrm>
            <a:off x="0" y="392084"/>
            <a:ext cx="10972800" cy="1849437"/>
          </a:xfrm>
        </p:spPr>
        <p:txBody>
          <a:bodyPr/>
          <a:lstStyle/>
          <a:p>
            <a:r>
              <a:rPr lang="en-US" dirty="0"/>
              <a:t>National Trends in Matching:</a:t>
            </a:r>
          </a:p>
        </p:txBody>
      </p:sp>
      <p:sp>
        <p:nvSpPr>
          <p:cNvPr id="3" name="Content Placeholder 2">
            <a:extLst>
              <a:ext uri="{FF2B5EF4-FFF2-40B4-BE49-F238E27FC236}">
                <a16:creationId xmlns:a16="http://schemas.microsoft.com/office/drawing/2014/main" id="{2671B55A-63C9-46F2-B1F9-10A13167289F}"/>
              </a:ext>
            </a:extLst>
          </p:cNvPr>
          <p:cNvSpPr>
            <a:spLocks noGrp="1"/>
          </p:cNvSpPr>
          <p:nvPr>
            <p:ph idx="4294967295"/>
          </p:nvPr>
        </p:nvSpPr>
        <p:spPr>
          <a:xfrm>
            <a:off x="125834" y="1761645"/>
            <a:ext cx="11219105" cy="4203220"/>
          </a:xfrm>
        </p:spPr>
        <p:txBody>
          <a:bodyPr>
            <a:normAutofit/>
          </a:bodyPr>
          <a:lstStyle/>
          <a:p>
            <a:r>
              <a:rPr lang="en-US" sz="2800" dirty="0"/>
              <a:t>There are more applicants than ever</a:t>
            </a:r>
          </a:p>
          <a:p>
            <a:r>
              <a:rPr lang="en-US" sz="2800" dirty="0"/>
              <a:t>There are more applicants than spots.</a:t>
            </a:r>
          </a:p>
          <a:p>
            <a:r>
              <a:rPr lang="en-US" dirty="0"/>
              <a:t>You </a:t>
            </a:r>
            <a:r>
              <a:rPr lang="en-US" b="1" dirty="0"/>
              <a:t>need</a:t>
            </a:r>
            <a:r>
              <a:rPr lang="en-US" dirty="0"/>
              <a:t> a certain number of interviews to achieve success.</a:t>
            </a:r>
          </a:p>
          <a:p>
            <a:pPr lvl="1"/>
            <a:r>
              <a:rPr lang="en-US" dirty="0"/>
              <a:t>This is specialty specific.</a:t>
            </a:r>
          </a:p>
          <a:p>
            <a:pPr lvl="1"/>
            <a:r>
              <a:rPr lang="en-US" dirty="0"/>
              <a:t>This isn’t personal, there are just lots of applicants</a:t>
            </a:r>
          </a:p>
          <a:p>
            <a:endParaRPr lang="en-US" sz="3200" dirty="0"/>
          </a:p>
          <a:p>
            <a:pPr marL="0" indent="0">
              <a:buNone/>
            </a:pPr>
            <a:endParaRPr lang="en-US" sz="3200" dirty="0"/>
          </a:p>
          <a:p>
            <a:endParaRPr lang="en-US" dirty="0"/>
          </a:p>
        </p:txBody>
      </p:sp>
    </p:spTree>
    <p:extLst>
      <p:ext uri="{BB962C8B-B14F-4D97-AF65-F5344CB8AC3E}">
        <p14:creationId xmlns:p14="http://schemas.microsoft.com/office/powerpoint/2010/main" val="3649728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ising M4 orientation final" id="{68122382-EC25-4AF0-8B56-2C3838DFD0FE}" vid="{BF83A1C5-1920-4D9C-AEB1-2CB56BE0E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C18F5E0672B3C47996A07B3C6BEBD98" ma:contentTypeVersion="13" ma:contentTypeDescription="Create a new document." ma:contentTypeScope="" ma:versionID="d903f36283a012a7a79eff9325d6e4ff">
  <xsd:schema xmlns:xsd="http://www.w3.org/2001/XMLSchema" xmlns:xs="http://www.w3.org/2001/XMLSchema" xmlns:p="http://schemas.microsoft.com/office/2006/metadata/properties" xmlns:ns3="9aab7dd6-c92e-4393-9835-1d29d82f18bf" xmlns:ns4="97d5b4ac-692f-41f0-845b-9532ab04b895" targetNamespace="http://schemas.microsoft.com/office/2006/metadata/properties" ma:root="true" ma:fieldsID="6045715705ef0b0559e68ad2320efad7" ns3:_="" ns4:_="">
    <xsd:import namespace="9aab7dd6-c92e-4393-9835-1d29d82f18bf"/>
    <xsd:import namespace="97d5b4ac-692f-41f0-845b-9532ab04b8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ab7dd6-c92e-4393-9835-1d29d82f18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d5b4ac-692f-41f0-845b-9532ab04b89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593B02D-A561-4E4A-8180-32A95EC84CBA}">
  <ds:schemaRefs>
    <ds:schemaRef ds:uri="http://schemas.microsoft.com/sharepoint/v3/contenttype/forms"/>
  </ds:schemaRefs>
</ds:datastoreItem>
</file>

<file path=customXml/itemProps2.xml><?xml version="1.0" encoding="utf-8"?>
<ds:datastoreItem xmlns:ds="http://schemas.openxmlformats.org/officeDocument/2006/customXml" ds:itemID="{21E9E248-7B63-4EA0-86D1-A11FA2A9BF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ab7dd6-c92e-4393-9835-1d29d82f18bf"/>
    <ds:schemaRef ds:uri="97d5b4ac-692f-41f0-845b-9532ab04b8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4FF13A0-6083-4B6C-80AC-E9481F635C03}">
  <ds:schemaRefs>
    <ds:schemaRef ds:uri="http://schemas.microsoft.com/office/2006/metadata/properties"/>
    <ds:schemaRef ds:uri="http://purl.org/dc/elements/1.1/"/>
    <ds:schemaRef ds:uri="http://purl.org/dc/terms/"/>
    <ds:schemaRef ds:uri="http://www.w3.org/XML/1998/namespace"/>
    <ds:schemaRef ds:uri="9aab7dd6-c92e-4393-9835-1d29d82f18bf"/>
    <ds:schemaRef ds:uri="http://schemas.microsoft.com/office/2006/documentManagement/types"/>
    <ds:schemaRef ds:uri="http://purl.org/dc/dcmitype/"/>
    <ds:schemaRef ds:uri="http://schemas.microsoft.com/office/infopath/2007/PartnerControls"/>
    <ds:schemaRef ds:uri="http://schemas.openxmlformats.org/package/2006/metadata/core-properties"/>
    <ds:schemaRef ds:uri="97d5b4ac-692f-41f0-845b-9532ab04b895"/>
  </ds:schemaRefs>
</ds:datastoreItem>
</file>

<file path=docProps/app.xml><?xml version="1.0" encoding="utf-8"?>
<Properties xmlns="http://schemas.openxmlformats.org/officeDocument/2006/extended-properties" xmlns:vt="http://schemas.openxmlformats.org/officeDocument/2006/docPropsVTypes">
  <Template>UT Powerpoint templat</Template>
  <TotalTime>562</TotalTime>
  <Words>447</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Strolling through the Match: Details and Dates</vt:lpstr>
      <vt:lpstr>Contents:</vt:lpstr>
      <vt:lpstr>Where Should I be now?</vt:lpstr>
      <vt:lpstr>National Resident Matching Program (NRMP)</vt:lpstr>
      <vt:lpstr>Electronic Residency Application Service (ERAS)</vt:lpstr>
      <vt:lpstr>What Predicts My Chances of Matching?</vt:lpstr>
      <vt:lpstr>What Predicts My Chances of Matching (cont.)?</vt:lpstr>
      <vt:lpstr>National Trends in Matching:</vt:lpstr>
      <vt:lpstr>National Trends in Matching:</vt:lpstr>
      <vt:lpstr>PowerPoint Presentation</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MSPE: How To Convey Feedback Accurately</dc:title>
  <dc:creator>Olinger, Andrew Stuart</dc:creator>
  <cp:lastModifiedBy>Taylor</cp:lastModifiedBy>
  <cp:revision>20</cp:revision>
  <dcterms:created xsi:type="dcterms:W3CDTF">2020-02-11T19:38:18Z</dcterms:created>
  <dcterms:modified xsi:type="dcterms:W3CDTF">2020-05-20T20:47:51Z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0x010100CC18F5E0672B3C47996A07B3C6BEBD98</vt:lpwstr>
  </property>
</Properties>
</file>