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2" r:id="rId4"/>
  </p:sldMasterIdLst>
  <p:notesMasterIdLst>
    <p:notesMasterId r:id="rId9"/>
  </p:notesMasterIdLst>
  <p:sldIdLst>
    <p:sldId id="383" r:id="rId5"/>
    <p:sldId id="353" r:id="rId6"/>
    <p:sldId id="384" r:id="rId7"/>
    <p:sldId id="354"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75" autoAdjust="0"/>
    <p:restoredTop sz="75656" autoAdjust="0"/>
  </p:normalViewPr>
  <p:slideViewPr>
    <p:cSldViewPr snapToGrid="0">
      <p:cViewPr varScale="1">
        <p:scale>
          <a:sx n="77" d="100"/>
          <a:sy n="77" d="100"/>
        </p:scale>
        <p:origin x="928" y="192"/>
      </p:cViewPr>
      <p:guideLst>
        <p:guide orient="horz" pos="2160"/>
        <p:guide pos="3840"/>
      </p:guideLst>
    </p:cSldViewPr>
  </p:slideViewPr>
  <p:notesTextViewPr>
    <p:cViewPr>
      <p:scale>
        <a:sx n="1" d="1"/>
        <a:sy n="1" d="1"/>
      </p:scale>
      <p:origin x="0" y="0"/>
    </p:cViewPr>
  </p:notesTextViewPr>
  <p:sorterViewPr>
    <p:cViewPr>
      <p:scale>
        <a:sx n="100" d="100"/>
        <a:sy n="100" d="100"/>
      </p:scale>
      <p:origin x="0" y="-629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https://uthsc.edu/medicine/medical-education/documents/limited-leave-request-form-approved-081522-fillable.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uthsc.edu/medicine/medical-education/documents/limited-leave-request-form-approved-081522-fillable.pdf"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953012-2205-4129-BFF4-99873221C703}"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207F062E-0716-4890-B300-9771FF1BDA00}">
      <dgm:prSet/>
      <dgm:spPr/>
      <dgm:t>
        <a:bodyPr/>
        <a:lstStyle/>
        <a:p>
          <a:pPr marL="457200" indent="-457200"/>
          <a:r>
            <a:rPr lang="en-US" dirty="0"/>
            <a:t>1. Notify (email) your Course or Module Director and Dr. Cantrell 30 DAYS IN ADVANCE.</a:t>
          </a:r>
        </a:p>
      </dgm:t>
    </dgm:pt>
    <dgm:pt modelId="{8DEB865D-894C-4EAE-9C38-92F3F2C7C677}" type="parTrans" cxnId="{B7A8EF8D-43C9-42B8-97A0-3464FE15A460}">
      <dgm:prSet/>
      <dgm:spPr/>
      <dgm:t>
        <a:bodyPr/>
        <a:lstStyle/>
        <a:p>
          <a:endParaRPr lang="en-US"/>
        </a:p>
      </dgm:t>
    </dgm:pt>
    <dgm:pt modelId="{AD839D71-2F69-48CF-B150-A1B544602591}" type="sibTrans" cxnId="{B7A8EF8D-43C9-42B8-97A0-3464FE15A460}">
      <dgm:prSet/>
      <dgm:spPr/>
      <dgm:t>
        <a:bodyPr/>
        <a:lstStyle/>
        <a:p>
          <a:endParaRPr lang="en-US"/>
        </a:p>
      </dgm:t>
    </dgm:pt>
    <dgm:pt modelId="{CB0CB737-82DC-4E49-88FF-A27380F5C380}">
      <dgm:prSet/>
      <dgm:spPr/>
      <dgm:t>
        <a:bodyPr/>
        <a:lstStyle/>
        <a:p>
          <a:pPr marL="457200" indent="-457200"/>
          <a:r>
            <a:rPr lang="en-US" dirty="0"/>
            <a:t>2. Complete </a:t>
          </a:r>
          <a:r>
            <a:rPr lang="en-US" dirty="0">
              <a:hlinkClick xmlns:r="http://schemas.openxmlformats.org/officeDocument/2006/relationships" r:id="rId1"/>
            </a:rPr>
            <a:t>a Limited Leave Request form</a:t>
          </a:r>
          <a:r>
            <a:rPr lang="en-US" dirty="0"/>
            <a:t> (on OLSEN) and submit to Dr. Cantrell/OME office</a:t>
          </a:r>
        </a:p>
      </dgm:t>
    </dgm:pt>
    <dgm:pt modelId="{DDD73CB1-040B-4B4F-9228-C80AB34F0B38}" type="parTrans" cxnId="{5070EDBE-BDEF-4976-B3B2-C62BF8564965}">
      <dgm:prSet/>
      <dgm:spPr/>
      <dgm:t>
        <a:bodyPr/>
        <a:lstStyle/>
        <a:p>
          <a:endParaRPr lang="en-US"/>
        </a:p>
      </dgm:t>
    </dgm:pt>
    <dgm:pt modelId="{7DCD52FE-50D8-4F08-8004-021B30D3734B}" type="sibTrans" cxnId="{5070EDBE-BDEF-4976-B3B2-C62BF8564965}">
      <dgm:prSet/>
      <dgm:spPr/>
      <dgm:t>
        <a:bodyPr/>
        <a:lstStyle/>
        <a:p>
          <a:endParaRPr lang="en-US"/>
        </a:p>
      </dgm:t>
    </dgm:pt>
    <dgm:pt modelId="{A25626A6-F166-FE4E-8BD4-004742DB7377}">
      <dgm:prSet/>
      <dgm:spPr/>
      <dgm:t>
        <a:bodyPr/>
        <a:lstStyle/>
        <a:p>
          <a:pPr marL="457200" indent="-457200"/>
          <a:r>
            <a:rPr lang="en-US" dirty="0"/>
            <a:t>3. Please be professional in your interactions with your administrators.</a:t>
          </a:r>
        </a:p>
      </dgm:t>
    </dgm:pt>
    <dgm:pt modelId="{1461F5CC-3C19-8444-8335-DAB50D5FBA10}" type="parTrans" cxnId="{3A8A0815-E74A-D44A-B9D5-53B05820D946}">
      <dgm:prSet/>
      <dgm:spPr/>
      <dgm:t>
        <a:bodyPr/>
        <a:lstStyle/>
        <a:p>
          <a:endParaRPr lang="en-US"/>
        </a:p>
      </dgm:t>
    </dgm:pt>
    <dgm:pt modelId="{83DD664F-DF0E-D744-917A-13A8714DEF5B}" type="sibTrans" cxnId="{3A8A0815-E74A-D44A-B9D5-53B05820D946}">
      <dgm:prSet/>
      <dgm:spPr/>
      <dgm:t>
        <a:bodyPr/>
        <a:lstStyle/>
        <a:p>
          <a:endParaRPr lang="en-US"/>
        </a:p>
      </dgm:t>
    </dgm:pt>
    <dgm:pt modelId="{753A44FF-5021-2B46-80DA-16A34F634644}" type="pres">
      <dgm:prSet presAssocID="{84953012-2205-4129-BFF4-99873221C703}" presName="linear" presStyleCnt="0">
        <dgm:presLayoutVars>
          <dgm:animLvl val="lvl"/>
          <dgm:resizeHandles val="exact"/>
        </dgm:presLayoutVars>
      </dgm:prSet>
      <dgm:spPr/>
    </dgm:pt>
    <dgm:pt modelId="{5FD434BF-4FDB-E644-89E0-4AFC9F16DD5D}" type="pres">
      <dgm:prSet presAssocID="{207F062E-0716-4890-B300-9771FF1BDA00}" presName="parentText" presStyleLbl="node1" presStyleIdx="0" presStyleCnt="3">
        <dgm:presLayoutVars>
          <dgm:chMax val="0"/>
          <dgm:bulletEnabled val="1"/>
        </dgm:presLayoutVars>
      </dgm:prSet>
      <dgm:spPr/>
    </dgm:pt>
    <dgm:pt modelId="{50FF3E84-5B1F-F844-8A46-A50AF70A5BC6}" type="pres">
      <dgm:prSet presAssocID="{AD839D71-2F69-48CF-B150-A1B544602591}" presName="spacer" presStyleCnt="0"/>
      <dgm:spPr/>
    </dgm:pt>
    <dgm:pt modelId="{986F9F70-0332-4A4F-B1B0-FB99D2C62B11}" type="pres">
      <dgm:prSet presAssocID="{CB0CB737-82DC-4E49-88FF-A27380F5C380}" presName="parentText" presStyleLbl="node1" presStyleIdx="1" presStyleCnt="3">
        <dgm:presLayoutVars>
          <dgm:chMax val="0"/>
          <dgm:bulletEnabled val="1"/>
        </dgm:presLayoutVars>
      </dgm:prSet>
      <dgm:spPr/>
    </dgm:pt>
    <dgm:pt modelId="{8BA557EA-7047-E648-9890-F34429E1AD64}" type="pres">
      <dgm:prSet presAssocID="{7DCD52FE-50D8-4F08-8004-021B30D3734B}" presName="spacer" presStyleCnt="0"/>
      <dgm:spPr/>
    </dgm:pt>
    <dgm:pt modelId="{BD52F98C-A322-834A-9467-74E93F921FDD}" type="pres">
      <dgm:prSet presAssocID="{A25626A6-F166-FE4E-8BD4-004742DB7377}" presName="parentText" presStyleLbl="node1" presStyleIdx="2" presStyleCnt="3">
        <dgm:presLayoutVars>
          <dgm:chMax val="0"/>
          <dgm:bulletEnabled val="1"/>
        </dgm:presLayoutVars>
      </dgm:prSet>
      <dgm:spPr/>
    </dgm:pt>
  </dgm:ptLst>
  <dgm:cxnLst>
    <dgm:cxn modelId="{F38F230D-285E-E944-902C-DDE6CAE03C4C}" type="presOf" srcId="{84953012-2205-4129-BFF4-99873221C703}" destId="{753A44FF-5021-2B46-80DA-16A34F634644}" srcOrd="0" destOrd="0" presId="urn:microsoft.com/office/officeart/2005/8/layout/vList2"/>
    <dgm:cxn modelId="{3A8A0815-E74A-D44A-B9D5-53B05820D946}" srcId="{84953012-2205-4129-BFF4-99873221C703}" destId="{A25626A6-F166-FE4E-8BD4-004742DB7377}" srcOrd="2" destOrd="0" parTransId="{1461F5CC-3C19-8444-8335-DAB50D5FBA10}" sibTransId="{83DD664F-DF0E-D744-917A-13A8714DEF5B}"/>
    <dgm:cxn modelId="{856DB336-9922-7D4E-A222-EC9EF5AC1EDD}" type="presOf" srcId="{A25626A6-F166-FE4E-8BD4-004742DB7377}" destId="{BD52F98C-A322-834A-9467-74E93F921FDD}" srcOrd="0" destOrd="0" presId="urn:microsoft.com/office/officeart/2005/8/layout/vList2"/>
    <dgm:cxn modelId="{5082955E-96A3-4147-A759-C2798D43CE0E}" type="presOf" srcId="{207F062E-0716-4890-B300-9771FF1BDA00}" destId="{5FD434BF-4FDB-E644-89E0-4AFC9F16DD5D}" srcOrd="0" destOrd="0" presId="urn:microsoft.com/office/officeart/2005/8/layout/vList2"/>
    <dgm:cxn modelId="{B7A8EF8D-43C9-42B8-97A0-3464FE15A460}" srcId="{84953012-2205-4129-BFF4-99873221C703}" destId="{207F062E-0716-4890-B300-9771FF1BDA00}" srcOrd="0" destOrd="0" parTransId="{8DEB865D-894C-4EAE-9C38-92F3F2C7C677}" sibTransId="{AD839D71-2F69-48CF-B150-A1B544602591}"/>
    <dgm:cxn modelId="{D3B080B3-E2F9-1A41-A06B-1636E1BFAC5A}" type="presOf" srcId="{CB0CB737-82DC-4E49-88FF-A27380F5C380}" destId="{986F9F70-0332-4A4F-B1B0-FB99D2C62B11}" srcOrd="0" destOrd="0" presId="urn:microsoft.com/office/officeart/2005/8/layout/vList2"/>
    <dgm:cxn modelId="{5070EDBE-BDEF-4976-B3B2-C62BF8564965}" srcId="{84953012-2205-4129-BFF4-99873221C703}" destId="{CB0CB737-82DC-4E49-88FF-A27380F5C380}" srcOrd="1" destOrd="0" parTransId="{DDD73CB1-040B-4B4F-9228-C80AB34F0B38}" sibTransId="{7DCD52FE-50D8-4F08-8004-021B30D3734B}"/>
    <dgm:cxn modelId="{62B88532-E4D1-2644-B45C-DFECA4E77E97}" type="presParOf" srcId="{753A44FF-5021-2B46-80DA-16A34F634644}" destId="{5FD434BF-4FDB-E644-89E0-4AFC9F16DD5D}" srcOrd="0" destOrd="0" presId="urn:microsoft.com/office/officeart/2005/8/layout/vList2"/>
    <dgm:cxn modelId="{B5A490C5-AB80-A048-B93A-C9522B067FA5}" type="presParOf" srcId="{753A44FF-5021-2B46-80DA-16A34F634644}" destId="{50FF3E84-5B1F-F844-8A46-A50AF70A5BC6}" srcOrd="1" destOrd="0" presId="urn:microsoft.com/office/officeart/2005/8/layout/vList2"/>
    <dgm:cxn modelId="{43E9283C-4D97-7047-AD11-DAFB56800520}" type="presParOf" srcId="{753A44FF-5021-2B46-80DA-16A34F634644}" destId="{986F9F70-0332-4A4F-B1B0-FB99D2C62B11}" srcOrd="2" destOrd="0" presId="urn:microsoft.com/office/officeart/2005/8/layout/vList2"/>
    <dgm:cxn modelId="{BC180B74-7C30-F648-A4C4-A9724CD5EFA2}" type="presParOf" srcId="{753A44FF-5021-2B46-80DA-16A34F634644}" destId="{8BA557EA-7047-E648-9890-F34429E1AD64}" srcOrd="3" destOrd="0" presId="urn:microsoft.com/office/officeart/2005/8/layout/vList2"/>
    <dgm:cxn modelId="{50498F40-BB6E-1842-A3B6-A4694F6B285F}" type="presParOf" srcId="{753A44FF-5021-2B46-80DA-16A34F634644}" destId="{BD52F98C-A322-834A-9467-74E93F921FD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34BF-4FDB-E644-89E0-4AFC9F16DD5D}">
      <dsp:nvSpPr>
        <dsp:cNvPr id="0" name=""/>
        <dsp:cNvSpPr/>
      </dsp:nvSpPr>
      <dsp:spPr>
        <a:xfrm>
          <a:off x="0" y="214371"/>
          <a:ext cx="6513603" cy="17596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457200" lvl="0" indent="-457200" algn="l" defTabSz="1422400">
            <a:lnSpc>
              <a:spcPct val="90000"/>
            </a:lnSpc>
            <a:spcBef>
              <a:spcPct val="0"/>
            </a:spcBef>
            <a:spcAft>
              <a:spcPct val="35000"/>
            </a:spcAft>
            <a:buNone/>
          </a:pPr>
          <a:r>
            <a:rPr lang="en-US" sz="3200" kern="1200" dirty="0"/>
            <a:t>1. Notify (email) your Course or Module Director and Dr. Cantrell 30 DAYS IN ADVANCE.</a:t>
          </a:r>
        </a:p>
      </dsp:txBody>
      <dsp:txXfrm>
        <a:off x="85900" y="300271"/>
        <a:ext cx="6341803" cy="1587880"/>
      </dsp:txXfrm>
    </dsp:sp>
    <dsp:sp modelId="{986F9F70-0332-4A4F-B1B0-FB99D2C62B11}">
      <dsp:nvSpPr>
        <dsp:cNvPr id="0" name=""/>
        <dsp:cNvSpPr/>
      </dsp:nvSpPr>
      <dsp:spPr>
        <a:xfrm>
          <a:off x="0" y="2066211"/>
          <a:ext cx="6513603" cy="17596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457200" lvl="0" indent="-457200" algn="l" defTabSz="1422400">
            <a:lnSpc>
              <a:spcPct val="90000"/>
            </a:lnSpc>
            <a:spcBef>
              <a:spcPct val="0"/>
            </a:spcBef>
            <a:spcAft>
              <a:spcPct val="35000"/>
            </a:spcAft>
            <a:buNone/>
          </a:pPr>
          <a:r>
            <a:rPr lang="en-US" sz="3200" kern="1200" dirty="0"/>
            <a:t>2. Complete </a:t>
          </a:r>
          <a:r>
            <a:rPr lang="en-US" sz="3200" kern="1200" dirty="0">
              <a:hlinkClick xmlns:r="http://schemas.openxmlformats.org/officeDocument/2006/relationships" r:id="rId1"/>
            </a:rPr>
            <a:t>a Limited Leave Request form</a:t>
          </a:r>
          <a:r>
            <a:rPr lang="en-US" sz="3200" kern="1200" dirty="0"/>
            <a:t> (on OLSEN) and submit to Dr. Cantrell/OME office</a:t>
          </a:r>
        </a:p>
      </dsp:txBody>
      <dsp:txXfrm>
        <a:off x="85900" y="2152111"/>
        <a:ext cx="6341803" cy="1587880"/>
      </dsp:txXfrm>
    </dsp:sp>
    <dsp:sp modelId="{BD52F98C-A322-834A-9467-74E93F921FDD}">
      <dsp:nvSpPr>
        <dsp:cNvPr id="0" name=""/>
        <dsp:cNvSpPr/>
      </dsp:nvSpPr>
      <dsp:spPr>
        <a:xfrm>
          <a:off x="0" y="3918052"/>
          <a:ext cx="6513603" cy="17596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457200" lvl="0" indent="-457200" algn="l" defTabSz="1422400">
            <a:lnSpc>
              <a:spcPct val="90000"/>
            </a:lnSpc>
            <a:spcBef>
              <a:spcPct val="0"/>
            </a:spcBef>
            <a:spcAft>
              <a:spcPct val="35000"/>
            </a:spcAft>
            <a:buNone/>
          </a:pPr>
          <a:r>
            <a:rPr lang="en-US" sz="3200" kern="1200" dirty="0"/>
            <a:t>3. Please be professional in your interactions with your administrators.</a:t>
          </a:r>
        </a:p>
      </dsp:txBody>
      <dsp:txXfrm>
        <a:off x="85900" y="4003952"/>
        <a:ext cx="6341803" cy="15878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CB71D-353B-480B-B05B-8A18B67C17D0}" type="datetimeFigureOut">
              <a:rPr lang="en-US" smtClean="0"/>
              <a:t>9/8/22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92C1E-E95C-4F5C-8479-3FAD25E852D8}" type="slidenum">
              <a:rPr lang="en-US" smtClean="0"/>
              <a:t>‹#›</a:t>
            </a:fld>
            <a:endParaRPr lang="en-US"/>
          </a:p>
        </p:txBody>
      </p:sp>
    </p:spTree>
    <p:extLst>
      <p:ext uri="{BB962C8B-B14F-4D97-AF65-F5344CB8AC3E}">
        <p14:creationId xmlns:p14="http://schemas.microsoft.com/office/powerpoint/2010/main" val="4374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F92C1E-E95C-4F5C-8479-3FAD25E852D8}" type="slidenum">
              <a:rPr lang="en-US" smtClean="0"/>
              <a:t>4</a:t>
            </a:fld>
            <a:endParaRPr lang="en-US"/>
          </a:p>
        </p:txBody>
      </p:sp>
    </p:spTree>
    <p:extLst>
      <p:ext uri="{BB962C8B-B14F-4D97-AF65-F5344CB8AC3E}">
        <p14:creationId xmlns:p14="http://schemas.microsoft.com/office/powerpoint/2010/main" val="488799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smtClean="0"/>
              <a:t>9/8/22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0973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smtClean="0"/>
              <a:t>9/8/22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2889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smtClean="0"/>
              <a:t>9/8/22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51855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smtClean="0"/>
              <a:t>9/8/22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80070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9/8/22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6012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smtClean="0"/>
              <a:t>9/8/22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684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smtClean="0"/>
              <a:t>9/8/22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4783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smtClean="0"/>
              <a:t>9/8/22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93769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9/8/22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12414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2ABBEA6-7C60-4B02-AE87-00D78D8422AF}" type="datetimeFigureOut">
              <a:rPr lang="en-US" smtClean="0"/>
              <a:t>9/8/22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7236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9/8/22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17871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24D31-43A5-475A-80CF-332C9F6DCF35}" type="datetimeFigureOut">
              <a:rPr lang="en-US" smtClean="0"/>
              <a:t>9/8/22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4691452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DE81F-C48A-9CF3-7FA2-3B7F8C8EECA5}"/>
              </a:ext>
            </a:extLst>
          </p:cNvPr>
          <p:cNvSpPr>
            <a:spLocks noGrp="1"/>
          </p:cNvSpPr>
          <p:nvPr>
            <p:ph type="title"/>
          </p:nvPr>
        </p:nvSpPr>
        <p:spPr>
          <a:xfrm>
            <a:off x="920416" y="1129664"/>
            <a:ext cx="10351168" cy="1325563"/>
          </a:xfrm>
        </p:spPr>
        <p:txBody>
          <a:bodyPr>
            <a:normAutofit/>
          </a:bodyPr>
          <a:lstStyle/>
          <a:p>
            <a:pPr algn="ctr"/>
            <a:r>
              <a:rPr lang="en-US" dirty="0"/>
              <a:t>Excused Absences &amp; Wellness Days in the Pre-Clinical Curriculum (Policy COM 130)</a:t>
            </a:r>
          </a:p>
        </p:txBody>
      </p:sp>
      <p:sp>
        <p:nvSpPr>
          <p:cNvPr id="3" name="Content Placeholder 2">
            <a:extLst>
              <a:ext uri="{FF2B5EF4-FFF2-40B4-BE49-F238E27FC236}">
                <a16:creationId xmlns:a16="http://schemas.microsoft.com/office/drawing/2014/main" id="{CAF59AF6-F3B6-AB9F-F297-5F8FBCDEF9CB}"/>
              </a:ext>
            </a:extLst>
          </p:cNvPr>
          <p:cNvSpPr>
            <a:spLocks noGrp="1"/>
          </p:cNvSpPr>
          <p:nvPr>
            <p:ph idx="1"/>
          </p:nvPr>
        </p:nvSpPr>
        <p:spPr>
          <a:xfrm>
            <a:off x="838200" y="2690157"/>
            <a:ext cx="10515600" cy="3668116"/>
          </a:xfrm>
        </p:spPr>
        <p:txBody>
          <a:bodyPr>
            <a:normAutofit/>
          </a:bodyPr>
          <a:lstStyle/>
          <a:p>
            <a:r>
              <a:rPr lang="en-US" sz="2400" u="sng" dirty="0"/>
              <a:t>Excused absences</a:t>
            </a:r>
            <a:r>
              <a:rPr lang="en-US" sz="2400" dirty="0"/>
              <a:t> – Used for general preventive medical care, urgent/acute medical care, and acute/emergent illnesses. Others include:</a:t>
            </a:r>
          </a:p>
          <a:p>
            <a:pPr lvl="1"/>
            <a:r>
              <a:rPr lang="en-US" dirty="0"/>
              <a:t>Funerals </a:t>
            </a:r>
            <a:r>
              <a:rPr lang="en-US" dirty="0">
                <a:solidFill>
                  <a:srgbClr val="000000"/>
                </a:solidFill>
                <a:effectLst/>
                <a:latin typeface="Calibri" panose="020F0502020204030204" pitchFamily="34" charset="0"/>
                <a:ea typeface="Calibri" panose="020F0502020204030204" pitchFamily="34" charset="0"/>
              </a:rPr>
              <a:t>(death of a close family member) </a:t>
            </a:r>
            <a:endParaRPr lang="en-US" dirty="0"/>
          </a:p>
          <a:p>
            <a:pPr lvl="1"/>
            <a:r>
              <a:rPr lang="en-US" dirty="0"/>
              <a:t>Religious observances/Holy Days</a:t>
            </a:r>
          </a:p>
          <a:p>
            <a:pPr lvl="1"/>
            <a:r>
              <a:rPr lang="en-US" dirty="0"/>
              <a:t>Jury duty and other legal obligations</a:t>
            </a:r>
          </a:p>
          <a:p>
            <a:pPr lvl="1"/>
            <a:r>
              <a:rPr lang="en-US" dirty="0"/>
              <a:t>Attendance at professional meetings </a:t>
            </a:r>
            <a:r>
              <a:rPr lang="en-US" b="1" u="sng" dirty="0"/>
              <a:t>if</a:t>
            </a:r>
            <a:r>
              <a:rPr lang="en-US" b="1" dirty="0"/>
              <a:t> </a:t>
            </a:r>
            <a:r>
              <a:rPr lang="en-US" dirty="0"/>
              <a:t>presenting or representing the College of Medicine</a:t>
            </a:r>
          </a:p>
          <a:p>
            <a:pPr marL="457200" lvl="1" indent="0">
              <a:buNone/>
            </a:pPr>
            <a:endParaRPr lang="en-US" sz="2400" dirty="0"/>
          </a:p>
          <a:p>
            <a:r>
              <a:rPr lang="en-US" sz="2400" u="sng" dirty="0"/>
              <a:t>Wellness Days</a:t>
            </a:r>
            <a:r>
              <a:rPr lang="en-US" sz="2400" dirty="0"/>
              <a:t> – Goal is to promote mental health and wellness among students. </a:t>
            </a:r>
          </a:p>
        </p:txBody>
      </p:sp>
      <p:pic>
        <p:nvPicPr>
          <p:cNvPr id="4" name="Picture 3">
            <a:extLst>
              <a:ext uri="{FF2B5EF4-FFF2-40B4-BE49-F238E27FC236}">
                <a16:creationId xmlns:a16="http://schemas.microsoft.com/office/drawing/2014/main" id="{5F55C43B-1DB4-0306-88B8-BC517FF96322}"/>
              </a:ext>
            </a:extLst>
          </p:cNvPr>
          <p:cNvPicPr>
            <a:picLocks noChangeAspect="1"/>
          </p:cNvPicPr>
          <p:nvPr/>
        </p:nvPicPr>
        <p:blipFill rotWithShape="1">
          <a:blip r:embed="rId2"/>
          <a:srcRect b="86953"/>
          <a:stretch/>
        </p:blipFill>
        <p:spPr>
          <a:xfrm>
            <a:off x="0" y="0"/>
            <a:ext cx="12192000" cy="894735"/>
          </a:xfrm>
          <a:prstGeom prst="rect">
            <a:avLst/>
          </a:prstGeom>
        </p:spPr>
      </p:pic>
    </p:spTree>
    <p:extLst>
      <p:ext uri="{BB962C8B-B14F-4D97-AF65-F5344CB8AC3E}">
        <p14:creationId xmlns:p14="http://schemas.microsoft.com/office/powerpoint/2010/main" val="158426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01278-D875-A50B-FDAF-5ACD3DC4D4D8}"/>
              </a:ext>
            </a:extLst>
          </p:cNvPr>
          <p:cNvSpPr>
            <a:spLocks noGrp="1"/>
          </p:cNvSpPr>
          <p:nvPr>
            <p:ph type="title"/>
          </p:nvPr>
        </p:nvSpPr>
        <p:spPr>
          <a:xfrm>
            <a:off x="838200" y="875499"/>
            <a:ext cx="10515600" cy="1325563"/>
          </a:xfrm>
        </p:spPr>
        <p:txBody>
          <a:bodyPr/>
          <a:lstStyle/>
          <a:p>
            <a:pPr algn="ctr"/>
            <a:r>
              <a:rPr lang="en-US" dirty="0"/>
              <a:t>Wellness Days</a:t>
            </a:r>
          </a:p>
        </p:txBody>
      </p:sp>
      <p:grpSp>
        <p:nvGrpSpPr>
          <p:cNvPr id="3" name="Group 2">
            <a:extLst>
              <a:ext uri="{FF2B5EF4-FFF2-40B4-BE49-F238E27FC236}">
                <a16:creationId xmlns:a16="http://schemas.microsoft.com/office/drawing/2014/main" id="{7F993CF9-F2F7-AF58-D6BC-7AE7613F2549}"/>
              </a:ext>
            </a:extLst>
          </p:cNvPr>
          <p:cNvGrpSpPr/>
          <p:nvPr/>
        </p:nvGrpSpPr>
        <p:grpSpPr>
          <a:xfrm>
            <a:off x="807886" y="2047448"/>
            <a:ext cx="5157787" cy="4119428"/>
            <a:chOff x="924848" y="1537086"/>
            <a:chExt cx="5157787" cy="4119428"/>
          </a:xfrm>
        </p:grpSpPr>
        <p:sp>
          <p:nvSpPr>
            <p:cNvPr id="4" name="Text Placeholder 3">
              <a:extLst>
                <a:ext uri="{FF2B5EF4-FFF2-40B4-BE49-F238E27FC236}">
                  <a16:creationId xmlns:a16="http://schemas.microsoft.com/office/drawing/2014/main" id="{DAB80F32-CCC3-E651-39B3-E5A5FA8AC1E5}"/>
                </a:ext>
              </a:extLst>
            </p:cNvPr>
            <p:cNvSpPr txBox="1">
              <a:spLocks/>
            </p:cNvSpPr>
            <p:nvPr/>
          </p:nvSpPr>
          <p:spPr>
            <a:xfrm>
              <a:off x="1638116" y="1537086"/>
              <a:ext cx="3731251" cy="5167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B050"/>
                  </a:solidFill>
                </a:rPr>
                <a:t>Planned Wellness Days</a:t>
              </a:r>
            </a:p>
          </p:txBody>
        </p:sp>
        <p:sp>
          <p:nvSpPr>
            <p:cNvPr id="5" name="Content Placeholder 4">
              <a:extLst>
                <a:ext uri="{FF2B5EF4-FFF2-40B4-BE49-F238E27FC236}">
                  <a16:creationId xmlns:a16="http://schemas.microsoft.com/office/drawing/2014/main" id="{94F52280-E165-1202-3EC1-978F43B3A705}"/>
                </a:ext>
              </a:extLst>
            </p:cNvPr>
            <p:cNvSpPr txBox="1">
              <a:spLocks/>
            </p:cNvSpPr>
            <p:nvPr/>
          </p:nvSpPr>
          <p:spPr>
            <a:xfrm>
              <a:off x="924848" y="2181473"/>
              <a:ext cx="5157787" cy="347504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Weddings</a:t>
              </a:r>
            </a:p>
            <a:p>
              <a:r>
                <a:rPr lang="en-US" sz="2400" dirty="0"/>
                <a:t>Family reunions</a:t>
              </a:r>
            </a:p>
            <a:p>
              <a:r>
                <a:rPr lang="en-US" sz="2400" dirty="0"/>
                <a:t>Planned mental health day</a:t>
              </a:r>
            </a:p>
            <a:p>
              <a:r>
                <a:rPr lang="en-US" sz="2400" dirty="0"/>
                <a:t>Nondisclosed reason (e.g. appointment that you prefer not to disclose)</a:t>
              </a:r>
            </a:p>
            <a:p>
              <a:r>
                <a:rPr lang="en-US" sz="2400" dirty="0"/>
                <a:t>Other important events that don’t fall under an excused absence</a:t>
              </a:r>
            </a:p>
          </p:txBody>
        </p:sp>
      </p:grpSp>
      <p:grpSp>
        <p:nvGrpSpPr>
          <p:cNvPr id="8" name="Group 7">
            <a:extLst>
              <a:ext uri="{FF2B5EF4-FFF2-40B4-BE49-F238E27FC236}">
                <a16:creationId xmlns:a16="http://schemas.microsoft.com/office/drawing/2014/main" id="{2E3225D3-4127-13FC-C783-2F6A04E1898D}"/>
              </a:ext>
            </a:extLst>
          </p:cNvPr>
          <p:cNvGrpSpPr/>
          <p:nvPr/>
        </p:nvGrpSpPr>
        <p:grpSpPr>
          <a:xfrm>
            <a:off x="6257260" y="2047448"/>
            <a:ext cx="5183188" cy="2609490"/>
            <a:chOff x="6257260" y="1537086"/>
            <a:chExt cx="5183188" cy="2609490"/>
          </a:xfrm>
        </p:grpSpPr>
        <p:sp>
          <p:nvSpPr>
            <p:cNvPr id="6" name="Text Placeholder 5">
              <a:extLst>
                <a:ext uri="{FF2B5EF4-FFF2-40B4-BE49-F238E27FC236}">
                  <a16:creationId xmlns:a16="http://schemas.microsoft.com/office/drawing/2014/main" id="{AB1F8378-C715-CFC7-A762-5BF9F81C501B}"/>
                </a:ext>
              </a:extLst>
            </p:cNvPr>
            <p:cNvSpPr txBox="1">
              <a:spLocks/>
            </p:cNvSpPr>
            <p:nvPr/>
          </p:nvSpPr>
          <p:spPr>
            <a:xfrm>
              <a:off x="6857021" y="1537086"/>
              <a:ext cx="3983666" cy="47606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0000"/>
                  </a:solidFill>
                </a:rPr>
                <a:t>Emergent Wellness Days</a:t>
              </a:r>
            </a:p>
          </p:txBody>
        </p:sp>
        <p:sp>
          <p:nvSpPr>
            <p:cNvPr id="7" name="Content Placeholder 6">
              <a:extLst>
                <a:ext uri="{FF2B5EF4-FFF2-40B4-BE49-F238E27FC236}">
                  <a16:creationId xmlns:a16="http://schemas.microsoft.com/office/drawing/2014/main" id="{87591F21-9102-9758-91C8-234D2DAB62EF}"/>
                </a:ext>
              </a:extLst>
            </p:cNvPr>
            <p:cNvSpPr txBox="1">
              <a:spLocks/>
            </p:cNvSpPr>
            <p:nvPr/>
          </p:nvSpPr>
          <p:spPr>
            <a:xfrm>
              <a:off x="6257260" y="2181473"/>
              <a:ext cx="5183188" cy="196510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Unplanned mental health day</a:t>
              </a:r>
            </a:p>
            <a:p>
              <a:r>
                <a:rPr lang="en-US" sz="2400" dirty="0"/>
                <a:t>Need for urgent counseling</a:t>
              </a:r>
            </a:p>
            <a:p>
              <a:r>
                <a:rPr lang="en-US" sz="2400" dirty="0"/>
                <a:t>Any other unforeseen event that does not qualify for an acute excused absence</a:t>
              </a:r>
            </a:p>
          </p:txBody>
        </p:sp>
      </p:grpSp>
      <p:pic>
        <p:nvPicPr>
          <p:cNvPr id="12" name="Picture 11">
            <a:extLst>
              <a:ext uri="{FF2B5EF4-FFF2-40B4-BE49-F238E27FC236}">
                <a16:creationId xmlns:a16="http://schemas.microsoft.com/office/drawing/2014/main" id="{1EDAAC59-E31B-A57D-7557-3DEEFE74A413}"/>
              </a:ext>
            </a:extLst>
          </p:cNvPr>
          <p:cNvPicPr>
            <a:picLocks noChangeAspect="1"/>
          </p:cNvPicPr>
          <p:nvPr/>
        </p:nvPicPr>
        <p:blipFill rotWithShape="1">
          <a:blip r:embed="rId2"/>
          <a:srcRect b="86953"/>
          <a:stretch/>
        </p:blipFill>
        <p:spPr>
          <a:xfrm>
            <a:off x="0" y="0"/>
            <a:ext cx="12192000" cy="894735"/>
          </a:xfrm>
          <a:prstGeom prst="rect">
            <a:avLst/>
          </a:prstGeom>
        </p:spPr>
      </p:pic>
      <p:grpSp>
        <p:nvGrpSpPr>
          <p:cNvPr id="15" name="Group 14">
            <a:extLst>
              <a:ext uri="{FF2B5EF4-FFF2-40B4-BE49-F238E27FC236}">
                <a16:creationId xmlns:a16="http://schemas.microsoft.com/office/drawing/2014/main" id="{6FA8F12A-11C5-E9BB-AAD2-C8A4ED91F752}"/>
              </a:ext>
            </a:extLst>
          </p:cNvPr>
          <p:cNvGrpSpPr/>
          <p:nvPr/>
        </p:nvGrpSpPr>
        <p:grpSpPr>
          <a:xfrm>
            <a:off x="6211191" y="4786457"/>
            <a:ext cx="5750443" cy="1804586"/>
            <a:chOff x="6062329" y="4786457"/>
            <a:chExt cx="5750443" cy="1804586"/>
          </a:xfrm>
        </p:grpSpPr>
        <p:sp>
          <p:nvSpPr>
            <p:cNvPr id="13" name="TextBox 12">
              <a:extLst>
                <a:ext uri="{FF2B5EF4-FFF2-40B4-BE49-F238E27FC236}">
                  <a16:creationId xmlns:a16="http://schemas.microsoft.com/office/drawing/2014/main" id="{6C3CE919-6CB4-FCB2-2A35-53B3900C0203}"/>
                </a:ext>
              </a:extLst>
            </p:cNvPr>
            <p:cNvSpPr txBox="1"/>
            <p:nvPr/>
          </p:nvSpPr>
          <p:spPr>
            <a:xfrm>
              <a:off x="6094228" y="4797090"/>
              <a:ext cx="5718544" cy="1793953"/>
            </a:xfrm>
            <a:prstGeom prst="rect">
              <a:avLst/>
            </a:prstGeom>
            <a:noFill/>
          </p:spPr>
          <p:txBody>
            <a:bodyPr wrap="square">
              <a:spAutoFit/>
            </a:bodyPr>
            <a:lstStyle/>
            <a:p>
              <a:pPr marL="0" marR="539750" lvl="2" fontAlgn="base">
                <a:lnSpc>
                  <a:spcPct val="103000"/>
                </a:lnSpc>
                <a:spcBef>
                  <a:spcPts val="0"/>
                </a:spcBef>
                <a:spcAft>
                  <a:spcPts val="110"/>
                </a:spcAft>
                <a:buClr>
                  <a:srgbClr val="000000"/>
                </a:buClr>
                <a:buSzPts val="1100"/>
              </a:pPr>
              <a:r>
                <a:rPr lang="en-US" sz="1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Points associated with mandatory or required events will be forfeited and will not be used to calculate the final course percentile (e.g., points will also be removed from the denominator). Opportunities to view missed materials will be at the discretion of the course director.</a:t>
              </a:r>
            </a:p>
          </p:txBody>
        </p:sp>
        <p:sp>
          <p:nvSpPr>
            <p:cNvPr id="14" name="Rectangle 13">
              <a:extLst>
                <a:ext uri="{FF2B5EF4-FFF2-40B4-BE49-F238E27FC236}">
                  <a16:creationId xmlns:a16="http://schemas.microsoft.com/office/drawing/2014/main" id="{E9FA6FB1-6F70-703A-E71E-0D116D550C7D}"/>
                </a:ext>
              </a:extLst>
            </p:cNvPr>
            <p:cNvSpPr/>
            <p:nvPr/>
          </p:nvSpPr>
          <p:spPr>
            <a:xfrm>
              <a:off x="6062329" y="4786457"/>
              <a:ext cx="5259572" cy="179395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0843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CCD7F-A037-19B1-7AD1-22374F3CCB9A}"/>
              </a:ext>
            </a:extLst>
          </p:cNvPr>
          <p:cNvSpPr>
            <a:spLocks noGrp="1"/>
          </p:cNvSpPr>
          <p:nvPr>
            <p:ph type="title"/>
          </p:nvPr>
        </p:nvSpPr>
        <p:spPr>
          <a:xfrm>
            <a:off x="838200" y="981812"/>
            <a:ext cx="10515600" cy="1325563"/>
          </a:xfrm>
        </p:spPr>
        <p:txBody>
          <a:bodyPr/>
          <a:lstStyle/>
          <a:p>
            <a:pPr algn="ctr"/>
            <a:r>
              <a:rPr lang="en-US" dirty="0"/>
              <a:t>When Planned Wellness Days Cannot be Used</a:t>
            </a:r>
          </a:p>
        </p:txBody>
      </p:sp>
      <p:sp>
        <p:nvSpPr>
          <p:cNvPr id="3" name="Content Placeholder 2">
            <a:extLst>
              <a:ext uri="{FF2B5EF4-FFF2-40B4-BE49-F238E27FC236}">
                <a16:creationId xmlns:a16="http://schemas.microsoft.com/office/drawing/2014/main" id="{06D5E539-423E-A209-6150-C9E79A443F6E}"/>
              </a:ext>
            </a:extLst>
          </p:cNvPr>
          <p:cNvSpPr>
            <a:spLocks noGrp="1"/>
          </p:cNvSpPr>
          <p:nvPr>
            <p:ph idx="1"/>
          </p:nvPr>
        </p:nvSpPr>
        <p:spPr>
          <a:xfrm>
            <a:off x="778839" y="2307375"/>
            <a:ext cx="10842551" cy="4351338"/>
          </a:xfrm>
        </p:spPr>
        <p:txBody>
          <a:bodyPr/>
          <a:lstStyle/>
          <a:p>
            <a:pPr marL="285750" marR="539750" lvl="1" indent="-285750" fontAlgn="base">
              <a:lnSpc>
                <a:spcPct val="103000"/>
              </a:lnSpc>
              <a:spcBef>
                <a:spcPts val="0"/>
              </a:spcBef>
              <a:spcAft>
                <a:spcPts val="110"/>
              </a:spcAft>
              <a:buClr>
                <a:srgbClr val="000000"/>
              </a:buClr>
              <a:buSzPct val="70000"/>
            </a:pPr>
            <a:r>
              <a:rPr lang="en-US"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Exams</a:t>
            </a:r>
          </a:p>
          <a:p>
            <a:pPr marL="285750" marR="539750" lvl="1" indent="-285750" fontAlgn="base">
              <a:lnSpc>
                <a:spcPct val="107000"/>
              </a:lnSpc>
              <a:spcBef>
                <a:spcPts val="0"/>
              </a:spcBef>
              <a:spcAft>
                <a:spcPts val="45"/>
              </a:spcAft>
              <a:buClr>
                <a:srgbClr val="000000"/>
              </a:buClr>
              <a:buSzPct val="70000"/>
            </a:pPr>
            <a:r>
              <a:rPr lang="en-US"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OSCEs/clinical skills sessions/PCM case studies  </a:t>
            </a:r>
          </a:p>
          <a:p>
            <a:pPr marL="285750" marR="539750" lvl="1" indent="-285750" fontAlgn="base">
              <a:lnSpc>
                <a:spcPct val="103000"/>
              </a:lnSpc>
              <a:spcBef>
                <a:spcPts val="0"/>
              </a:spcBef>
              <a:spcAft>
                <a:spcPts val="110"/>
              </a:spcAft>
              <a:buClr>
                <a:srgbClr val="000000"/>
              </a:buClr>
              <a:buSzPct val="70000"/>
            </a:pPr>
            <a:r>
              <a:rPr lang="en-US"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Simulation/skill training days</a:t>
            </a:r>
          </a:p>
          <a:p>
            <a:pPr marL="285750" marR="539750" lvl="1" indent="-285750" fontAlgn="base">
              <a:lnSpc>
                <a:spcPct val="103000"/>
              </a:lnSpc>
              <a:spcBef>
                <a:spcPts val="0"/>
              </a:spcBef>
              <a:spcAft>
                <a:spcPts val="110"/>
              </a:spcAft>
              <a:buClr>
                <a:srgbClr val="000000"/>
              </a:buClr>
              <a:buSzPct val="70000"/>
            </a:pPr>
            <a:r>
              <a:rPr lang="en-US"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Sessions designated as Social Determinants of Health (</a:t>
            </a:r>
            <a:r>
              <a:rPr lang="en-US" u="none" strike="noStrike" dirty="0" err="1">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SDofH</a:t>
            </a:r>
            <a:r>
              <a:rPr lang="en-US"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training sessions</a:t>
            </a:r>
          </a:p>
          <a:p>
            <a:pPr marL="285750" marR="539750" lvl="1" indent="-285750" fontAlgn="base">
              <a:lnSpc>
                <a:spcPct val="103000"/>
              </a:lnSpc>
              <a:spcBef>
                <a:spcPts val="0"/>
              </a:spcBef>
              <a:spcAft>
                <a:spcPts val="110"/>
              </a:spcAft>
              <a:buClr>
                <a:srgbClr val="000000"/>
              </a:buClr>
              <a:buSzPct val="70000"/>
            </a:pPr>
            <a:r>
              <a:rPr lang="en-US"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Days before or immediately after UTHSC administrative closings/vacations</a:t>
            </a:r>
          </a:p>
          <a:p>
            <a:pPr marL="0" indent="0">
              <a:buNone/>
            </a:pPr>
            <a:endParaRPr lang="en-US" dirty="0"/>
          </a:p>
        </p:txBody>
      </p:sp>
      <p:pic>
        <p:nvPicPr>
          <p:cNvPr id="4" name="Picture 3">
            <a:extLst>
              <a:ext uri="{FF2B5EF4-FFF2-40B4-BE49-F238E27FC236}">
                <a16:creationId xmlns:a16="http://schemas.microsoft.com/office/drawing/2014/main" id="{263BF040-ED69-BA13-2545-DAEC73BED079}"/>
              </a:ext>
            </a:extLst>
          </p:cNvPr>
          <p:cNvPicPr>
            <a:picLocks noChangeAspect="1"/>
          </p:cNvPicPr>
          <p:nvPr/>
        </p:nvPicPr>
        <p:blipFill rotWithShape="1">
          <a:blip r:embed="rId2"/>
          <a:srcRect b="86953"/>
          <a:stretch/>
        </p:blipFill>
        <p:spPr>
          <a:xfrm>
            <a:off x="0" y="0"/>
            <a:ext cx="12192000" cy="894735"/>
          </a:xfrm>
          <a:prstGeom prst="rect">
            <a:avLst/>
          </a:prstGeom>
        </p:spPr>
      </p:pic>
    </p:spTree>
    <p:extLst>
      <p:ext uri="{BB962C8B-B14F-4D97-AF65-F5344CB8AC3E}">
        <p14:creationId xmlns:p14="http://schemas.microsoft.com/office/powerpoint/2010/main" val="204474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AF73F-2601-FB4E-8195-DFA2575636D7}"/>
              </a:ext>
            </a:extLst>
          </p:cNvPr>
          <p:cNvSpPr>
            <a:spLocks noGrp="1"/>
          </p:cNvSpPr>
          <p:nvPr>
            <p:ph type="title"/>
          </p:nvPr>
        </p:nvSpPr>
        <p:spPr>
          <a:xfrm>
            <a:off x="1252136" y="1012004"/>
            <a:ext cx="3416158" cy="4795408"/>
          </a:xfrm>
        </p:spPr>
        <p:txBody>
          <a:bodyPr>
            <a:normAutofit/>
          </a:bodyPr>
          <a:lstStyle/>
          <a:p>
            <a:r>
              <a:rPr lang="en-US" dirty="0"/>
              <a:t>How to Request an Excused Absence or Planned Wellness Day</a:t>
            </a:r>
          </a:p>
        </p:txBody>
      </p:sp>
      <p:graphicFrame>
        <p:nvGraphicFramePr>
          <p:cNvPr id="5" name="Content Placeholder 2">
            <a:extLst>
              <a:ext uri="{FF2B5EF4-FFF2-40B4-BE49-F238E27FC236}">
                <a16:creationId xmlns:a16="http://schemas.microsoft.com/office/drawing/2014/main" id="{BE0C42FE-710A-449A-80D9-64278507FF22}"/>
              </a:ext>
            </a:extLst>
          </p:cNvPr>
          <p:cNvGraphicFramePr>
            <a:graphicFrameLocks noGrp="1"/>
          </p:cNvGraphicFramePr>
          <p:nvPr>
            <p:ph idx="1"/>
            <p:extLst>
              <p:ext uri="{D42A27DB-BD31-4B8C-83A1-F6EECF244321}">
                <p14:modId xmlns:p14="http://schemas.microsoft.com/office/powerpoint/2010/main" val="2139963575"/>
              </p:ext>
            </p:extLst>
          </p:nvPr>
        </p:nvGraphicFramePr>
        <p:xfrm>
          <a:off x="5194300" y="463656"/>
          <a:ext cx="6513604" cy="5892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87245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TPPRESENTATIONGUID" val="14e945a3-6ca9-4b5b-9686-425db9421daf"/>
  <p:tag name="TPVERSION" val="6"/>
  <p:tag name="TPFULLVERSION" val="7.5.3.1"/>
  <p:tag name="PPTVERSION" val="15"/>
  <p:tag name="TPOS" val="2"/>
  <p:tag name="TPLASTSAVEVERSION" val="6.2 PC"/>
  <p:tag name="MMPROD_UIDATA" val="&lt;database version=&quot;9.0&quot;&gt;&lt;object type=&quot;1&quot; unique_id=&quot;10001&quot;&gt;&lt;object type=&quot;2&quot; unique_id=&quot;10002&quot;&gt;&lt;object type=&quot;3&quot; unique_id=&quot;10012&quot;&gt;&lt;property id=&quot;20148&quot; value=&quot;5&quot;/&gt;&lt;property id=&quot;20300&quot; value=&quot;Slide 7 - &amp;quot;Important to Remember&amp;quot;&quot;/&gt;&lt;property id=&quot;20307&quot; value=&quot;297&quot;/&gt;&lt;/object&gt;&lt;object type=&quot;3&quot; unique_id=&quot;10015&quot;&gt;&lt;property id=&quot;20148&quot; value=&quot;5&quot;/&gt;&lt;property id=&quot;20300&quot; value=&quot;Slide 4&quot;/&gt;&lt;property id=&quot;20307&quot; value=&quot;258&quot;/&gt;&lt;/object&gt;&lt;object type=&quot;3&quot; unique_id=&quot;10019&quot;&gt;&lt;property id=&quot;20148&quot; value=&quot;5&quot;/&gt;&lt;property id=&quot;20300&quot; value=&quot;Slide 18 - &amp;quot;Basic Science Curriculum&amp;quot;&quot;/&gt;&lt;property id=&quot;20307&quot; value=&quot;266&quot;/&gt;&lt;/object&gt;&lt;object type=&quot;3&quot; unique_id=&quot;10020&quot;&gt;&lt;property id=&quot;20148&quot; value=&quot;5&quot;/&gt;&lt;property id=&quot;20300&quot; value=&quot;Slide 19 - &amp;quot;Clinical Curriculum&amp;quot;&quot;/&gt;&lt;property id=&quot;20307&quot; value=&quot;270&quot;/&gt;&lt;/object&gt;&lt;object type=&quot;3&quot; unique_id=&quot;10021&quot;&gt;&lt;property id=&quot;20148&quot; value=&quot;5&quot;/&gt;&lt;property id=&quot;20300&quot; value=&quot;Slide 22 - &amp;quot;Flipped Classroom&amp;quot;&quot;/&gt;&lt;property id=&quot;20307&quot; value=&quot;267&quot;/&gt;&lt;/object&gt;&lt;object type=&quot;3&quot; unique_id=&quot;10022&quot;&gt;&lt;property id=&quot;20148&quot; value=&quot;5&quot;/&gt;&lt;property id=&quot;20300&quot; value=&quot;Slide 24 - &amp;quot;Who’s Teaching Who?&amp;quot;&quot;/&gt;&lt;property id=&quot;20307&quot; value=&quot;271&quot;/&gt;&lt;/object&gt;&lt;object type=&quot;3&quot; unique_id=&quot;10023&quot;&gt;&lt;property id=&quot;20148&quot; value=&quot;5&quot;/&gt;&lt;property id=&quot;20300&quot; value=&quot;Slide 23 - &amp;quot;Responsibilities and Benefits&amp;quot;&quot;/&gt;&lt;property id=&quot;20307&quot; value=&quot;275&quot;/&gt;&lt;/object&gt;&lt;object type=&quot;3&quot; unique_id=&quot;10024&quot;&gt;&lt;property id=&quot;20148&quot; value=&quot;5&quot;/&gt;&lt;property id=&quot;20300&quot; value=&quot;Slide 26 - &amp;quot;Team-Based Learning&amp;quot;&quot;/&gt;&lt;property id=&quot;20307&quot; value=&quot;276&quot;/&gt;&lt;/object&gt;&lt;object type=&quot;3&quot; unique_id=&quot;10025&quot;&gt;&lt;property id=&quot;20148&quot; value=&quot;5&quot;/&gt;&lt;property id=&quot;20300&quot; value=&quot;Slide 9 - &amp;quot;Learning Management System&amp;quot;&quot;/&gt;&lt;property id=&quot;20307&quot; value=&quot;279&quot;/&gt;&lt;/object&gt;&lt;object type=&quot;3&quot; unique_id=&quot;10026&quot;&gt;&lt;property id=&quot;20148&quot; value=&quot;5&quot;/&gt;&lt;property id=&quot;20300&quot; value=&quot;Slide 10&quot;/&gt;&lt;property id=&quot;20307&quot; value=&quot;268&quot;/&gt;&lt;/object&gt;&lt;object type=&quot;3&quot; unique_id=&quot;10027&quot;&gt;&lt;property id=&quot;20148&quot; value=&quot;5&quot;/&gt;&lt;property id=&quot;20300&quot; value=&quot;Slide 11&quot;/&gt;&lt;property id=&quot;20307&quot; value=&quot;269&quot;/&gt;&lt;/object&gt;&lt;object type=&quot;3&quot; unique_id=&quot;10028&quot;&gt;&lt;property id=&quot;20148&quot; value=&quot;5&quot;/&gt;&lt;property id=&quot;20300&quot; value=&quot;Slide 27 - &amp;quot;Clickers&amp;quot;&quot;/&gt;&lt;property id=&quot;20307&quot; value=&quot;282&quot;/&gt;&lt;/object&gt;&lt;object type=&quot;3&quot; unique_id=&quot;10029&quot;&gt;&lt;property id=&quot;20148&quot; value=&quot;5&quot;/&gt;&lt;property id=&quot;20300&quot; value=&quot;Slide 13 - &amp;quot; &amp;quot;&quot;/&gt;&lt;property id=&quot;20307&quot; value=&quot;277&quot;/&gt;&lt;/object&gt;&lt;object type=&quot;3&quot; unique_id=&quot;10030&quot;&gt;&lt;property id=&quot;20148&quot; value=&quot;5&quot;/&gt;&lt;property id=&quot;20300&quot; value=&quot;Slide 12 - &amp;quot;Exams&amp;quot;&quot;/&gt;&lt;property id=&quot;20307&quot; value=&quot;278&quot;/&gt;&lt;/object&gt;&lt;object type=&quot;3&quot; unique_id=&quot;10031&quot;&gt;&lt;property id=&quot;20148&quot; value=&quot;5&quot;/&gt;&lt;property id=&quot;20300&quot; value=&quot;Slide 6 - &amp;quot;A Few Housekeeping Items&amp;quot;&quot;/&gt;&lt;property id=&quot;20307&quot; value=&quot;272&quot;/&gt;&lt;/object&gt;&lt;object type=&quot;3&quot; unique_id=&quot;10032&quot;&gt;&lt;property id=&quot;20148&quot; value=&quot;5&quot;/&gt;&lt;property id=&quot;20300&quot; value=&quot;Slide 8 - &amp;quot;COM E-Mail Policy&amp;quot;&quot;/&gt;&lt;property id=&quot;20307&quot; value=&quot;281&quot;/&gt;&lt;/object&gt;&lt;object type=&quot;3&quot; unique_id=&quot;10033&quot;&gt;&lt;property id=&quot;20148&quot; value=&quot;5&quot;/&gt;&lt;property id=&quot;20300&quot; value=&quot;Slide 15 - &amp;quot;Student Mistreatment&amp;quot;&quot;/&gt;&lt;property id=&quot;20307&quot; value=&quot;283&quot;/&gt;&lt;/object&gt;&lt;object type=&quot;3&quot; unique_id=&quot;10034&quot;&gt;&lt;property id=&quot;20148&quot; value=&quot;5&quot;/&gt;&lt;property id=&quot;20300&quot; value=&quot;Slide 17&quot;/&gt;&lt;property id=&quot;20307&quot; value=&quot;301&quot;/&gt;&lt;/object&gt;&lt;object type=&quot;3&quot; unique_id=&quot;10036&quot;&gt;&lt;property id=&quot;20148&quot; value=&quot;5&quot;/&gt;&lt;property id=&quot;20300&quot; value=&quot;Slide 14&quot;/&gt;&lt;property id=&quot;20307&quot; value=&quot;302&quot;/&gt;&lt;/object&gt;&lt;object type=&quot;3&quot; unique_id=&quot;10037&quot;&gt;&lt;property id=&quot;20148&quot; value=&quot;5&quot;/&gt;&lt;property id=&quot;20300&quot; value=&quot;Slide 31 - &amp;quot;Don’t be Lack-of-Daysical&amp;quot;&quot;/&gt;&lt;property id=&quot;20307&quot; value=&quot;300&quot;/&gt;&lt;/object&gt;&lt;object type=&quot;3&quot; unique_id=&quot;10077&quot;&gt;&lt;property id=&quot;20148&quot; value=&quot;5&quot;/&gt;&lt;property id=&quot;20300&quot; value=&quot;Slide 1 - &amp;quot;Orientation College of Medicine Class of 2022&amp;quot;&quot;/&gt;&lt;property id=&quot;20307&quot; value=&quot;303&quot;/&gt;&lt;/object&gt;&lt;object type=&quot;3&quot; unique_id=&quot;10078&quot;&gt;&lt;property id=&quot;20148&quot; value=&quot;5&quot;/&gt;&lt;property id=&quot;20300&quot; value=&quot;Slide 2&quot;/&gt;&lt;property id=&quot;20307&quot; value=&quot;304&quot;/&gt;&lt;/object&gt;&lt;object type=&quot;3&quot; unique_id=&quot;10079&quot;&gt;&lt;property id=&quot;20148&quot; value=&quot;5&quot;/&gt;&lt;property id=&quot;20300&quot; value=&quot;Slide 3&quot;/&gt;&lt;property id=&quot;20307&quot; value=&quot;305&quot;/&gt;&lt;/object&gt;&lt;object type=&quot;3&quot; unique_id=&quot;10080&quot;&gt;&lt;property id=&quot;20148&quot; value=&quot;5&quot;/&gt;&lt;property id=&quot;20300&quot; value=&quot;Slide 5&quot;/&gt;&lt;property id=&quot;20307&quot; value=&quot;307&quot;/&gt;&lt;/object&gt;&lt;object type=&quot;3&quot; unique_id=&quot;10081&quot;&gt;&lt;property id=&quot;20148&quot; value=&quot;5&quot;/&gt;&lt;property id=&quot;20300&quot; value=&quot;Slide 16&quot;/&gt;&lt;property id=&quot;20307&quot; value=&quot;312&quot;/&gt;&lt;/object&gt;&lt;object type=&quot;3&quot; unique_id=&quot;10082&quot;&gt;&lt;property id=&quot;20148&quot; value=&quot;5&quot;/&gt;&lt;property id=&quot;20300&quot; value=&quot;Slide 25 - &amp;quot;Spaced-Retrieval or Test-Enhanced Learning&amp;quot;&quot;/&gt;&lt;property id=&quot;20307&quot; value=&quot;309&quot;/&gt;&lt;/object&gt;&lt;object type=&quot;3&quot; unique_id=&quot;10083&quot;&gt;&lt;property id=&quot;20148&quot; value=&quot;5&quot;/&gt;&lt;property id=&quot;20300&quot; value=&quot;Slide 29&quot;/&gt;&lt;property id=&quot;20307&quot; value=&quot;308&quot;/&gt;&lt;/object&gt;&lt;object type=&quot;3&quot; unique_id=&quot;10084&quot;&gt;&lt;property id=&quot;20148&quot; value=&quot;5&quot;/&gt;&lt;property id=&quot;20300&quot; value=&quot;Slide 30 - &amp;quot;Process, Not Time, Leads to Learning (Jeff Karpicke, Purdue)&amp;quot;&quot;/&gt;&lt;property id=&quot;20307&quot; value=&quot;310&quot;/&gt;&lt;/object&gt;&lt;object type=&quot;3&quot; unique_id=&quot;10085&quot;&gt;&lt;property id=&quot;20148&quot; value=&quot;5&quot;/&gt;&lt;property id=&quot;20300&quot; value=&quot;Slide 33 - &amp;quot;Questions?&amp;quot;&quot;/&gt;&lt;property id=&quot;20307&quot; value=&quot;311&quot;/&gt;&lt;/object&gt;&lt;object type=&quot;3&quot; unique_id=&quot;10087&quot;&gt;&lt;property id=&quot;20148&quot; value=&quot;5&quot;/&gt;&lt;property id=&quot;20300&quot; value=&quot;Slide 20 - &amp;quot;Curriculum Delivery&amp;quot;&quot;/&gt;&lt;property id=&quot;20307&quot; value=&quot;313&quot;/&gt;&lt;/object&gt;&lt;object type=&quot;3&quot; unique_id=&quot;10088&quot;&gt;&lt;property id=&quot;20148&quot; value=&quot;5&quot;/&gt;&lt;property id=&quot;20300&quot; value=&quot;Slide 21&quot;/&gt;&lt;property id=&quot;20307&quot; value=&quot;314&quot;/&gt;&lt;/object&gt;&lt;object type=&quot;3&quot; unique_id=&quot;10089&quot;&gt;&lt;property id=&quot;20148&quot; value=&quot;5&quot;/&gt;&lt;property id=&quot;20300&quot; value=&quot;Slide 28 - &amp;quot;Here’s a tip:&amp;quot;&quot;/&gt;&lt;property id=&quot;20307&quot; value=&quot;316&quot;/&gt;&lt;/object&gt;&lt;object type=&quot;3&quot; unique_id=&quot;10090&quot;&gt;&lt;property id=&quot;20148&quot; value=&quot;5&quot;/&gt;&lt;property id=&quot;20300&quot; value=&quot;Slide 32&quot;/&gt;&lt;property id=&quot;20307&quot; value=&quot;315&quot;/&gt;&lt;/object&gt;&lt;/object&gt;&lt;object type=&quot;8&quot; unique_id=&quot;1007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18F5E0672B3C47996A07B3C6BEBD98" ma:contentTypeVersion="14" ma:contentTypeDescription="Create a new document." ma:contentTypeScope="" ma:versionID="c5071f7f66b1f3d408d6ffea9e4e59d9">
  <xsd:schema xmlns:xsd="http://www.w3.org/2001/XMLSchema" xmlns:xs="http://www.w3.org/2001/XMLSchema" xmlns:p="http://schemas.microsoft.com/office/2006/metadata/properties" xmlns:ns3="97d5b4ac-692f-41f0-845b-9532ab04b895" xmlns:ns4="9aab7dd6-c92e-4393-9835-1d29d82f18bf" targetNamespace="http://schemas.microsoft.com/office/2006/metadata/properties" ma:root="true" ma:fieldsID="68d5eb62e93a256499194dbef816be57" ns3:_="" ns4:_="">
    <xsd:import namespace="97d5b4ac-692f-41f0-845b-9532ab04b895"/>
    <xsd:import namespace="9aab7dd6-c92e-4393-9835-1d29d82f18bf"/>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DateTaken"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5b4ac-692f-41f0-845b-9532ab04b89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ab7dd6-c92e-4393-9835-1d29d82f18bf"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FD48DF-0D16-4194-A5B6-C4E7402A2500}">
  <ds:schemaRefs>
    <ds:schemaRef ds:uri="9aab7dd6-c92e-4393-9835-1d29d82f18bf"/>
    <ds:schemaRef ds:uri="http://purl.org/dc/dcmitype/"/>
    <ds:schemaRef ds:uri="http://schemas.microsoft.com/office/infopath/2007/PartnerControls"/>
    <ds:schemaRef ds:uri="http://purl.org/dc/elements/1.1/"/>
    <ds:schemaRef ds:uri="http://schemas.microsoft.com/office/2006/metadata/properties"/>
    <ds:schemaRef ds:uri="97d5b4ac-692f-41f0-845b-9532ab04b895"/>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68218EB-9DE2-43B6-92C6-5A2A195D67DD}">
  <ds:schemaRefs>
    <ds:schemaRef ds:uri="http://schemas.microsoft.com/sharepoint/v3/contenttype/forms"/>
  </ds:schemaRefs>
</ds:datastoreItem>
</file>

<file path=customXml/itemProps3.xml><?xml version="1.0" encoding="utf-8"?>
<ds:datastoreItem xmlns:ds="http://schemas.openxmlformats.org/officeDocument/2006/customXml" ds:itemID="{6AC9F4A8-411E-4689-959F-B061C2E68D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5b4ac-692f-41f0-845b-9532ab04b895"/>
    <ds:schemaRef ds:uri="9aab7dd6-c92e-4393-9835-1d29d82f18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7174</TotalTime>
  <Words>304</Words>
  <Application>Microsoft Macintosh PowerPoint</Application>
  <PresentationFormat>Widescreen</PresentationFormat>
  <Paragraphs>31</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Excused Absences &amp; Wellness Days in the Pre-Clinical Curriculum (Policy COM 130)</vt:lpstr>
      <vt:lpstr>Wellness Days</vt:lpstr>
      <vt:lpstr>When Planned Wellness Days Cannot be Used</vt:lpstr>
      <vt:lpstr>How to Request an Excused Absence or Planned Wellness Day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College of Medicine Class of 2018</dc:title>
  <dc:creator>Ryan, James Patrick</dc:creator>
  <cp:lastModifiedBy>Wynn, Erika</cp:lastModifiedBy>
  <cp:revision>246</cp:revision>
  <dcterms:created xsi:type="dcterms:W3CDTF">2014-08-06T19:24:43Z</dcterms:created>
  <dcterms:modified xsi:type="dcterms:W3CDTF">2022-09-08T15:37:24Z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0x010100CC18F5E0672B3C47996A07B3C6BEBD98</vt:lpwstr>
  </property>
</Properties>
</file>