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26" r:id="rId4"/>
    <p:sldId id="334" r:id="rId5"/>
    <p:sldId id="337" r:id="rId6"/>
    <p:sldId id="303" r:id="rId7"/>
    <p:sldId id="310" r:id="rId8"/>
    <p:sldId id="311" r:id="rId9"/>
    <p:sldId id="309" r:id="rId10"/>
    <p:sldId id="308" r:id="rId11"/>
    <p:sldId id="307" r:id="rId12"/>
    <p:sldId id="306" r:id="rId13"/>
    <p:sldId id="368" r:id="rId14"/>
    <p:sldId id="260" r:id="rId15"/>
    <p:sldId id="357" r:id="rId16"/>
    <p:sldId id="358" r:id="rId17"/>
    <p:sldId id="369" r:id="rId18"/>
    <p:sldId id="259" r:id="rId19"/>
    <p:sldId id="339" r:id="rId20"/>
    <p:sldId id="340" r:id="rId21"/>
    <p:sldId id="344" r:id="rId22"/>
    <p:sldId id="3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20E92-6E1A-9E4F-AC99-F29B49F45ED3}" v="15" dt="2021-11-16T14:45:02.116"/>
    <p1510:client id="{A4EE5827-2468-F141-82FA-200E62B5B4C4}" v="20" dt="2021-11-16T15:10:19.124"/>
    <p1510:client id="{A7B03A7D-437A-E343-B176-EE9A009FDC84}" v="13" dt="2021-11-16T00:01:30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2"/>
    <p:restoredTop sz="83364"/>
  </p:normalViewPr>
  <p:slideViewPr>
    <p:cSldViewPr snapToGrid="0" snapToObjects="1">
      <p:cViewPr varScale="1">
        <p:scale>
          <a:sx n="159" d="100"/>
          <a:sy n="159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Bettin" userId="9a06d25877ab3f4a" providerId="LiveId" clId="{A4EE5827-2468-F141-82FA-200E62B5B4C4}"/>
    <pc:docChg chg="custSel addSld delSld modSld sldOrd">
      <pc:chgData name="Kristen Bettin" userId="9a06d25877ab3f4a" providerId="LiveId" clId="{A4EE5827-2468-F141-82FA-200E62B5B4C4}" dt="2021-11-16T15:10:38.324" v="995" actId="20577"/>
      <pc:docMkLst>
        <pc:docMk/>
      </pc:docMkLst>
      <pc:sldChg chg="modSp mod">
        <pc:chgData name="Kristen Bettin" userId="9a06d25877ab3f4a" providerId="LiveId" clId="{A4EE5827-2468-F141-82FA-200E62B5B4C4}" dt="2021-11-16T14:49:19.942" v="10" actId="20577"/>
        <pc:sldMkLst>
          <pc:docMk/>
          <pc:sldMk cId="2543950396" sldId="256"/>
        </pc:sldMkLst>
        <pc:spChg chg="mod">
          <ac:chgData name="Kristen Bettin" userId="9a06d25877ab3f4a" providerId="LiveId" clId="{A4EE5827-2468-F141-82FA-200E62B5B4C4}" dt="2021-11-16T14:49:19.942" v="10" actId="20577"/>
          <ac:spMkLst>
            <pc:docMk/>
            <pc:sldMk cId="2543950396" sldId="256"/>
            <ac:spMk id="2" creationId="{523FF2F8-FDA0-8D45-B2E6-034730225D31}"/>
          </ac:spMkLst>
        </pc:spChg>
      </pc:sldChg>
      <pc:sldChg chg="del">
        <pc:chgData name="Kristen Bettin" userId="9a06d25877ab3f4a" providerId="LiveId" clId="{A4EE5827-2468-F141-82FA-200E62B5B4C4}" dt="2021-11-16T14:49:28.261" v="11" actId="2696"/>
        <pc:sldMkLst>
          <pc:docMk/>
          <pc:sldMk cId="332320833" sldId="257"/>
        </pc:sldMkLst>
      </pc:sldChg>
      <pc:sldChg chg="del">
        <pc:chgData name="Kristen Bettin" userId="9a06d25877ab3f4a" providerId="LiveId" clId="{A4EE5827-2468-F141-82FA-200E62B5B4C4}" dt="2021-11-16T14:49:29.799" v="13" actId="2696"/>
        <pc:sldMkLst>
          <pc:docMk/>
          <pc:sldMk cId="2852414280" sldId="258"/>
        </pc:sldMkLst>
      </pc:sldChg>
      <pc:sldChg chg="ord">
        <pc:chgData name="Kristen Bettin" userId="9a06d25877ab3f4a" providerId="LiveId" clId="{A4EE5827-2468-F141-82FA-200E62B5B4C4}" dt="2021-11-16T15:07:36.932" v="678" actId="20578"/>
        <pc:sldMkLst>
          <pc:docMk/>
          <pc:sldMk cId="1262680792" sldId="259"/>
        </pc:sldMkLst>
      </pc:sldChg>
      <pc:sldChg chg="modSp mod ord">
        <pc:chgData name="Kristen Bettin" userId="9a06d25877ab3f4a" providerId="LiveId" clId="{A4EE5827-2468-F141-82FA-200E62B5B4C4}" dt="2021-11-16T15:07:06.492" v="674" actId="20577"/>
        <pc:sldMkLst>
          <pc:docMk/>
          <pc:sldMk cId="2547848898" sldId="260"/>
        </pc:sldMkLst>
        <pc:spChg chg="mod">
          <ac:chgData name="Kristen Bettin" userId="9a06d25877ab3f4a" providerId="LiveId" clId="{A4EE5827-2468-F141-82FA-200E62B5B4C4}" dt="2021-11-16T15:07:06.492" v="674" actId="20577"/>
          <ac:spMkLst>
            <pc:docMk/>
            <pc:sldMk cId="2547848898" sldId="260"/>
            <ac:spMk id="3" creationId="{A1203327-6A01-2E49-866B-190A815C8DD7}"/>
          </ac:spMkLst>
        </pc:spChg>
      </pc:sldChg>
      <pc:sldChg chg="del">
        <pc:chgData name="Kristen Bettin" userId="9a06d25877ab3f4a" providerId="LiveId" clId="{A4EE5827-2468-F141-82FA-200E62B5B4C4}" dt="2021-11-16T14:49:31.149" v="15" actId="2696"/>
        <pc:sldMkLst>
          <pc:docMk/>
          <pc:sldMk cId="3166550875" sldId="268"/>
        </pc:sldMkLst>
      </pc:sldChg>
      <pc:sldChg chg="del">
        <pc:chgData name="Kristen Bettin" userId="9a06d25877ab3f4a" providerId="LiveId" clId="{A4EE5827-2468-F141-82FA-200E62B5B4C4}" dt="2021-11-16T14:49:30.372" v="14" actId="2696"/>
        <pc:sldMkLst>
          <pc:docMk/>
          <pc:sldMk cId="2871555176" sldId="270"/>
        </pc:sldMkLst>
      </pc:sldChg>
      <pc:sldChg chg="modSp mod">
        <pc:chgData name="Kristen Bettin" userId="9a06d25877ab3f4a" providerId="LiveId" clId="{A4EE5827-2468-F141-82FA-200E62B5B4C4}" dt="2021-11-16T15:05:53.235" v="650" actId="1076"/>
        <pc:sldMkLst>
          <pc:docMk/>
          <pc:sldMk cId="2376331415" sldId="303"/>
        </pc:sldMkLst>
        <pc:spChg chg="mod">
          <ac:chgData name="Kristen Bettin" userId="9a06d25877ab3f4a" providerId="LiveId" clId="{A4EE5827-2468-F141-82FA-200E62B5B4C4}" dt="2021-11-16T15:05:53.235" v="650" actId="1076"/>
          <ac:spMkLst>
            <pc:docMk/>
            <pc:sldMk cId="2376331415" sldId="303"/>
            <ac:spMk id="2" creationId="{D2A3AF1A-CFB4-6C4A-9F89-6D5C065C17C4}"/>
          </ac:spMkLst>
        </pc:spChg>
      </pc:sldChg>
      <pc:sldChg chg="modSp mod">
        <pc:chgData name="Kristen Bettin" userId="9a06d25877ab3f4a" providerId="LiveId" clId="{A4EE5827-2468-F141-82FA-200E62B5B4C4}" dt="2021-11-16T15:10:38.324" v="995" actId="20577"/>
        <pc:sldMkLst>
          <pc:docMk/>
          <pc:sldMk cId="2730196331" sldId="306"/>
        </pc:sldMkLst>
        <pc:spChg chg="mod">
          <ac:chgData name="Kristen Bettin" userId="9a06d25877ab3f4a" providerId="LiveId" clId="{A4EE5827-2468-F141-82FA-200E62B5B4C4}" dt="2021-11-16T15:10:38.324" v="995" actId="20577"/>
          <ac:spMkLst>
            <pc:docMk/>
            <pc:sldMk cId="2730196331" sldId="306"/>
            <ac:spMk id="2" creationId="{D2A3AF1A-CFB4-6C4A-9F89-6D5C065C17C4}"/>
          </ac:spMkLst>
        </pc:spChg>
      </pc:sldChg>
      <pc:sldChg chg="modSp mod">
        <pc:chgData name="Kristen Bettin" userId="9a06d25877ab3f4a" providerId="LiveId" clId="{A4EE5827-2468-F141-82FA-200E62B5B4C4}" dt="2021-11-16T15:06:10.897" v="655" actId="1076"/>
        <pc:sldMkLst>
          <pc:docMk/>
          <pc:sldMk cId="3694902214" sldId="307"/>
        </pc:sldMkLst>
        <pc:spChg chg="mod">
          <ac:chgData name="Kristen Bettin" userId="9a06d25877ab3f4a" providerId="LiveId" clId="{A4EE5827-2468-F141-82FA-200E62B5B4C4}" dt="2021-11-16T15:06:10.897" v="655" actId="1076"/>
          <ac:spMkLst>
            <pc:docMk/>
            <pc:sldMk cId="3694902214" sldId="307"/>
            <ac:spMk id="2" creationId="{D2A3AF1A-CFB4-6C4A-9F89-6D5C065C17C4}"/>
          </ac:spMkLst>
        </pc:spChg>
      </pc:sldChg>
      <pc:sldChg chg="modSp mod">
        <pc:chgData name="Kristen Bettin" userId="9a06d25877ab3f4a" providerId="LiveId" clId="{A4EE5827-2468-F141-82FA-200E62B5B4C4}" dt="2021-11-16T15:06:07.657" v="654" actId="1076"/>
        <pc:sldMkLst>
          <pc:docMk/>
          <pc:sldMk cId="2900608295" sldId="308"/>
        </pc:sldMkLst>
        <pc:spChg chg="mod">
          <ac:chgData name="Kristen Bettin" userId="9a06d25877ab3f4a" providerId="LiveId" clId="{A4EE5827-2468-F141-82FA-200E62B5B4C4}" dt="2021-11-16T15:06:07.657" v="654" actId="1076"/>
          <ac:spMkLst>
            <pc:docMk/>
            <pc:sldMk cId="2900608295" sldId="308"/>
            <ac:spMk id="2" creationId="{D2A3AF1A-CFB4-6C4A-9F89-6D5C065C17C4}"/>
          </ac:spMkLst>
        </pc:spChg>
      </pc:sldChg>
      <pc:sldChg chg="modSp mod">
        <pc:chgData name="Kristen Bettin" userId="9a06d25877ab3f4a" providerId="LiveId" clId="{A4EE5827-2468-F141-82FA-200E62B5B4C4}" dt="2021-11-16T15:06:03.506" v="653" actId="1076"/>
        <pc:sldMkLst>
          <pc:docMk/>
          <pc:sldMk cId="2202417541" sldId="309"/>
        </pc:sldMkLst>
        <pc:spChg chg="mod">
          <ac:chgData name="Kristen Bettin" userId="9a06d25877ab3f4a" providerId="LiveId" clId="{A4EE5827-2468-F141-82FA-200E62B5B4C4}" dt="2021-11-16T15:06:03.506" v="653" actId="1076"/>
          <ac:spMkLst>
            <pc:docMk/>
            <pc:sldMk cId="2202417541" sldId="309"/>
            <ac:spMk id="2" creationId="{D2A3AF1A-CFB4-6C4A-9F89-6D5C065C17C4}"/>
          </ac:spMkLst>
        </pc:spChg>
      </pc:sldChg>
      <pc:sldChg chg="modSp mod">
        <pc:chgData name="Kristen Bettin" userId="9a06d25877ab3f4a" providerId="LiveId" clId="{A4EE5827-2468-F141-82FA-200E62B5B4C4}" dt="2021-11-16T15:05:56.126" v="651" actId="1076"/>
        <pc:sldMkLst>
          <pc:docMk/>
          <pc:sldMk cId="1886531086" sldId="310"/>
        </pc:sldMkLst>
        <pc:spChg chg="mod">
          <ac:chgData name="Kristen Bettin" userId="9a06d25877ab3f4a" providerId="LiveId" clId="{A4EE5827-2468-F141-82FA-200E62B5B4C4}" dt="2021-11-16T15:05:56.126" v="651" actId="1076"/>
          <ac:spMkLst>
            <pc:docMk/>
            <pc:sldMk cId="1886531086" sldId="310"/>
            <ac:spMk id="2" creationId="{D2A3AF1A-CFB4-6C4A-9F89-6D5C065C17C4}"/>
          </ac:spMkLst>
        </pc:spChg>
      </pc:sldChg>
      <pc:sldChg chg="modSp mod">
        <pc:chgData name="Kristen Bettin" userId="9a06d25877ab3f4a" providerId="LiveId" clId="{A4EE5827-2468-F141-82FA-200E62B5B4C4}" dt="2021-11-16T15:06:00.120" v="652" actId="1076"/>
        <pc:sldMkLst>
          <pc:docMk/>
          <pc:sldMk cId="927925384" sldId="311"/>
        </pc:sldMkLst>
        <pc:spChg chg="mod">
          <ac:chgData name="Kristen Bettin" userId="9a06d25877ab3f4a" providerId="LiveId" clId="{A4EE5827-2468-F141-82FA-200E62B5B4C4}" dt="2021-11-16T15:06:00.120" v="652" actId="1076"/>
          <ac:spMkLst>
            <pc:docMk/>
            <pc:sldMk cId="927925384" sldId="311"/>
            <ac:spMk id="2" creationId="{D2A3AF1A-CFB4-6C4A-9F89-6D5C065C17C4}"/>
          </ac:spMkLst>
        </pc:spChg>
      </pc:sldChg>
      <pc:sldChg chg="del">
        <pc:chgData name="Kristen Bettin" userId="9a06d25877ab3f4a" providerId="LiveId" clId="{A4EE5827-2468-F141-82FA-200E62B5B4C4}" dt="2021-11-16T14:49:29.260" v="12" actId="2696"/>
        <pc:sldMkLst>
          <pc:docMk/>
          <pc:sldMk cId="1244447381" sldId="315"/>
        </pc:sldMkLst>
      </pc:sldChg>
      <pc:sldChg chg="del">
        <pc:chgData name="Kristen Bettin" userId="9a06d25877ab3f4a" providerId="LiveId" clId="{A4EE5827-2468-F141-82FA-200E62B5B4C4}" dt="2021-11-16T14:49:32.310" v="16" actId="2696"/>
        <pc:sldMkLst>
          <pc:docMk/>
          <pc:sldMk cId="3228466219" sldId="316"/>
        </pc:sldMkLst>
      </pc:sldChg>
      <pc:sldChg chg="del">
        <pc:chgData name="Kristen Bettin" userId="9a06d25877ab3f4a" providerId="LiveId" clId="{A4EE5827-2468-F141-82FA-200E62B5B4C4}" dt="2021-11-16T14:49:33.511" v="17" actId="2696"/>
        <pc:sldMkLst>
          <pc:docMk/>
          <pc:sldMk cId="3932518836" sldId="317"/>
        </pc:sldMkLst>
      </pc:sldChg>
      <pc:sldChg chg="del">
        <pc:chgData name="Kristen Bettin" userId="9a06d25877ab3f4a" providerId="LiveId" clId="{A4EE5827-2468-F141-82FA-200E62B5B4C4}" dt="2021-11-16T14:49:33.962" v="18" actId="2696"/>
        <pc:sldMkLst>
          <pc:docMk/>
          <pc:sldMk cId="692466908" sldId="318"/>
        </pc:sldMkLst>
      </pc:sldChg>
      <pc:sldChg chg="del">
        <pc:chgData name="Kristen Bettin" userId="9a06d25877ab3f4a" providerId="LiveId" clId="{A4EE5827-2468-F141-82FA-200E62B5B4C4}" dt="2021-11-16T14:49:34.254" v="19" actId="2696"/>
        <pc:sldMkLst>
          <pc:docMk/>
          <pc:sldMk cId="742719008" sldId="319"/>
        </pc:sldMkLst>
      </pc:sldChg>
      <pc:sldChg chg="del">
        <pc:chgData name="Kristen Bettin" userId="9a06d25877ab3f4a" providerId="LiveId" clId="{A4EE5827-2468-F141-82FA-200E62B5B4C4}" dt="2021-11-16T14:49:34.537" v="20" actId="2696"/>
        <pc:sldMkLst>
          <pc:docMk/>
          <pc:sldMk cId="2103218599" sldId="320"/>
        </pc:sldMkLst>
      </pc:sldChg>
      <pc:sldChg chg="del">
        <pc:chgData name="Kristen Bettin" userId="9a06d25877ab3f4a" providerId="LiveId" clId="{A4EE5827-2468-F141-82FA-200E62B5B4C4}" dt="2021-11-16T14:49:34.815" v="21" actId="2696"/>
        <pc:sldMkLst>
          <pc:docMk/>
          <pc:sldMk cId="1583162495" sldId="321"/>
        </pc:sldMkLst>
      </pc:sldChg>
      <pc:sldChg chg="del">
        <pc:chgData name="Kristen Bettin" userId="9a06d25877ab3f4a" providerId="LiveId" clId="{A4EE5827-2468-F141-82FA-200E62B5B4C4}" dt="2021-11-16T14:49:35.480" v="22" actId="2696"/>
        <pc:sldMkLst>
          <pc:docMk/>
          <pc:sldMk cId="3144508022" sldId="322"/>
        </pc:sldMkLst>
      </pc:sldChg>
      <pc:sldChg chg="del">
        <pc:chgData name="Kristen Bettin" userId="9a06d25877ab3f4a" providerId="LiveId" clId="{A4EE5827-2468-F141-82FA-200E62B5B4C4}" dt="2021-11-16T14:49:35.835" v="23" actId="2696"/>
        <pc:sldMkLst>
          <pc:docMk/>
          <pc:sldMk cId="28912045" sldId="323"/>
        </pc:sldMkLst>
      </pc:sldChg>
      <pc:sldChg chg="del">
        <pc:chgData name="Kristen Bettin" userId="9a06d25877ab3f4a" providerId="LiveId" clId="{A4EE5827-2468-F141-82FA-200E62B5B4C4}" dt="2021-11-16T14:49:36.079" v="24" actId="2696"/>
        <pc:sldMkLst>
          <pc:docMk/>
          <pc:sldMk cId="983979211" sldId="324"/>
        </pc:sldMkLst>
      </pc:sldChg>
      <pc:sldChg chg="del">
        <pc:chgData name="Kristen Bettin" userId="9a06d25877ab3f4a" providerId="LiveId" clId="{A4EE5827-2468-F141-82FA-200E62B5B4C4}" dt="2021-11-16T14:49:36.675" v="25" actId="2696"/>
        <pc:sldMkLst>
          <pc:docMk/>
          <pc:sldMk cId="919337026" sldId="325"/>
        </pc:sldMkLst>
      </pc:sldChg>
      <pc:sldChg chg="modSp mod">
        <pc:chgData name="Kristen Bettin" userId="9a06d25877ab3f4a" providerId="LiveId" clId="{A4EE5827-2468-F141-82FA-200E62B5B4C4}" dt="2021-11-16T15:05:47.173" v="649" actId="313"/>
        <pc:sldMkLst>
          <pc:docMk/>
          <pc:sldMk cId="2259726313" sldId="334"/>
        </pc:sldMkLst>
        <pc:spChg chg="mod">
          <ac:chgData name="Kristen Bettin" userId="9a06d25877ab3f4a" providerId="LiveId" clId="{A4EE5827-2468-F141-82FA-200E62B5B4C4}" dt="2021-11-16T15:05:47.173" v="649" actId="313"/>
          <ac:spMkLst>
            <pc:docMk/>
            <pc:sldMk cId="2259726313" sldId="334"/>
            <ac:spMk id="3" creationId="{0B646EED-D76B-7D4C-A4DD-B42E44270D24}"/>
          </ac:spMkLst>
        </pc:spChg>
        <pc:graphicFrameChg chg="mod">
          <ac:chgData name="Kristen Bettin" userId="9a06d25877ab3f4a" providerId="LiveId" clId="{A4EE5827-2468-F141-82FA-200E62B5B4C4}" dt="2021-11-16T15:04:48.823" v="431" actId="1076"/>
          <ac:graphicFrameMkLst>
            <pc:docMk/>
            <pc:sldMk cId="2259726313" sldId="334"/>
            <ac:graphicFrameMk id="4" creationId="{4AC0DE73-D356-1A4E-8E1B-AF94B28FC4DD}"/>
          </ac:graphicFrameMkLst>
        </pc:graphicFrameChg>
      </pc:sldChg>
      <pc:sldChg chg="addSp modSp del mod">
        <pc:chgData name="Kristen Bettin" userId="9a06d25877ab3f4a" providerId="LiveId" clId="{A4EE5827-2468-F141-82FA-200E62B5B4C4}" dt="2021-11-16T15:04:25.639" v="429" actId="2696"/>
        <pc:sldMkLst>
          <pc:docMk/>
          <pc:sldMk cId="1909278598" sldId="335"/>
        </pc:sldMkLst>
        <pc:spChg chg="add mod">
          <ac:chgData name="Kristen Bettin" userId="9a06d25877ab3f4a" providerId="LiveId" clId="{A4EE5827-2468-F141-82FA-200E62B5B4C4}" dt="2021-11-16T15:02:40.423" v="208" actId="1076"/>
          <ac:spMkLst>
            <pc:docMk/>
            <pc:sldMk cId="1909278598" sldId="335"/>
            <ac:spMk id="3" creationId="{85377260-899C-3547-A926-178926F9C077}"/>
          </ac:spMkLst>
        </pc:spChg>
        <pc:picChg chg="mod">
          <ac:chgData name="Kristen Bettin" userId="9a06d25877ab3f4a" providerId="LiveId" clId="{A4EE5827-2468-F141-82FA-200E62B5B4C4}" dt="2021-11-16T15:01:45.483" v="37" actId="1076"/>
          <ac:picMkLst>
            <pc:docMk/>
            <pc:sldMk cId="1909278598" sldId="335"/>
            <ac:picMk id="6" creationId="{3D3E563B-C665-9146-93CC-62E114B26424}"/>
          </ac:picMkLst>
        </pc:picChg>
      </pc:sldChg>
      <pc:sldChg chg="addSp modSp del mod">
        <pc:chgData name="Kristen Bettin" userId="9a06d25877ab3f4a" providerId="LiveId" clId="{A4EE5827-2468-F141-82FA-200E62B5B4C4}" dt="2021-11-16T15:04:26.224" v="430" actId="2696"/>
        <pc:sldMkLst>
          <pc:docMk/>
          <pc:sldMk cId="2062726447" sldId="336"/>
        </pc:sldMkLst>
        <pc:spChg chg="mod">
          <ac:chgData name="Kristen Bettin" userId="9a06d25877ab3f4a" providerId="LiveId" clId="{A4EE5827-2468-F141-82FA-200E62B5B4C4}" dt="2021-11-16T15:03:07.590" v="217" actId="20577"/>
          <ac:spMkLst>
            <pc:docMk/>
            <pc:sldMk cId="2062726447" sldId="336"/>
            <ac:spMk id="2" creationId="{9B609CE1-FEA0-E34E-B334-D7C440B96593}"/>
          </ac:spMkLst>
        </pc:spChg>
        <pc:spChg chg="add mod">
          <ac:chgData name="Kristen Bettin" userId="9a06d25877ab3f4a" providerId="LiveId" clId="{A4EE5827-2468-F141-82FA-200E62B5B4C4}" dt="2021-11-16T15:02:58.108" v="212" actId="14100"/>
          <ac:spMkLst>
            <pc:docMk/>
            <pc:sldMk cId="2062726447" sldId="336"/>
            <ac:spMk id="3" creationId="{97A8A34B-1B6C-FD48-A4DF-351B6FE14DA0}"/>
          </ac:spMkLst>
        </pc:spChg>
      </pc:sldChg>
      <pc:sldChg chg="modSp">
        <pc:chgData name="Kristen Bettin" userId="9a06d25877ab3f4a" providerId="LiveId" clId="{A4EE5827-2468-F141-82FA-200E62B5B4C4}" dt="2021-11-16T15:08:24.223" v="690"/>
        <pc:sldMkLst>
          <pc:docMk/>
          <pc:sldMk cId="1000240836" sldId="339"/>
        </pc:sldMkLst>
        <pc:graphicFrameChg chg="mod">
          <ac:chgData name="Kristen Bettin" userId="9a06d25877ab3f4a" providerId="LiveId" clId="{A4EE5827-2468-F141-82FA-200E62B5B4C4}" dt="2021-11-16T15:08:24.223" v="690"/>
          <ac:graphicFrameMkLst>
            <pc:docMk/>
            <pc:sldMk cId="1000240836" sldId="339"/>
            <ac:graphicFrameMk id="5" creationId="{F4796ACF-028F-4F1B-821F-14041DD3696B}"/>
          </ac:graphicFrameMkLst>
        </pc:graphicFrameChg>
      </pc:sldChg>
      <pc:sldChg chg="modSp">
        <pc:chgData name="Kristen Bettin" userId="9a06d25877ab3f4a" providerId="LiveId" clId="{A4EE5827-2468-F141-82FA-200E62B5B4C4}" dt="2021-11-16T15:10:19.124" v="991" actId="20577"/>
        <pc:sldMkLst>
          <pc:docMk/>
          <pc:sldMk cId="2350882775" sldId="344"/>
        </pc:sldMkLst>
        <pc:spChg chg="mod">
          <ac:chgData name="Kristen Bettin" userId="9a06d25877ab3f4a" providerId="LiveId" clId="{A4EE5827-2468-F141-82FA-200E62B5B4C4}" dt="2021-11-16T15:10:19.124" v="991" actId="20577"/>
          <ac:spMkLst>
            <pc:docMk/>
            <pc:sldMk cId="2350882775" sldId="344"/>
            <ac:spMk id="3" creationId="{9FE478B8-7C5B-7F44-8BD9-1950D638B261}"/>
          </ac:spMkLst>
        </pc:spChg>
      </pc:sldChg>
      <pc:sldChg chg="del">
        <pc:chgData name="Kristen Bettin" userId="9a06d25877ab3f4a" providerId="LiveId" clId="{A4EE5827-2468-F141-82FA-200E62B5B4C4}" dt="2021-11-16T14:49:37.066" v="26" actId="2696"/>
        <pc:sldMkLst>
          <pc:docMk/>
          <pc:sldMk cId="336318157" sldId="345"/>
        </pc:sldMkLst>
      </pc:sldChg>
      <pc:sldChg chg="del">
        <pc:chgData name="Kristen Bettin" userId="9a06d25877ab3f4a" providerId="LiveId" clId="{A4EE5827-2468-F141-82FA-200E62B5B4C4}" dt="2021-11-16T14:49:37.954" v="28" actId="2696"/>
        <pc:sldMkLst>
          <pc:docMk/>
          <pc:sldMk cId="1602060757" sldId="346"/>
        </pc:sldMkLst>
      </pc:sldChg>
      <pc:sldChg chg="del">
        <pc:chgData name="Kristen Bettin" userId="9a06d25877ab3f4a" providerId="LiveId" clId="{A4EE5827-2468-F141-82FA-200E62B5B4C4}" dt="2021-11-16T14:49:39.046" v="30" actId="2696"/>
        <pc:sldMkLst>
          <pc:docMk/>
          <pc:sldMk cId="1014890075" sldId="347"/>
        </pc:sldMkLst>
      </pc:sldChg>
      <pc:sldChg chg="del">
        <pc:chgData name="Kristen Bettin" userId="9a06d25877ab3f4a" providerId="LiveId" clId="{A4EE5827-2468-F141-82FA-200E62B5B4C4}" dt="2021-11-16T14:49:40.475" v="33" actId="2696"/>
        <pc:sldMkLst>
          <pc:docMk/>
          <pc:sldMk cId="1699593774" sldId="349"/>
        </pc:sldMkLst>
      </pc:sldChg>
      <pc:sldChg chg="del">
        <pc:chgData name="Kristen Bettin" userId="9a06d25877ab3f4a" providerId="LiveId" clId="{A4EE5827-2468-F141-82FA-200E62B5B4C4}" dt="2021-11-16T14:49:41.002" v="34" actId="2696"/>
        <pc:sldMkLst>
          <pc:docMk/>
          <pc:sldMk cId="1081445331" sldId="350"/>
        </pc:sldMkLst>
      </pc:sldChg>
      <pc:sldChg chg="del">
        <pc:chgData name="Kristen Bettin" userId="9a06d25877ab3f4a" providerId="LiveId" clId="{A4EE5827-2468-F141-82FA-200E62B5B4C4}" dt="2021-11-16T14:49:37.427" v="27" actId="2696"/>
        <pc:sldMkLst>
          <pc:docMk/>
          <pc:sldMk cId="2764092621" sldId="352"/>
        </pc:sldMkLst>
      </pc:sldChg>
      <pc:sldChg chg="del">
        <pc:chgData name="Kristen Bettin" userId="9a06d25877ab3f4a" providerId="LiveId" clId="{A4EE5827-2468-F141-82FA-200E62B5B4C4}" dt="2021-11-16T14:49:38.382" v="29" actId="2696"/>
        <pc:sldMkLst>
          <pc:docMk/>
          <pc:sldMk cId="583318982" sldId="353"/>
        </pc:sldMkLst>
      </pc:sldChg>
      <pc:sldChg chg="del">
        <pc:chgData name="Kristen Bettin" userId="9a06d25877ab3f4a" providerId="LiveId" clId="{A4EE5827-2468-F141-82FA-200E62B5B4C4}" dt="2021-11-16T14:49:39.866" v="31" actId="2696"/>
        <pc:sldMkLst>
          <pc:docMk/>
          <pc:sldMk cId="848356873" sldId="354"/>
        </pc:sldMkLst>
      </pc:sldChg>
      <pc:sldChg chg="del">
        <pc:chgData name="Kristen Bettin" userId="9a06d25877ab3f4a" providerId="LiveId" clId="{A4EE5827-2468-F141-82FA-200E62B5B4C4}" dt="2021-11-16T14:49:40.102" v="32" actId="2696"/>
        <pc:sldMkLst>
          <pc:docMk/>
          <pc:sldMk cId="3638817582" sldId="355"/>
        </pc:sldMkLst>
      </pc:sldChg>
      <pc:sldChg chg="del">
        <pc:chgData name="Kristen Bettin" userId="9a06d25877ab3f4a" providerId="LiveId" clId="{A4EE5827-2468-F141-82FA-200E62B5B4C4}" dt="2021-11-16T15:08:43.770" v="691" actId="2696"/>
        <pc:sldMkLst>
          <pc:docMk/>
          <pc:sldMk cId="2253732152" sldId="356"/>
        </pc:sldMkLst>
      </pc:sldChg>
      <pc:sldChg chg="ord">
        <pc:chgData name="Kristen Bettin" userId="9a06d25877ab3f4a" providerId="LiveId" clId="{A4EE5827-2468-F141-82FA-200E62B5B4C4}" dt="2021-11-16T15:07:10.003" v="675" actId="20578"/>
        <pc:sldMkLst>
          <pc:docMk/>
          <pc:sldMk cId="3609817284" sldId="357"/>
        </pc:sldMkLst>
      </pc:sldChg>
      <pc:sldChg chg="ord">
        <pc:chgData name="Kristen Bettin" userId="9a06d25877ab3f4a" providerId="LiveId" clId="{A4EE5827-2468-F141-82FA-200E62B5B4C4}" dt="2021-11-16T15:07:20.621" v="676" actId="20578"/>
        <pc:sldMkLst>
          <pc:docMk/>
          <pc:sldMk cId="2776351618" sldId="358"/>
        </pc:sldMkLst>
      </pc:sldChg>
      <pc:sldChg chg="del">
        <pc:chgData name="Kristen Bettin" userId="9a06d25877ab3f4a" providerId="LiveId" clId="{A4EE5827-2468-F141-82FA-200E62B5B4C4}" dt="2021-11-16T14:49:41.599" v="35" actId="2696"/>
        <pc:sldMkLst>
          <pc:docMk/>
          <pc:sldMk cId="1245397932" sldId="364"/>
        </pc:sldMkLst>
      </pc:sldChg>
      <pc:sldChg chg="del">
        <pc:chgData name="Kristen Bettin" userId="9a06d25877ab3f4a" providerId="LiveId" clId="{A4EE5827-2468-F141-82FA-200E62B5B4C4}" dt="2021-11-16T14:49:42.094" v="36" actId="2696"/>
        <pc:sldMkLst>
          <pc:docMk/>
          <pc:sldMk cId="3575606485" sldId="365"/>
        </pc:sldMkLst>
      </pc:sldChg>
      <pc:sldChg chg="modSp mod ord">
        <pc:chgData name="Kristen Bettin" userId="9a06d25877ab3f4a" providerId="LiveId" clId="{A4EE5827-2468-F141-82FA-200E62B5B4C4}" dt="2021-11-16T15:06:37.547" v="659" actId="14100"/>
        <pc:sldMkLst>
          <pc:docMk/>
          <pc:sldMk cId="82702170" sldId="368"/>
        </pc:sldMkLst>
        <pc:spChg chg="mod">
          <ac:chgData name="Kristen Bettin" userId="9a06d25877ab3f4a" providerId="LiveId" clId="{A4EE5827-2468-F141-82FA-200E62B5B4C4}" dt="2021-11-16T15:06:37.547" v="659" actId="14100"/>
          <ac:spMkLst>
            <pc:docMk/>
            <pc:sldMk cId="82702170" sldId="368"/>
            <ac:spMk id="3" creationId="{6558C8A2-7DBE-3B47-9459-790FF6799867}"/>
          </ac:spMkLst>
        </pc:spChg>
      </pc:sldChg>
      <pc:sldChg chg="ord">
        <pc:chgData name="Kristen Bettin" userId="9a06d25877ab3f4a" providerId="LiveId" clId="{A4EE5827-2468-F141-82FA-200E62B5B4C4}" dt="2021-11-16T15:07:23.748" v="677" actId="20578"/>
        <pc:sldMkLst>
          <pc:docMk/>
          <pc:sldMk cId="263427384" sldId="369"/>
        </pc:sldMkLst>
      </pc:sldChg>
      <pc:sldChg chg="addSp modSp new mod setBg">
        <pc:chgData name="Kristen Bettin" userId="9a06d25877ab3f4a" providerId="LiveId" clId="{A4EE5827-2468-F141-82FA-200E62B5B4C4}" dt="2021-11-16T15:10:07.484" v="988" actId="26606"/>
        <pc:sldMkLst>
          <pc:docMk/>
          <pc:sldMk cId="2904821794" sldId="370"/>
        </pc:sldMkLst>
        <pc:spChg chg="mod">
          <ac:chgData name="Kristen Bettin" userId="9a06d25877ab3f4a" providerId="LiveId" clId="{A4EE5827-2468-F141-82FA-200E62B5B4C4}" dt="2021-11-16T15:10:07.484" v="988" actId="26606"/>
          <ac:spMkLst>
            <pc:docMk/>
            <pc:sldMk cId="2904821794" sldId="370"/>
            <ac:spMk id="2" creationId="{6A79D1AE-6832-684B-B12C-08157D98C491}"/>
          </ac:spMkLst>
        </pc:spChg>
        <pc:spChg chg="mod">
          <ac:chgData name="Kristen Bettin" userId="9a06d25877ab3f4a" providerId="LiveId" clId="{A4EE5827-2468-F141-82FA-200E62B5B4C4}" dt="2021-11-16T15:10:07.484" v="988" actId="26606"/>
          <ac:spMkLst>
            <pc:docMk/>
            <pc:sldMk cId="2904821794" sldId="370"/>
            <ac:spMk id="3" creationId="{AC072FDC-16F5-284B-ABAA-81E856332CA7}"/>
          </ac:spMkLst>
        </pc:spChg>
        <pc:spChg chg="add">
          <ac:chgData name="Kristen Bettin" userId="9a06d25877ab3f4a" providerId="LiveId" clId="{A4EE5827-2468-F141-82FA-200E62B5B4C4}" dt="2021-11-16T15:10:07.484" v="988" actId="26606"/>
          <ac:spMkLst>
            <pc:docMk/>
            <pc:sldMk cId="2904821794" sldId="370"/>
            <ac:spMk id="10" creationId="{FF0330B1-AAAC-427D-8A95-40380162BC65}"/>
          </ac:spMkLst>
        </pc:spChg>
        <pc:picChg chg="add">
          <ac:chgData name="Kristen Bettin" userId="9a06d25877ab3f4a" providerId="LiveId" clId="{A4EE5827-2468-F141-82FA-200E62B5B4C4}" dt="2021-11-16T15:10:07.484" v="988" actId="26606"/>
          <ac:picMkLst>
            <pc:docMk/>
            <pc:sldMk cId="2904821794" sldId="370"/>
            <ac:picMk id="7" creationId="{90D0965F-1226-41C4-A23F-B23F4A5BFEB7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4B196-51E1-45F2-B553-23ADD553AB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9C83E2-CBAD-41BE-B21C-2DD38E1FDB12}">
      <dgm:prSet/>
      <dgm:spPr/>
      <dgm:t>
        <a:bodyPr/>
        <a:lstStyle/>
        <a:p>
          <a:r>
            <a:rPr lang="en-US"/>
            <a:t>Moved to evaluations based on Entrustable Professional Activities (EPAs) in 2019. </a:t>
          </a:r>
        </a:p>
      </dgm:t>
    </dgm:pt>
    <dgm:pt modelId="{8CB58A9A-547F-4A53-B0C9-0C14725AEEA8}" type="parTrans" cxnId="{C628911B-7AD6-4E9C-B6DE-A62B5DE63898}">
      <dgm:prSet/>
      <dgm:spPr/>
      <dgm:t>
        <a:bodyPr/>
        <a:lstStyle/>
        <a:p>
          <a:endParaRPr lang="en-US"/>
        </a:p>
      </dgm:t>
    </dgm:pt>
    <dgm:pt modelId="{BFE28A57-C4A8-4DD5-A830-701E210273EF}" type="sibTrans" cxnId="{C628911B-7AD6-4E9C-B6DE-A62B5DE63898}">
      <dgm:prSet/>
      <dgm:spPr/>
      <dgm:t>
        <a:bodyPr/>
        <a:lstStyle/>
        <a:p>
          <a:endParaRPr lang="en-US"/>
        </a:p>
      </dgm:t>
    </dgm:pt>
    <dgm:pt modelId="{3B716EB6-A616-496C-A0CF-036938C0C5EA}">
      <dgm:prSet/>
      <dgm:spPr/>
      <dgm:t>
        <a:bodyPr/>
        <a:lstStyle/>
        <a:p>
          <a:r>
            <a:rPr lang="en-US"/>
            <a:t>EPAs are a set of 13 core skills or tasks that students should be able to do by the end of medical school.</a:t>
          </a:r>
        </a:p>
      </dgm:t>
    </dgm:pt>
    <dgm:pt modelId="{A1BB48C2-BE9A-4EB3-B38A-EEA64521553A}" type="parTrans" cxnId="{2295A353-64CC-47C4-9C6D-F2E5C766ADA8}">
      <dgm:prSet/>
      <dgm:spPr/>
      <dgm:t>
        <a:bodyPr/>
        <a:lstStyle/>
        <a:p>
          <a:endParaRPr lang="en-US"/>
        </a:p>
      </dgm:t>
    </dgm:pt>
    <dgm:pt modelId="{7AB70ABE-2560-4DB7-B26F-D07958DBA704}" type="sibTrans" cxnId="{2295A353-64CC-47C4-9C6D-F2E5C766ADA8}">
      <dgm:prSet/>
      <dgm:spPr/>
      <dgm:t>
        <a:bodyPr/>
        <a:lstStyle/>
        <a:p>
          <a:endParaRPr lang="en-US"/>
        </a:p>
      </dgm:t>
    </dgm:pt>
    <dgm:pt modelId="{62EE6E33-2F33-46E4-967A-B2129AE8CCAF}">
      <dgm:prSet/>
      <dgm:spPr/>
      <dgm:t>
        <a:bodyPr/>
        <a:lstStyle/>
        <a:p>
          <a:r>
            <a:rPr lang="en-US"/>
            <a:t>Each clerkship evaluates a sampling of EPAs. </a:t>
          </a:r>
        </a:p>
      </dgm:t>
    </dgm:pt>
    <dgm:pt modelId="{E08F84FB-5EC8-4F37-8452-C8F92EBA971D}" type="parTrans" cxnId="{1BB2D1F8-DCEE-4E09-87FA-A9CC05C57049}">
      <dgm:prSet/>
      <dgm:spPr/>
      <dgm:t>
        <a:bodyPr/>
        <a:lstStyle/>
        <a:p>
          <a:endParaRPr lang="en-US"/>
        </a:p>
      </dgm:t>
    </dgm:pt>
    <dgm:pt modelId="{FEA0DF9A-89CB-4AF5-B353-440B68955ACA}" type="sibTrans" cxnId="{1BB2D1F8-DCEE-4E09-87FA-A9CC05C57049}">
      <dgm:prSet/>
      <dgm:spPr/>
      <dgm:t>
        <a:bodyPr/>
        <a:lstStyle/>
        <a:p>
          <a:endParaRPr lang="en-US"/>
        </a:p>
      </dgm:t>
    </dgm:pt>
    <dgm:pt modelId="{7F129713-365F-40BD-A77D-426405518FF7}">
      <dgm:prSet/>
      <dgm:spPr/>
      <dgm:t>
        <a:bodyPr/>
        <a:lstStyle/>
        <a:p>
          <a:r>
            <a:rPr lang="en-US" dirty="0"/>
            <a:t>Numeric adjustment is applied to each clinical evaluation based on student’s level of experience (i.e. what number clerkship they are on)</a:t>
          </a:r>
        </a:p>
      </dgm:t>
    </dgm:pt>
    <dgm:pt modelId="{258F9CCD-CDAC-437C-B96C-A7BF83F81C49}" type="parTrans" cxnId="{6AAA237C-1489-4B2A-9C8B-E3CFD048C6DF}">
      <dgm:prSet/>
      <dgm:spPr/>
      <dgm:t>
        <a:bodyPr/>
        <a:lstStyle/>
        <a:p>
          <a:endParaRPr lang="en-US"/>
        </a:p>
      </dgm:t>
    </dgm:pt>
    <dgm:pt modelId="{67500C4F-4C1F-4F52-AB71-A247D69CE881}" type="sibTrans" cxnId="{6AAA237C-1489-4B2A-9C8B-E3CFD048C6DF}">
      <dgm:prSet/>
      <dgm:spPr/>
      <dgm:t>
        <a:bodyPr/>
        <a:lstStyle/>
        <a:p>
          <a:endParaRPr lang="en-US"/>
        </a:p>
      </dgm:t>
    </dgm:pt>
    <dgm:pt modelId="{10BC75E5-C239-5E4F-9DC9-CBB12EF36196}" type="pres">
      <dgm:prSet presAssocID="{EAD4B196-51E1-45F2-B553-23ADD553AB39}" presName="linear" presStyleCnt="0">
        <dgm:presLayoutVars>
          <dgm:animLvl val="lvl"/>
          <dgm:resizeHandles val="exact"/>
        </dgm:presLayoutVars>
      </dgm:prSet>
      <dgm:spPr/>
    </dgm:pt>
    <dgm:pt modelId="{4B2C18F5-4BF8-0A4E-BC66-9BEF2CE70EBD}" type="pres">
      <dgm:prSet presAssocID="{189C83E2-CBAD-41BE-B21C-2DD38E1FDB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4645E9-3DB5-A944-8BEB-90CF71BE339F}" type="pres">
      <dgm:prSet presAssocID="{BFE28A57-C4A8-4DD5-A830-701E210273EF}" presName="spacer" presStyleCnt="0"/>
      <dgm:spPr/>
    </dgm:pt>
    <dgm:pt modelId="{9F46F3BD-EAED-084B-A583-A32AAA766435}" type="pres">
      <dgm:prSet presAssocID="{3B716EB6-A616-496C-A0CF-036938C0C5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9B20B8-EB4B-E549-BACC-F06F96BC19D2}" type="pres">
      <dgm:prSet presAssocID="{7AB70ABE-2560-4DB7-B26F-D07958DBA704}" presName="spacer" presStyleCnt="0"/>
      <dgm:spPr/>
    </dgm:pt>
    <dgm:pt modelId="{5D42B537-F6B6-B648-A036-F16E67FA3AC3}" type="pres">
      <dgm:prSet presAssocID="{62EE6E33-2F33-46E4-967A-B2129AE8CC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C31901-557E-BD47-83BA-AF90381C4965}" type="pres">
      <dgm:prSet presAssocID="{FEA0DF9A-89CB-4AF5-B353-440B68955ACA}" presName="spacer" presStyleCnt="0"/>
      <dgm:spPr/>
    </dgm:pt>
    <dgm:pt modelId="{447347E5-D1FC-5644-9A0C-2A3E7B7F13B2}" type="pres">
      <dgm:prSet presAssocID="{7F129713-365F-40BD-A77D-426405518F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28911B-7AD6-4E9C-B6DE-A62B5DE63898}" srcId="{EAD4B196-51E1-45F2-B553-23ADD553AB39}" destId="{189C83E2-CBAD-41BE-B21C-2DD38E1FDB12}" srcOrd="0" destOrd="0" parTransId="{8CB58A9A-547F-4A53-B0C9-0C14725AEEA8}" sibTransId="{BFE28A57-C4A8-4DD5-A830-701E210273EF}"/>
    <dgm:cxn modelId="{AC3C5D47-5133-3348-9ADA-04C6F9CDC4FF}" type="presOf" srcId="{62EE6E33-2F33-46E4-967A-B2129AE8CCAF}" destId="{5D42B537-F6B6-B648-A036-F16E67FA3AC3}" srcOrd="0" destOrd="0" presId="urn:microsoft.com/office/officeart/2005/8/layout/vList2"/>
    <dgm:cxn modelId="{2295A353-64CC-47C4-9C6D-F2E5C766ADA8}" srcId="{EAD4B196-51E1-45F2-B553-23ADD553AB39}" destId="{3B716EB6-A616-496C-A0CF-036938C0C5EA}" srcOrd="1" destOrd="0" parTransId="{A1BB48C2-BE9A-4EB3-B38A-EEA64521553A}" sibTransId="{7AB70ABE-2560-4DB7-B26F-D07958DBA704}"/>
    <dgm:cxn modelId="{11214762-F2D8-8747-AA82-B84B827CA7CC}" type="presOf" srcId="{7F129713-365F-40BD-A77D-426405518FF7}" destId="{447347E5-D1FC-5644-9A0C-2A3E7B7F13B2}" srcOrd="0" destOrd="0" presId="urn:microsoft.com/office/officeart/2005/8/layout/vList2"/>
    <dgm:cxn modelId="{6AAA237C-1489-4B2A-9C8B-E3CFD048C6DF}" srcId="{EAD4B196-51E1-45F2-B553-23ADD553AB39}" destId="{7F129713-365F-40BD-A77D-426405518FF7}" srcOrd="3" destOrd="0" parTransId="{258F9CCD-CDAC-437C-B96C-A7BF83F81C49}" sibTransId="{67500C4F-4C1F-4F52-AB71-A247D69CE881}"/>
    <dgm:cxn modelId="{FC1DF3B2-BD5C-5E41-9137-809C665F2FDD}" type="presOf" srcId="{EAD4B196-51E1-45F2-B553-23ADD553AB39}" destId="{10BC75E5-C239-5E4F-9DC9-CBB12EF36196}" srcOrd="0" destOrd="0" presId="urn:microsoft.com/office/officeart/2005/8/layout/vList2"/>
    <dgm:cxn modelId="{1C557CC5-A4EB-2945-8DE5-064740C990A1}" type="presOf" srcId="{189C83E2-CBAD-41BE-B21C-2DD38E1FDB12}" destId="{4B2C18F5-4BF8-0A4E-BC66-9BEF2CE70EBD}" srcOrd="0" destOrd="0" presId="urn:microsoft.com/office/officeart/2005/8/layout/vList2"/>
    <dgm:cxn modelId="{AA8AA9EA-D47A-0743-A58A-B3E780EBF94B}" type="presOf" srcId="{3B716EB6-A616-496C-A0CF-036938C0C5EA}" destId="{9F46F3BD-EAED-084B-A583-A32AAA766435}" srcOrd="0" destOrd="0" presId="urn:microsoft.com/office/officeart/2005/8/layout/vList2"/>
    <dgm:cxn modelId="{1BB2D1F8-DCEE-4E09-87FA-A9CC05C57049}" srcId="{EAD4B196-51E1-45F2-B553-23ADD553AB39}" destId="{62EE6E33-2F33-46E4-967A-B2129AE8CCAF}" srcOrd="2" destOrd="0" parTransId="{E08F84FB-5EC8-4F37-8452-C8F92EBA971D}" sibTransId="{FEA0DF9A-89CB-4AF5-B353-440B68955ACA}"/>
    <dgm:cxn modelId="{82591862-AFF2-804D-B089-989435228F05}" type="presParOf" srcId="{10BC75E5-C239-5E4F-9DC9-CBB12EF36196}" destId="{4B2C18F5-4BF8-0A4E-BC66-9BEF2CE70EBD}" srcOrd="0" destOrd="0" presId="urn:microsoft.com/office/officeart/2005/8/layout/vList2"/>
    <dgm:cxn modelId="{16013962-B14A-584C-BE26-A9D198F812DC}" type="presParOf" srcId="{10BC75E5-C239-5E4F-9DC9-CBB12EF36196}" destId="{F34645E9-3DB5-A944-8BEB-90CF71BE339F}" srcOrd="1" destOrd="0" presId="urn:microsoft.com/office/officeart/2005/8/layout/vList2"/>
    <dgm:cxn modelId="{605605A4-247F-0B49-9C52-D4EA43643283}" type="presParOf" srcId="{10BC75E5-C239-5E4F-9DC9-CBB12EF36196}" destId="{9F46F3BD-EAED-084B-A583-A32AAA766435}" srcOrd="2" destOrd="0" presId="urn:microsoft.com/office/officeart/2005/8/layout/vList2"/>
    <dgm:cxn modelId="{92644412-5A37-9A4A-BE93-7429F83DD1D9}" type="presParOf" srcId="{10BC75E5-C239-5E4F-9DC9-CBB12EF36196}" destId="{589B20B8-EB4B-E549-BACC-F06F96BC19D2}" srcOrd="3" destOrd="0" presId="urn:microsoft.com/office/officeart/2005/8/layout/vList2"/>
    <dgm:cxn modelId="{FB7FEC5F-4C77-7948-A665-E27A6AF95A17}" type="presParOf" srcId="{10BC75E5-C239-5E4F-9DC9-CBB12EF36196}" destId="{5D42B537-F6B6-B648-A036-F16E67FA3AC3}" srcOrd="4" destOrd="0" presId="urn:microsoft.com/office/officeart/2005/8/layout/vList2"/>
    <dgm:cxn modelId="{1414DDFB-5D0C-3549-B82F-893FA051B32A}" type="presParOf" srcId="{10BC75E5-C239-5E4F-9DC9-CBB12EF36196}" destId="{D7C31901-557E-BD47-83BA-AF90381C4965}" srcOrd="5" destOrd="0" presId="urn:microsoft.com/office/officeart/2005/8/layout/vList2"/>
    <dgm:cxn modelId="{068AE02F-5BF2-804A-9C52-32903764A496}" type="presParOf" srcId="{10BC75E5-C239-5E4F-9DC9-CBB12EF36196}" destId="{447347E5-D1FC-5644-9A0C-2A3E7B7F13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CEAAF-6FFE-416D-B3AF-A23123C3A6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3723E6C-A9FC-430A-8F6A-154EB0EA0D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The competent student excels in all three areas – patient care, ethics and expertise.</a:t>
          </a:r>
        </a:p>
      </dgm:t>
    </dgm:pt>
    <dgm:pt modelId="{8E550240-C868-41A5-A524-29EDD6F7BFED}" type="parTrans" cxnId="{B1AD832B-EC9A-4E82-9CD3-B18A00857F8F}">
      <dgm:prSet/>
      <dgm:spPr/>
      <dgm:t>
        <a:bodyPr/>
        <a:lstStyle/>
        <a:p>
          <a:endParaRPr lang="en-US"/>
        </a:p>
      </dgm:t>
    </dgm:pt>
    <dgm:pt modelId="{1FA0B658-AD8F-4702-BB04-755A3728D8DD}" type="sibTrans" cxnId="{B1AD832B-EC9A-4E82-9CD3-B18A00857F8F}">
      <dgm:prSet/>
      <dgm:spPr/>
      <dgm:t>
        <a:bodyPr/>
        <a:lstStyle/>
        <a:p>
          <a:endParaRPr lang="en-US"/>
        </a:p>
      </dgm:t>
    </dgm:pt>
    <dgm:pt modelId="{E1D9236C-428A-4B80-8F13-E84B846113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However, if all student clinical evaluations are glowing, then the shelf exam, by default, becomes the discriminating factor.</a:t>
          </a:r>
        </a:p>
      </dgm:t>
    </dgm:pt>
    <dgm:pt modelId="{861578AA-FCB1-40C3-B42D-4930A8C9577F}" type="parTrans" cxnId="{7C34667D-412A-4B0A-8B45-5CB0B2DA9177}">
      <dgm:prSet/>
      <dgm:spPr/>
      <dgm:t>
        <a:bodyPr/>
        <a:lstStyle/>
        <a:p>
          <a:endParaRPr lang="en-US"/>
        </a:p>
      </dgm:t>
    </dgm:pt>
    <dgm:pt modelId="{3E1CEF28-9B7C-4F60-B20B-F37FE1A75453}" type="sibTrans" cxnId="{7C34667D-412A-4B0A-8B45-5CB0B2DA9177}">
      <dgm:prSet/>
      <dgm:spPr/>
      <dgm:t>
        <a:bodyPr/>
        <a:lstStyle/>
        <a:p>
          <a:endParaRPr lang="en-US"/>
        </a:p>
      </dgm:t>
    </dgm:pt>
    <dgm:pt modelId="{145FD9BA-385C-4B18-8A68-BCC3057C626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 must strive to make the clinical evaluation discerning and to weight it sufficiently to counterbalance the ruthless objectivity of the shelf score.</a:t>
          </a:r>
        </a:p>
      </dgm:t>
    </dgm:pt>
    <dgm:pt modelId="{B1F28898-C2B7-4F57-9903-DCE681A60261}" type="parTrans" cxnId="{24AEEF57-56F4-4949-9B86-81A125D8970E}">
      <dgm:prSet/>
      <dgm:spPr/>
      <dgm:t>
        <a:bodyPr/>
        <a:lstStyle/>
        <a:p>
          <a:endParaRPr lang="en-US"/>
        </a:p>
      </dgm:t>
    </dgm:pt>
    <dgm:pt modelId="{944B0E76-05F6-4CDE-B883-D5ACB2BBE497}" type="sibTrans" cxnId="{24AEEF57-56F4-4949-9B86-81A125D8970E}">
      <dgm:prSet/>
      <dgm:spPr/>
      <dgm:t>
        <a:bodyPr/>
        <a:lstStyle/>
        <a:p>
          <a:endParaRPr lang="en-US"/>
        </a:p>
      </dgm:t>
    </dgm:pt>
    <dgm:pt modelId="{A2171C1D-3F4F-4DE8-8C33-5B1801A88105}" type="pres">
      <dgm:prSet presAssocID="{914CEAAF-6FFE-416D-B3AF-A23123C3A605}" presName="root" presStyleCnt="0">
        <dgm:presLayoutVars>
          <dgm:dir/>
          <dgm:resizeHandles val="exact"/>
        </dgm:presLayoutVars>
      </dgm:prSet>
      <dgm:spPr/>
    </dgm:pt>
    <dgm:pt modelId="{3A083660-D757-4901-AC20-14922DFE6E83}" type="pres">
      <dgm:prSet presAssocID="{E3723E6C-A9FC-430A-8F6A-154EB0EA0DF2}" presName="compNode" presStyleCnt="0"/>
      <dgm:spPr/>
    </dgm:pt>
    <dgm:pt modelId="{931316C8-14BA-4BD9-A63A-9B47DB8C724B}" type="pres">
      <dgm:prSet presAssocID="{E3723E6C-A9FC-430A-8F6A-154EB0EA0DF2}" presName="iconBgRect" presStyleLbl="bgShp" presStyleIdx="0" presStyleCnt="3"/>
      <dgm:spPr/>
    </dgm:pt>
    <dgm:pt modelId="{FF7DCF19-BB78-4F85-A3C1-FEBD42D22D73}" type="pres">
      <dgm:prSet presAssocID="{E3723E6C-A9FC-430A-8F6A-154EB0EA0D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33C5F36-786B-4C12-B72B-C56690FEE2C6}" type="pres">
      <dgm:prSet presAssocID="{E3723E6C-A9FC-430A-8F6A-154EB0EA0DF2}" presName="spaceRect" presStyleCnt="0"/>
      <dgm:spPr/>
    </dgm:pt>
    <dgm:pt modelId="{E96CA54B-D02D-4490-90A7-939E56C236BD}" type="pres">
      <dgm:prSet presAssocID="{E3723E6C-A9FC-430A-8F6A-154EB0EA0DF2}" presName="textRect" presStyleLbl="revTx" presStyleIdx="0" presStyleCnt="3" custScaleX="104733" custScaleY="153446" custLinFactNeighborX="-83" custLinFactNeighborY="21525">
        <dgm:presLayoutVars>
          <dgm:chMax val="1"/>
          <dgm:chPref val="1"/>
        </dgm:presLayoutVars>
      </dgm:prSet>
      <dgm:spPr/>
    </dgm:pt>
    <dgm:pt modelId="{B553F676-1B1E-4820-9A89-B97F12B631BF}" type="pres">
      <dgm:prSet presAssocID="{1FA0B658-AD8F-4702-BB04-755A3728D8DD}" presName="sibTrans" presStyleCnt="0"/>
      <dgm:spPr/>
    </dgm:pt>
    <dgm:pt modelId="{6C9A4FA2-548A-4916-A2D6-E9B9D7E6ABB0}" type="pres">
      <dgm:prSet presAssocID="{E1D9236C-428A-4B80-8F13-E84B846113EC}" presName="compNode" presStyleCnt="0"/>
      <dgm:spPr/>
    </dgm:pt>
    <dgm:pt modelId="{1613AC3E-D0D1-42AB-A966-A4541F8450A7}" type="pres">
      <dgm:prSet presAssocID="{E1D9236C-428A-4B80-8F13-E84B846113EC}" presName="iconBgRect" presStyleLbl="bgShp" presStyleIdx="1" presStyleCnt="3"/>
      <dgm:spPr/>
    </dgm:pt>
    <dgm:pt modelId="{AE1C4726-98C4-438D-88AD-9E9B129D9E73}" type="pres">
      <dgm:prSet presAssocID="{E1D9236C-428A-4B80-8F13-E84B846113E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80673B7-783D-43F8-A32E-652D87BD35B1}" type="pres">
      <dgm:prSet presAssocID="{E1D9236C-428A-4B80-8F13-E84B846113EC}" presName="spaceRect" presStyleCnt="0"/>
      <dgm:spPr/>
    </dgm:pt>
    <dgm:pt modelId="{DF94A4AA-3994-4592-969E-EC059093BEA3}" type="pres">
      <dgm:prSet presAssocID="{E1D9236C-428A-4B80-8F13-E84B846113EC}" presName="textRect" presStyleLbl="revTx" presStyleIdx="1" presStyleCnt="3">
        <dgm:presLayoutVars>
          <dgm:chMax val="1"/>
          <dgm:chPref val="1"/>
        </dgm:presLayoutVars>
      </dgm:prSet>
      <dgm:spPr/>
    </dgm:pt>
    <dgm:pt modelId="{C14BC0EA-6035-40C2-96D5-62CBBAD488F2}" type="pres">
      <dgm:prSet presAssocID="{3E1CEF28-9B7C-4F60-B20B-F37FE1A75453}" presName="sibTrans" presStyleCnt="0"/>
      <dgm:spPr/>
    </dgm:pt>
    <dgm:pt modelId="{6B4304F8-195A-4C91-8FFD-6DE2A6850E9E}" type="pres">
      <dgm:prSet presAssocID="{145FD9BA-385C-4B18-8A68-BCC3057C626B}" presName="compNode" presStyleCnt="0"/>
      <dgm:spPr/>
    </dgm:pt>
    <dgm:pt modelId="{148A0AB5-939D-44A9-BFC9-F8CDF657C13D}" type="pres">
      <dgm:prSet presAssocID="{145FD9BA-385C-4B18-8A68-BCC3057C626B}" presName="iconBgRect" presStyleLbl="bgShp" presStyleIdx="2" presStyleCnt="3"/>
      <dgm:spPr/>
    </dgm:pt>
    <dgm:pt modelId="{41C5A9DE-7AF9-4153-B7CD-B847767ABD3D}" type="pres">
      <dgm:prSet presAssocID="{145FD9BA-385C-4B18-8A68-BCC3057C62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"/>
        </a:ext>
      </dgm:extLst>
    </dgm:pt>
    <dgm:pt modelId="{A9FA5140-1547-44F2-8EBE-DCFAC1F11097}" type="pres">
      <dgm:prSet presAssocID="{145FD9BA-385C-4B18-8A68-BCC3057C626B}" presName="spaceRect" presStyleCnt="0"/>
      <dgm:spPr/>
    </dgm:pt>
    <dgm:pt modelId="{5E4DCC96-05BD-4935-87B3-9505A6D33C85}" type="pres">
      <dgm:prSet presAssocID="{145FD9BA-385C-4B18-8A68-BCC3057C626B}" presName="textRect" presStyleLbl="revTx" presStyleIdx="2" presStyleCnt="3" custScaleY="124468">
        <dgm:presLayoutVars>
          <dgm:chMax val="1"/>
          <dgm:chPref val="1"/>
        </dgm:presLayoutVars>
      </dgm:prSet>
      <dgm:spPr/>
    </dgm:pt>
  </dgm:ptLst>
  <dgm:cxnLst>
    <dgm:cxn modelId="{29A85311-F7D3-DF4C-8ECC-372C33FD0D25}" type="presOf" srcId="{145FD9BA-385C-4B18-8A68-BCC3057C626B}" destId="{5E4DCC96-05BD-4935-87B3-9505A6D33C85}" srcOrd="0" destOrd="0" presId="urn:microsoft.com/office/officeart/2018/5/layout/IconCircleLabelList"/>
    <dgm:cxn modelId="{B1AD832B-EC9A-4E82-9CD3-B18A00857F8F}" srcId="{914CEAAF-6FFE-416D-B3AF-A23123C3A605}" destId="{E3723E6C-A9FC-430A-8F6A-154EB0EA0DF2}" srcOrd="0" destOrd="0" parTransId="{8E550240-C868-41A5-A524-29EDD6F7BFED}" sibTransId="{1FA0B658-AD8F-4702-BB04-755A3728D8DD}"/>
    <dgm:cxn modelId="{C6847E37-A7E3-8643-AF6B-A087E1EF8937}" type="presOf" srcId="{914CEAAF-6FFE-416D-B3AF-A23123C3A605}" destId="{A2171C1D-3F4F-4DE8-8C33-5B1801A88105}" srcOrd="0" destOrd="0" presId="urn:microsoft.com/office/officeart/2018/5/layout/IconCircleLabelList"/>
    <dgm:cxn modelId="{24AEEF57-56F4-4949-9B86-81A125D8970E}" srcId="{914CEAAF-6FFE-416D-B3AF-A23123C3A605}" destId="{145FD9BA-385C-4B18-8A68-BCC3057C626B}" srcOrd="2" destOrd="0" parTransId="{B1F28898-C2B7-4F57-9903-DCE681A60261}" sibTransId="{944B0E76-05F6-4CDE-B883-D5ACB2BBE497}"/>
    <dgm:cxn modelId="{01CC226B-E827-5845-BB48-D27DB1C9B8BE}" type="presOf" srcId="{E1D9236C-428A-4B80-8F13-E84B846113EC}" destId="{DF94A4AA-3994-4592-969E-EC059093BEA3}" srcOrd="0" destOrd="0" presId="urn:microsoft.com/office/officeart/2018/5/layout/IconCircleLabelList"/>
    <dgm:cxn modelId="{7C34667D-412A-4B0A-8B45-5CB0B2DA9177}" srcId="{914CEAAF-6FFE-416D-B3AF-A23123C3A605}" destId="{E1D9236C-428A-4B80-8F13-E84B846113EC}" srcOrd="1" destOrd="0" parTransId="{861578AA-FCB1-40C3-B42D-4930A8C9577F}" sibTransId="{3E1CEF28-9B7C-4F60-B20B-F37FE1A75453}"/>
    <dgm:cxn modelId="{7AEF13F1-31C5-FD49-ACB9-9CDDDBA4FC88}" type="presOf" srcId="{E3723E6C-A9FC-430A-8F6A-154EB0EA0DF2}" destId="{E96CA54B-D02D-4490-90A7-939E56C236BD}" srcOrd="0" destOrd="0" presId="urn:microsoft.com/office/officeart/2018/5/layout/IconCircleLabelList"/>
    <dgm:cxn modelId="{00C48027-B0D8-5048-8478-25C07A793320}" type="presParOf" srcId="{A2171C1D-3F4F-4DE8-8C33-5B1801A88105}" destId="{3A083660-D757-4901-AC20-14922DFE6E83}" srcOrd="0" destOrd="0" presId="urn:microsoft.com/office/officeart/2018/5/layout/IconCircleLabelList"/>
    <dgm:cxn modelId="{F041990A-AB59-3B49-97A8-4AB2D94A0D11}" type="presParOf" srcId="{3A083660-D757-4901-AC20-14922DFE6E83}" destId="{931316C8-14BA-4BD9-A63A-9B47DB8C724B}" srcOrd="0" destOrd="0" presId="urn:microsoft.com/office/officeart/2018/5/layout/IconCircleLabelList"/>
    <dgm:cxn modelId="{77D62735-E526-9A4D-B9C1-24026E3EBD54}" type="presParOf" srcId="{3A083660-D757-4901-AC20-14922DFE6E83}" destId="{FF7DCF19-BB78-4F85-A3C1-FEBD42D22D73}" srcOrd="1" destOrd="0" presId="urn:microsoft.com/office/officeart/2018/5/layout/IconCircleLabelList"/>
    <dgm:cxn modelId="{C06F8E1D-3C69-A440-96DD-3DEC9724FBB4}" type="presParOf" srcId="{3A083660-D757-4901-AC20-14922DFE6E83}" destId="{C33C5F36-786B-4C12-B72B-C56690FEE2C6}" srcOrd="2" destOrd="0" presId="urn:microsoft.com/office/officeart/2018/5/layout/IconCircleLabelList"/>
    <dgm:cxn modelId="{62CC951D-FCEB-E544-AC39-D35F1948995C}" type="presParOf" srcId="{3A083660-D757-4901-AC20-14922DFE6E83}" destId="{E96CA54B-D02D-4490-90A7-939E56C236BD}" srcOrd="3" destOrd="0" presId="urn:microsoft.com/office/officeart/2018/5/layout/IconCircleLabelList"/>
    <dgm:cxn modelId="{09C126E8-8F71-1744-8287-C4AC6DBD1DEA}" type="presParOf" srcId="{A2171C1D-3F4F-4DE8-8C33-5B1801A88105}" destId="{B553F676-1B1E-4820-9A89-B97F12B631BF}" srcOrd="1" destOrd="0" presId="urn:microsoft.com/office/officeart/2018/5/layout/IconCircleLabelList"/>
    <dgm:cxn modelId="{9CCF8EDE-E073-FC4D-9AC4-1361BF639DCC}" type="presParOf" srcId="{A2171C1D-3F4F-4DE8-8C33-5B1801A88105}" destId="{6C9A4FA2-548A-4916-A2D6-E9B9D7E6ABB0}" srcOrd="2" destOrd="0" presId="urn:microsoft.com/office/officeart/2018/5/layout/IconCircleLabelList"/>
    <dgm:cxn modelId="{22C8CFC8-9765-E146-BAA1-28D0D96B4EEF}" type="presParOf" srcId="{6C9A4FA2-548A-4916-A2D6-E9B9D7E6ABB0}" destId="{1613AC3E-D0D1-42AB-A966-A4541F8450A7}" srcOrd="0" destOrd="0" presId="urn:microsoft.com/office/officeart/2018/5/layout/IconCircleLabelList"/>
    <dgm:cxn modelId="{08F292E6-32AB-614C-A3ED-613027EF981F}" type="presParOf" srcId="{6C9A4FA2-548A-4916-A2D6-E9B9D7E6ABB0}" destId="{AE1C4726-98C4-438D-88AD-9E9B129D9E73}" srcOrd="1" destOrd="0" presId="urn:microsoft.com/office/officeart/2018/5/layout/IconCircleLabelList"/>
    <dgm:cxn modelId="{2A12781A-3D47-EC4C-955F-032619FE1CAF}" type="presParOf" srcId="{6C9A4FA2-548A-4916-A2D6-E9B9D7E6ABB0}" destId="{580673B7-783D-43F8-A32E-652D87BD35B1}" srcOrd="2" destOrd="0" presId="urn:microsoft.com/office/officeart/2018/5/layout/IconCircleLabelList"/>
    <dgm:cxn modelId="{8C0A9D64-AA5E-A446-AD23-08E882F8AAE4}" type="presParOf" srcId="{6C9A4FA2-548A-4916-A2D6-E9B9D7E6ABB0}" destId="{DF94A4AA-3994-4592-969E-EC059093BEA3}" srcOrd="3" destOrd="0" presId="urn:microsoft.com/office/officeart/2018/5/layout/IconCircleLabelList"/>
    <dgm:cxn modelId="{52FE7208-D000-494F-9579-61261DE27C34}" type="presParOf" srcId="{A2171C1D-3F4F-4DE8-8C33-5B1801A88105}" destId="{C14BC0EA-6035-40C2-96D5-62CBBAD488F2}" srcOrd="3" destOrd="0" presId="urn:microsoft.com/office/officeart/2018/5/layout/IconCircleLabelList"/>
    <dgm:cxn modelId="{FC815CA8-28CE-194C-9DA8-584B8AEA7A47}" type="presParOf" srcId="{A2171C1D-3F4F-4DE8-8C33-5B1801A88105}" destId="{6B4304F8-195A-4C91-8FFD-6DE2A6850E9E}" srcOrd="4" destOrd="0" presId="urn:microsoft.com/office/officeart/2018/5/layout/IconCircleLabelList"/>
    <dgm:cxn modelId="{394B7A36-14EE-9C41-A78C-4E5FDA16BFCC}" type="presParOf" srcId="{6B4304F8-195A-4C91-8FFD-6DE2A6850E9E}" destId="{148A0AB5-939D-44A9-BFC9-F8CDF657C13D}" srcOrd="0" destOrd="0" presId="urn:microsoft.com/office/officeart/2018/5/layout/IconCircleLabelList"/>
    <dgm:cxn modelId="{CB9F7D0C-F126-6140-85C4-42EE5256A942}" type="presParOf" srcId="{6B4304F8-195A-4C91-8FFD-6DE2A6850E9E}" destId="{41C5A9DE-7AF9-4153-B7CD-B847767ABD3D}" srcOrd="1" destOrd="0" presId="urn:microsoft.com/office/officeart/2018/5/layout/IconCircleLabelList"/>
    <dgm:cxn modelId="{BD5B9EBA-E945-4049-943F-295ED40CF942}" type="presParOf" srcId="{6B4304F8-195A-4C91-8FFD-6DE2A6850E9E}" destId="{A9FA5140-1547-44F2-8EBE-DCFAC1F11097}" srcOrd="2" destOrd="0" presId="urn:microsoft.com/office/officeart/2018/5/layout/IconCircleLabelList"/>
    <dgm:cxn modelId="{DB2C39D9-2003-F940-878D-D8CAD65B824E}" type="presParOf" srcId="{6B4304F8-195A-4C91-8FFD-6DE2A6850E9E}" destId="{5E4DCC96-05BD-4935-87B3-9505A6D33C8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C18F5-4BF8-0A4E-BC66-9BEF2CE70EBD}">
      <dsp:nvSpPr>
        <dsp:cNvPr id="0" name=""/>
        <dsp:cNvSpPr/>
      </dsp:nvSpPr>
      <dsp:spPr>
        <a:xfrm>
          <a:off x="0" y="854"/>
          <a:ext cx="6586489" cy="1006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Moved to evaluations based on Entrustable Professional Activities (EPAs) in 2019. </a:t>
          </a:r>
        </a:p>
      </dsp:txBody>
      <dsp:txXfrm>
        <a:off x="49154" y="50008"/>
        <a:ext cx="6488181" cy="908623"/>
      </dsp:txXfrm>
    </dsp:sp>
    <dsp:sp modelId="{9F46F3BD-EAED-084B-A583-A32AAA766435}">
      <dsp:nvSpPr>
        <dsp:cNvPr id="0" name=""/>
        <dsp:cNvSpPr/>
      </dsp:nvSpPr>
      <dsp:spPr>
        <a:xfrm>
          <a:off x="0" y="1059625"/>
          <a:ext cx="6586489" cy="100693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EPAs are a set of 13 core skills or tasks that students should be able to do by the end of medical school.</a:t>
          </a:r>
        </a:p>
      </dsp:txBody>
      <dsp:txXfrm>
        <a:off x="49154" y="1108779"/>
        <a:ext cx="6488181" cy="908623"/>
      </dsp:txXfrm>
    </dsp:sp>
    <dsp:sp modelId="{5D42B537-F6B6-B648-A036-F16E67FA3AC3}">
      <dsp:nvSpPr>
        <dsp:cNvPr id="0" name=""/>
        <dsp:cNvSpPr/>
      </dsp:nvSpPr>
      <dsp:spPr>
        <a:xfrm>
          <a:off x="0" y="2118397"/>
          <a:ext cx="6586489" cy="100693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Each clerkship evaluates a sampling of EPAs. </a:t>
          </a:r>
        </a:p>
      </dsp:txBody>
      <dsp:txXfrm>
        <a:off x="49154" y="2167551"/>
        <a:ext cx="6488181" cy="908623"/>
      </dsp:txXfrm>
    </dsp:sp>
    <dsp:sp modelId="{447347E5-D1FC-5644-9A0C-2A3E7B7F13B2}">
      <dsp:nvSpPr>
        <dsp:cNvPr id="0" name=""/>
        <dsp:cNvSpPr/>
      </dsp:nvSpPr>
      <dsp:spPr>
        <a:xfrm>
          <a:off x="0" y="3177168"/>
          <a:ext cx="6586489" cy="10069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Numeric adjustment is applied to each clinical evaluation based on student’s level of experience (i.e. what number clerkship they are on)</a:t>
          </a:r>
        </a:p>
      </dsp:txBody>
      <dsp:txXfrm>
        <a:off x="49154" y="3226322"/>
        <a:ext cx="6488181" cy="908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316C8-14BA-4BD9-A63A-9B47DB8C724B}">
      <dsp:nvSpPr>
        <dsp:cNvPr id="0" name=""/>
        <dsp:cNvSpPr/>
      </dsp:nvSpPr>
      <dsp:spPr>
        <a:xfrm>
          <a:off x="679049" y="481966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DCF19-BB78-4F85-A3C1-FEBD42D22D73}">
      <dsp:nvSpPr>
        <dsp:cNvPr id="0" name=""/>
        <dsp:cNvSpPr/>
      </dsp:nvSpPr>
      <dsp:spPr>
        <a:xfrm>
          <a:off x="1081237" y="88415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A54B-D02D-4490-90A7-939E56C236BD}">
      <dsp:nvSpPr>
        <dsp:cNvPr id="0" name=""/>
        <dsp:cNvSpPr/>
      </dsp:nvSpPr>
      <dsp:spPr>
        <a:xfrm>
          <a:off x="0" y="2919540"/>
          <a:ext cx="3240177" cy="1104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The competent student excels in all three areas – patient care, ethics and expertise.</a:t>
          </a:r>
        </a:p>
      </dsp:txBody>
      <dsp:txXfrm>
        <a:off x="0" y="2919540"/>
        <a:ext cx="3240177" cy="1104811"/>
      </dsp:txXfrm>
    </dsp:sp>
    <dsp:sp modelId="{1613AC3E-D0D1-42AB-A966-A4541F8450A7}">
      <dsp:nvSpPr>
        <dsp:cNvPr id="0" name=""/>
        <dsp:cNvSpPr/>
      </dsp:nvSpPr>
      <dsp:spPr>
        <a:xfrm>
          <a:off x="4387419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C4726-98C4-438D-88AD-9E9B129D9E73}">
      <dsp:nvSpPr>
        <dsp:cNvPr id="0" name=""/>
        <dsp:cNvSpPr/>
      </dsp:nvSpPr>
      <dsp:spPr>
        <a:xfrm>
          <a:off x="478960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4A4AA-3994-4592-969E-EC059093BEA3}">
      <dsp:nvSpPr>
        <dsp:cNvPr id="0" name=""/>
        <dsp:cNvSpPr/>
      </dsp:nvSpPr>
      <dsp:spPr>
        <a:xfrm>
          <a:off x="378413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However, if all student clinical evaluations are glowing, then the shelf exam, by default, becomes the discriminating factor.</a:t>
          </a:r>
        </a:p>
      </dsp:txBody>
      <dsp:txXfrm>
        <a:off x="3784138" y="3053169"/>
        <a:ext cx="3093750" cy="720000"/>
      </dsp:txXfrm>
    </dsp:sp>
    <dsp:sp modelId="{148A0AB5-939D-44A9-BFC9-F8CDF657C13D}">
      <dsp:nvSpPr>
        <dsp:cNvPr id="0" name=""/>
        <dsp:cNvSpPr/>
      </dsp:nvSpPr>
      <dsp:spPr>
        <a:xfrm>
          <a:off x="8022576" y="534126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5A9DE-7AF9-4153-B7CD-B847767ABD3D}">
      <dsp:nvSpPr>
        <dsp:cNvPr id="0" name=""/>
        <dsp:cNvSpPr/>
      </dsp:nvSpPr>
      <dsp:spPr>
        <a:xfrm>
          <a:off x="8424763" y="93631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DCC96-05BD-4935-87B3-9505A6D33C85}">
      <dsp:nvSpPr>
        <dsp:cNvPr id="0" name=""/>
        <dsp:cNvSpPr/>
      </dsp:nvSpPr>
      <dsp:spPr>
        <a:xfrm>
          <a:off x="7419294" y="2921041"/>
          <a:ext cx="3093750" cy="89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We must strive to make the clinical evaluation discerning and to weight it sufficiently to counterbalance the ruthless objectivity of the shelf score.</a:t>
          </a:r>
        </a:p>
      </dsp:txBody>
      <dsp:txXfrm>
        <a:off x="7419294" y="2921041"/>
        <a:ext cx="3093750" cy="89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F34B0-F55E-C548-A4A8-33A02E69BE61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2E8FE-5F2F-6F41-A1B2-4114E7C0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E8FE-5F2F-6F41-A1B2-4114E7C01A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E8FE-5F2F-6F41-A1B2-4114E7C01A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89.5-100</a:t>
            </a:r>
            <a:br>
              <a:rPr lang="en-US" dirty="0"/>
            </a:br>
            <a:r>
              <a:rPr lang="en-US" dirty="0"/>
              <a:t>B 78.5-89.49</a:t>
            </a:r>
            <a:br>
              <a:rPr lang="en-US" dirty="0"/>
            </a:br>
            <a:r>
              <a:rPr lang="en-US" dirty="0"/>
              <a:t>C 67.5-78.49</a:t>
            </a:r>
            <a:br>
              <a:rPr lang="en-US" dirty="0"/>
            </a:br>
            <a:r>
              <a:rPr lang="en-US" dirty="0"/>
              <a:t>F &lt; 67.49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62C46-3627-6A4C-A9F5-63A42F025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06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E8FE-5F2F-6F41-A1B2-4114E7C01A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E8FE-5F2F-6F41-A1B2-4114E7C01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E8FE-5F2F-6F41-A1B2-4114E7C01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3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E8FE-5F2F-6F41-A1B2-4114E7C01A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62C46-3627-6A4C-A9F5-63A42F025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9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this?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62C46-3627-6A4C-A9F5-63A42F025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37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1523-855E-F541-A8E5-CC4562AB0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551A7-B48E-D34B-8644-C017B5F70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C7490-372B-604B-9FFD-D2979E8E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ABE7-C795-F941-981A-7D19A6B1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984F4-E32A-4541-9822-AE33F00D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5791-167C-1A45-8EC2-D1DFF06A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833E8-E8B9-2A4E-8970-AFFF5C835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4A0EF-9695-8E46-A530-BA745856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3022-82B7-334B-B455-AEAA6A83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5526-1148-024C-9A15-E4B69178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2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3805A-957D-FC40-9CD4-56D406409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A6401-CE95-C444-8BBA-11A506288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B429A-3B4E-0244-B3F5-3CEE3258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DFC99-2BAF-D94A-84AB-41AA62C2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85D7-A59B-DD42-8868-A7147212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6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229F-832D-2F45-9750-2D4295701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3EAAA-CC5F-4942-A56E-DE601CB7A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BCFEA-400B-A446-8EFA-A7993F2F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14C97-76D3-9C47-B65E-99BD4D2B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0C56B-8652-8544-90C4-15AED964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6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79EF-491A-564C-A100-99CCAFD4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7D9C-F226-E943-A1DF-E0B7C7950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A83E-8776-AA4B-AC8F-E2C04D94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05E76-E50D-3F43-AEB3-E1CDBFC9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04CA5-314F-AE4D-A1FA-AAD40F87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5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2B9A-D603-F749-B4E9-BC2B993D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00A81-2873-FD4B-BA5E-BD69AFF1F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D4555-0CD3-F143-A766-0BA4AF33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E4DDF-56CA-DB48-A0E0-980656F2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1595-F314-5642-B77D-BB744B65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5297-EC73-C847-874D-5D21ECFD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76DB-E4C1-B64E-B7C1-010B33D55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06F4C-2173-374B-A163-305B46E94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9C1B3-2A5A-FF40-9586-106B3681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069EE-26FB-AE47-8507-D61FEFAB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55902-3F50-404D-A9F7-A3C656EB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0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45C5-E718-CF4B-BF5C-B385409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A9113-9881-B447-A696-A96BCDA8E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76D73-B04B-D54F-AB4D-E7E4ACF5E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61399-F000-F64F-BB99-5D750AE14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28E6A-FC72-394E-B1BC-CC8F68ECE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52940-35D8-AC4A-827B-794F550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676A8-4640-5A40-92C6-DB07688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A044A-2C88-E244-8EE3-FD22013C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70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627E-3C23-E04D-8BE1-5BBF1740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57BCE-5AE7-3447-B34A-087AD489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01BCF-5975-DE46-887E-6827F141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7E4BB-3265-7C4B-94B9-3FB54BE7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22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6A942-DA58-6840-B8F2-AA2C0BE5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86542-562A-8840-B6E5-AD5B47B0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040B0-B550-6C46-9705-50C2BF24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4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D711-6DC1-E742-AA37-5A8FB57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6391E-0F09-F94B-8A26-ABF1742D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15295-93CC-6749-B128-DC028BA3E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5DC03-2890-2247-BBFE-435A2A1B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C6126-7484-0246-99B5-91AC8698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6DD0-AFDA-944E-9EAC-59710079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8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A6A4-276C-024C-BF52-5ECFE3A2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4466-C95D-6C42-B6EB-E6ED8064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6292F-1B66-C342-93F1-BCF6DD51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CCECC-2F52-8149-9E1C-EF5EE081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90C2-AAC3-1349-BF61-EFBEE40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82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8839-3E90-4441-92BA-A961C662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17598-CEF7-8C42-9DE6-E8CF53702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6F5DA-72C0-B44C-A360-6D3E1EF6F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C18D2-324B-7D4B-A7AA-E10A3B5A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F71D1-48E0-0E47-AA45-8FB36D67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BF67B-CA2B-3841-B1A4-0CC6066B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62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CCF0-E7FB-A543-AFC7-990764A9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24A68-FCEE-CE41-AA66-2897C4C88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D298-82E8-3D47-BE7B-364DEB09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9286-C330-B24D-B939-E59ACEEF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FBA8C-5831-3749-B971-B13C15D4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5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5D5E4-C3ED-CD44-84FB-DE3E90BC4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397A-D47D-A746-9E1D-73B87FEEA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AD37-C265-8141-9CF0-557832B9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07B8-9B44-3A41-8E40-C1056C57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8427-54A2-0B4C-BD0A-96D5D431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6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C39D-F646-0E47-B792-C1D85B35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427A5-25CF-8B47-B6FC-16AA44607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36998-0FBD-D041-9AB6-3D5E9EF8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C145-EDD3-0041-B24A-CE111110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57882-49DB-994E-A49E-9D75503E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7A08-E1C7-784E-8E42-12F61EED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C78C-EE07-AB46-946C-4B4BF9C6C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464B7-4D13-6B4D-802A-FD2661A1F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DCFAC-C42E-0E4E-9EEC-6088564CB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D66FB-B637-6947-8132-643980CD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D6721-1B3C-0846-AD9C-3E248196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1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1089-24D5-2749-92CB-892EF340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DBFE-64D5-B648-86F8-B4183C0B8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37D81-928A-F643-A8F1-3AC49076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36EC0-F7BE-C446-9281-387D9F39D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D5697-4AEF-AF40-9378-C65D636EE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F8F23-3282-024B-B8C4-01D9B8ED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5117E-B3F6-584C-82AC-3EB569C2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EA29A-8D5C-4E44-B9F4-D5E86066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2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D9C8-56E2-384A-902F-25610F4D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D57EA-3C15-9740-B6B9-E0115533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BE9ED-15B8-364D-8EC0-A97EA2A0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8B61F-9DF8-6741-9D41-0354904F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C2573-F710-4B46-9CF3-AA88518C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CDBB6-3A41-4847-937D-96EB98AB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4295-D488-064E-BE54-C370B55D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51B2-A1AE-4A4B-A0F8-D143D855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9F85-C6F9-0242-ABC4-E95C262C3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D7E47-9D44-3B40-9EA6-50999ADC6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FB2A5-6968-294B-B1CB-84C01C3A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6B9B3-97B3-644E-8A83-D824BB5A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682B-1944-3941-B4DE-0511593F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6071-03E0-6342-A596-192E11FA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CA894-286F-4C4A-8EA1-9831424FA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3CD45-DEF0-CA4C-ADA7-53A64AD5B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421F7-FA83-A646-B376-7E91B2E6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1A40A-F0E3-2845-B2FB-E499C9DD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5B090-7AE3-1541-9FF5-7850CBC6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5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C55FF-247B-B442-B119-849AF7A9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E15BA-99B8-0248-9670-483FC231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63BE-89EF-524D-BA4A-CC328B9AB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8DAC-4101-A840-8393-C499674B151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0C932-9147-1743-B6C9-178DCA074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372AC-6FC4-2248-ADA3-EAADFBB0A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A053-CECB-4E49-ACC0-AA33CABB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3E027-D798-7A4A-B22F-EC1DB0E1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6B8CD-43FE-9141-8BCB-BFBA8E9D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F7BB9-ECBE-1F4F-A3A0-1EBDF9465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231C-6436-E448-B755-438C150DD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7C00-B56A-A04F-B1A1-83BFA4FE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mcadoo3@uthsc.edu" TargetMode="External"/><Relationship Id="rId5" Type="http://schemas.openxmlformats.org/officeDocument/2006/relationships/hyperlink" Target="mailto:vjameson@uthsc.edu" TargetMode="External"/><Relationship Id="rId4" Type="http://schemas.openxmlformats.org/officeDocument/2006/relationships/hyperlink" Target="mailto:kbettin@uths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FF2F8-FDA0-8D45-B2E6-034730225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Clerkship Grading 2021-2022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49645-A541-E241-82AC-6E16F1F9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Kristen </a:t>
            </a:r>
            <a:r>
              <a:rPr lang="en-US" dirty="0" err="1">
                <a:solidFill>
                  <a:srgbClr val="FFFFFF"/>
                </a:solidFill>
              </a:rPr>
              <a:t>Bettin</a:t>
            </a:r>
            <a:r>
              <a:rPr lang="en-US" dirty="0">
                <a:solidFill>
                  <a:srgbClr val="FFFFFF"/>
                </a:solidFill>
              </a:rPr>
              <a:t>, MD, MEd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Assistant Dean, Clinical Curriculum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Pediatrics Clerkship Director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</a:rPr>
              <a:t>Valerie Jameson, MD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</a:rPr>
              <a:t>Senior Assistant Dean, Clinical Curriculum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A5DF63-8139-C24E-921F-C754B190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4" y="379412"/>
            <a:ext cx="4051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AF1A-CFB4-6C4A-9F89-6D5C065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28" y="0"/>
            <a:ext cx="10914888" cy="1325563"/>
          </a:xfrm>
        </p:spPr>
        <p:txBody>
          <a:bodyPr/>
          <a:lstStyle/>
          <a:p>
            <a:r>
              <a:rPr lang="en-US" dirty="0"/>
              <a:t>Psychiatry Shelf Exam Cut-off Scores 2021-2022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38EB5-1BE4-C248-8FD6-9BD3BFE6C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33390"/>
              </p:ext>
            </p:extLst>
          </p:nvPr>
        </p:nvGraphicFramePr>
        <p:xfrm>
          <a:off x="2223191" y="1307003"/>
          <a:ext cx="7087515" cy="5185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0261">
                  <a:extLst>
                    <a:ext uri="{9D8B030D-6E8A-4147-A177-3AD203B41FA5}">
                      <a16:colId xmlns:a16="http://schemas.microsoft.com/office/drawing/2014/main" val="3792818809"/>
                    </a:ext>
                  </a:extLst>
                </a:gridCol>
                <a:gridCol w="1516854">
                  <a:extLst>
                    <a:ext uri="{9D8B030D-6E8A-4147-A177-3AD203B41FA5}">
                      <a16:colId xmlns:a16="http://schemas.microsoft.com/office/drawing/2014/main" val="223783267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64546780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29038339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436428156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1866996578"/>
                    </a:ext>
                  </a:extLst>
                </a:gridCol>
              </a:tblGrid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Quarterly Conversions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Q2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Q4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4021418868"/>
                  </a:ext>
                </a:extLst>
              </a:tr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clerkships completed PRIOR to the START of THIS rotation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4-5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174817859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800" dirty="0"/>
                        <a:t>Raw shelf score = 89.5 </a:t>
                      </a:r>
                      <a:r>
                        <a:rPr lang="en-US" sz="1400" dirty="0"/>
                        <a:t>(i.e. A on the shelf)</a:t>
                      </a:r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22918777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600" dirty="0"/>
                        <a:t>Raw </a:t>
                      </a:r>
                      <a:r>
                        <a:rPr lang="en-US" sz="1800" dirty="0"/>
                        <a:t>shelf</a:t>
                      </a:r>
                      <a:r>
                        <a:rPr lang="en-US" sz="1600" dirty="0"/>
                        <a:t> score to be eligible for an A in the clerkship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973638427"/>
                  </a:ext>
                </a:extLst>
              </a:tr>
              <a:tr h="1037174">
                <a:tc>
                  <a:txBody>
                    <a:bodyPr/>
                    <a:lstStyle/>
                    <a:p>
                      <a:r>
                        <a:rPr lang="en-US" sz="1800" dirty="0"/>
                        <a:t>Minimum passing raw shelf score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618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0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AF1A-CFB4-6C4A-9F89-6D5C065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0"/>
            <a:ext cx="10914888" cy="1325563"/>
          </a:xfrm>
        </p:spPr>
        <p:txBody>
          <a:bodyPr/>
          <a:lstStyle/>
          <a:p>
            <a:r>
              <a:rPr lang="en-US" dirty="0"/>
              <a:t>Surgery Shelf Exam Cut-off Scores 2021-2022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38EB5-1BE4-C248-8FD6-9BD3BFE6C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57130"/>
              </p:ext>
            </p:extLst>
          </p:nvPr>
        </p:nvGraphicFramePr>
        <p:xfrm>
          <a:off x="2223191" y="1307003"/>
          <a:ext cx="7087515" cy="5185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0261">
                  <a:extLst>
                    <a:ext uri="{9D8B030D-6E8A-4147-A177-3AD203B41FA5}">
                      <a16:colId xmlns:a16="http://schemas.microsoft.com/office/drawing/2014/main" val="3792818809"/>
                    </a:ext>
                  </a:extLst>
                </a:gridCol>
                <a:gridCol w="1516854">
                  <a:extLst>
                    <a:ext uri="{9D8B030D-6E8A-4147-A177-3AD203B41FA5}">
                      <a16:colId xmlns:a16="http://schemas.microsoft.com/office/drawing/2014/main" val="223783267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64546780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29038339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436428156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1866996578"/>
                    </a:ext>
                  </a:extLst>
                </a:gridCol>
              </a:tblGrid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Quarterly Conversions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Q2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Q4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4021418868"/>
                  </a:ext>
                </a:extLst>
              </a:tr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clerkships completed PRIOR to the START of THIS rotation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4-5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174817859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800" dirty="0"/>
                        <a:t>Raw shelf score = 89.5 </a:t>
                      </a:r>
                      <a:r>
                        <a:rPr lang="en-US" sz="1400" dirty="0"/>
                        <a:t>(i.e. A on the shelf)</a:t>
                      </a:r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22918777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600" dirty="0"/>
                        <a:t>Raw </a:t>
                      </a:r>
                      <a:r>
                        <a:rPr lang="en-US" sz="1800" dirty="0"/>
                        <a:t>shelf</a:t>
                      </a:r>
                      <a:r>
                        <a:rPr lang="en-US" sz="1600" dirty="0"/>
                        <a:t> score to be eligible for an A in the clerkship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973638427"/>
                  </a:ext>
                </a:extLst>
              </a:tr>
              <a:tr h="1037174">
                <a:tc>
                  <a:txBody>
                    <a:bodyPr/>
                    <a:lstStyle/>
                    <a:p>
                      <a:r>
                        <a:rPr lang="en-US" sz="1800" dirty="0"/>
                        <a:t>Minimum passing raw shelf score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618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19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D3F41-FFF3-7140-A45D-022D0A55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Shelf Score Conversion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C8A2-7DBE-3B47-9459-790FF679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615988" cy="4121152"/>
          </a:xfrm>
        </p:spPr>
        <p:txBody>
          <a:bodyPr>
            <a:normAutofit/>
          </a:bodyPr>
          <a:lstStyle/>
          <a:p>
            <a:r>
              <a:rPr lang="en-US" sz="2000" dirty="0"/>
              <a:t>The purpose of the conversion is to apply the raw shelf scores, which are on variable scales, to a normative (compared to national peer performance) and standardized scale (0-100%). This allows comparison of students’ performance across clerkships and in relation to their peers nationally.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75</a:t>
            </a:r>
            <a:r>
              <a:rPr lang="en-US" sz="2000" baseline="30000" dirty="0"/>
              <a:t>th</a:t>
            </a:r>
            <a:r>
              <a:rPr lang="en-US" sz="2000" dirty="0"/>
              <a:t> percentile aligns with 89.5% (equivalent of an A on the shelf).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 percentile aligns with 67.5% (cutoff for passing). </a:t>
            </a:r>
          </a:p>
          <a:p>
            <a:endParaRPr lang="en-US" sz="2000" dirty="0"/>
          </a:p>
          <a:p>
            <a:r>
              <a:rPr lang="en-US" sz="2000" dirty="0"/>
              <a:t>Note: Recall that the 50% is the minimum cutoff to be eligible for an A in the clerkship.</a:t>
            </a:r>
          </a:p>
          <a:p>
            <a:endParaRPr lang="en-US" sz="2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7EB9-09DA-C244-B0F4-C884BF62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Shelf score conversion formula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03327-6A01-2E49-866B-190A815C8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Here is the formula for converted shelf score: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89.5 – [(75</a:t>
            </a:r>
            <a:r>
              <a:rPr lang="en-US" sz="2400" baseline="30000" dirty="0"/>
              <a:t>th</a:t>
            </a:r>
            <a:r>
              <a:rPr lang="en-US" sz="2400" dirty="0"/>
              <a:t>%ile – Raw Shelf Score) * 22 / (75</a:t>
            </a:r>
            <a:r>
              <a:rPr lang="en-US" sz="2400" baseline="30000" dirty="0"/>
              <a:t>th</a:t>
            </a:r>
            <a:r>
              <a:rPr lang="en-US" sz="2400" dirty="0"/>
              <a:t>%ile – 5</a:t>
            </a:r>
            <a:r>
              <a:rPr lang="en-US" sz="2400" baseline="30000" dirty="0"/>
              <a:t>th</a:t>
            </a:r>
            <a:r>
              <a:rPr lang="en-US" sz="2400" dirty="0"/>
              <a:t>%ile)]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Notes: The percentiles are variable for each clerkship each year. The 22 is derived from the difference between an A and F (89.5-67.5) in the UT grading scale.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784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72BB-2C18-7E45-ABED-32D2D786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/>
              <a:t>Clinical Evaluations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5CE7D-F05A-40D0-A666-AF0FD0BBD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58" r="1211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D45704-3855-4420-9D95-7720D1A0B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70815"/>
              </p:ext>
            </p:extLst>
          </p:nvPr>
        </p:nvGraphicFramePr>
        <p:xfrm>
          <a:off x="4965431" y="2038866"/>
          <a:ext cx="6586489" cy="418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981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E6C-8971-DE41-BA47-9FF0982B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Entrustable Professional Activities (EPAs)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7E46-3A30-3745-8087-AFAB73E8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1. Gather a </a:t>
            </a:r>
            <a:r>
              <a:rPr lang="en-US" sz="1800" b="1"/>
              <a:t>history</a:t>
            </a:r>
            <a:r>
              <a:rPr lang="en-US" sz="1800"/>
              <a:t> and perform a </a:t>
            </a:r>
            <a:r>
              <a:rPr lang="en-US" sz="1800" b="1"/>
              <a:t>physical exam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2. Develop a prioritized </a:t>
            </a:r>
            <a:r>
              <a:rPr lang="en-US" sz="1800" b="1"/>
              <a:t>differential diagnosis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3. </a:t>
            </a:r>
            <a:r>
              <a:rPr lang="en-US" sz="1800" b="1"/>
              <a:t>Recommend and interpret </a:t>
            </a:r>
            <a:r>
              <a:rPr lang="en-US" sz="1800"/>
              <a:t>common diagnostic and screening </a:t>
            </a:r>
            <a:r>
              <a:rPr lang="en-US" sz="1800" b="1"/>
              <a:t>tests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4. Enter and discuss </a:t>
            </a:r>
            <a:r>
              <a:rPr lang="en-US" sz="1800" b="1"/>
              <a:t>orders and prescriptions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5. Provide </a:t>
            </a:r>
            <a:r>
              <a:rPr lang="en-US" sz="1800" b="1"/>
              <a:t>documentation</a:t>
            </a:r>
            <a:r>
              <a:rPr lang="en-US" sz="1800"/>
              <a:t> of a clinical encounter.</a:t>
            </a:r>
          </a:p>
          <a:p>
            <a:pPr marL="0" indent="0">
              <a:buNone/>
            </a:pPr>
            <a:r>
              <a:rPr lang="en-US" sz="1800"/>
              <a:t>6. Provide an </a:t>
            </a:r>
            <a:r>
              <a:rPr lang="en-US" sz="1800" b="1"/>
              <a:t>oral presentation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7. Form </a:t>
            </a:r>
            <a:r>
              <a:rPr lang="en-US" sz="1800" b="1"/>
              <a:t>clinical questions </a:t>
            </a:r>
            <a:r>
              <a:rPr lang="en-US" sz="1800"/>
              <a:t>and retrieve evidence.</a:t>
            </a:r>
          </a:p>
          <a:p>
            <a:pPr marL="0" indent="0">
              <a:buNone/>
            </a:pPr>
            <a:r>
              <a:rPr lang="en-US" sz="1800"/>
              <a:t>8. Give or receive </a:t>
            </a:r>
            <a:r>
              <a:rPr lang="en-US" sz="1800" b="1"/>
              <a:t>patient handover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9. Participate as a member of an </a:t>
            </a:r>
            <a:r>
              <a:rPr lang="en-US" sz="1800" b="1"/>
              <a:t>inter-professional team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10. </a:t>
            </a:r>
            <a:r>
              <a:rPr lang="en-US" sz="1800" b="1"/>
              <a:t>Recognize</a:t>
            </a:r>
            <a:r>
              <a:rPr lang="en-US" sz="1800"/>
              <a:t> a patient requiring </a:t>
            </a:r>
            <a:r>
              <a:rPr lang="en-US" sz="1800" b="1"/>
              <a:t>urgent/emergent care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11. Obtain </a:t>
            </a:r>
            <a:r>
              <a:rPr lang="en-US" sz="1800" b="1"/>
              <a:t>informed consent</a:t>
            </a:r>
            <a:r>
              <a:rPr lang="en-US" sz="1800"/>
              <a:t>.</a:t>
            </a:r>
          </a:p>
          <a:p>
            <a:pPr marL="0" indent="0">
              <a:buNone/>
            </a:pPr>
            <a:r>
              <a:rPr lang="en-US" sz="1800"/>
              <a:t>12. Perform the </a:t>
            </a:r>
            <a:r>
              <a:rPr lang="en-US" sz="1800" b="1"/>
              <a:t>general procedures </a:t>
            </a:r>
            <a:r>
              <a:rPr lang="en-US" sz="1800"/>
              <a:t>of a physician.</a:t>
            </a:r>
          </a:p>
          <a:p>
            <a:pPr marL="0" indent="0">
              <a:buNone/>
            </a:pPr>
            <a:r>
              <a:rPr lang="en-US" sz="1800"/>
              <a:t>13. Identify </a:t>
            </a:r>
            <a:r>
              <a:rPr lang="en-US" sz="1800" b="1"/>
              <a:t>system failures </a:t>
            </a:r>
            <a:r>
              <a:rPr lang="en-US" sz="1800"/>
              <a:t>and contribute to a culture of </a:t>
            </a:r>
            <a:r>
              <a:rPr lang="en-US" sz="1800" b="1"/>
              <a:t>safety and improvement</a:t>
            </a:r>
            <a:r>
              <a:rPr lang="en-US" sz="1800"/>
              <a:t>. 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635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8C4E-25DE-2F4B-A998-A1F38DFF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sz="6100"/>
              <a:t>Clinical Score Adjustment</a:t>
            </a:r>
          </a:p>
        </p:txBody>
      </p:sp>
      <p:pic>
        <p:nvPicPr>
          <p:cNvPr id="19" name="Picture 8" descr="Graph on document with pen">
            <a:extLst>
              <a:ext uri="{FF2B5EF4-FFF2-40B4-BE49-F238E27FC236}">
                <a16:creationId xmlns:a16="http://schemas.microsoft.com/office/drawing/2014/main" id="{542B245A-3851-421C-A178-866ABBFF8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0" r="6228" b="-1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1DA6A67-2637-584D-8882-72814A4A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223961" cy="3317875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purpose of this adjustment is to account for level of experience in evaluation. 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Typically, clinical performance substantially improves as students gain more experience in clerkships. 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Percentage points are added to clinical scores based on the number of core clerkships previously completed. 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This will help ensure that evaluation scores on your first few clerkships will not be excessively low due to inexperience.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Likewise, it will reassure evaluators that they can simply select the options that best describe the students’ performance regardless of expectations, which can be widely subjective.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9690984-13CE-7A4F-B338-E8736ECEF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8854" y="3298324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BEAA-4014-A345-8969-565CB3AB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sz="6100"/>
              <a:t>Clinical score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2945-A85B-3E4B-AD77-2EC94844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84143"/>
            <a:ext cx="5782586" cy="3433031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Based on one year of data, average performance </a:t>
            </a:r>
            <a:r>
              <a:rPr lang="en-US" dirty="0">
                <a:highlight>
                  <a:srgbClr val="FFFF00"/>
                </a:highlight>
              </a:rPr>
              <a:t>increased </a:t>
            </a:r>
            <a:r>
              <a:rPr lang="en-US" dirty="0"/>
              <a:t>about </a:t>
            </a:r>
            <a:r>
              <a:rPr lang="en-US" i="1" u="sng" dirty="0"/>
              <a:t>3 total percentage points </a:t>
            </a:r>
            <a:r>
              <a:rPr lang="en-US" dirty="0"/>
              <a:t>from the 1</a:t>
            </a:r>
            <a:r>
              <a:rPr lang="en-US" baseline="30000" dirty="0"/>
              <a:t>st</a:t>
            </a:r>
            <a:r>
              <a:rPr lang="en-US" dirty="0"/>
              <a:t> clerkship to the 7</a:t>
            </a:r>
            <a:r>
              <a:rPr lang="en-US" baseline="30000" dirty="0"/>
              <a:t>th</a:t>
            </a:r>
            <a:r>
              <a:rPr lang="en-US" dirty="0"/>
              <a:t>, therefore, for 2021-22, the following adjustments are applied: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B3AE5F-ABC8-0A48-A420-2F88B84F9FB4}"/>
              </a:ext>
            </a:extLst>
          </p:cNvPr>
          <p:cNvGraphicFramePr>
            <a:graphicFrameLocks noGrp="1"/>
          </p:cNvGraphicFramePr>
          <p:nvPr/>
        </p:nvGraphicFramePr>
        <p:xfrm>
          <a:off x="7617432" y="2852382"/>
          <a:ext cx="3844278" cy="33647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7477">
                  <a:extLst>
                    <a:ext uri="{9D8B030D-6E8A-4147-A177-3AD203B41FA5}">
                      <a16:colId xmlns:a16="http://schemas.microsoft.com/office/drawing/2014/main" val="2506091486"/>
                    </a:ext>
                  </a:extLst>
                </a:gridCol>
                <a:gridCol w="1946801">
                  <a:extLst>
                    <a:ext uri="{9D8B030D-6E8A-4147-A177-3AD203B41FA5}">
                      <a16:colId xmlns:a16="http://schemas.microsoft.com/office/drawing/2014/main" val="3062514764"/>
                    </a:ext>
                  </a:extLst>
                </a:gridCol>
              </a:tblGrid>
              <a:tr h="95268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# of Core Clerkships Completed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Percentage points added</a:t>
                      </a:r>
                      <a:endParaRPr lang="en-US" sz="2200">
                        <a:effectLst/>
                      </a:endParaRPr>
                    </a:p>
                    <a:p>
                      <a:r>
                        <a:rPr lang="en-US" sz="2000">
                          <a:effectLst/>
                        </a:rPr>
                        <a:t>(2021-22)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extLst>
                  <a:ext uri="{0D108BD9-81ED-4DB2-BD59-A6C34878D82A}">
                    <a16:rowId xmlns:a16="http://schemas.microsoft.com/office/drawing/2014/main" val="4012174794"/>
                  </a:ext>
                </a:extLst>
              </a:tr>
              <a:tr h="34458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0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extLst>
                  <a:ext uri="{0D108BD9-81ED-4DB2-BD59-A6C34878D82A}">
                    <a16:rowId xmlns:a16="http://schemas.microsoft.com/office/drawing/2014/main" val="859179831"/>
                  </a:ext>
                </a:extLst>
              </a:tr>
              <a:tr h="344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2.5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extLst>
                  <a:ext uri="{0D108BD9-81ED-4DB2-BD59-A6C34878D82A}">
                    <a16:rowId xmlns:a16="http://schemas.microsoft.com/office/drawing/2014/main" val="1308745385"/>
                  </a:ext>
                </a:extLst>
              </a:tr>
              <a:tr h="34458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extLst>
                  <a:ext uri="{0D108BD9-81ED-4DB2-BD59-A6C34878D82A}">
                    <a16:rowId xmlns:a16="http://schemas.microsoft.com/office/drawing/2014/main" val="4262608982"/>
                  </a:ext>
                </a:extLst>
              </a:tr>
              <a:tr h="34458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1.5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extLst>
                  <a:ext uri="{0D108BD9-81ED-4DB2-BD59-A6C34878D82A}">
                    <a16:rowId xmlns:a16="http://schemas.microsoft.com/office/drawing/2014/main" val="383452842"/>
                  </a:ext>
                </a:extLst>
              </a:tr>
              <a:tr h="34458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extLst>
                  <a:ext uri="{0D108BD9-81ED-4DB2-BD59-A6C34878D82A}">
                    <a16:rowId xmlns:a16="http://schemas.microsoft.com/office/drawing/2014/main" val="1236157283"/>
                  </a:ext>
                </a:extLst>
              </a:tr>
              <a:tr h="34458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5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0.5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extLst>
                  <a:ext uri="{0D108BD9-81ED-4DB2-BD59-A6C34878D82A}">
                    <a16:rowId xmlns:a16="http://schemas.microsoft.com/office/drawing/2014/main" val="2412441153"/>
                  </a:ext>
                </a:extLst>
              </a:tr>
              <a:tr h="34458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6</a:t>
                      </a:r>
                      <a:endParaRPr lang="en-US" sz="2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012" marR="76012" marT="0" marB="0"/>
                </a:tc>
                <a:extLst>
                  <a:ext uri="{0D108BD9-81ED-4DB2-BD59-A6C34878D82A}">
                    <a16:rowId xmlns:a16="http://schemas.microsoft.com/office/drawing/2014/main" val="72489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68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2C88-F6E7-D743-9F46-11842723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cap="none"/>
              <a:t>Weighting clinical and exam scores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796ACF-028F-4F1B-821F-14041DD36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1398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024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BF064-A52D-5D4A-94C0-695E394C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cap="none">
                <a:solidFill>
                  <a:srgbClr val="FFFFFF"/>
                </a:solidFill>
              </a:rPr>
              <a:t>Correct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F4D9-0D42-644A-9603-6922CC2F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2055813"/>
            <a:ext cx="11353800" cy="4437062"/>
          </a:xfrm>
        </p:spPr>
        <p:txBody>
          <a:bodyPr>
            <a:normAutofit/>
          </a:bodyPr>
          <a:lstStyle/>
          <a:p>
            <a:r>
              <a:rPr lang="en-US" sz="2600" dirty="0"/>
              <a:t>Potential outcomes</a:t>
            </a:r>
          </a:p>
          <a:p>
            <a:pPr lvl="1"/>
            <a:r>
              <a:rPr lang="en-US" sz="2200" dirty="0"/>
              <a:t>Super nice, hard working student but average performance on the shelf</a:t>
            </a:r>
          </a:p>
          <a:p>
            <a:pPr lvl="2"/>
            <a:r>
              <a:rPr lang="en-US" sz="1800" dirty="0"/>
              <a:t>Clerkship Grade B</a:t>
            </a:r>
          </a:p>
          <a:p>
            <a:pPr lvl="1"/>
            <a:r>
              <a:rPr lang="en-US" sz="2200" dirty="0"/>
              <a:t>Never available and only putting in the minimal work on the ward in order to be off studying for the shelf which they blow out of the water</a:t>
            </a:r>
          </a:p>
          <a:p>
            <a:pPr lvl="2"/>
            <a:r>
              <a:rPr lang="en-US" sz="1800" dirty="0"/>
              <a:t>Clerkship Grade B</a:t>
            </a:r>
          </a:p>
          <a:p>
            <a:pPr lvl="1"/>
            <a:r>
              <a:rPr lang="en-US" sz="2200" dirty="0"/>
              <a:t>Excellent performance on the wards, intimately integrated into the team, barely makes above the cutoff for honors on the shelf</a:t>
            </a:r>
          </a:p>
          <a:p>
            <a:pPr lvl="2"/>
            <a:r>
              <a:rPr lang="en-US" sz="1800" dirty="0"/>
              <a:t>Clerkship Grade A</a:t>
            </a:r>
          </a:p>
          <a:p>
            <a:r>
              <a:rPr lang="en-US" sz="2600" dirty="0"/>
              <a:t>The student must excel in all areas to receive an A in the clerkship.</a:t>
            </a:r>
          </a:p>
        </p:txBody>
      </p:sp>
    </p:spTree>
    <p:extLst>
      <p:ext uri="{BB962C8B-B14F-4D97-AF65-F5344CB8AC3E}">
        <p14:creationId xmlns:p14="http://schemas.microsoft.com/office/powerpoint/2010/main" val="36909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E17B17-AFA2-8F4D-8C5D-26BC2A23F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80808"/>
                </a:solidFill>
              </a:rPr>
              <a:t>Clerkship Grading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4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BB53D-4D2D-2748-A683-9CF4BDAA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9117"/>
            <a:ext cx="11003280" cy="1619890"/>
          </a:xfrm>
        </p:spPr>
        <p:txBody>
          <a:bodyPr anchor="ctr"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Why should we grade at all?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7F67D8-2BFF-4661-AFAF-E2CE8B7D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84632"/>
            <a:ext cx="242107" cy="1340860"/>
            <a:chOff x="56167" y="484632"/>
            <a:chExt cx="242107" cy="134086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4E1D4D71-728F-4B12-9CBF-3E5ABDA9B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54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3513D1C2-B9D1-43DC-8B39-AA4FF5AAD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54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26CB8B66-F1A8-4DE9-AA67-8A7469BD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122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1F72E235-B6DE-4EE7-B11D-3FBEF9DC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122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BA8C164F-E124-4ECF-9FD9-35C1F8E27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7701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0151D52D-979C-4B9F-A037-D9DC74536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7701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E8F116C-C879-4D3A-8F6D-A25B7125E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62804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6709DF44-7C20-4444-8862-A9203CBE6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62804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4D6A9505-9408-4DC6-BD50-75A8C6949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8593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419FC7F2-FF7B-464A-8956-817BAD26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8593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C0E235C3-2297-4887-8CF9-78B61DA7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649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741D2A4A-2FC3-46D1-94A7-C4BA4823B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649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2E7DFA72-3CFE-4FB2-A769-C3D65C30C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228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FFB273F7-B602-4697-92DA-B9C0B70E3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228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C76D34E0-BC86-46D8-920E-594A3C4B6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807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F17BC71C-4B64-4990-90FF-78123B72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807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807F90E-DB0C-4841-BFE0-9413759C2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386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7E71EE5-0746-4E81-B154-BAC5FF867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386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FDDC085-25CA-4499-AAD9-DEA203522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965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1303C688-1ED7-46BE-B0EC-4638C5494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965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78B8-7C5B-7F44-8BD9-1950D638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75" y="2168485"/>
            <a:ext cx="11000233" cy="349431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To reduce reliance on USMLE Step 1 or Step 2 CK scores. </a:t>
            </a:r>
          </a:p>
          <a:p>
            <a:r>
              <a:rPr lang="en-US" sz="2400" dirty="0"/>
              <a:t>Because residencies DO look at the MSPE (Dean’s Letter) to see who will be a good fit for their program.</a:t>
            </a:r>
          </a:p>
          <a:p>
            <a:r>
              <a:rPr lang="en-US" sz="2400" dirty="0"/>
              <a:t>Most importantly, the only way for a student to improve their skills is by receiving valid, useful, timely, specific, discerning feedback.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DECB2-8BE9-8048-86DA-5E387EB2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119" y="163461"/>
            <a:ext cx="3174584" cy="20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D1AE-6832-684B-B12C-08157D98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5400" dirty="0"/>
              <a:t>Questions? Email us!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octor">
            <a:extLst>
              <a:ext uri="{FF2B5EF4-FFF2-40B4-BE49-F238E27FC236}">
                <a16:creationId xmlns:a16="http://schemas.microsoft.com/office/drawing/2014/main" id="{90D0965F-1226-41C4-A23F-B23F4A5BF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72FDC-16F5-284B-ABAA-81E85633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Kristen Bettin, MD, MEd – Assistant Dean for Clinical Curriculum</a:t>
            </a:r>
          </a:p>
          <a:p>
            <a:pPr lvl="1"/>
            <a:r>
              <a:rPr lang="en-US" dirty="0">
                <a:hlinkClick r:id="rId4"/>
              </a:rPr>
              <a:t>kbettin@uthsc.edu</a:t>
            </a:r>
            <a:endParaRPr lang="en-US" dirty="0"/>
          </a:p>
          <a:p>
            <a:r>
              <a:rPr lang="en-US" dirty="0"/>
              <a:t>Valerie Jameson, MD – Senior Assistant Dean for Clinical Curriculum</a:t>
            </a:r>
          </a:p>
          <a:p>
            <a:pPr lvl="1"/>
            <a:r>
              <a:rPr lang="en-US" dirty="0">
                <a:hlinkClick r:id="rId5"/>
              </a:rPr>
              <a:t>vjameson@uthsc.edu</a:t>
            </a:r>
            <a:endParaRPr lang="en-US" dirty="0"/>
          </a:p>
          <a:p>
            <a:r>
              <a:rPr lang="en-US" dirty="0"/>
              <a:t>Jenn Wilson, CAP – Lead Clinical Curriculum Coordinator</a:t>
            </a:r>
          </a:p>
          <a:p>
            <a:pPr lvl="1"/>
            <a:r>
              <a:rPr lang="en-US" dirty="0">
                <a:hlinkClick r:id="rId6"/>
              </a:rPr>
              <a:t>jmcadoo3@uthsc.edu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2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A5B60-CABD-3341-9621-32D90BC3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cap="none" dirty="0"/>
              <a:t>NBME Subject (“Shelf”) Exams</a:t>
            </a:r>
            <a:br>
              <a:rPr lang="en-US" sz="3600" cap="none" dirty="0"/>
            </a:br>
            <a:r>
              <a:rPr lang="en-US" sz="3600" cap="none" dirty="0"/>
              <a:t>Minimum Passing and Honors (A)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6EED-D76B-7D4C-A4DD-B42E4427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NBME reports scores as “raw scores” which are mean equated percent correct scores, like a percent correct.</a:t>
            </a:r>
          </a:p>
          <a:p>
            <a:r>
              <a:rPr lang="en-US" sz="2000" dirty="0"/>
              <a:t>The NBME reports give a nationally recommended passing score range (between 3</a:t>
            </a:r>
            <a:r>
              <a:rPr lang="en-US" sz="2000" baseline="30000" dirty="0"/>
              <a:t>rd</a:t>
            </a:r>
            <a:r>
              <a:rPr lang="en-US" sz="2000" dirty="0"/>
              <a:t>-6</a:t>
            </a:r>
            <a:r>
              <a:rPr lang="en-US" sz="2000" baseline="30000" dirty="0"/>
              <a:t>th</a:t>
            </a:r>
            <a:r>
              <a:rPr lang="en-US" sz="2000" dirty="0"/>
              <a:t> percentile) for each specialty’s exam, as well as a recommended score for “honors”  (generally between the 60</a:t>
            </a:r>
            <a:r>
              <a:rPr lang="en-US" sz="2000" baseline="30000" dirty="0"/>
              <a:t>th</a:t>
            </a:r>
            <a:r>
              <a:rPr lang="en-US" sz="2000" dirty="0"/>
              <a:t>-80</a:t>
            </a:r>
            <a:r>
              <a:rPr lang="en-US" sz="2000" baseline="30000" dirty="0"/>
              <a:t>th</a:t>
            </a:r>
            <a:r>
              <a:rPr lang="en-US" sz="2000" dirty="0"/>
              <a:t> percentile)</a:t>
            </a:r>
          </a:p>
          <a:p>
            <a:r>
              <a:rPr lang="en-US" sz="2000" dirty="0"/>
              <a:t>UTHSC has decided on the minimums listed in the table, which are within the nationally recommended acceptable ranges for passing and “honors”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C0DE73-D356-1A4E-8E1B-AF94B28FC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0331"/>
              </p:ext>
            </p:extLst>
          </p:nvPr>
        </p:nvGraphicFramePr>
        <p:xfrm>
          <a:off x="4946632" y="2257041"/>
          <a:ext cx="6621346" cy="27718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74679">
                  <a:extLst>
                    <a:ext uri="{9D8B030D-6E8A-4147-A177-3AD203B41FA5}">
                      <a16:colId xmlns:a16="http://schemas.microsoft.com/office/drawing/2014/main" val="4092204103"/>
                    </a:ext>
                  </a:extLst>
                </a:gridCol>
                <a:gridCol w="2346667">
                  <a:extLst>
                    <a:ext uri="{9D8B030D-6E8A-4147-A177-3AD203B41FA5}">
                      <a16:colId xmlns:a16="http://schemas.microsoft.com/office/drawing/2014/main" val="2603907753"/>
                    </a:ext>
                  </a:extLst>
                </a:gridCol>
              </a:tblGrid>
              <a:tr h="54936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Minimum passing score</a:t>
                      </a:r>
                    </a:p>
                  </a:txBody>
                  <a:tcPr marL="124856" marR="124856" marT="62428" marB="62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/>
                        <a:t>5</a:t>
                      </a:r>
                      <a:r>
                        <a:rPr lang="en-US" sz="2500" b="0" baseline="30000"/>
                        <a:t>th</a:t>
                      </a:r>
                      <a:r>
                        <a:rPr lang="en-US" sz="2500" b="0"/>
                        <a:t> percentile</a:t>
                      </a:r>
                    </a:p>
                  </a:txBody>
                  <a:tcPr marL="124856" marR="124856" marT="62428" marB="62428" anchor="ctr"/>
                </a:tc>
                <a:extLst>
                  <a:ext uri="{0D108BD9-81ED-4DB2-BD59-A6C34878D82A}">
                    <a16:rowId xmlns:a16="http://schemas.microsoft.com/office/drawing/2014/main" val="1185660943"/>
                  </a:ext>
                </a:extLst>
              </a:tr>
              <a:tr h="129850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Minimum score to be eligible for an “A” in the clerkship</a:t>
                      </a:r>
                    </a:p>
                  </a:txBody>
                  <a:tcPr marL="124856" marR="124856" marT="62428" marB="62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50th percentile</a:t>
                      </a:r>
                    </a:p>
                  </a:txBody>
                  <a:tcPr marL="124856" marR="124856" marT="62428" marB="62428" anchor="ctr"/>
                </a:tc>
                <a:extLst>
                  <a:ext uri="{0D108BD9-81ED-4DB2-BD59-A6C34878D82A}">
                    <a16:rowId xmlns:a16="http://schemas.microsoft.com/office/drawing/2014/main" val="3845780799"/>
                  </a:ext>
                </a:extLst>
              </a:tr>
              <a:tr h="923936"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Score that is equal to an “A” on the shelf exam.</a:t>
                      </a:r>
                    </a:p>
                  </a:txBody>
                  <a:tcPr marL="124856" marR="124856" marT="62428" marB="62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75</a:t>
                      </a:r>
                      <a:r>
                        <a:rPr lang="en-US" sz="2500" baseline="30000" dirty="0"/>
                        <a:t>th</a:t>
                      </a:r>
                      <a:r>
                        <a:rPr lang="en-US" sz="2500" dirty="0"/>
                        <a:t> percentile</a:t>
                      </a:r>
                    </a:p>
                  </a:txBody>
                  <a:tcPr marL="124856" marR="124856" marT="62428" marB="62428" anchor="ctr"/>
                </a:tc>
                <a:extLst>
                  <a:ext uri="{0D108BD9-81ED-4DB2-BD59-A6C34878D82A}">
                    <a16:rowId xmlns:a16="http://schemas.microsoft.com/office/drawing/2014/main" val="247773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72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1B479-2D66-AB42-91E5-E17CEE5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What about students at the beginning vs. the end of clerkships?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DE89-0748-764B-A8DD-31BC808F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 dirty="0"/>
              <a:t>Students naturally improve their performance on the shelf exams throughout the year. </a:t>
            </a:r>
          </a:p>
          <a:p>
            <a:r>
              <a:rPr lang="en-US" sz="2000" dirty="0"/>
              <a:t>These cutoff scores will be based on the “Quarter” of the year and based on how many clerkships a student has completed. </a:t>
            </a:r>
          </a:p>
          <a:p>
            <a:r>
              <a:rPr lang="en-US" sz="2000" dirty="0"/>
              <a:t>NBME reports all of these scores!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F4564D-F02D-174A-92C5-714883BF5D07}"/>
              </a:ext>
            </a:extLst>
          </p:cNvPr>
          <p:cNvGraphicFramePr>
            <a:graphicFrameLocks noGrp="1"/>
          </p:cNvGraphicFramePr>
          <p:nvPr/>
        </p:nvGraphicFramePr>
        <p:xfrm>
          <a:off x="5399749" y="1868427"/>
          <a:ext cx="6044354" cy="419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8144">
                  <a:extLst>
                    <a:ext uri="{9D8B030D-6E8A-4147-A177-3AD203B41FA5}">
                      <a16:colId xmlns:a16="http://schemas.microsoft.com/office/drawing/2014/main" val="1443567736"/>
                    </a:ext>
                  </a:extLst>
                </a:gridCol>
                <a:gridCol w="2696210">
                  <a:extLst>
                    <a:ext uri="{9D8B030D-6E8A-4147-A177-3AD203B41FA5}">
                      <a16:colId xmlns:a16="http://schemas.microsoft.com/office/drawing/2014/main" val="2802220152"/>
                    </a:ext>
                  </a:extLst>
                </a:gridCol>
              </a:tblGrid>
              <a:tr h="1240536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# of Clerkships Completed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Score used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2177625672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0-1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Q1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1426426607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2-3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Q2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916711308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4-5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Q3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366133273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6-7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Q4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18704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18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AF1A-CFB4-6C4A-9F89-6D5C065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2009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Family Medicine Shelf Exam Cut-off Scores 2021-2022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38EB5-1BE4-C248-8FD6-9BD3BFE6C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73767"/>
              </p:ext>
            </p:extLst>
          </p:nvPr>
        </p:nvGraphicFramePr>
        <p:xfrm>
          <a:off x="2223191" y="1307003"/>
          <a:ext cx="7087515" cy="5185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0261">
                  <a:extLst>
                    <a:ext uri="{9D8B030D-6E8A-4147-A177-3AD203B41FA5}">
                      <a16:colId xmlns:a16="http://schemas.microsoft.com/office/drawing/2014/main" val="3792818809"/>
                    </a:ext>
                  </a:extLst>
                </a:gridCol>
                <a:gridCol w="1516854">
                  <a:extLst>
                    <a:ext uri="{9D8B030D-6E8A-4147-A177-3AD203B41FA5}">
                      <a16:colId xmlns:a16="http://schemas.microsoft.com/office/drawing/2014/main" val="223783267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64546780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29038339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436428156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1866996578"/>
                    </a:ext>
                  </a:extLst>
                </a:gridCol>
              </a:tblGrid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Quarterly Conversions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Q2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Q4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4021418868"/>
                  </a:ext>
                </a:extLst>
              </a:tr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clerkships completed PRIOR to the START of THIS rotation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4-5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174817859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800" dirty="0"/>
                        <a:t>Raw shelf score = 89.5 </a:t>
                      </a:r>
                      <a:r>
                        <a:rPr lang="en-US" sz="1400" dirty="0"/>
                        <a:t>(i.e. A on the shelf)</a:t>
                      </a:r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22918777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600" dirty="0"/>
                        <a:t>Raw </a:t>
                      </a:r>
                      <a:r>
                        <a:rPr lang="en-US" sz="1800" dirty="0"/>
                        <a:t>shelf</a:t>
                      </a:r>
                      <a:r>
                        <a:rPr lang="en-US" sz="1600" dirty="0"/>
                        <a:t> score to be eligible for an A in the clerkship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973638427"/>
                  </a:ext>
                </a:extLst>
              </a:tr>
              <a:tr h="1037174">
                <a:tc>
                  <a:txBody>
                    <a:bodyPr/>
                    <a:lstStyle/>
                    <a:p>
                      <a:r>
                        <a:rPr lang="en-US" sz="1800" dirty="0"/>
                        <a:t>Minimum passing raw shelf score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618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33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AF1A-CFB4-6C4A-9F89-6D5C065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91" y="0"/>
            <a:ext cx="1148486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Internal Medicine Shelf Exam Cut-off Scores 2021-2022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38EB5-1BE4-C248-8FD6-9BD3BFE6C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60999"/>
              </p:ext>
            </p:extLst>
          </p:nvPr>
        </p:nvGraphicFramePr>
        <p:xfrm>
          <a:off x="2223191" y="1307003"/>
          <a:ext cx="7087515" cy="5185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0261">
                  <a:extLst>
                    <a:ext uri="{9D8B030D-6E8A-4147-A177-3AD203B41FA5}">
                      <a16:colId xmlns:a16="http://schemas.microsoft.com/office/drawing/2014/main" val="3792818809"/>
                    </a:ext>
                  </a:extLst>
                </a:gridCol>
                <a:gridCol w="1516854">
                  <a:extLst>
                    <a:ext uri="{9D8B030D-6E8A-4147-A177-3AD203B41FA5}">
                      <a16:colId xmlns:a16="http://schemas.microsoft.com/office/drawing/2014/main" val="223783267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64546780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29038339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436428156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1866996578"/>
                    </a:ext>
                  </a:extLst>
                </a:gridCol>
              </a:tblGrid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Quarterly Conversions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Q2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Q4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4021418868"/>
                  </a:ext>
                </a:extLst>
              </a:tr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clerkships completed PRIOR to the START of THIS rotation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4-5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174817859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800" dirty="0"/>
                        <a:t>Raw shelf score = 89.5 </a:t>
                      </a:r>
                      <a:r>
                        <a:rPr lang="en-US" sz="1400" dirty="0"/>
                        <a:t>(i.e. A on the shelf)</a:t>
                      </a:r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22918777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600" dirty="0"/>
                        <a:t>Raw </a:t>
                      </a:r>
                      <a:r>
                        <a:rPr lang="en-US" sz="1800" dirty="0"/>
                        <a:t>shelf</a:t>
                      </a:r>
                      <a:r>
                        <a:rPr lang="en-US" sz="1600" dirty="0"/>
                        <a:t> score to be eligible for an A in the clerkship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973638427"/>
                  </a:ext>
                </a:extLst>
              </a:tr>
              <a:tr h="1037174">
                <a:tc>
                  <a:txBody>
                    <a:bodyPr/>
                    <a:lstStyle/>
                    <a:p>
                      <a:r>
                        <a:rPr lang="en-US" sz="1800" dirty="0"/>
                        <a:t>Minimum passing raw shelf score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618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53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AF1A-CFB4-6C4A-9F89-6D5C065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91" y="0"/>
            <a:ext cx="10914888" cy="1325563"/>
          </a:xfrm>
        </p:spPr>
        <p:txBody>
          <a:bodyPr/>
          <a:lstStyle/>
          <a:p>
            <a:r>
              <a:rPr lang="en-US" dirty="0"/>
              <a:t>Neurology Shelf Exam Cut-off Scores 2021-2022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38EB5-1BE4-C248-8FD6-9BD3BFE6C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79444"/>
              </p:ext>
            </p:extLst>
          </p:nvPr>
        </p:nvGraphicFramePr>
        <p:xfrm>
          <a:off x="2223191" y="1307003"/>
          <a:ext cx="7087515" cy="5185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0261">
                  <a:extLst>
                    <a:ext uri="{9D8B030D-6E8A-4147-A177-3AD203B41FA5}">
                      <a16:colId xmlns:a16="http://schemas.microsoft.com/office/drawing/2014/main" val="3792818809"/>
                    </a:ext>
                  </a:extLst>
                </a:gridCol>
                <a:gridCol w="1516854">
                  <a:extLst>
                    <a:ext uri="{9D8B030D-6E8A-4147-A177-3AD203B41FA5}">
                      <a16:colId xmlns:a16="http://schemas.microsoft.com/office/drawing/2014/main" val="223783267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64546780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29038339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436428156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1866996578"/>
                    </a:ext>
                  </a:extLst>
                </a:gridCol>
              </a:tblGrid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Quarterly Conversions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Q2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Q4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4021418868"/>
                  </a:ext>
                </a:extLst>
              </a:tr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clerkships completed PRIOR to the START of THIS rotation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4-5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174817859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800" dirty="0"/>
                        <a:t>Raw shelf score = 89.5 </a:t>
                      </a:r>
                      <a:r>
                        <a:rPr lang="en-US" sz="1400" dirty="0"/>
                        <a:t>(i.e. A on the shelf)</a:t>
                      </a:r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22918777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600" dirty="0"/>
                        <a:t>Raw </a:t>
                      </a:r>
                      <a:r>
                        <a:rPr lang="en-US" sz="1800" dirty="0"/>
                        <a:t>shelf</a:t>
                      </a:r>
                      <a:r>
                        <a:rPr lang="en-US" sz="1600" dirty="0"/>
                        <a:t> score to be eligible for an A in the clerkship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973638427"/>
                  </a:ext>
                </a:extLst>
              </a:tr>
              <a:tr h="1037174">
                <a:tc>
                  <a:txBody>
                    <a:bodyPr/>
                    <a:lstStyle/>
                    <a:p>
                      <a:r>
                        <a:rPr lang="en-US" sz="1800" dirty="0"/>
                        <a:t>Minimum passing raw shelf score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618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92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AF1A-CFB4-6C4A-9F89-6D5C065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0"/>
            <a:ext cx="10914888" cy="1325563"/>
          </a:xfrm>
        </p:spPr>
        <p:txBody>
          <a:bodyPr/>
          <a:lstStyle/>
          <a:p>
            <a:r>
              <a:rPr lang="en-US" dirty="0"/>
              <a:t>OB/GYN Shelf Exam Cut-off Scores 2021-2022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38EB5-1BE4-C248-8FD6-9BD3BFE6C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63601"/>
              </p:ext>
            </p:extLst>
          </p:nvPr>
        </p:nvGraphicFramePr>
        <p:xfrm>
          <a:off x="2223191" y="1307003"/>
          <a:ext cx="7087515" cy="518587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70261">
                  <a:extLst>
                    <a:ext uri="{9D8B030D-6E8A-4147-A177-3AD203B41FA5}">
                      <a16:colId xmlns:a16="http://schemas.microsoft.com/office/drawing/2014/main" val="3792818809"/>
                    </a:ext>
                  </a:extLst>
                </a:gridCol>
                <a:gridCol w="1516854">
                  <a:extLst>
                    <a:ext uri="{9D8B030D-6E8A-4147-A177-3AD203B41FA5}">
                      <a16:colId xmlns:a16="http://schemas.microsoft.com/office/drawing/2014/main" val="223783267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64546780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29038339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436428156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1866996578"/>
                    </a:ext>
                  </a:extLst>
                </a:gridCol>
              </a:tblGrid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Quarterly Conversions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Q2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Q4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4021418868"/>
                  </a:ext>
                </a:extLst>
              </a:tr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clerkships completed PRIOR to the START of THIS rotation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4-5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174817859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800" dirty="0"/>
                        <a:t>Raw shelf score = 89.5 </a:t>
                      </a:r>
                      <a:r>
                        <a:rPr lang="en-US" sz="1400" dirty="0"/>
                        <a:t>(i.e. A on the shelf)</a:t>
                      </a:r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22918777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600" dirty="0"/>
                        <a:t>Raw </a:t>
                      </a:r>
                      <a:r>
                        <a:rPr lang="en-US" sz="1800" dirty="0"/>
                        <a:t>shelf</a:t>
                      </a:r>
                      <a:r>
                        <a:rPr lang="en-US" sz="1600" dirty="0"/>
                        <a:t> score to be eligible for an A in the clerkship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973638427"/>
                  </a:ext>
                </a:extLst>
              </a:tr>
              <a:tr h="1037174">
                <a:tc>
                  <a:txBody>
                    <a:bodyPr/>
                    <a:lstStyle/>
                    <a:p>
                      <a:r>
                        <a:rPr lang="en-US" sz="1800" dirty="0"/>
                        <a:t>Minimum passing raw shelf score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618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41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AF1A-CFB4-6C4A-9F89-6D5C065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0"/>
            <a:ext cx="10914888" cy="1325563"/>
          </a:xfrm>
        </p:spPr>
        <p:txBody>
          <a:bodyPr/>
          <a:lstStyle/>
          <a:p>
            <a:r>
              <a:rPr lang="en-US" dirty="0"/>
              <a:t>Pediatrics Shelf Exam Cut-off Scores 2021-2022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38EB5-1BE4-C248-8FD6-9BD3BFE6C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55794"/>
              </p:ext>
            </p:extLst>
          </p:nvPr>
        </p:nvGraphicFramePr>
        <p:xfrm>
          <a:off x="2223191" y="1307003"/>
          <a:ext cx="7087515" cy="518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261">
                  <a:extLst>
                    <a:ext uri="{9D8B030D-6E8A-4147-A177-3AD203B41FA5}">
                      <a16:colId xmlns:a16="http://schemas.microsoft.com/office/drawing/2014/main" val="3792818809"/>
                    </a:ext>
                  </a:extLst>
                </a:gridCol>
                <a:gridCol w="1516854">
                  <a:extLst>
                    <a:ext uri="{9D8B030D-6E8A-4147-A177-3AD203B41FA5}">
                      <a16:colId xmlns:a16="http://schemas.microsoft.com/office/drawing/2014/main" val="223783267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64546780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290383399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436428156"/>
                    </a:ext>
                  </a:extLst>
                </a:gridCol>
                <a:gridCol w="925100">
                  <a:extLst>
                    <a:ext uri="{9D8B030D-6E8A-4147-A177-3AD203B41FA5}">
                      <a16:colId xmlns:a16="http://schemas.microsoft.com/office/drawing/2014/main" val="1866996578"/>
                    </a:ext>
                  </a:extLst>
                </a:gridCol>
              </a:tblGrid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Quarterly Conversions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Q2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Q4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4021418868"/>
                  </a:ext>
                </a:extLst>
              </a:tr>
              <a:tr h="7408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Number of clerkships completed PRIOR to the START of THIS rotation</a:t>
                      </a:r>
                    </a:p>
                  </a:txBody>
                  <a:tcPr marL="100665" marR="100665" marT="50333" marB="50333" anchor="ctr"/>
                </a:tc>
                <a:tc h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0-1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4-5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00665" marR="100665" marT="50333" marB="50333" anchor="ctr"/>
                </a:tc>
                <a:extLst>
                  <a:ext uri="{0D108BD9-81ED-4DB2-BD59-A6C34878D82A}">
                    <a16:rowId xmlns:a16="http://schemas.microsoft.com/office/drawing/2014/main" val="174817859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800" dirty="0"/>
                        <a:t>Raw shelf score = 89.5 </a:t>
                      </a:r>
                      <a:r>
                        <a:rPr lang="en-US" sz="1400" dirty="0"/>
                        <a:t>(i.e. A on the shelf)</a:t>
                      </a:r>
                      <a:endParaRPr lang="en-US" sz="1900" dirty="0"/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22918777"/>
                  </a:ext>
                </a:extLst>
              </a:tr>
              <a:tr h="1333538">
                <a:tc>
                  <a:txBody>
                    <a:bodyPr/>
                    <a:lstStyle/>
                    <a:p>
                      <a:r>
                        <a:rPr lang="en-US" sz="1600" dirty="0"/>
                        <a:t>Raw </a:t>
                      </a:r>
                      <a:r>
                        <a:rPr lang="en-US" sz="1800" dirty="0"/>
                        <a:t>shelf</a:t>
                      </a:r>
                      <a:r>
                        <a:rPr lang="en-US" sz="1600" dirty="0"/>
                        <a:t> score to be eligible for an A in the clerkship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973638427"/>
                  </a:ext>
                </a:extLst>
              </a:tr>
              <a:tr h="1037174">
                <a:tc>
                  <a:txBody>
                    <a:bodyPr/>
                    <a:lstStyle/>
                    <a:p>
                      <a:r>
                        <a:rPr lang="en-US" sz="1800" dirty="0"/>
                        <a:t>Minimum passing raw shelf score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5th percentile</a:t>
                      </a:r>
                    </a:p>
                  </a:txBody>
                  <a:tcPr marL="100665" marR="100665" marT="50333" marB="503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618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08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cused Absences and Wellness Days" id="{80759FAE-8630-664C-AC1D-0142017EF404}" vid="{4EFF2753-C40F-C045-9012-95FE33CD91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1624</Words>
  <Application>Microsoft Macintosh PowerPoint</Application>
  <PresentationFormat>Widescreen</PresentationFormat>
  <Paragraphs>327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Times New Roman</vt:lpstr>
      <vt:lpstr>Office Theme</vt:lpstr>
      <vt:lpstr>1_Office Theme</vt:lpstr>
      <vt:lpstr>Clerkship Grading 2021-2022</vt:lpstr>
      <vt:lpstr>Clerkship Grading</vt:lpstr>
      <vt:lpstr>NBME Subject (“Shelf”) Exams Minimum Passing and Honors (A) Scores</vt:lpstr>
      <vt:lpstr>What about students at the beginning vs. the end of clerkships? </vt:lpstr>
      <vt:lpstr>Family Medicine Shelf Exam Cut-off Scores 2021-2022</vt:lpstr>
      <vt:lpstr>Internal Medicine Shelf Exam Cut-off Scores 2021-2022</vt:lpstr>
      <vt:lpstr>Neurology Shelf Exam Cut-off Scores 2021-2022</vt:lpstr>
      <vt:lpstr>OB/GYN Shelf Exam Cut-off Scores 2021-2022</vt:lpstr>
      <vt:lpstr>Pediatrics Shelf Exam Cut-off Scores 2021-2022</vt:lpstr>
      <vt:lpstr>Psychiatry Shelf Exam Cut-off Scores 2021-2022</vt:lpstr>
      <vt:lpstr>Surgery Shelf Exam Cut-off Scores 2021-2022</vt:lpstr>
      <vt:lpstr>Shelf Score Conversion</vt:lpstr>
      <vt:lpstr>Shelf score conversion formula</vt:lpstr>
      <vt:lpstr>Clinical Evaluations</vt:lpstr>
      <vt:lpstr> Entrustable Professional Activities (EPAs)</vt:lpstr>
      <vt:lpstr>Clinical Score Adjustment</vt:lpstr>
      <vt:lpstr>Clinical score adjustment</vt:lpstr>
      <vt:lpstr>Weighting clinical and exam scores</vt:lpstr>
      <vt:lpstr>Correct weighting</vt:lpstr>
      <vt:lpstr>Why should we grade at all?</vt:lpstr>
      <vt:lpstr>Questions? Email 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Policies and Grading</dc:title>
  <dc:creator>Kristen Bettin</dc:creator>
  <cp:lastModifiedBy>Kristen Bettin</cp:lastModifiedBy>
  <cp:revision>4</cp:revision>
  <dcterms:created xsi:type="dcterms:W3CDTF">2021-04-22T15:06:12Z</dcterms:created>
  <dcterms:modified xsi:type="dcterms:W3CDTF">2021-11-16T15:10:50Z</dcterms:modified>
</cp:coreProperties>
</file>