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8"/>
  </p:notesMasterIdLst>
  <p:sldIdLst>
    <p:sldId id="276" r:id="rId2"/>
    <p:sldId id="283" r:id="rId3"/>
    <p:sldId id="284" r:id="rId4"/>
    <p:sldId id="300" r:id="rId5"/>
    <p:sldId id="285" r:id="rId6"/>
    <p:sldId id="286" r:id="rId7"/>
    <p:sldId id="261" r:id="rId8"/>
    <p:sldId id="262" r:id="rId9"/>
    <p:sldId id="287" r:id="rId10"/>
    <p:sldId id="265" r:id="rId11"/>
    <p:sldId id="288" r:id="rId12"/>
    <p:sldId id="301" r:id="rId13"/>
    <p:sldId id="303" r:id="rId14"/>
    <p:sldId id="310" r:id="rId15"/>
    <p:sldId id="311" r:id="rId16"/>
    <p:sldId id="309" r:id="rId17"/>
    <p:sldId id="308" r:id="rId18"/>
    <p:sldId id="307" r:id="rId19"/>
    <p:sldId id="306" r:id="rId20"/>
    <p:sldId id="291" r:id="rId21"/>
    <p:sldId id="292" r:id="rId22"/>
    <p:sldId id="302" r:id="rId23"/>
    <p:sldId id="295" r:id="rId24"/>
    <p:sldId id="296" r:id="rId25"/>
    <p:sldId id="293"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696A3-3ED2-1749-9D8B-299E94AB7AE1}" v="165" dt="2020-07-16T14:52:19.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531"/>
  </p:normalViewPr>
  <p:slideViewPr>
    <p:cSldViewPr snapToGrid="0" snapToObjects="1">
      <p:cViewPr varScale="1">
        <p:scale>
          <a:sx n="110" d="100"/>
          <a:sy n="110" d="100"/>
        </p:scale>
        <p:origin x="117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A</c:v>
                </c:pt>
                <c:pt idx="1">
                  <c:v>B</c:v>
                </c:pt>
                <c:pt idx="2">
                  <c:v>C</c:v>
                </c:pt>
              </c:strCache>
            </c:strRef>
          </c:cat>
          <c:val>
            <c:numRef>
              <c:f>Sheet1!$B$2:$B$4</c:f>
              <c:numCache>
                <c:formatCode>General</c:formatCode>
                <c:ptCount val="3"/>
                <c:pt idx="0">
                  <c:v>70</c:v>
                </c:pt>
                <c:pt idx="1">
                  <c:v>25</c:v>
                </c:pt>
                <c:pt idx="2">
                  <c:v>5</c:v>
                </c:pt>
              </c:numCache>
            </c:numRef>
          </c:val>
          <c:extLst>
            <c:ext xmlns:c16="http://schemas.microsoft.com/office/drawing/2014/chart" uri="{C3380CC4-5D6E-409C-BE32-E72D297353CC}">
              <c16:uniqueId val="{00000000-BCB0-754C-BBE1-76153DE68F98}"/>
            </c:ext>
          </c:extLst>
        </c:ser>
        <c:dLbls>
          <c:showLegendKey val="0"/>
          <c:showVal val="0"/>
          <c:showCatName val="0"/>
          <c:showSerName val="0"/>
          <c:showPercent val="0"/>
          <c:showBubbleSize val="0"/>
        </c:dLbls>
        <c:gapWidth val="219"/>
        <c:overlap val="-27"/>
        <c:axId val="1202008911"/>
        <c:axId val="1144538671"/>
      </c:barChart>
      <c:catAx>
        <c:axId val="120200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4538671"/>
        <c:crosses val="autoZero"/>
        <c:auto val="1"/>
        <c:lblAlgn val="ctr"/>
        <c:lblOffset val="100"/>
        <c:noMultiLvlLbl val="0"/>
      </c:catAx>
      <c:valAx>
        <c:axId val="1144538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2008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Sheet1!$A$2:$A$4</c:f>
              <c:strCache>
                <c:ptCount val="3"/>
                <c:pt idx="0">
                  <c:v>A</c:v>
                </c:pt>
                <c:pt idx="1">
                  <c:v>B</c:v>
                </c:pt>
                <c:pt idx="2">
                  <c:v>C</c:v>
                </c:pt>
              </c:strCache>
            </c:strRef>
          </c:cat>
          <c:val>
            <c:numRef>
              <c:f>Sheet1!$B$2:$B$4</c:f>
              <c:numCache>
                <c:formatCode>General</c:formatCode>
                <c:ptCount val="3"/>
                <c:pt idx="0">
                  <c:v>30</c:v>
                </c:pt>
                <c:pt idx="1">
                  <c:v>65</c:v>
                </c:pt>
                <c:pt idx="2">
                  <c:v>5</c:v>
                </c:pt>
              </c:numCache>
            </c:numRef>
          </c:val>
          <c:extLst>
            <c:ext xmlns:c16="http://schemas.microsoft.com/office/drawing/2014/chart" uri="{C3380CC4-5D6E-409C-BE32-E72D297353CC}">
              <c16:uniqueId val="{00000000-17DA-F54D-A525-D6A5CDBD25B8}"/>
            </c:ext>
          </c:extLst>
        </c:ser>
        <c:dLbls>
          <c:showLegendKey val="0"/>
          <c:showVal val="0"/>
          <c:showCatName val="0"/>
          <c:showSerName val="0"/>
          <c:showPercent val="0"/>
          <c:showBubbleSize val="0"/>
        </c:dLbls>
        <c:gapWidth val="219"/>
        <c:overlap val="-27"/>
        <c:axId val="1201291471"/>
        <c:axId val="1201293103"/>
      </c:barChart>
      <c:catAx>
        <c:axId val="1201291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1293103"/>
        <c:crosses val="autoZero"/>
        <c:auto val="1"/>
        <c:lblAlgn val="ctr"/>
        <c:lblOffset val="100"/>
        <c:noMultiLvlLbl val="0"/>
      </c:catAx>
      <c:valAx>
        <c:axId val="12012931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1291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ata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62.svg"/></Relationships>
</file>

<file path=ppt/diagrams/_rels/data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ata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bit.ly/utmedfeedbackrewards" TargetMode="External"/><Relationship Id="rId1" Type="http://schemas.openxmlformats.org/officeDocument/2006/relationships/hyperlink" Target="https://youtu.be/CA-sOSv9d98" TargetMode="Externa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svg"/><Relationship Id="rId1" Type="http://schemas.openxmlformats.org/officeDocument/2006/relationships/image" Target="../media/image22.png"/><Relationship Id="rId6" Type="http://schemas.openxmlformats.org/officeDocument/2006/relationships/image" Target="../media/image21.svg"/><Relationship Id="rId5" Type="http://schemas.openxmlformats.org/officeDocument/2006/relationships/image" Target="../media/image24.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svg"/><Relationship Id="rId1" Type="http://schemas.openxmlformats.org/officeDocument/2006/relationships/image" Target="../media/image31.png"/><Relationship Id="rId6" Type="http://schemas.openxmlformats.org/officeDocument/2006/relationships/image" Target="../media/image30.svg"/><Relationship Id="rId5" Type="http://schemas.openxmlformats.org/officeDocument/2006/relationships/image" Target="../media/image33.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svg"/><Relationship Id="rId1" Type="http://schemas.openxmlformats.org/officeDocument/2006/relationships/image" Target="../media/image40.png"/><Relationship Id="rId6" Type="http://schemas.openxmlformats.org/officeDocument/2006/relationships/image" Target="../media/image39.svg"/><Relationship Id="rId5" Type="http://schemas.openxmlformats.org/officeDocument/2006/relationships/image" Target="../media/image42.png"/><Relationship Id="rId4" Type="http://schemas.openxmlformats.org/officeDocument/2006/relationships/image" Target="../media/image3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56.png"/><Relationship Id="rId7" Type="http://schemas.openxmlformats.org/officeDocument/2006/relationships/image" Target="../media/image58.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55.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5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0.svg"/><Relationship Id="rId1" Type="http://schemas.openxmlformats.org/officeDocument/2006/relationships/image" Target="../media/image63.png"/><Relationship Id="rId4" Type="http://schemas.openxmlformats.org/officeDocument/2006/relationships/image" Target="../media/image6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svg"/><Relationship Id="rId1" Type="http://schemas.openxmlformats.org/officeDocument/2006/relationships/image" Target="../media/image9.png"/><Relationship Id="rId6" Type="http://schemas.openxmlformats.org/officeDocument/2006/relationships/image" Target="../media/image70.svg"/><Relationship Id="rId5" Type="http://schemas.openxmlformats.org/officeDocument/2006/relationships/image" Target="../media/image72.png"/><Relationship Id="rId4" Type="http://schemas.openxmlformats.org/officeDocument/2006/relationships/image" Target="../media/image68.svg"/></Relationships>
</file>

<file path=ppt/diagrams/_rels/drawing9.xml.rels><?xml version="1.0" encoding="UTF-8" standalone="yes"?>
<Relationships xmlns="http://schemas.openxmlformats.org/package/2006/relationships"><Relationship Id="rId3" Type="http://schemas.openxmlformats.org/officeDocument/2006/relationships/hyperlink" Target="https://youtu.be/CA-sOSv9d98" TargetMode="External"/><Relationship Id="rId2" Type="http://schemas.openxmlformats.org/officeDocument/2006/relationships/image" Target="../media/image78.svg"/><Relationship Id="rId1" Type="http://schemas.openxmlformats.org/officeDocument/2006/relationships/image" Target="../media/image79.png"/><Relationship Id="rId6" Type="http://schemas.openxmlformats.org/officeDocument/2006/relationships/hyperlink" Target="http://bit.ly/utmedfeedbackrewards" TargetMode="External"/><Relationship Id="rId5" Type="http://schemas.openxmlformats.org/officeDocument/2006/relationships/image" Target="../media/image3.sv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7312458-1712-4DC7-81C1-D3838BDEDFA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4780DDD-6A4E-48B1-8F6B-662DF2F55B87}">
      <dgm:prSet/>
      <dgm:spPr/>
      <dgm:t>
        <a:bodyPr/>
        <a:lstStyle/>
        <a:p>
          <a:pPr>
            <a:lnSpc>
              <a:spcPct val="100000"/>
            </a:lnSpc>
          </a:pPr>
          <a:r>
            <a:rPr lang="en-US" dirty="0"/>
            <a:t>Grading is the summative (ultimate) feedback for student performance.</a:t>
          </a:r>
        </a:p>
      </dgm:t>
    </dgm:pt>
    <dgm:pt modelId="{39ABA48B-B28C-4DA5-B62A-459C9EDB0E4E}" type="parTrans" cxnId="{51B7AB36-B5CD-4AB8-975B-E7D751EB7609}">
      <dgm:prSet/>
      <dgm:spPr/>
      <dgm:t>
        <a:bodyPr/>
        <a:lstStyle/>
        <a:p>
          <a:endParaRPr lang="en-US"/>
        </a:p>
      </dgm:t>
    </dgm:pt>
    <dgm:pt modelId="{2A378E90-CE69-4464-8A0A-40F781D97356}" type="sibTrans" cxnId="{51B7AB36-B5CD-4AB8-975B-E7D751EB7609}">
      <dgm:prSet/>
      <dgm:spPr/>
      <dgm:t>
        <a:bodyPr/>
        <a:lstStyle/>
        <a:p>
          <a:endParaRPr lang="en-US"/>
        </a:p>
      </dgm:t>
    </dgm:pt>
    <dgm:pt modelId="{A31EFD9C-5FCA-4F84-83C1-2214C709CDBC}">
      <dgm:prSet/>
      <dgm:spPr/>
      <dgm:t>
        <a:bodyPr/>
        <a:lstStyle/>
        <a:p>
          <a:pPr>
            <a:lnSpc>
              <a:spcPct val="100000"/>
            </a:lnSpc>
          </a:pPr>
          <a:r>
            <a:rPr lang="en-US" dirty="0"/>
            <a:t>Grading allows outside entities (residencies) to know how a student’s performance compares with his/her peers in that institution.</a:t>
          </a:r>
        </a:p>
      </dgm:t>
    </dgm:pt>
    <dgm:pt modelId="{33B7E316-2C09-4C1F-A0FB-022A09FE357D}" type="parTrans" cxnId="{C49006AD-C8F3-489D-BCCC-A1EBAC66B022}">
      <dgm:prSet/>
      <dgm:spPr/>
      <dgm:t>
        <a:bodyPr/>
        <a:lstStyle/>
        <a:p>
          <a:endParaRPr lang="en-US"/>
        </a:p>
      </dgm:t>
    </dgm:pt>
    <dgm:pt modelId="{5D023E14-CF4F-4997-AAA0-61A265F91DA8}" type="sibTrans" cxnId="{C49006AD-C8F3-489D-BCCC-A1EBAC66B022}">
      <dgm:prSet/>
      <dgm:spPr/>
      <dgm:t>
        <a:bodyPr/>
        <a:lstStyle/>
        <a:p>
          <a:endParaRPr lang="en-US"/>
        </a:p>
      </dgm:t>
    </dgm:pt>
    <dgm:pt modelId="{0381FA23-D216-436F-AAF9-E4B404B21861}">
      <dgm:prSet/>
      <dgm:spPr/>
      <dgm:t>
        <a:bodyPr/>
        <a:lstStyle/>
        <a:p>
          <a:pPr>
            <a:lnSpc>
              <a:spcPct val="100000"/>
            </a:lnSpc>
          </a:pPr>
          <a:r>
            <a:rPr lang="en-US" dirty="0"/>
            <a:t>Using national norms helps assure that the grading is meaningful outside of just our institution.</a:t>
          </a:r>
        </a:p>
      </dgm:t>
    </dgm:pt>
    <dgm:pt modelId="{1FAE1B69-5079-41D6-A104-9D51B603A8F0}" type="parTrans" cxnId="{BB712C3B-4FB6-4149-B42E-BF7914C86787}">
      <dgm:prSet/>
      <dgm:spPr/>
      <dgm:t>
        <a:bodyPr/>
        <a:lstStyle/>
        <a:p>
          <a:endParaRPr lang="en-US"/>
        </a:p>
      </dgm:t>
    </dgm:pt>
    <dgm:pt modelId="{38153C96-828B-47C2-B84C-807EC10742D5}" type="sibTrans" cxnId="{BB712C3B-4FB6-4149-B42E-BF7914C86787}">
      <dgm:prSet/>
      <dgm:spPr/>
      <dgm:t>
        <a:bodyPr/>
        <a:lstStyle/>
        <a:p>
          <a:endParaRPr lang="en-US"/>
        </a:p>
      </dgm:t>
    </dgm:pt>
    <dgm:pt modelId="{FE251C38-2B11-46D0-84CD-8EA67C2B71A3}" type="pres">
      <dgm:prSet presAssocID="{37312458-1712-4DC7-81C1-D3838BDEDFAC}" presName="root" presStyleCnt="0">
        <dgm:presLayoutVars>
          <dgm:dir/>
          <dgm:resizeHandles val="exact"/>
        </dgm:presLayoutVars>
      </dgm:prSet>
      <dgm:spPr/>
    </dgm:pt>
    <dgm:pt modelId="{6FAD4DDE-6942-41CF-BF51-AA878D7AF283}" type="pres">
      <dgm:prSet presAssocID="{04780DDD-6A4E-48B1-8F6B-662DF2F55B87}" presName="compNode" presStyleCnt="0"/>
      <dgm:spPr/>
    </dgm:pt>
    <dgm:pt modelId="{E804EBF7-80DC-4937-B5D5-F439EDD8C374}" type="pres">
      <dgm:prSet presAssocID="{04780DDD-6A4E-48B1-8F6B-662DF2F55B87}" presName="bgRect" presStyleLbl="bgShp" presStyleIdx="0" presStyleCnt="3"/>
      <dgm:spPr/>
    </dgm:pt>
    <dgm:pt modelId="{A7D3151B-4FF0-40F6-8346-E8C7D5D46D24}" type="pres">
      <dgm:prSet presAssocID="{04780DDD-6A4E-48B1-8F6B-662DF2F55B8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9CFC2C0-1A43-4406-8778-F9D2452DB256}" type="pres">
      <dgm:prSet presAssocID="{04780DDD-6A4E-48B1-8F6B-662DF2F55B87}" presName="spaceRect" presStyleCnt="0"/>
      <dgm:spPr/>
    </dgm:pt>
    <dgm:pt modelId="{83E3288C-2140-4C06-934C-84F2376BEA02}" type="pres">
      <dgm:prSet presAssocID="{04780DDD-6A4E-48B1-8F6B-662DF2F55B87}" presName="parTx" presStyleLbl="revTx" presStyleIdx="0" presStyleCnt="3">
        <dgm:presLayoutVars>
          <dgm:chMax val="0"/>
          <dgm:chPref val="0"/>
        </dgm:presLayoutVars>
      </dgm:prSet>
      <dgm:spPr/>
    </dgm:pt>
    <dgm:pt modelId="{1F2408C6-2D9E-4BB0-986E-05E55F0F6CD9}" type="pres">
      <dgm:prSet presAssocID="{2A378E90-CE69-4464-8A0A-40F781D97356}" presName="sibTrans" presStyleCnt="0"/>
      <dgm:spPr/>
    </dgm:pt>
    <dgm:pt modelId="{4815A45D-B978-4731-86D9-C678FA2FD347}" type="pres">
      <dgm:prSet presAssocID="{A31EFD9C-5FCA-4F84-83C1-2214C709CDBC}" presName="compNode" presStyleCnt="0"/>
      <dgm:spPr/>
    </dgm:pt>
    <dgm:pt modelId="{B768471D-E8E2-42B7-B36C-190443DDE3EA}" type="pres">
      <dgm:prSet presAssocID="{A31EFD9C-5FCA-4F84-83C1-2214C709CDBC}" presName="bgRect" presStyleLbl="bgShp" presStyleIdx="1" presStyleCnt="3"/>
      <dgm:spPr/>
    </dgm:pt>
    <dgm:pt modelId="{8FD7B640-635D-43BD-9FCF-B514210C7507}" type="pres">
      <dgm:prSet presAssocID="{A31EFD9C-5FCA-4F84-83C1-2214C709CD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5AD4D4B-B808-4E00-813F-0AC47CB37340}" type="pres">
      <dgm:prSet presAssocID="{A31EFD9C-5FCA-4F84-83C1-2214C709CDBC}" presName="spaceRect" presStyleCnt="0"/>
      <dgm:spPr/>
    </dgm:pt>
    <dgm:pt modelId="{355A6399-79CF-4E0F-965D-66E95A675E15}" type="pres">
      <dgm:prSet presAssocID="{A31EFD9C-5FCA-4F84-83C1-2214C709CDBC}" presName="parTx" presStyleLbl="revTx" presStyleIdx="1" presStyleCnt="3">
        <dgm:presLayoutVars>
          <dgm:chMax val="0"/>
          <dgm:chPref val="0"/>
        </dgm:presLayoutVars>
      </dgm:prSet>
      <dgm:spPr/>
    </dgm:pt>
    <dgm:pt modelId="{A55A7B42-BD8E-4FF0-8C7B-CE58476BA7E3}" type="pres">
      <dgm:prSet presAssocID="{5D023E14-CF4F-4997-AAA0-61A265F91DA8}" presName="sibTrans" presStyleCnt="0"/>
      <dgm:spPr/>
    </dgm:pt>
    <dgm:pt modelId="{534A3773-92A0-4AFE-BA4B-B79814F6010B}" type="pres">
      <dgm:prSet presAssocID="{0381FA23-D216-436F-AAF9-E4B404B21861}" presName="compNode" presStyleCnt="0"/>
      <dgm:spPr/>
    </dgm:pt>
    <dgm:pt modelId="{735B3DBA-304A-4507-A390-2D32D6FE4C1F}" type="pres">
      <dgm:prSet presAssocID="{0381FA23-D216-436F-AAF9-E4B404B21861}" presName="bgRect" presStyleLbl="bgShp" presStyleIdx="2" presStyleCnt="3"/>
      <dgm:spPr/>
    </dgm:pt>
    <dgm:pt modelId="{451392AB-0ABE-4B90-8B2C-6C8DD5F52BEF}" type="pres">
      <dgm:prSet presAssocID="{0381FA23-D216-436F-AAF9-E4B404B21861}"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ustainability"/>
        </a:ext>
      </dgm:extLst>
    </dgm:pt>
    <dgm:pt modelId="{A146E5C1-5ACB-4CEF-9A16-8A383454DFF7}" type="pres">
      <dgm:prSet presAssocID="{0381FA23-D216-436F-AAF9-E4B404B21861}" presName="spaceRect" presStyleCnt="0"/>
      <dgm:spPr/>
    </dgm:pt>
    <dgm:pt modelId="{5A926E76-EF97-4540-9977-FF62DC32ACD6}" type="pres">
      <dgm:prSet presAssocID="{0381FA23-D216-436F-AAF9-E4B404B21861}" presName="parTx" presStyleLbl="revTx" presStyleIdx="2" presStyleCnt="3">
        <dgm:presLayoutVars>
          <dgm:chMax val="0"/>
          <dgm:chPref val="0"/>
        </dgm:presLayoutVars>
      </dgm:prSet>
      <dgm:spPr/>
    </dgm:pt>
  </dgm:ptLst>
  <dgm:cxnLst>
    <dgm:cxn modelId="{51B7AB36-B5CD-4AB8-975B-E7D751EB7609}" srcId="{37312458-1712-4DC7-81C1-D3838BDEDFAC}" destId="{04780DDD-6A4E-48B1-8F6B-662DF2F55B87}" srcOrd="0" destOrd="0" parTransId="{39ABA48B-B28C-4DA5-B62A-459C9EDB0E4E}" sibTransId="{2A378E90-CE69-4464-8A0A-40F781D97356}"/>
    <dgm:cxn modelId="{BB712C3B-4FB6-4149-B42E-BF7914C86787}" srcId="{37312458-1712-4DC7-81C1-D3838BDEDFAC}" destId="{0381FA23-D216-436F-AAF9-E4B404B21861}" srcOrd="2" destOrd="0" parTransId="{1FAE1B69-5079-41D6-A104-9D51B603A8F0}" sibTransId="{38153C96-828B-47C2-B84C-807EC10742D5}"/>
    <dgm:cxn modelId="{15A43183-5BB3-7F44-9EFB-97761398E019}" type="presOf" srcId="{37312458-1712-4DC7-81C1-D3838BDEDFAC}" destId="{FE251C38-2B11-46D0-84CD-8EA67C2B71A3}" srcOrd="0" destOrd="0" presId="urn:microsoft.com/office/officeart/2018/2/layout/IconVerticalSolidList"/>
    <dgm:cxn modelId="{E68B5488-8683-7A45-A661-A7147B896C6F}" type="presOf" srcId="{04780DDD-6A4E-48B1-8F6B-662DF2F55B87}" destId="{83E3288C-2140-4C06-934C-84F2376BEA02}" srcOrd="0" destOrd="0" presId="urn:microsoft.com/office/officeart/2018/2/layout/IconVerticalSolidList"/>
    <dgm:cxn modelId="{1B210695-9172-5F47-B982-6649DC95C818}" type="presOf" srcId="{A31EFD9C-5FCA-4F84-83C1-2214C709CDBC}" destId="{355A6399-79CF-4E0F-965D-66E95A675E15}" srcOrd="0" destOrd="0" presId="urn:microsoft.com/office/officeart/2018/2/layout/IconVerticalSolidList"/>
    <dgm:cxn modelId="{C49006AD-C8F3-489D-BCCC-A1EBAC66B022}" srcId="{37312458-1712-4DC7-81C1-D3838BDEDFAC}" destId="{A31EFD9C-5FCA-4F84-83C1-2214C709CDBC}" srcOrd="1" destOrd="0" parTransId="{33B7E316-2C09-4C1F-A0FB-022A09FE357D}" sibTransId="{5D023E14-CF4F-4997-AAA0-61A265F91DA8}"/>
    <dgm:cxn modelId="{BB65E9D0-1FA7-234E-B7BE-355CAF42B9B5}" type="presOf" srcId="{0381FA23-D216-436F-AAF9-E4B404B21861}" destId="{5A926E76-EF97-4540-9977-FF62DC32ACD6}" srcOrd="0" destOrd="0" presId="urn:microsoft.com/office/officeart/2018/2/layout/IconVerticalSolidList"/>
    <dgm:cxn modelId="{FD25DDEE-E903-7D40-BA72-828C9F6C14CA}" type="presParOf" srcId="{FE251C38-2B11-46D0-84CD-8EA67C2B71A3}" destId="{6FAD4DDE-6942-41CF-BF51-AA878D7AF283}" srcOrd="0" destOrd="0" presId="urn:microsoft.com/office/officeart/2018/2/layout/IconVerticalSolidList"/>
    <dgm:cxn modelId="{59FD4695-2F98-A844-A76C-CBAAE79B14EC}" type="presParOf" srcId="{6FAD4DDE-6942-41CF-BF51-AA878D7AF283}" destId="{E804EBF7-80DC-4937-B5D5-F439EDD8C374}" srcOrd="0" destOrd="0" presId="urn:microsoft.com/office/officeart/2018/2/layout/IconVerticalSolidList"/>
    <dgm:cxn modelId="{3057A26F-AD49-8246-A48F-17D6E23C31E5}" type="presParOf" srcId="{6FAD4DDE-6942-41CF-BF51-AA878D7AF283}" destId="{A7D3151B-4FF0-40F6-8346-E8C7D5D46D24}" srcOrd="1" destOrd="0" presId="urn:microsoft.com/office/officeart/2018/2/layout/IconVerticalSolidList"/>
    <dgm:cxn modelId="{835F458E-A5F8-2042-B723-9CA83A164B90}" type="presParOf" srcId="{6FAD4DDE-6942-41CF-BF51-AA878D7AF283}" destId="{A9CFC2C0-1A43-4406-8778-F9D2452DB256}" srcOrd="2" destOrd="0" presId="urn:microsoft.com/office/officeart/2018/2/layout/IconVerticalSolidList"/>
    <dgm:cxn modelId="{5517D4CB-91A2-164D-B93C-61DF46E85ED8}" type="presParOf" srcId="{6FAD4DDE-6942-41CF-BF51-AA878D7AF283}" destId="{83E3288C-2140-4C06-934C-84F2376BEA02}" srcOrd="3" destOrd="0" presId="urn:microsoft.com/office/officeart/2018/2/layout/IconVerticalSolidList"/>
    <dgm:cxn modelId="{11DC4C0D-4B1B-4C42-A925-0663177D1D73}" type="presParOf" srcId="{FE251C38-2B11-46D0-84CD-8EA67C2B71A3}" destId="{1F2408C6-2D9E-4BB0-986E-05E55F0F6CD9}" srcOrd="1" destOrd="0" presId="urn:microsoft.com/office/officeart/2018/2/layout/IconVerticalSolidList"/>
    <dgm:cxn modelId="{FE7D407A-0557-0744-9ADD-5F297FA7D878}" type="presParOf" srcId="{FE251C38-2B11-46D0-84CD-8EA67C2B71A3}" destId="{4815A45D-B978-4731-86D9-C678FA2FD347}" srcOrd="2" destOrd="0" presId="urn:microsoft.com/office/officeart/2018/2/layout/IconVerticalSolidList"/>
    <dgm:cxn modelId="{15BBEFCE-76DA-8E47-9556-CD7C97901719}" type="presParOf" srcId="{4815A45D-B978-4731-86D9-C678FA2FD347}" destId="{B768471D-E8E2-42B7-B36C-190443DDE3EA}" srcOrd="0" destOrd="0" presId="urn:microsoft.com/office/officeart/2018/2/layout/IconVerticalSolidList"/>
    <dgm:cxn modelId="{D140FF18-3929-774C-881F-9CCA30B6264A}" type="presParOf" srcId="{4815A45D-B978-4731-86D9-C678FA2FD347}" destId="{8FD7B640-635D-43BD-9FCF-B514210C7507}" srcOrd="1" destOrd="0" presId="urn:microsoft.com/office/officeart/2018/2/layout/IconVerticalSolidList"/>
    <dgm:cxn modelId="{730B9163-5D7C-9540-92C1-BBD4E42A5542}" type="presParOf" srcId="{4815A45D-B978-4731-86D9-C678FA2FD347}" destId="{65AD4D4B-B808-4E00-813F-0AC47CB37340}" srcOrd="2" destOrd="0" presId="urn:microsoft.com/office/officeart/2018/2/layout/IconVerticalSolidList"/>
    <dgm:cxn modelId="{C10C81FD-156B-F54A-8F72-76F4F2EC2DAC}" type="presParOf" srcId="{4815A45D-B978-4731-86D9-C678FA2FD347}" destId="{355A6399-79CF-4E0F-965D-66E95A675E15}" srcOrd="3" destOrd="0" presId="urn:microsoft.com/office/officeart/2018/2/layout/IconVerticalSolidList"/>
    <dgm:cxn modelId="{41B38D72-9193-984A-955B-7F2402883537}" type="presParOf" srcId="{FE251C38-2B11-46D0-84CD-8EA67C2B71A3}" destId="{A55A7B42-BD8E-4FF0-8C7B-CE58476BA7E3}" srcOrd="3" destOrd="0" presId="urn:microsoft.com/office/officeart/2018/2/layout/IconVerticalSolidList"/>
    <dgm:cxn modelId="{EC88E3AB-9417-AD40-934B-685BAEE6422D}" type="presParOf" srcId="{FE251C38-2B11-46D0-84CD-8EA67C2B71A3}" destId="{534A3773-92A0-4AFE-BA4B-B79814F6010B}" srcOrd="4" destOrd="0" presId="urn:microsoft.com/office/officeart/2018/2/layout/IconVerticalSolidList"/>
    <dgm:cxn modelId="{A1C906E9-C7DC-644E-AB51-0A34B3FD961E}" type="presParOf" srcId="{534A3773-92A0-4AFE-BA4B-B79814F6010B}" destId="{735B3DBA-304A-4507-A390-2D32D6FE4C1F}" srcOrd="0" destOrd="0" presId="urn:microsoft.com/office/officeart/2018/2/layout/IconVerticalSolidList"/>
    <dgm:cxn modelId="{122662A5-0633-AE4E-BF5E-C69A745AAD81}" type="presParOf" srcId="{534A3773-92A0-4AFE-BA4B-B79814F6010B}" destId="{451392AB-0ABE-4B90-8B2C-6C8DD5F52BEF}" srcOrd="1" destOrd="0" presId="urn:microsoft.com/office/officeart/2018/2/layout/IconVerticalSolidList"/>
    <dgm:cxn modelId="{E0EB77D5-6F74-434A-A12D-CB0E7734BF53}" type="presParOf" srcId="{534A3773-92A0-4AFE-BA4B-B79814F6010B}" destId="{A146E5C1-5ACB-4CEF-9A16-8A383454DFF7}" srcOrd="2" destOrd="0" presId="urn:microsoft.com/office/officeart/2018/2/layout/IconVerticalSolidList"/>
    <dgm:cxn modelId="{FD8B322E-8707-484D-8619-529EF5E3A0D6}" type="presParOf" srcId="{534A3773-92A0-4AFE-BA4B-B79814F6010B}" destId="{5A926E76-EF97-4540-9977-FF62DC32AC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E02744-213E-499D-AC54-E31183B3AB0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440950C-6F23-438F-9E81-CF539CBC97FA}">
      <dgm:prSet/>
      <dgm:spPr/>
      <dgm:t>
        <a:bodyPr/>
        <a:lstStyle/>
        <a:p>
          <a:pPr>
            <a:lnSpc>
              <a:spcPct val="100000"/>
            </a:lnSpc>
          </a:pPr>
          <a:r>
            <a:rPr lang="en-US" dirty="0"/>
            <a:t>Primary</a:t>
          </a:r>
          <a:r>
            <a:rPr lang="en-US" baseline="0" dirty="0"/>
            <a:t> based on the average of several Multiple-Choice Question tests.</a:t>
          </a:r>
          <a:endParaRPr lang="en-US" dirty="0"/>
        </a:p>
      </dgm:t>
    </dgm:pt>
    <dgm:pt modelId="{85194F37-E624-4638-B60F-832B07A17561}" type="parTrans" cxnId="{173664B4-96AA-47E1-831E-E0D19DC58A0E}">
      <dgm:prSet/>
      <dgm:spPr/>
      <dgm:t>
        <a:bodyPr/>
        <a:lstStyle/>
        <a:p>
          <a:endParaRPr lang="en-US"/>
        </a:p>
      </dgm:t>
    </dgm:pt>
    <dgm:pt modelId="{6BC56BB4-A497-44F0-A997-AB90D17014B5}" type="sibTrans" cxnId="{173664B4-96AA-47E1-831E-E0D19DC58A0E}">
      <dgm:prSet/>
      <dgm:spPr/>
      <dgm:t>
        <a:bodyPr/>
        <a:lstStyle/>
        <a:p>
          <a:endParaRPr lang="en-US"/>
        </a:p>
      </dgm:t>
    </dgm:pt>
    <dgm:pt modelId="{CBBDCA93-DB13-4564-9C37-5F80BFCA327D}">
      <dgm:prSet custT="1"/>
      <dgm:spPr/>
      <dgm:t>
        <a:bodyPr/>
        <a:lstStyle/>
        <a:p>
          <a:pPr>
            <a:lnSpc>
              <a:spcPct val="100000"/>
            </a:lnSpc>
          </a:pPr>
          <a:r>
            <a:rPr lang="en-US" sz="1400" dirty="0"/>
            <a:t>Caveat - Measuring true performance is complicated by the additional uneven skill of MCQT Test Taking ability.</a:t>
          </a:r>
        </a:p>
      </dgm:t>
    </dgm:pt>
    <dgm:pt modelId="{A4B0D370-70B7-4AA6-A1FC-DBECCCB61A65}" type="parTrans" cxnId="{5E6305ED-38C5-46E5-8944-4B4988E853F6}">
      <dgm:prSet/>
      <dgm:spPr/>
      <dgm:t>
        <a:bodyPr/>
        <a:lstStyle/>
        <a:p>
          <a:endParaRPr lang="en-US"/>
        </a:p>
      </dgm:t>
    </dgm:pt>
    <dgm:pt modelId="{925D8431-122F-4699-9096-B7788A37CB30}" type="sibTrans" cxnId="{5E6305ED-38C5-46E5-8944-4B4988E853F6}">
      <dgm:prSet/>
      <dgm:spPr/>
      <dgm:t>
        <a:bodyPr/>
        <a:lstStyle/>
        <a:p>
          <a:endParaRPr lang="en-US"/>
        </a:p>
      </dgm:t>
    </dgm:pt>
    <dgm:pt modelId="{3C0E9903-A64F-405E-8453-988FB99F5552}">
      <dgm:prSet custT="1"/>
      <dgm:spPr/>
      <dgm:t>
        <a:bodyPr/>
        <a:lstStyle/>
        <a:p>
          <a:pPr>
            <a:lnSpc>
              <a:spcPct val="100000"/>
            </a:lnSpc>
          </a:pPr>
          <a:r>
            <a:rPr lang="en-US" sz="1200" dirty="0"/>
            <a:t>You can argue about a few questions, but the score probably reflects what a student would do on a similar test on any given day.  </a:t>
          </a:r>
        </a:p>
      </dgm:t>
    </dgm:pt>
    <dgm:pt modelId="{65C0D1AC-CB30-4648-9578-8665BF7B83B7}" type="parTrans" cxnId="{ADE8D1D5-2B0B-474C-A6D9-828D278DF28B}">
      <dgm:prSet/>
      <dgm:spPr/>
      <dgm:t>
        <a:bodyPr/>
        <a:lstStyle/>
        <a:p>
          <a:endParaRPr lang="en-US"/>
        </a:p>
      </dgm:t>
    </dgm:pt>
    <dgm:pt modelId="{B061C15D-AE0D-4249-83E5-166B5548A1D5}" type="sibTrans" cxnId="{ADE8D1D5-2B0B-474C-A6D9-828D278DF28B}">
      <dgm:prSet/>
      <dgm:spPr/>
      <dgm:t>
        <a:bodyPr/>
        <a:lstStyle/>
        <a:p>
          <a:endParaRPr lang="en-US"/>
        </a:p>
      </dgm:t>
    </dgm:pt>
    <dgm:pt modelId="{FD479578-2BE4-4477-9179-F6415579154D}" type="pres">
      <dgm:prSet presAssocID="{33E02744-213E-499D-AC54-E31183B3AB0B}" presName="root" presStyleCnt="0">
        <dgm:presLayoutVars>
          <dgm:dir/>
          <dgm:resizeHandles val="exact"/>
        </dgm:presLayoutVars>
      </dgm:prSet>
      <dgm:spPr/>
    </dgm:pt>
    <dgm:pt modelId="{75AC6858-EAE7-4BF3-BFBE-2560C0C87056}" type="pres">
      <dgm:prSet presAssocID="{C440950C-6F23-438F-9E81-CF539CBC97FA}" presName="compNode" presStyleCnt="0"/>
      <dgm:spPr/>
    </dgm:pt>
    <dgm:pt modelId="{279E424E-271B-47BB-BEC0-461692DB2F09}" type="pres">
      <dgm:prSet presAssocID="{C440950C-6F23-438F-9E81-CF539CBC97FA}"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atistics"/>
        </a:ext>
      </dgm:extLst>
    </dgm:pt>
    <dgm:pt modelId="{19EF9BED-10D6-48A3-995F-ED183A25E60E}" type="pres">
      <dgm:prSet presAssocID="{C440950C-6F23-438F-9E81-CF539CBC97FA}" presName="spaceRect" presStyleCnt="0"/>
      <dgm:spPr/>
    </dgm:pt>
    <dgm:pt modelId="{E8F68E35-4180-4D4D-82F8-44947E7DE729}" type="pres">
      <dgm:prSet presAssocID="{C440950C-6F23-438F-9E81-CF539CBC97FA}" presName="textRect" presStyleLbl="revTx" presStyleIdx="0" presStyleCnt="3">
        <dgm:presLayoutVars>
          <dgm:chMax val="1"/>
          <dgm:chPref val="1"/>
        </dgm:presLayoutVars>
      </dgm:prSet>
      <dgm:spPr/>
    </dgm:pt>
    <dgm:pt modelId="{BAFB4D39-26A6-410A-8274-2435FCAAB9B4}" type="pres">
      <dgm:prSet presAssocID="{6BC56BB4-A497-44F0-A997-AB90D17014B5}" presName="sibTrans" presStyleCnt="0"/>
      <dgm:spPr/>
    </dgm:pt>
    <dgm:pt modelId="{EB56AD69-9C87-4B9D-A3D0-F0980D6A1318}" type="pres">
      <dgm:prSet presAssocID="{3C0E9903-A64F-405E-8453-988FB99F5552}" presName="compNode" presStyleCnt="0"/>
      <dgm:spPr/>
    </dgm:pt>
    <dgm:pt modelId="{47496F1C-436A-4E29-AC0E-B4B72EDEE9AE}" type="pres">
      <dgm:prSet presAssocID="{3C0E9903-A64F-405E-8453-988FB99F555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AAAAE1C8-BC60-4415-A227-F4DC6B364C13}" type="pres">
      <dgm:prSet presAssocID="{3C0E9903-A64F-405E-8453-988FB99F5552}" presName="spaceRect" presStyleCnt="0"/>
      <dgm:spPr/>
    </dgm:pt>
    <dgm:pt modelId="{B87A4EAE-F558-4149-839D-170B21F21A7D}" type="pres">
      <dgm:prSet presAssocID="{3C0E9903-A64F-405E-8453-988FB99F5552}" presName="textRect" presStyleLbl="revTx" presStyleIdx="1" presStyleCnt="3">
        <dgm:presLayoutVars>
          <dgm:chMax val="1"/>
          <dgm:chPref val="1"/>
        </dgm:presLayoutVars>
      </dgm:prSet>
      <dgm:spPr/>
    </dgm:pt>
    <dgm:pt modelId="{AE74F44A-4F23-9B4C-B689-E679347F4F54}" type="pres">
      <dgm:prSet presAssocID="{B061C15D-AE0D-4249-83E5-166B5548A1D5}" presName="sibTrans" presStyleCnt="0"/>
      <dgm:spPr/>
    </dgm:pt>
    <dgm:pt modelId="{C0B802AB-CACD-496E-BC9F-6CEB87FA2F7D}" type="pres">
      <dgm:prSet presAssocID="{CBBDCA93-DB13-4564-9C37-5F80BFCA327D}" presName="compNode" presStyleCnt="0"/>
      <dgm:spPr/>
    </dgm:pt>
    <dgm:pt modelId="{ABA1F7EE-2FB9-46C3-8F9E-054B91822BAA}" type="pres">
      <dgm:prSet presAssocID="{CBBDCA93-DB13-4564-9C37-5F80BFCA32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thematics"/>
        </a:ext>
      </dgm:extLst>
    </dgm:pt>
    <dgm:pt modelId="{0C606524-D1A8-4BE8-9E2D-2D468EE796AE}" type="pres">
      <dgm:prSet presAssocID="{CBBDCA93-DB13-4564-9C37-5F80BFCA327D}" presName="spaceRect" presStyleCnt="0"/>
      <dgm:spPr/>
    </dgm:pt>
    <dgm:pt modelId="{5B3E3A88-93CB-4EA4-94DD-941E7B525101}" type="pres">
      <dgm:prSet presAssocID="{CBBDCA93-DB13-4564-9C37-5F80BFCA327D}" presName="textRect" presStyleLbl="revTx" presStyleIdx="2" presStyleCnt="3">
        <dgm:presLayoutVars>
          <dgm:chMax val="1"/>
          <dgm:chPref val="1"/>
        </dgm:presLayoutVars>
      </dgm:prSet>
      <dgm:spPr/>
    </dgm:pt>
  </dgm:ptLst>
  <dgm:cxnLst>
    <dgm:cxn modelId="{48A47B4E-E1AE-F74F-B5B2-A19141A4171F}" type="presOf" srcId="{CBBDCA93-DB13-4564-9C37-5F80BFCA327D}" destId="{5B3E3A88-93CB-4EA4-94DD-941E7B525101}" srcOrd="0" destOrd="0" presId="urn:microsoft.com/office/officeart/2018/2/layout/IconLabelList"/>
    <dgm:cxn modelId="{11987C51-4531-4953-8AC3-99C8B0D89BBE}" type="presOf" srcId="{33E02744-213E-499D-AC54-E31183B3AB0B}" destId="{FD479578-2BE4-4477-9179-F6415579154D}" srcOrd="0" destOrd="0" presId="urn:microsoft.com/office/officeart/2018/2/layout/IconLabelList"/>
    <dgm:cxn modelId="{B6600D52-1474-3541-AD50-2F125CFFBF3B}" type="presOf" srcId="{3C0E9903-A64F-405E-8453-988FB99F5552}" destId="{B87A4EAE-F558-4149-839D-170B21F21A7D}" srcOrd="0" destOrd="0" presId="urn:microsoft.com/office/officeart/2018/2/layout/IconLabelList"/>
    <dgm:cxn modelId="{173664B4-96AA-47E1-831E-E0D19DC58A0E}" srcId="{33E02744-213E-499D-AC54-E31183B3AB0B}" destId="{C440950C-6F23-438F-9E81-CF539CBC97FA}" srcOrd="0" destOrd="0" parTransId="{85194F37-E624-4638-B60F-832B07A17561}" sibTransId="{6BC56BB4-A497-44F0-A997-AB90D17014B5}"/>
    <dgm:cxn modelId="{ADE8D1D5-2B0B-474C-A6D9-828D278DF28B}" srcId="{33E02744-213E-499D-AC54-E31183B3AB0B}" destId="{3C0E9903-A64F-405E-8453-988FB99F5552}" srcOrd="1" destOrd="0" parTransId="{65C0D1AC-CB30-4648-9578-8665BF7B83B7}" sibTransId="{B061C15D-AE0D-4249-83E5-166B5548A1D5}"/>
    <dgm:cxn modelId="{D3FC0AEB-AD1B-9F42-924A-4370BA38C5EA}" type="presOf" srcId="{C440950C-6F23-438F-9E81-CF539CBC97FA}" destId="{E8F68E35-4180-4D4D-82F8-44947E7DE729}" srcOrd="0" destOrd="0" presId="urn:microsoft.com/office/officeart/2018/2/layout/IconLabelList"/>
    <dgm:cxn modelId="{5E6305ED-38C5-46E5-8944-4B4988E853F6}" srcId="{33E02744-213E-499D-AC54-E31183B3AB0B}" destId="{CBBDCA93-DB13-4564-9C37-5F80BFCA327D}" srcOrd="2" destOrd="0" parTransId="{A4B0D370-70B7-4AA6-A1FC-DBECCCB61A65}" sibTransId="{925D8431-122F-4699-9096-B7788A37CB30}"/>
    <dgm:cxn modelId="{BFED1AFB-FE74-0A48-8676-54F91C3B83D7}" type="presParOf" srcId="{FD479578-2BE4-4477-9179-F6415579154D}" destId="{75AC6858-EAE7-4BF3-BFBE-2560C0C87056}" srcOrd="0" destOrd="0" presId="urn:microsoft.com/office/officeart/2018/2/layout/IconLabelList"/>
    <dgm:cxn modelId="{D8F4C872-FB4C-A648-A3E2-55A3DD12329B}" type="presParOf" srcId="{75AC6858-EAE7-4BF3-BFBE-2560C0C87056}" destId="{279E424E-271B-47BB-BEC0-461692DB2F09}" srcOrd="0" destOrd="0" presId="urn:microsoft.com/office/officeart/2018/2/layout/IconLabelList"/>
    <dgm:cxn modelId="{E5A81EF9-16B0-224F-8AD3-2A1DB964A483}" type="presParOf" srcId="{75AC6858-EAE7-4BF3-BFBE-2560C0C87056}" destId="{19EF9BED-10D6-48A3-995F-ED183A25E60E}" srcOrd="1" destOrd="0" presId="urn:microsoft.com/office/officeart/2018/2/layout/IconLabelList"/>
    <dgm:cxn modelId="{3479A351-5F65-3E41-A0D6-C7689B054AF4}" type="presParOf" srcId="{75AC6858-EAE7-4BF3-BFBE-2560C0C87056}" destId="{E8F68E35-4180-4D4D-82F8-44947E7DE729}" srcOrd="2" destOrd="0" presId="urn:microsoft.com/office/officeart/2018/2/layout/IconLabelList"/>
    <dgm:cxn modelId="{F684FC22-B8FB-FA4F-9115-CE499435B08C}" type="presParOf" srcId="{FD479578-2BE4-4477-9179-F6415579154D}" destId="{BAFB4D39-26A6-410A-8274-2435FCAAB9B4}" srcOrd="1" destOrd="0" presId="urn:microsoft.com/office/officeart/2018/2/layout/IconLabelList"/>
    <dgm:cxn modelId="{2AEF6C05-D925-FB4B-82B7-4DEB904D2052}" type="presParOf" srcId="{FD479578-2BE4-4477-9179-F6415579154D}" destId="{EB56AD69-9C87-4B9D-A3D0-F0980D6A1318}" srcOrd="2" destOrd="0" presId="urn:microsoft.com/office/officeart/2018/2/layout/IconLabelList"/>
    <dgm:cxn modelId="{C50D4C97-9400-5B41-84F9-81CD5C3214AF}" type="presParOf" srcId="{EB56AD69-9C87-4B9D-A3D0-F0980D6A1318}" destId="{47496F1C-436A-4E29-AC0E-B4B72EDEE9AE}" srcOrd="0" destOrd="0" presId="urn:microsoft.com/office/officeart/2018/2/layout/IconLabelList"/>
    <dgm:cxn modelId="{9E1419D3-A4F1-9A4D-998D-5EC3085D7E82}" type="presParOf" srcId="{EB56AD69-9C87-4B9D-A3D0-F0980D6A1318}" destId="{AAAAE1C8-BC60-4415-A227-F4DC6B364C13}" srcOrd="1" destOrd="0" presId="urn:microsoft.com/office/officeart/2018/2/layout/IconLabelList"/>
    <dgm:cxn modelId="{959FF67C-794D-BE45-BDDF-593250CD0102}" type="presParOf" srcId="{EB56AD69-9C87-4B9D-A3D0-F0980D6A1318}" destId="{B87A4EAE-F558-4149-839D-170B21F21A7D}" srcOrd="2" destOrd="0" presId="urn:microsoft.com/office/officeart/2018/2/layout/IconLabelList"/>
    <dgm:cxn modelId="{6027CA1A-716E-004C-8846-3EB9A466CE34}" type="presParOf" srcId="{FD479578-2BE4-4477-9179-F6415579154D}" destId="{AE74F44A-4F23-9B4C-B689-E679347F4F54}" srcOrd="3" destOrd="0" presId="urn:microsoft.com/office/officeart/2018/2/layout/IconLabelList"/>
    <dgm:cxn modelId="{8A14D8CA-41B6-4446-8ABC-428531AA91FD}" type="presParOf" srcId="{FD479578-2BE4-4477-9179-F6415579154D}" destId="{C0B802AB-CACD-496E-BC9F-6CEB87FA2F7D}" srcOrd="4" destOrd="0" presId="urn:microsoft.com/office/officeart/2018/2/layout/IconLabelList"/>
    <dgm:cxn modelId="{BE6B84E8-8E05-A246-9C82-EDB8F12C0B50}" type="presParOf" srcId="{C0B802AB-CACD-496E-BC9F-6CEB87FA2F7D}" destId="{ABA1F7EE-2FB9-46C3-8F9E-054B91822BAA}" srcOrd="0" destOrd="0" presId="urn:microsoft.com/office/officeart/2018/2/layout/IconLabelList"/>
    <dgm:cxn modelId="{AC55E0FC-7489-4942-B119-541051A7132D}" type="presParOf" srcId="{C0B802AB-CACD-496E-BC9F-6CEB87FA2F7D}" destId="{0C606524-D1A8-4BE8-9E2D-2D468EE796AE}" srcOrd="1" destOrd="0" presId="urn:microsoft.com/office/officeart/2018/2/layout/IconLabelList"/>
    <dgm:cxn modelId="{5C694A1D-22D8-AA45-9ED6-F8C15660CDD1}" type="presParOf" srcId="{C0B802AB-CACD-496E-BC9F-6CEB87FA2F7D}" destId="{5B3E3A88-93CB-4EA4-94DD-941E7B52510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D5A6ED-D14F-4CF2-848F-AFB866DFE0F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B56618E-D9CA-46E4-B6DB-9C9704B6D885}">
      <dgm:prSet/>
      <dgm:spPr/>
      <dgm:t>
        <a:bodyPr/>
        <a:lstStyle/>
        <a:p>
          <a:pPr>
            <a:lnSpc>
              <a:spcPct val="100000"/>
            </a:lnSpc>
          </a:pPr>
          <a:r>
            <a:rPr lang="en-US" dirty="0"/>
            <a:t>Medical knowledge (expertise)</a:t>
          </a:r>
        </a:p>
      </dgm:t>
    </dgm:pt>
    <dgm:pt modelId="{3A6B9850-05B1-4E90-91BA-465F36552E16}" type="parTrans" cxnId="{D897A2C1-FE26-43F8-AB10-BFAE8EB35FB5}">
      <dgm:prSet/>
      <dgm:spPr/>
      <dgm:t>
        <a:bodyPr/>
        <a:lstStyle/>
        <a:p>
          <a:endParaRPr lang="en-US"/>
        </a:p>
      </dgm:t>
    </dgm:pt>
    <dgm:pt modelId="{21D33F8A-5FCD-43D6-85F6-ED1184DBD5E7}" type="sibTrans" cxnId="{D897A2C1-FE26-43F8-AB10-BFAE8EB35FB5}">
      <dgm:prSet/>
      <dgm:spPr/>
      <dgm:t>
        <a:bodyPr/>
        <a:lstStyle/>
        <a:p>
          <a:endParaRPr lang="en-US"/>
        </a:p>
      </dgm:t>
    </dgm:pt>
    <dgm:pt modelId="{CAF71269-FB25-4902-A3D9-77F92D69E290}">
      <dgm:prSet/>
      <dgm:spPr/>
      <dgm:t>
        <a:bodyPr/>
        <a:lstStyle/>
        <a:p>
          <a:pPr>
            <a:lnSpc>
              <a:spcPct val="100000"/>
            </a:lnSpc>
          </a:pPr>
          <a:r>
            <a:rPr lang="en-US" dirty="0"/>
            <a:t>Professionalism</a:t>
          </a:r>
        </a:p>
      </dgm:t>
    </dgm:pt>
    <dgm:pt modelId="{609F50D1-62E9-4CFE-843B-CB5CF15233D4}" type="parTrans" cxnId="{D70D24B9-E400-4BDC-A48C-AD30517E4A22}">
      <dgm:prSet/>
      <dgm:spPr/>
      <dgm:t>
        <a:bodyPr/>
        <a:lstStyle/>
        <a:p>
          <a:endParaRPr lang="en-US"/>
        </a:p>
      </dgm:t>
    </dgm:pt>
    <dgm:pt modelId="{D3162C0F-DA0D-4701-82A7-4F3698586562}" type="sibTrans" cxnId="{D70D24B9-E400-4BDC-A48C-AD30517E4A22}">
      <dgm:prSet/>
      <dgm:spPr/>
      <dgm:t>
        <a:bodyPr/>
        <a:lstStyle/>
        <a:p>
          <a:endParaRPr lang="en-US"/>
        </a:p>
      </dgm:t>
    </dgm:pt>
    <dgm:pt modelId="{7CBE8B89-275E-4C45-A0E2-C71586DD22FF}">
      <dgm:prSet/>
      <dgm:spPr/>
      <dgm:t>
        <a:bodyPr/>
        <a:lstStyle/>
        <a:p>
          <a:pPr>
            <a:lnSpc>
              <a:spcPct val="100000"/>
            </a:lnSpc>
          </a:pPr>
          <a:r>
            <a:rPr lang="en-US" dirty="0"/>
            <a:t>Clinical skills and performance</a:t>
          </a:r>
        </a:p>
      </dgm:t>
    </dgm:pt>
    <dgm:pt modelId="{A69B2305-910C-4A1A-B765-AB6AF6343ECE}" type="parTrans" cxnId="{9BCC17D6-4606-4455-AC0F-72290AAD39C0}">
      <dgm:prSet/>
      <dgm:spPr/>
      <dgm:t>
        <a:bodyPr/>
        <a:lstStyle/>
        <a:p>
          <a:endParaRPr lang="en-US"/>
        </a:p>
      </dgm:t>
    </dgm:pt>
    <dgm:pt modelId="{3CDD7BA4-2EE1-4918-A15B-B1255822185D}" type="sibTrans" cxnId="{9BCC17D6-4606-4455-AC0F-72290AAD39C0}">
      <dgm:prSet/>
      <dgm:spPr/>
      <dgm:t>
        <a:bodyPr/>
        <a:lstStyle/>
        <a:p>
          <a:endParaRPr lang="en-US"/>
        </a:p>
      </dgm:t>
    </dgm:pt>
    <dgm:pt modelId="{A016FA65-2F8A-425C-8FA4-7F73C5C2A4F3}" type="pres">
      <dgm:prSet presAssocID="{29D5A6ED-D14F-4CF2-848F-AFB866DFE0FC}" presName="root" presStyleCnt="0">
        <dgm:presLayoutVars>
          <dgm:dir/>
          <dgm:resizeHandles val="exact"/>
        </dgm:presLayoutVars>
      </dgm:prSet>
      <dgm:spPr/>
    </dgm:pt>
    <dgm:pt modelId="{BDC8398C-A06B-4CC6-A3C8-41F18B6F636A}" type="pres">
      <dgm:prSet presAssocID="{7CBE8B89-275E-4C45-A0E2-C71586DD22FF}" presName="compNode" presStyleCnt="0"/>
      <dgm:spPr/>
    </dgm:pt>
    <dgm:pt modelId="{A2653754-C1E0-4F0D-B0D9-DDA339B2354A}" type="pres">
      <dgm:prSet presAssocID="{7CBE8B89-275E-4C45-A0E2-C71586DD22FF}" presName="bgRect" presStyleLbl="bgShp" presStyleIdx="0" presStyleCnt="3"/>
      <dgm:spPr/>
    </dgm:pt>
    <dgm:pt modelId="{08AAC6A7-1D66-4A98-9B0C-6554910779AA}" type="pres">
      <dgm:prSet presAssocID="{7CBE8B89-275E-4C45-A0E2-C71586DD22F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2F2BF832-882E-4585-9A22-26054E80FA1C}" type="pres">
      <dgm:prSet presAssocID="{7CBE8B89-275E-4C45-A0E2-C71586DD22FF}" presName="spaceRect" presStyleCnt="0"/>
      <dgm:spPr/>
    </dgm:pt>
    <dgm:pt modelId="{A7E2ECFF-4043-4213-B623-67C9089088CA}" type="pres">
      <dgm:prSet presAssocID="{7CBE8B89-275E-4C45-A0E2-C71586DD22FF}" presName="parTx" presStyleLbl="revTx" presStyleIdx="0" presStyleCnt="3">
        <dgm:presLayoutVars>
          <dgm:chMax val="0"/>
          <dgm:chPref val="0"/>
        </dgm:presLayoutVars>
      </dgm:prSet>
      <dgm:spPr/>
    </dgm:pt>
    <dgm:pt modelId="{0A697542-0B28-1245-A566-163A1EB2D633}" type="pres">
      <dgm:prSet presAssocID="{3CDD7BA4-2EE1-4918-A15B-B1255822185D}" presName="sibTrans" presStyleCnt="0"/>
      <dgm:spPr/>
    </dgm:pt>
    <dgm:pt modelId="{121C5353-9665-4FB9-BB6A-2908E47841FA}" type="pres">
      <dgm:prSet presAssocID="{7B56618E-D9CA-46E4-B6DB-9C9704B6D885}" presName="compNode" presStyleCnt="0"/>
      <dgm:spPr/>
    </dgm:pt>
    <dgm:pt modelId="{DE5146C7-CB1C-46C2-AD10-D37C381E445F}" type="pres">
      <dgm:prSet presAssocID="{7B56618E-D9CA-46E4-B6DB-9C9704B6D885}" presName="bgRect" presStyleLbl="bgShp" presStyleIdx="1" presStyleCnt="3"/>
      <dgm:spPr/>
    </dgm:pt>
    <dgm:pt modelId="{18F5410B-20D2-4A10-AA29-F00553E465B8}" type="pres">
      <dgm:prSet presAssocID="{7B56618E-D9CA-46E4-B6DB-9C9704B6D8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4CA65B38-0619-4DB0-BB1A-683945B86883}" type="pres">
      <dgm:prSet presAssocID="{7B56618E-D9CA-46E4-B6DB-9C9704B6D885}" presName="spaceRect" presStyleCnt="0"/>
      <dgm:spPr/>
    </dgm:pt>
    <dgm:pt modelId="{48F87B0F-BF57-4437-9B6E-83D13542D741}" type="pres">
      <dgm:prSet presAssocID="{7B56618E-D9CA-46E4-B6DB-9C9704B6D885}" presName="parTx" presStyleLbl="revTx" presStyleIdx="1" presStyleCnt="3">
        <dgm:presLayoutVars>
          <dgm:chMax val="0"/>
          <dgm:chPref val="0"/>
        </dgm:presLayoutVars>
      </dgm:prSet>
      <dgm:spPr/>
    </dgm:pt>
    <dgm:pt modelId="{58F790CE-BE7A-4A24-9259-5763265E6DAC}" type="pres">
      <dgm:prSet presAssocID="{21D33F8A-5FCD-43D6-85F6-ED1184DBD5E7}" presName="sibTrans" presStyleCnt="0"/>
      <dgm:spPr/>
    </dgm:pt>
    <dgm:pt modelId="{A3BA74FA-D261-402E-A341-1E7EE0B208B2}" type="pres">
      <dgm:prSet presAssocID="{CAF71269-FB25-4902-A3D9-77F92D69E290}" presName="compNode" presStyleCnt="0"/>
      <dgm:spPr/>
    </dgm:pt>
    <dgm:pt modelId="{F55D0922-DE59-4848-970F-61542D886A6A}" type="pres">
      <dgm:prSet presAssocID="{CAF71269-FB25-4902-A3D9-77F92D69E290}" presName="bgRect" presStyleLbl="bgShp" presStyleIdx="2" presStyleCnt="3"/>
      <dgm:spPr/>
    </dgm:pt>
    <dgm:pt modelId="{FA77BB2A-6ED2-4739-9DDF-D180F572D26D}" type="pres">
      <dgm:prSet presAssocID="{CAF71269-FB25-4902-A3D9-77F92D69E29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15F6CBFF-39C1-465A-97F6-89F9B2C611D3}" type="pres">
      <dgm:prSet presAssocID="{CAF71269-FB25-4902-A3D9-77F92D69E290}" presName="spaceRect" presStyleCnt="0"/>
      <dgm:spPr/>
    </dgm:pt>
    <dgm:pt modelId="{2DEACD3F-189E-4BAE-80FE-C3EEF25DAC7E}" type="pres">
      <dgm:prSet presAssocID="{CAF71269-FB25-4902-A3D9-77F92D69E290}" presName="parTx" presStyleLbl="revTx" presStyleIdx="2" presStyleCnt="3">
        <dgm:presLayoutVars>
          <dgm:chMax val="0"/>
          <dgm:chPref val="0"/>
        </dgm:presLayoutVars>
      </dgm:prSet>
      <dgm:spPr/>
    </dgm:pt>
  </dgm:ptLst>
  <dgm:cxnLst>
    <dgm:cxn modelId="{8353E002-68BC-7A43-9C3D-C428F22937CE}" type="presOf" srcId="{CAF71269-FB25-4902-A3D9-77F92D69E290}" destId="{2DEACD3F-189E-4BAE-80FE-C3EEF25DAC7E}" srcOrd="0" destOrd="0" presId="urn:microsoft.com/office/officeart/2018/2/layout/IconVerticalSolidList"/>
    <dgm:cxn modelId="{CA800338-DB50-43A3-B4CD-168E7D18AFDE}" type="presOf" srcId="{29D5A6ED-D14F-4CF2-848F-AFB866DFE0FC}" destId="{A016FA65-2F8A-425C-8FA4-7F73C5C2A4F3}" srcOrd="0" destOrd="0" presId="urn:microsoft.com/office/officeart/2018/2/layout/IconVerticalSolidList"/>
    <dgm:cxn modelId="{E13E4895-6DC9-3E47-9496-E7295241AD32}" type="presOf" srcId="{7B56618E-D9CA-46E4-B6DB-9C9704B6D885}" destId="{48F87B0F-BF57-4437-9B6E-83D13542D741}" srcOrd="0" destOrd="0" presId="urn:microsoft.com/office/officeart/2018/2/layout/IconVerticalSolidList"/>
    <dgm:cxn modelId="{D70D24B9-E400-4BDC-A48C-AD30517E4A22}" srcId="{29D5A6ED-D14F-4CF2-848F-AFB866DFE0FC}" destId="{CAF71269-FB25-4902-A3D9-77F92D69E290}" srcOrd="2" destOrd="0" parTransId="{609F50D1-62E9-4CFE-843B-CB5CF15233D4}" sibTransId="{D3162C0F-DA0D-4701-82A7-4F3698586562}"/>
    <dgm:cxn modelId="{D897A2C1-FE26-43F8-AB10-BFAE8EB35FB5}" srcId="{29D5A6ED-D14F-4CF2-848F-AFB866DFE0FC}" destId="{7B56618E-D9CA-46E4-B6DB-9C9704B6D885}" srcOrd="1" destOrd="0" parTransId="{3A6B9850-05B1-4E90-91BA-465F36552E16}" sibTransId="{21D33F8A-5FCD-43D6-85F6-ED1184DBD5E7}"/>
    <dgm:cxn modelId="{9BCC17D6-4606-4455-AC0F-72290AAD39C0}" srcId="{29D5A6ED-D14F-4CF2-848F-AFB866DFE0FC}" destId="{7CBE8B89-275E-4C45-A0E2-C71586DD22FF}" srcOrd="0" destOrd="0" parTransId="{A69B2305-910C-4A1A-B765-AB6AF6343ECE}" sibTransId="{3CDD7BA4-2EE1-4918-A15B-B1255822185D}"/>
    <dgm:cxn modelId="{B2785FEC-C5DB-6F4E-AAE9-874E33257562}" type="presOf" srcId="{7CBE8B89-275E-4C45-A0E2-C71586DD22FF}" destId="{A7E2ECFF-4043-4213-B623-67C9089088CA}" srcOrd="0" destOrd="0" presId="urn:microsoft.com/office/officeart/2018/2/layout/IconVerticalSolidList"/>
    <dgm:cxn modelId="{800F7202-C598-CA48-B706-A17BE06C7214}" type="presParOf" srcId="{A016FA65-2F8A-425C-8FA4-7F73C5C2A4F3}" destId="{BDC8398C-A06B-4CC6-A3C8-41F18B6F636A}" srcOrd="0" destOrd="0" presId="urn:microsoft.com/office/officeart/2018/2/layout/IconVerticalSolidList"/>
    <dgm:cxn modelId="{0695901A-336A-E54E-89B9-F4546D090094}" type="presParOf" srcId="{BDC8398C-A06B-4CC6-A3C8-41F18B6F636A}" destId="{A2653754-C1E0-4F0D-B0D9-DDA339B2354A}" srcOrd="0" destOrd="0" presId="urn:microsoft.com/office/officeart/2018/2/layout/IconVerticalSolidList"/>
    <dgm:cxn modelId="{4372B4DA-D0D5-8147-A466-8B2D88201101}" type="presParOf" srcId="{BDC8398C-A06B-4CC6-A3C8-41F18B6F636A}" destId="{08AAC6A7-1D66-4A98-9B0C-6554910779AA}" srcOrd="1" destOrd="0" presId="urn:microsoft.com/office/officeart/2018/2/layout/IconVerticalSolidList"/>
    <dgm:cxn modelId="{3D02F150-C129-B143-89BE-31844DDE935F}" type="presParOf" srcId="{BDC8398C-A06B-4CC6-A3C8-41F18B6F636A}" destId="{2F2BF832-882E-4585-9A22-26054E80FA1C}" srcOrd="2" destOrd="0" presId="urn:microsoft.com/office/officeart/2018/2/layout/IconVerticalSolidList"/>
    <dgm:cxn modelId="{D1931852-EA63-C649-9A62-9FA7065DBA32}" type="presParOf" srcId="{BDC8398C-A06B-4CC6-A3C8-41F18B6F636A}" destId="{A7E2ECFF-4043-4213-B623-67C9089088CA}" srcOrd="3" destOrd="0" presId="urn:microsoft.com/office/officeart/2018/2/layout/IconVerticalSolidList"/>
    <dgm:cxn modelId="{AFC54AC3-1A6B-1D43-B5B4-2E828E289B39}" type="presParOf" srcId="{A016FA65-2F8A-425C-8FA4-7F73C5C2A4F3}" destId="{0A697542-0B28-1245-A566-163A1EB2D633}" srcOrd="1" destOrd="0" presId="urn:microsoft.com/office/officeart/2018/2/layout/IconVerticalSolidList"/>
    <dgm:cxn modelId="{2802CE7D-5EBE-264D-8D19-0EA1DA6A6526}" type="presParOf" srcId="{A016FA65-2F8A-425C-8FA4-7F73C5C2A4F3}" destId="{121C5353-9665-4FB9-BB6A-2908E47841FA}" srcOrd="2" destOrd="0" presId="urn:microsoft.com/office/officeart/2018/2/layout/IconVerticalSolidList"/>
    <dgm:cxn modelId="{F847883F-B2D4-A14E-BB17-311068941BD3}" type="presParOf" srcId="{121C5353-9665-4FB9-BB6A-2908E47841FA}" destId="{DE5146C7-CB1C-46C2-AD10-D37C381E445F}" srcOrd="0" destOrd="0" presId="urn:microsoft.com/office/officeart/2018/2/layout/IconVerticalSolidList"/>
    <dgm:cxn modelId="{E1D7A1E7-289F-6C46-A41E-1D579B43D48F}" type="presParOf" srcId="{121C5353-9665-4FB9-BB6A-2908E47841FA}" destId="{18F5410B-20D2-4A10-AA29-F00553E465B8}" srcOrd="1" destOrd="0" presId="urn:microsoft.com/office/officeart/2018/2/layout/IconVerticalSolidList"/>
    <dgm:cxn modelId="{AAB49CA0-2D50-B143-A814-EA063B5DA21D}" type="presParOf" srcId="{121C5353-9665-4FB9-BB6A-2908E47841FA}" destId="{4CA65B38-0619-4DB0-BB1A-683945B86883}" srcOrd="2" destOrd="0" presId="urn:microsoft.com/office/officeart/2018/2/layout/IconVerticalSolidList"/>
    <dgm:cxn modelId="{A216EB99-A368-B441-B793-D4A9BF3273BF}" type="presParOf" srcId="{121C5353-9665-4FB9-BB6A-2908E47841FA}" destId="{48F87B0F-BF57-4437-9B6E-83D13542D741}" srcOrd="3" destOrd="0" presId="urn:microsoft.com/office/officeart/2018/2/layout/IconVerticalSolidList"/>
    <dgm:cxn modelId="{7EB92F56-3576-7549-AD71-A375B1C72628}" type="presParOf" srcId="{A016FA65-2F8A-425C-8FA4-7F73C5C2A4F3}" destId="{58F790CE-BE7A-4A24-9259-5763265E6DAC}" srcOrd="3" destOrd="0" presId="urn:microsoft.com/office/officeart/2018/2/layout/IconVerticalSolidList"/>
    <dgm:cxn modelId="{8EDD8FBA-E9CE-7F4A-9ECB-E6AAD4C2704E}" type="presParOf" srcId="{A016FA65-2F8A-425C-8FA4-7F73C5C2A4F3}" destId="{A3BA74FA-D261-402E-A341-1E7EE0B208B2}" srcOrd="4" destOrd="0" presId="urn:microsoft.com/office/officeart/2018/2/layout/IconVerticalSolidList"/>
    <dgm:cxn modelId="{C6C95B39-7DC1-EB4E-8025-3CA83D78D319}" type="presParOf" srcId="{A3BA74FA-D261-402E-A341-1E7EE0B208B2}" destId="{F55D0922-DE59-4848-970F-61542D886A6A}" srcOrd="0" destOrd="0" presId="urn:microsoft.com/office/officeart/2018/2/layout/IconVerticalSolidList"/>
    <dgm:cxn modelId="{29A62946-9E7D-3942-BD36-95334E93BC7D}" type="presParOf" srcId="{A3BA74FA-D261-402E-A341-1E7EE0B208B2}" destId="{FA77BB2A-6ED2-4739-9DDF-D180F572D26D}" srcOrd="1" destOrd="0" presId="urn:microsoft.com/office/officeart/2018/2/layout/IconVerticalSolidList"/>
    <dgm:cxn modelId="{40CFD4E2-3374-6940-9969-30DFEF19ED01}" type="presParOf" srcId="{A3BA74FA-D261-402E-A341-1E7EE0B208B2}" destId="{15F6CBFF-39C1-465A-97F6-89F9B2C611D3}" srcOrd="2" destOrd="0" presId="urn:microsoft.com/office/officeart/2018/2/layout/IconVerticalSolidList"/>
    <dgm:cxn modelId="{F278DF24-C935-F342-B333-0E541853B8E1}" type="presParOf" srcId="{A3BA74FA-D261-402E-A341-1E7EE0B208B2}" destId="{2DEACD3F-189E-4BAE-80FE-C3EEF25DAC7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06D96F-D21B-4ACC-BE20-696FFD3C5D54}"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A52D7D0-AB9A-4E03-99E1-FCC67374D539}">
      <dgm:prSet custT="1"/>
      <dgm:spPr/>
      <dgm:t>
        <a:bodyPr/>
        <a:lstStyle/>
        <a:p>
          <a:pPr>
            <a:defRPr b="1"/>
          </a:pPr>
          <a:r>
            <a:rPr lang="en-US" sz="2000" dirty="0"/>
            <a:t>Clinical skills and performance are assessed by faculty members and residents.</a:t>
          </a:r>
        </a:p>
      </dgm:t>
    </dgm:pt>
    <dgm:pt modelId="{316C265B-5641-41BD-8513-0272D475B86E}" type="parTrans" cxnId="{D8CAD44A-01C7-439E-9CB3-85A20E4E6784}">
      <dgm:prSet/>
      <dgm:spPr/>
      <dgm:t>
        <a:bodyPr/>
        <a:lstStyle/>
        <a:p>
          <a:endParaRPr lang="en-US"/>
        </a:p>
      </dgm:t>
    </dgm:pt>
    <dgm:pt modelId="{D0C87847-192A-4C44-BCCA-A2949AD47C35}" type="sibTrans" cxnId="{D8CAD44A-01C7-439E-9CB3-85A20E4E6784}">
      <dgm:prSet/>
      <dgm:spPr/>
      <dgm:t>
        <a:bodyPr/>
        <a:lstStyle/>
        <a:p>
          <a:endParaRPr lang="en-US"/>
        </a:p>
      </dgm:t>
    </dgm:pt>
    <dgm:pt modelId="{5A0D5EF1-6A3D-44C7-A510-F39E7692A5B6}">
      <dgm:prSet custT="1"/>
      <dgm:spPr/>
      <dgm:t>
        <a:bodyPr/>
        <a:lstStyle/>
        <a:p>
          <a:pPr>
            <a:defRPr b="1"/>
          </a:pPr>
          <a:r>
            <a:rPr lang="en-US" sz="1800" dirty="0"/>
            <a:t>Evaluations by experienced faculty members have the goal of being fair, just, and objective; however, subjectivity and perception may influence feedback. </a:t>
          </a:r>
        </a:p>
      </dgm:t>
    </dgm:pt>
    <dgm:pt modelId="{692B4EC3-85D4-420A-8E03-4503F21252E2}" type="parTrans" cxnId="{225B2812-07F7-4AB5-8874-8CE20158BA4C}">
      <dgm:prSet/>
      <dgm:spPr/>
      <dgm:t>
        <a:bodyPr/>
        <a:lstStyle/>
        <a:p>
          <a:endParaRPr lang="en-US"/>
        </a:p>
      </dgm:t>
    </dgm:pt>
    <dgm:pt modelId="{1ABE7E81-C87D-4AEC-8B31-DBCE48FE4696}" type="sibTrans" cxnId="{225B2812-07F7-4AB5-8874-8CE20158BA4C}">
      <dgm:prSet/>
      <dgm:spPr/>
      <dgm:t>
        <a:bodyPr/>
        <a:lstStyle/>
        <a:p>
          <a:endParaRPr lang="en-US"/>
        </a:p>
      </dgm:t>
    </dgm:pt>
    <dgm:pt modelId="{0EFBBA59-0CA4-42E7-92D0-315929ACBC3B}">
      <dgm:prSet/>
      <dgm:spPr/>
      <dgm:t>
        <a:bodyPr/>
        <a:lstStyle/>
        <a:p>
          <a:pPr>
            <a:defRPr b="1"/>
          </a:pPr>
          <a:r>
            <a:rPr lang="en-US" dirty="0"/>
            <a:t>While this may seem to allow for unfair variability, this is exactly how patients and peers judge physicians in the real world.  </a:t>
          </a:r>
        </a:p>
      </dgm:t>
    </dgm:pt>
    <dgm:pt modelId="{0E9D592D-C8BE-48D4-9007-A843820039AF}" type="parTrans" cxnId="{383F4C89-5A6A-47F6-ABCB-01AFF1C2AE0E}">
      <dgm:prSet/>
      <dgm:spPr/>
      <dgm:t>
        <a:bodyPr/>
        <a:lstStyle/>
        <a:p>
          <a:endParaRPr lang="en-US"/>
        </a:p>
      </dgm:t>
    </dgm:pt>
    <dgm:pt modelId="{2186EBA3-3E62-4B9C-ACE1-08C99154C8B4}" type="sibTrans" cxnId="{383F4C89-5A6A-47F6-ABCB-01AFF1C2AE0E}">
      <dgm:prSet/>
      <dgm:spPr/>
      <dgm:t>
        <a:bodyPr/>
        <a:lstStyle/>
        <a:p>
          <a:endParaRPr lang="en-US"/>
        </a:p>
      </dgm:t>
    </dgm:pt>
    <dgm:pt modelId="{EFBA306A-3640-448E-9F80-1FD0FE9EBC65}" type="pres">
      <dgm:prSet presAssocID="{EF06D96F-D21B-4ACC-BE20-696FFD3C5D54}" presName="root" presStyleCnt="0">
        <dgm:presLayoutVars>
          <dgm:dir/>
          <dgm:resizeHandles val="exact"/>
        </dgm:presLayoutVars>
      </dgm:prSet>
      <dgm:spPr/>
    </dgm:pt>
    <dgm:pt modelId="{F913DD18-5D07-4F0F-B25B-CABD1FC1C3A0}" type="pres">
      <dgm:prSet presAssocID="{CA52D7D0-AB9A-4E03-99E1-FCC67374D539}" presName="compNode" presStyleCnt="0"/>
      <dgm:spPr/>
    </dgm:pt>
    <dgm:pt modelId="{0735A958-120E-459C-8F88-F15F42C3A571}" type="pres">
      <dgm:prSet presAssocID="{CA52D7D0-AB9A-4E03-99E1-FCC67374D539}" presName="iconRect" presStyleLbl="node1" presStyleIdx="0" presStyleCnt="3" custLinFactNeighborX="95635" custLinFactNeighborY="-85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C085A193-DBF5-4F71-B568-636179734035}" type="pres">
      <dgm:prSet presAssocID="{CA52D7D0-AB9A-4E03-99E1-FCC67374D539}" presName="iconSpace" presStyleCnt="0"/>
      <dgm:spPr/>
    </dgm:pt>
    <dgm:pt modelId="{689E2E37-3AA1-46A4-BBF0-821F5A7B1F13}" type="pres">
      <dgm:prSet presAssocID="{CA52D7D0-AB9A-4E03-99E1-FCC67374D539}" presName="parTx" presStyleLbl="revTx" presStyleIdx="0" presStyleCnt="6" custScaleY="113365" custLinFactNeighborX="-13" custLinFactNeighborY="22530">
        <dgm:presLayoutVars>
          <dgm:chMax val="0"/>
          <dgm:chPref val="0"/>
        </dgm:presLayoutVars>
      </dgm:prSet>
      <dgm:spPr/>
    </dgm:pt>
    <dgm:pt modelId="{4E0B9D2A-24BB-4BB1-9AC3-BCEC3448269F}" type="pres">
      <dgm:prSet presAssocID="{CA52D7D0-AB9A-4E03-99E1-FCC67374D539}" presName="txSpace" presStyleCnt="0"/>
      <dgm:spPr/>
    </dgm:pt>
    <dgm:pt modelId="{4786BE1F-F033-4A2D-8291-7B8298E45BF6}" type="pres">
      <dgm:prSet presAssocID="{CA52D7D0-AB9A-4E03-99E1-FCC67374D539}" presName="desTx" presStyleLbl="revTx" presStyleIdx="1" presStyleCnt="6">
        <dgm:presLayoutVars/>
      </dgm:prSet>
      <dgm:spPr/>
    </dgm:pt>
    <dgm:pt modelId="{AFC0F16A-FF33-402D-82FE-B937B56D57F1}" type="pres">
      <dgm:prSet presAssocID="{D0C87847-192A-4C44-BCCA-A2949AD47C35}" presName="sibTrans" presStyleCnt="0"/>
      <dgm:spPr/>
    </dgm:pt>
    <dgm:pt modelId="{638DC957-0C85-4595-B631-120B0CAF5501}" type="pres">
      <dgm:prSet presAssocID="{5A0D5EF1-6A3D-44C7-A510-F39E7692A5B6}" presName="compNode" presStyleCnt="0"/>
      <dgm:spPr/>
    </dgm:pt>
    <dgm:pt modelId="{FF2700AF-667F-4F5F-854F-6BB0808D6097}" type="pres">
      <dgm:prSet presAssocID="{5A0D5EF1-6A3D-44C7-A510-F39E7692A5B6}" presName="iconRect" presStyleLbl="node1" presStyleIdx="1" presStyleCnt="3" custLinFactNeighborX="92857" custLinFactNeighborY="729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5AA83C13-B849-4C20-9B94-F64D2546398E}" type="pres">
      <dgm:prSet presAssocID="{5A0D5EF1-6A3D-44C7-A510-F39E7692A5B6}" presName="iconSpace" presStyleCnt="0"/>
      <dgm:spPr/>
    </dgm:pt>
    <dgm:pt modelId="{A12EDE63-9E73-4B67-B52C-CC9BE559BC6E}" type="pres">
      <dgm:prSet presAssocID="{5A0D5EF1-6A3D-44C7-A510-F39E7692A5B6}" presName="parTx" presStyleLbl="revTx" presStyleIdx="2" presStyleCnt="6" custScaleY="141152" custLinFactNeighborX="0" custLinFactNeighborY="81893">
        <dgm:presLayoutVars>
          <dgm:chMax val="0"/>
          <dgm:chPref val="0"/>
        </dgm:presLayoutVars>
      </dgm:prSet>
      <dgm:spPr/>
    </dgm:pt>
    <dgm:pt modelId="{41B6A754-D6C9-4609-BF0C-C11634534D30}" type="pres">
      <dgm:prSet presAssocID="{5A0D5EF1-6A3D-44C7-A510-F39E7692A5B6}" presName="txSpace" presStyleCnt="0"/>
      <dgm:spPr/>
    </dgm:pt>
    <dgm:pt modelId="{75AD3C38-09B2-4DE1-B024-5E3245109879}" type="pres">
      <dgm:prSet presAssocID="{5A0D5EF1-6A3D-44C7-A510-F39E7692A5B6}" presName="desTx" presStyleLbl="revTx" presStyleIdx="3" presStyleCnt="6">
        <dgm:presLayoutVars/>
      </dgm:prSet>
      <dgm:spPr/>
    </dgm:pt>
    <dgm:pt modelId="{586894F9-1A82-4889-AF39-C6BDDA219B52}" type="pres">
      <dgm:prSet presAssocID="{1ABE7E81-C87D-4AEC-8B31-DBCE48FE4696}" presName="sibTrans" presStyleCnt="0"/>
      <dgm:spPr/>
    </dgm:pt>
    <dgm:pt modelId="{921D7CA5-905E-4B06-B578-FAF37056BD6C}" type="pres">
      <dgm:prSet presAssocID="{0EFBBA59-0CA4-42E7-92D0-315929ACBC3B}" presName="compNode" presStyleCnt="0"/>
      <dgm:spPr/>
    </dgm:pt>
    <dgm:pt modelId="{1215F123-8E71-4B11-9C7A-1A8ABFA06281}" type="pres">
      <dgm:prSet presAssocID="{0EFBBA59-0CA4-42E7-92D0-315929ACBC3B}" presName="iconRect" presStyleLbl="node1" presStyleIdx="2" presStyleCnt="3" custLinFactNeighborX="8477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A91390E9-23E3-49A3-9FFF-62F740E4E33C}" type="pres">
      <dgm:prSet presAssocID="{0EFBBA59-0CA4-42E7-92D0-315929ACBC3B}" presName="iconSpace" presStyleCnt="0"/>
      <dgm:spPr/>
    </dgm:pt>
    <dgm:pt modelId="{F189C930-8889-42FF-AB0B-D8D9482C22D4}" type="pres">
      <dgm:prSet presAssocID="{0EFBBA59-0CA4-42E7-92D0-315929ACBC3B}" presName="parTx" presStyleLbl="revTx" presStyleIdx="4" presStyleCnt="6" custScaleY="115595" custLinFactNeighborX="13" custLinFactNeighborY="22530">
        <dgm:presLayoutVars>
          <dgm:chMax val="0"/>
          <dgm:chPref val="0"/>
        </dgm:presLayoutVars>
      </dgm:prSet>
      <dgm:spPr/>
    </dgm:pt>
    <dgm:pt modelId="{C7243818-FC1F-4935-A270-C58179F2DE88}" type="pres">
      <dgm:prSet presAssocID="{0EFBBA59-0CA4-42E7-92D0-315929ACBC3B}" presName="txSpace" presStyleCnt="0"/>
      <dgm:spPr/>
    </dgm:pt>
    <dgm:pt modelId="{42D63C0D-2F27-4C9D-A4EA-A9E5AFC076DD}" type="pres">
      <dgm:prSet presAssocID="{0EFBBA59-0CA4-42E7-92D0-315929ACBC3B}" presName="desTx" presStyleLbl="revTx" presStyleIdx="5" presStyleCnt="6">
        <dgm:presLayoutVars/>
      </dgm:prSet>
      <dgm:spPr/>
    </dgm:pt>
  </dgm:ptLst>
  <dgm:cxnLst>
    <dgm:cxn modelId="{225B2812-07F7-4AB5-8874-8CE20158BA4C}" srcId="{EF06D96F-D21B-4ACC-BE20-696FFD3C5D54}" destId="{5A0D5EF1-6A3D-44C7-A510-F39E7692A5B6}" srcOrd="1" destOrd="0" parTransId="{692B4EC3-85D4-420A-8E03-4503F21252E2}" sibTransId="{1ABE7E81-C87D-4AEC-8B31-DBCE48FE4696}"/>
    <dgm:cxn modelId="{D8CAD44A-01C7-439E-9CB3-85A20E4E6784}" srcId="{EF06D96F-D21B-4ACC-BE20-696FFD3C5D54}" destId="{CA52D7D0-AB9A-4E03-99E1-FCC67374D539}" srcOrd="0" destOrd="0" parTransId="{316C265B-5641-41BD-8513-0272D475B86E}" sibTransId="{D0C87847-192A-4C44-BCCA-A2949AD47C35}"/>
    <dgm:cxn modelId="{9FC16B64-5D79-40F3-9C4E-514C3505805E}" type="presOf" srcId="{EF06D96F-D21B-4ACC-BE20-696FFD3C5D54}" destId="{EFBA306A-3640-448E-9F80-1FD0FE9EBC65}" srcOrd="0" destOrd="0" presId="urn:microsoft.com/office/officeart/2018/2/layout/IconLabelDescriptionList"/>
    <dgm:cxn modelId="{D5F78A81-34DA-429A-AF41-AAEC6B109AE4}" type="presOf" srcId="{0EFBBA59-0CA4-42E7-92D0-315929ACBC3B}" destId="{F189C930-8889-42FF-AB0B-D8D9482C22D4}" srcOrd="0" destOrd="0" presId="urn:microsoft.com/office/officeart/2018/2/layout/IconLabelDescriptionList"/>
    <dgm:cxn modelId="{383F4C89-5A6A-47F6-ABCB-01AFF1C2AE0E}" srcId="{EF06D96F-D21B-4ACC-BE20-696FFD3C5D54}" destId="{0EFBBA59-0CA4-42E7-92D0-315929ACBC3B}" srcOrd="2" destOrd="0" parTransId="{0E9D592D-C8BE-48D4-9007-A843820039AF}" sibTransId="{2186EBA3-3E62-4B9C-ACE1-08C99154C8B4}"/>
    <dgm:cxn modelId="{237EF9A2-B46F-4027-BA82-67BAA757394C}" type="presOf" srcId="{5A0D5EF1-6A3D-44C7-A510-F39E7692A5B6}" destId="{A12EDE63-9E73-4B67-B52C-CC9BE559BC6E}" srcOrd="0" destOrd="0" presId="urn:microsoft.com/office/officeart/2018/2/layout/IconLabelDescriptionList"/>
    <dgm:cxn modelId="{15B858B1-3F4C-4B2D-AD59-C4AABE236DFA}" type="presOf" srcId="{CA52D7D0-AB9A-4E03-99E1-FCC67374D539}" destId="{689E2E37-3AA1-46A4-BBF0-821F5A7B1F13}" srcOrd="0" destOrd="0" presId="urn:microsoft.com/office/officeart/2018/2/layout/IconLabelDescriptionList"/>
    <dgm:cxn modelId="{B9DBB315-B343-462D-84B4-39A33C064B1E}" type="presParOf" srcId="{EFBA306A-3640-448E-9F80-1FD0FE9EBC65}" destId="{F913DD18-5D07-4F0F-B25B-CABD1FC1C3A0}" srcOrd="0" destOrd="0" presId="urn:microsoft.com/office/officeart/2018/2/layout/IconLabelDescriptionList"/>
    <dgm:cxn modelId="{5F29373D-8633-4AF3-A41C-2E78EDC81B87}" type="presParOf" srcId="{F913DD18-5D07-4F0F-B25B-CABD1FC1C3A0}" destId="{0735A958-120E-459C-8F88-F15F42C3A571}" srcOrd="0" destOrd="0" presId="urn:microsoft.com/office/officeart/2018/2/layout/IconLabelDescriptionList"/>
    <dgm:cxn modelId="{4B3CB225-6158-4E3B-ABC6-9CC108AEC275}" type="presParOf" srcId="{F913DD18-5D07-4F0F-B25B-CABD1FC1C3A0}" destId="{C085A193-DBF5-4F71-B568-636179734035}" srcOrd="1" destOrd="0" presId="urn:microsoft.com/office/officeart/2018/2/layout/IconLabelDescriptionList"/>
    <dgm:cxn modelId="{F437BFC0-AF5F-4D47-AD22-A7CEC4AB9D2D}" type="presParOf" srcId="{F913DD18-5D07-4F0F-B25B-CABD1FC1C3A0}" destId="{689E2E37-3AA1-46A4-BBF0-821F5A7B1F13}" srcOrd="2" destOrd="0" presId="urn:microsoft.com/office/officeart/2018/2/layout/IconLabelDescriptionList"/>
    <dgm:cxn modelId="{63BEB984-502A-4DC1-9874-4BD3D98BAB7D}" type="presParOf" srcId="{F913DD18-5D07-4F0F-B25B-CABD1FC1C3A0}" destId="{4E0B9D2A-24BB-4BB1-9AC3-BCEC3448269F}" srcOrd="3" destOrd="0" presId="urn:microsoft.com/office/officeart/2018/2/layout/IconLabelDescriptionList"/>
    <dgm:cxn modelId="{48C65E3D-0B38-468B-A4B2-FAAAD3719D8E}" type="presParOf" srcId="{F913DD18-5D07-4F0F-B25B-CABD1FC1C3A0}" destId="{4786BE1F-F033-4A2D-8291-7B8298E45BF6}" srcOrd="4" destOrd="0" presId="urn:microsoft.com/office/officeart/2018/2/layout/IconLabelDescriptionList"/>
    <dgm:cxn modelId="{E975AB40-6D13-4F2B-B0A3-2814F51D93F5}" type="presParOf" srcId="{EFBA306A-3640-448E-9F80-1FD0FE9EBC65}" destId="{AFC0F16A-FF33-402D-82FE-B937B56D57F1}" srcOrd="1" destOrd="0" presId="urn:microsoft.com/office/officeart/2018/2/layout/IconLabelDescriptionList"/>
    <dgm:cxn modelId="{847D0678-732C-4432-A712-94145C6BF4FB}" type="presParOf" srcId="{EFBA306A-3640-448E-9F80-1FD0FE9EBC65}" destId="{638DC957-0C85-4595-B631-120B0CAF5501}" srcOrd="2" destOrd="0" presId="urn:microsoft.com/office/officeart/2018/2/layout/IconLabelDescriptionList"/>
    <dgm:cxn modelId="{6BD2C65A-ED7E-4392-B452-E0FB1509D566}" type="presParOf" srcId="{638DC957-0C85-4595-B631-120B0CAF5501}" destId="{FF2700AF-667F-4F5F-854F-6BB0808D6097}" srcOrd="0" destOrd="0" presId="urn:microsoft.com/office/officeart/2018/2/layout/IconLabelDescriptionList"/>
    <dgm:cxn modelId="{05022BFE-7012-424A-BF5E-0D474E431472}" type="presParOf" srcId="{638DC957-0C85-4595-B631-120B0CAF5501}" destId="{5AA83C13-B849-4C20-9B94-F64D2546398E}" srcOrd="1" destOrd="0" presId="urn:microsoft.com/office/officeart/2018/2/layout/IconLabelDescriptionList"/>
    <dgm:cxn modelId="{BAE9ADFF-FE8F-4B9B-B58A-4AEA7D1E9C0D}" type="presParOf" srcId="{638DC957-0C85-4595-B631-120B0CAF5501}" destId="{A12EDE63-9E73-4B67-B52C-CC9BE559BC6E}" srcOrd="2" destOrd="0" presId="urn:microsoft.com/office/officeart/2018/2/layout/IconLabelDescriptionList"/>
    <dgm:cxn modelId="{D17AA521-9BAF-4782-A17E-0DA52C08415C}" type="presParOf" srcId="{638DC957-0C85-4595-B631-120B0CAF5501}" destId="{41B6A754-D6C9-4609-BF0C-C11634534D30}" srcOrd="3" destOrd="0" presId="urn:microsoft.com/office/officeart/2018/2/layout/IconLabelDescriptionList"/>
    <dgm:cxn modelId="{2BE70FEC-7BF5-43E8-A6E2-6FC07DE04150}" type="presParOf" srcId="{638DC957-0C85-4595-B631-120B0CAF5501}" destId="{75AD3C38-09B2-4DE1-B024-5E3245109879}" srcOrd="4" destOrd="0" presId="urn:microsoft.com/office/officeart/2018/2/layout/IconLabelDescriptionList"/>
    <dgm:cxn modelId="{726DDD26-2BE4-4504-B67F-5542D0C59CF3}" type="presParOf" srcId="{EFBA306A-3640-448E-9F80-1FD0FE9EBC65}" destId="{586894F9-1A82-4889-AF39-C6BDDA219B52}" srcOrd="3" destOrd="0" presId="urn:microsoft.com/office/officeart/2018/2/layout/IconLabelDescriptionList"/>
    <dgm:cxn modelId="{D0B5FDB0-BC15-49A0-B7FC-B4BF2B8D3EEC}" type="presParOf" srcId="{EFBA306A-3640-448E-9F80-1FD0FE9EBC65}" destId="{921D7CA5-905E-4B06-B578-FAF37056BD6C}" srcOrd="4" destOrd="0" presId="urn:microsoft.com/office/officeart/2018/2/layout/IconLabelDescriptionList"/>
    <dgm:cxn modelId="{A9903D6F-8315-48F1-AFAE-85D0AD4FD80C}" type="presParOf" srcId="{921D7CA5-905E-4B06-B578-FAF37056BD6C}" destId="{1215F123-8E71-4B11-9C7A-1A8ABFA06281}" srcOrd="0" destOrd="0" presId="urn:microsoft.com/office/officeart/2018/2/layout/IconLabelDescriptionList"/>
    <dgm:cxn modelId="{94108CDD-8AD8-4947-A966-64CE146FBA9E}" type="presParOf" srcId="{921D7CA5-905E-4B06-B578-FAF37056BD6C}" destId="{A91390E9-23E3-49A3-9FFF-62F740E4E33C}" srcOrd="1" destOrd="0" presId="urn:microsoft.com/office/officeart/2018/2/layout/IconLabelDescriptionList"/>
    <dgm:cxn modelId="{03591272-09BA-4B0F-8193-72565FAEAC9E}" type="presParOf" srcId="{921D7CA5-905E-4B06-B578-FAF37056BD6C}" destId="{F189C930-8889-42FF-AB0B-D8D9482C22D4}" srcOrd="2" destOrd="0" presId="urn:microsoft.com/office/officeart/2018/2/layout/IconLabelDescriptionList"/>
    <dgm:cxn modelId="{E94C5DCA-B9A9-4A1A-AA07-FDA46CEEA50E}" type="presParOf" srcId="{921D7CA5-905E-4B06-B578-FAF37056BD6C}" destId="{C7243818-FC1F-4935-A270-C58179F2DE88}" srcOrd="3" destOrd="0" presId="urn:microsoft.com/office/officeart/2018/2/layout/IconLabelDescriptionList"/>
    <dgm:cxn modelId="{9011B53D-E9EF-44C6-9A03-63FA0C920CFF}" type="presParOf" srcId="{921D7CA5-905E-4B06-B578-FAF37056BD6C}" destId="{42D63C0D-2F27-4C9D-A4EA-A9E5AFC076D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22FE0C-9ABB-48A1-9612-4172664449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C60D877-B896-4676-8A5C-5C4856F7AFEB}">
      <dgm:prSet/>
      <dgm:spPr/>
      <dgm:t>
        <a:bodyPr/>
        <a:lstStyle/>
        <a:p>
          <a:r>
            <a:rPr lang="en-US"/>
            <a:t>Equally important in describing student performance is knowledge and reasoning ability </a:t>
          </a:r>
          <a:r>
            <a:rPr lang="en-US">
              <a:sym typeface="Wingdings" panose="05000000000000000000" pitchFamily="2" charset="2"/>
            </a:rPr>
            <a:t></a:t>
          </a:r>
          <a:r>
            <a:rPr lang="en-US"/>
            <a:t> expertise.</a:t>
          </a:r>
        </a:p>
      </dgm:t>
    </dgm:pt>
    <dgm:pt modelId="{49C6866F-5C83-4DCA-9D56-626C7A2D64E9}" type="parTrans" cxnId="{0943DC47-BA18-4CF0-B78B-CEA95B9ABAC7}">
      <dgm:prSet/>
      <dgm:spPr/>
      <dgm:t>
        <a:bodyPr/>
        <a:lstStyle/>
        <a:p>
          <a:endParaRPr lang="en-US"/>
        </a:p>
      </dgm:t>
    </dgm:pt>
    <dgm:pt modelId="{3350806C-FEA6-4282-8314-9B1C4B6D3717}" type="sibTrans" cxnId="{0943DC47-BA18-4CF0-B78B-CEA95B9ABAC7}">
      <dgm:prSet/>
      <dgm:spPr/>
      <dgm:t>
        <a:bodyPr/>
        <a:lstStyle/>
        <a:p>
          <a:endParaRPr lang="en-US"/>
        </a:p>
      </dgm:t>
    </dgm:pt>
    <dgm:pt modelId="{EF3F6DAE-8E06-4EF0-B61E-AE538FFCB438}">
      <dgm:prSet/>
      <dgm:spPr/>
      <dgm:t>
        <a:bodyPr/>
        <a:lstStyle/>
        <a:p>
          <a:r>
            <a:rPr lang="en-US" dirty="0"/>
            <a:t>Patients come to physicians for compassion and ethical treatment, but they expect expertise as well.</a:t>
          </a:r>
        </a:p>
      </dgm:t>
    </dgm:pt>
    <dgm:pt modelId="{23438EFC-4EF4-42B8-882B-2499F6A518A2}" type="parTrans" cxnId="{67517D57-1E25-4347-98D8-EACC65243883}">
      <dgm:prSet/>
      <dgm:spPr/>
      <dgm:t>
        <a:bodyPr/>
        <a:lstStyle/>
        <a:p>
          <a:endParaRPr lang="en-US"/>
        </a:p>
      </dgm:t>
    </dgm:pt>
    <dgm:pt modelId="{E1018A7C-1814-403A-AD56-DD161EE9F8D3}" type="sibTrans" cxnId="{67517D57-1E25-4347-98D8-EACC65243883}">
      <dgm:prSet/>
      <dgm:spPr/>
      <dgm:t>
        <a:bodyPr/>
        <a:lstStyle/>
        <a:p>
          <a:endParaRPr lang="en-US"/>
        </a:p>
      </dgm:t>
    </dgm:pt>
    <dgm:pt modelId="{D8ABDB48-A972-4105-A376-47101D55A87A}">
      <dgm:prSet/>
      <dgm:spPr/>
      <dgm:t>
        <a:bodyPr/>
        <a:lstStyle/>
        <a:p>
          <a:r>
            <a:rPr lang="en-US"/>
            <a:t>Expertise is more easily quantified through MCQT, which allows for national comparisons.</a:t>
          </a:r>
        </a:p>
      </dgm:t>
    </dgm:pt>
    <dgm:pt modelId="{A90B8317-9380-4BF6-9372-ADAA339A0589}" type="parTrans" cxnId="{3B44E295-0EB8-4B3A-B0D7-A7978D786351}">
      <dgm:prSet/>
      <dgm:spPr/>
      <dgm:t>
        <a:bodyPr/>
        <a:lstStyle/>
        <a:p>
          <a:endParaRPr lang="en-US"/>
        </a:p>
      </dgm:t>
    </dgm:pt>
    <dgm:pt modelId="{1A118389-3462-460C-BA7A-D5BD923106CC}" type="sibTrans" cxnId="{3B44E295-0EB8-4B3A-B0D7-A7978D786351}">
      <dgm:prSet/>
      <dgm:spPr/>
      <dgm:t>
        <a:bodyPr/>
        <a:lstStyle/>
        <a:p>
          <a:endParaRPr lang="en-US"/>
        </a:p>
      </dgm:t>
    </dgm:pt>
    <dgm:pt modelId="{157AB695-D5C2-4B20-AC51-F90726EBF477}" type="pres">
      <dgm:prSet presAssocID="{4622FE0C-9ABB-48A1-9612-4172664449B2}" presName="root" presStyleCnt="0">
        <dgm:presLayoutVars>
          <dgm:dir/>
          <dgm:resizeHandles val="exact"/>
        </dgm:presLayoutVars>
      </dgm:prSet>
      <dgm:spPr/>
    </dgm:pt>
    <dgm:pt modelId="{6C5B9BCC-706E-4B7E-A3E4-AB02D2FE43EA}" type="pres">
      <dgm:prSet presAssocID="{2C60D877-B896-4676-8A5C-5C4856F7AFEB}" presName="compNode" presStyleCnt="0"/>
      <dgm:spPr/>
    </dgm:pt>
    <dgm:pt modelId="{00E5AB30-5940-4E4C-8F5A-7C6482638FA4}" type="pres">
      <dgm:prSet presAssocID="{2C60D877-B896-4676-8A5C-5C4856F7AFEB}" presName="bgRect" presStyleLbl="bgShp" presStyleIdx="0" presStyleCnt="3"/>
      <dgm:spPr/>
    </dgm:pt>
    <dgm:pt modelId="{733E6E92-174A-4360-AA1F-0220A8EB7464}" type="pres">
      <dgm:prSet presAssocID="{2C60D877-B896-4676-8A5C-5C4856F7AF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3CC9C02F-B123-4EA5-8E2E-B9A3E0C72E55}" type="pres">
      <dgm:prSet presAssocID="{2C60D877-B896-4676-8A5C-5C4856F7AFEB}" presName="spaceRect" presStyleCnt="0"/>
      <dgm:spPr/>
    </dgm:pt>
    <dgm:pt modelId="{8B005054-7AEA-4B47-A784-E6972317D490}" type="pres">
      <dgm:prSet presAssocID="{2C60D877-B896-4676-8A5C-5C4856F7AFEB}" presName="parTx" presStyleLbl="revTx" presStyleIdx="0" presStyleCnt="3">
        <dgm:presLayoutVars>
          <dgm:chMax val="0"/>
          <dgm:chPref val="0"/>
        </dgm:presLayoutVars>
      </dgm:prSet>
      <dgm:spPr/>
    </dgm:pt>
    <dgm:pt modelId="{EF018454-A026-4AAB-85E8-6E8DA9289DB0}" type="pres">
      <dgm:prSet presAssocID="{3350806C-FEA6-4282-8314-9B1C4B6D3717}" presName="sibTrans" presStyleCnt="0"/>
      <dgm:spPr/>
    </dgm:pt>
    <dgm:pt modelId="{8885F63D-F870-47FF-BD0C-601EB52AB605}" type="pres">
      <dgm:prSet presAssocID="{EF3F6DAE-8E06-4EF0-B61E-AE538FFCB438}" presName="compNode" presStyleCnt="0"/>
      <dgm:spPr/>
    </dgm:pt>
    <dgm:pt modelId="{113BE2DD-9094-46E3-B51C-74000578CB09}" type="pres">
      <dgm:prSet presAssocID="{EF3F6DAE-8E06-4EF0-B61E-AE538FFCB438}" presName="bgRect" presStyleLbl="bgShp" presStyleIdx="1" presStyleCnt="3"/>
      <dgm:spPr/>
    </dgm:pt>
    <dgm:pt modelId="{38E44EFF-AEDE-4147-B618-5A47CB07C422}" type="pres">
      <dgm:prSet presAssocID="{EF3F6DAE-8E06-4EF0-B61E-AE538FFCB4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9987DE44-14A8-4855-B813-97805F2FC929}" type="pres">
      <dgm:prSet presAssocID="{EF3F6DAE-8E06-4EF0-B61E-AE538FFCB438}" presName="spaceRect" presStyleCnt="0"/>
      <dgm:spPr/>
    </dgm:pt>
    <dgm:pt modelId="{650322EC-F00E-43E6-8B08-4D1BA0AD7506}" type="pres">
      <dgm:prSet presAssocID="{EF3F6DAE-8E06-4EF0-B61E-AE538FFCB438}" presName="parTx" presStyleLbl="revTx" presStyleIdx="1" presStyleCnt="3">
        <dgm:presLayoutVars>
          <dgm:chMax val="0"/>
          <dgm:chPref val="0"/>
        </dgm:presLayoutVars>
      </dgm:prSet>
      <dgm:spPr/>
    </dgm:pt>
    <dgm:pt modelId="{2154BF54-97F5-4D34-A137-49A031660165}" type="pres">
      <dgm:prSet presAssocID="{E1018A7C-1814-403A-AD56-DD161EE9F8D3}" presName="sibTrans" presStyleCnt="0"/>
      <dgm:spPr/>
    </dgm:pt>
    <dgm:pt modelId="{F1287C33-FCB3-4F0A-8575-5BA3182DC5CA}" type="pres">
      <dgm:prSet presAssocID="{D8ABDB48-A972-4105-A376-47101D55A87A}" presName="compNode" presStyleCnt="0"/>
      <dgm:spPr/>
    </dgm:pt>
    <dgm:pt modelId="{F9DB6C25-5CE3-497D-A9B4-F2226EDA1A51}" type="pres">
      <dgm:prSet presAssocID="{D8ABDB48-A972-4105-A376-47101D55A87A}" presName="bgRect" presStyleLbl="bgShp" presStyleIdx="2" presStyleCnt="3"/>
      <dgm:spPr/>
    </dgm:pt>
    <dgm:pt modelId="{44DB4108-C270-4D1B-9F85-A692CCF8A15A}" type="pres">
      <dgm:prSet presAssocID="{D8ABDB48-A972-4105-A376-47101D55A87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1FBCA274-4FC7-4303-BAE7-2DF1FE1177A4}" type="pres">
      <dgm:prSet presAssocID="{D8ABDB48-A972-4105-A376-47101D55A87A}" presName="spaceRect" presStyleCnt="0"/>
      <dgm:spPr/>
    </dgm:pt>
    <dgm:pt modelId="{106CCEDA-0B54-477B-BF29-084D6F79E07A}" type="pres">
      <dgm:prSet presAssocID="{D8ABDB48-A972-4105-A376-47101D55A87A}" presName="parTx" presStyleLbl="revTx" presStyleIdx="2" presStyleCnt="3">
        <dgm:presLayoutVars>
          <dgm:chMax val="0"/>
          <dgm:chPref val="0"/>
        </dgm:presLayoutVars>
      </dgm:prSet>
      <dgm:spPr/>
    </dgm:pt>
  </dgm:ptLst>
  <dgm:cxnLst>
    <dgm:cxn modelId="{4ABFAC17-A773-4A38-8A1E-F28E85E5BE4B}" type="presOf" srcId="{2C60D877-B896-4676-8A5C-5C4856F7AFEB}" destId="{8B005054-7AEA-4B47-A784-E6972317D490}" srcOrd="0" destOrd="0" presId="urn:microsoft.com/office/officeart/2018/2/layout/IconVerticalSolidList"/>
    <dgm:cxn modelId="{A377EB1D-67EC-4D5B-92C8-58CF0CE5047E}" type="presOf" srcId="{4622FE0C-9ABB-48A1-9612-4172664449B2}" destId="{157AB695-D5C2-4B20-AC51-F90726EBF477}" srcOrd="0" destOrd="0" presId="urn:microsoft.com/office/officeart/2018/2/layout/IconVerticalSolidList"/>
    <dgm:cxn modelId="{0943DC47-BA18-4CF0-B78B-CEA95B9ABAC7}" srcId="{4622FE0C-9ABB-48A1-9612-4172664449B2}" destId="{2C60D877-B896-4676-8A5C-5C4856F7AFEB}" srcOrd="0" destOrd="0" parTransId="{49C6866F-5C83-4DCA-9D56-626C7A2D64E9}" sibTransId="{3350806C-FEA6-4282-8314-9B1C4B6D3717}"/>
    <dgm:cxn modelId="{67517D57-1E25-4347-98D8-EACC65243883}" srcId="{4622FE0C-9ABB-48A1-9612-4172664449B2}" destId="{EF3F6DAE-8E06-4EF0-B61E-AE538FFCB438}" srcOrd="1" destOrd="0" parTransId="{23438EFC-4EF4-42B8-882B-2499F6A518A2}" sibTransId="{E1018A7C-1814-403A-AD56-DD161EE9F8D3}"/>
    <dgm:cxn modelId="{085C2779-C291-4198-AAC1-00BECEEDE0BD}" type="presOf" srcId="{D8ABDB48-A972-4105-A376-47101D55A87A}" destId="{106CCEDA-0B54-477B-BF29-084D6F79E07A}" srcOrd="0" destOrd="0" presId="urn:microsoft.com/office/officeart/2018/2/layout/IconVerticalSolidList"/>
    <dgm:cxn modelId="{3B44E295-0EB8-4B3A-B0D7-A7978D786351}" srcId="{4622FE0C-9ABB-48A1-9612-4172664449B2}" destId="{D8ABDB48-A972-4105-A376-47101D55A87A}" srcOrd="2" destOrd="0" parTransId="{A90B8317-9380-4BF6-9372-ADAA339A0589}" sibTransId="{1A118389-3462-460C-BA7A-D5BD923106CC}"/>
    <dgm:cxn modelId="{024CDDA9-B64F-4F41-9C75-6C26EE68CB47}" type="presOf" srcId="{EF3F6DAE-8E06-4EF0-B61E-AE538FFCB438}" destId="{650322EC-F00E-43E6-8B08-4D1BA0AD7506}" srcOrd="0" destOrd="0" presId="urn:microsoft.com/office/officeart/2018/2/layout/IconVerticalSolidList"/>
    <dgm:cxn modelId="{C8108009-384E-4359-9F8E-E205F66A4F9B}" type="presParOf" srcId="{157AB695-D5C2-4B20-AC51-F90726EBF477}" destId="{6C5B9BCC-706E-4B7E-A3E4-AB02D2FE43EA}" srcOrd="0" destOrd="0" presId="urn:microsoft.com/office/officeart/2018/2/layout/IconVerticalSolidList"/>
    <dgm:cxn modelId="{4937A858-C88C-44A9-8F36-E2865B950CD0}" type="presParOf" srcId="{6C5B9BCC-706E-4B7E-A3E4-AB02D2FE43EA}" destId="{00E5AB30-5940-4E4C-8F5A-7C6482638FA4}" srcOrd="0" destOrd="0" presId="urn:microsoft.com/office/officeart/2018/2/layout/IconVerticalSolidList"/>
    <dgm:cxn modelId="{BADA0113-17DB-464D-828B-88B2782FE050}" type="presParOf" srcId="{6C5B9BCC-706E-4B7E-A3E4-AB02D2FE43EA}" destId="{733E6E92-174A-4360-AA1F-0220A8EB7464}" srcOrd="1" destOrd="0" presId="urn:microsoft.com/office/officeart/2018/2/layout/IconVerticalSolidList"/>
    <dgm:cxn modelId="{AD19AB59-FB7C-4564-9722-07E409A2B8F3}" type="presParOf" srcId="{6C5B9BCC-706E-4B7E-A3E4-AB02D2FE43EA}" destId="{3CC9C02F-B123-4EA5-8E2E-B9A3E0C72E55}" srcOrd="2" destOrd="0" presId="urn:microsoft.com/office/officeart/2018/2/layout/IconVerticalSolidList"/>
    <dgm:cxn modelId="{C556A80A-23A7-4571-BCB5-B715E1DA900A}" type="presParOf" srcId="{6C5B9BCC-706E-4B7E-A3E4-AB02D2FE43EA}" destId="{8B005054-7AEA-4B47-A784-E6972317D490}" srcOrd="3" destOrd="0" presId="urn:microsoft.com/office/officeart/2018/2/layout/IconVerticalSolidList"/>
    <dgm:cxn modelId="{19444D15-FB0C-4E11-B464-D917EF37AC10}" type="presParOf" srcId="{157AB695-D5C2-4B20-AC51-F90726EBF477}" destId="{EF018454-A026-4AAB-85E8-6E8DA9289DB0}" srcOrd="1" destOrd="0" presId="urn:microsoft.com/office/officeart/2018/2/layout/IconVerticalSolidList"/>
    <dgm:cxn modelId="{6CFBF21C-246A-4BB1-96EA-C0C23774E911}" type="presParOf" srcId="{157AB695-D5C2-4B20-AC51-F90726EBF477}" destId="{8885F63D-F870-47FF-BD0C-601EB52AB605}" srcOrd="2" destOrd="0" presId="urn:microsoft.com/office/officeart/2018/2/layout/IconVerticalSolidList"/>
    <dgm:cxn modelId="{709549DB-C030-4F91-99FB-0E90DEF3E522}" type="presParOf" srcId="{8885F63D-F870-47FF-BD0C-601EB52AB605}" destId="{113BE2DD-9094-46E3-B51C-74000578CB09}" srcOrd="0" destOrd="0" presId="urn:microsoft.com/office/officeart/2018/2/layout/IconVerticalSolidList"/>
    <dgm:cxn modelId="{A92C66BA-2872-49D0-9BD1-61242183015B}" type="presParOf" srcId="{8885F63D-F870-47FF-BD0C-601EB52AB605}" destId="{38E44EFF-AEDE-4147-B618-5A47CB07C422}" srcOrd="1" destOrd="0" presId="urn:microsoft.com/office/officeart/2018/2/layout/IconVerticalSolidList"/>
    <dgm:cxn modelId="{37A14FDD-F515-480B-AC2D-B884211C28A1}" type="presParOf" srcId="{8885F63D-F870-47FF-BD0C-601EB52AB605}" destId="{9987DE44-14A8-4855-B813-97805F2FC929}" srcOrd="2" destOrd="0" presId="urn:microsoft.com/office/officeart/2018/2/layout/IconVerticalSolidList"/>
    <dgm:cxn modelId="{1E706B06-5100-43D8-B398-D2544F3F8364}" type="presParOf" srcId="{8885F63D-F870-47FF-BD0C-601EB52AB605}" destId="{650322EC-F00E-43E6-8B08-4D1BA0AD7506}" srcOrd="3" destOrd="0" presId="urn:microsoft.com/office/officeart/2018/2/layout/IconVerticalSolidList"/>
    <dgm:cxn modelId="{A86C8336-4101-4C51-BFFC-6CCE31E6DFE7}" type="presParOf" srcId="{157AB695-D5C2-4B20-AC51-F90726EBF477}" destId="{2154BF54-97F5-4D34-A137-49A031660165}" srcOrd="3" destOrd="0" presId="urn:microsoft.com/office/officeart/2018/2/layout/IconVerticalSolidList"/>
    <dgm:cxn modelId="{CA1C5751-07B8-4BFC-B4AA-C3E93B2CD7AF}" type="presParOf" srcId="{157AB695-D5C2-4B20-AC51-F90726EBF477}" destId="{F1287C33-FCB3-4F0A-8575-5BA3182DC5CA}" srcOrd="4" destOrd="0" presId="urn:microsoft.com/office/officeart/2018/2/layout/IconVerticalSolidList"/>
    <dgm:cxn modelId="{9ED36A2F-4DA6-4A6E-8880-A4464799A730}" type="presParOf" srcId="{F1287C33-FCB3-4F0A-8575-5BA3182DC5CA}" destId="{F9DB6C25-5CE3-497D-A9B4-F2226EDA1A51}" srcOrd="0" destOrd="0" presId="urn:microsoft.com/office/officeart/2018/2/layout/IconVerticalSolidList"/>
    <dgm:cxn modelId="{0270B670-3694-4A1A-9AAC-BD5279122C14}" type="presParOf" srcId="{F1287C33-FCB3-4F0A-8575-5BA3182DC5CA}" destId="{44DB4108-C270-4D1B-9F85-A692CCF8A15A}" srcOrd="1" destOrd="0" presId="urn:microsoft.com/office/officeart/2018/2/layout/IconVerticalSolidList"/>
    <dgm:cxn modelId="{FD15D1DE-8644-4B11-AF8E-13DE0DE611E5}" type="presParOf" srcId="{F1287C33-FCB3-4F0A-8575-5BA3182DC5CA}" destId="{1FBCA274-4FC7-4303-BAE7-2DF1FE1177A4}" srcOrd="2" destOrd="0" presId="urn:microsoft.com/office/officeart/2018/2/layout/IconVerticalSolidList"/>
    <dgm:cxn modelId="{C07BB59E-6D00-4ABF-8C67-09ED2C9885D2}" type="presParOf" srcId="{F1287C33-FCB3-4F0A-8575-5BA3182DC5CA}" destId="{106CCEDA-0B54-477B-BF29-084D6F79E07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5150BB-F7FE-4919-A423-DE971284FB8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3C6603C-9D1E-4725-9A2D-E0DAA4790365}">
      <dgm:prSet/>
      <dgm:spPr/>
      <dgm:t>
        <a:bodyPr/>
        <a:lstStyle/>
        <a:p>
          <a:pPr>
            <a:lnSpc>
              <a:spcPct val="100000"/>
            </a:lnSpc>
          </a:pPr>
          <a:r>
            <a:rPr lang="en-US"/>
            <a:t>Students often excel in one aspect or the other.</a:t>
          </a:r>
        </a:p>
      </dgm:t>
    </dgm:pt>
    <dgm:pt modelId="{51F211D6-269A-4A46-AACC-8602B06AC185}" type="parTrans" cxnId="{42D90C2C-1583-4C92-BB9C-8563884037AD}">
      <dgm:prSet/>
      <dgm:spPr/>
      <dgm:t>
        <a:bodyPr/>
        <a:lstStyle/>
        <a:p>
          <a:endParaRPr lang="en-US"/>
        </a:p>
      </dgm:t>
    </dgm:pt>
    <dgm:pt modelId="{ABEAA509-B0C4-4124-8A2A-DA719BA2AF89}" type="sibTrans" cxnId="{42D90C2C-1583-4C92-BB9C-8563884037AD}">
      <dgm:prSet/>
      <dgm:spPr/>
      <dgm:t>
        <a:bodyPr/>
        <a:lstStyle/>
        <a:p>
          <a:endParaRPr lang="en-US"/>
        </a:p>
      </dgm:t>
    </dgm:pt>
    <dgm:pt modelId="{24E26435-6B59-4E74-A538-088D64117135}">
      <dgm:prSet/>
      <dgm:spPr/>
      <dgm:t>
        <a:bodyPr/>
        <a:lstStyle/>
        <a:p>
          <a:pPr>
            <a:lnSpc>
              <a:spcPct val="100000"/>
            </a:lnSpc>
          </a:pPr>
          <a:r>
            <a:rPr lang="en-US"/>
            <a:t>However, the good physician must be competent in all three areas.</a:t>
          </a:r>
        </a:p>
      </dgm:t>
    </dgm:pt>
    <dgm:pt modelId="{A22D0107-9A12-461B-B463-66D6BAA60429}" type="parTrans" cxnId="{A7D22437-2F21-4A5E-8933-3646895A72A3}">
      <dgm:prSet/>
      <dgm:spPr/>
      <dgm:t>
        <a:bodyPr/>
        <a:lstStyle/>
        <a:p>
          <a:endParaRPr lang="en-US"/>
        </a:p>
      </dgm:t>
    </dgm:pt>
    <dgm:pt modelId="{CABBE64E-8532-4D55-A8A9-E74DE3A6DB71}" type="sibTrans" cxnId="{A7D22437-2F21-4A5E-8933-3646895A72A3}">
      <dgm:prSet/>
      <dgm:spPr/>
      <dgm:t>
        <a:bodyPr/>
        <a:lstStyle/>
        <a:p>
          <a:endParaRPr lang="en-US"/>
        </a:p>
      </dgm:t>
    </dgm:pt>
    <dgm:pt modelId="{2634A955-D3F9-423D-B416-36E121E45BAA}">
      <dgm:prSet/>
      <dgm:spPr/>
      <dgm:t>
        <a:bodyPr/>
        <a:lstStyle/>
        <a:p>
          <a:pPr>
            <a:lnSpc>
              <a:spcPct val="100000"/>
            </a:lnSpc>
          </a:pPr>
          <a:r>
            <a:rPr lang="en-US"/>
            <a:t>Grading therefore must fairly evaluate all three domains.</a:t>
          </a:r>
        </a:p>
      </dgm:t>
    </dgm:pt>
    <dgm:pt modelId="{3374506A-9C12-42E1-A676-38E9C70782E0}" type="parTrans" cxnId="{0241F46C-4C5D-43F7-8D28-3A5D2BA2FB38}">
      <dgm:prSet/>
      <dgm:spPr/>
      <dgm:t>
        <a:bodyPr/>
        <a:lstStyle/>
        <a:p>
          <a:endParaRPr lang="en-US"/>
        </a:p>
      </dgm:t>
    </dgm:pt>
    <dgm:pt modelId="{9D640991-9300-4AEB-954A-2D68E7235514}" type="sibTrans" cxnId="{0241F46C-4C5D-43F7-8D28-3A5D2BA2FB38}">
      <dgm:prSet/>
      <dgm:spPr/>
      <dgm:t>
        <a:bodyPr/>
        <a:lstStyle/>
        <a:p>
          <a:endParaRPr lang="en-US"/>
        </a:p>
      </dgm:t>
    </dgm:pt>
    <dgm:pt modelId="{3F375F38-FB52-40E0-876B-57A88A713A35}">
      <dgm:prSet/>
      <dgm:spPr/>
      <dgm:t>
        <a:bodyPr/>
        <a:lstStyle/>
        <a:p>
          <a:pPr>
            <a:lnSpc>
              <a:spcPct val="100000"/>
            </a:lnSpc>
          </a:pPr>
          <a:r>
            <a:rPr lang="en-US"/>
            <a:t>This allows students to accurately identify their strengths and weaknesses.</a:t>
          </a:r>
        </a:p>
      </dgm:t>
    </dgm:pt>
    <dgm:pt modelId="{9AA1204C-5072-4443-B251-EC7C497A5A0A}" type="parTrans" cxnId="{B5AC7D08-BFD9-44E8-AD47-71365C12067C}">
      <dgm:prSet/>
      <dgm:spPr/>
      <dgm:t>
        <a:bodyPr/>
        <a:lstStyle/>
        <a:p>
          <a:endParaRPr lang="en-US"/>
        </a:p>
      </dgm:t>
    </dgm:pt>
    <dgm:pt modelId="{B8083FCF-23DA-4E7D-9C8D-EA5A0AC6C6EB}" type="sibTrans" cxnId="{B5AC7D08-BFD9-44E8-AD47-71365C12067C}">
      <dgm:prSet/>
      <dgm:spPr/>
      <dgm:t>
        <a:bodyPr/>
        <a:lstStyle/>
        <a:p>
          <a:endParaRPr lang="en-US"/>
        </a:p>
      </dgm:t>
    </dgm:pt>
    <dgm:pt modelId="{138DE4DA-AD73-4930-83F0-F0B21C227003}">
      <dgm:prSet/>
      <dgm:spPr/>
      <dgm:t>
        <a:bodyPr/>
        <a:lstStyle/>
        <a:p>
          <a:pPr>
            <a:lnSpc>
              <a:spcPct val="100000"/>
            </a:lnSpc>
          </a:pPr>
          <a:r>
            <a:rPr lang="en-US" dirty="0"/>
            <a:t>It satisfies the public that medical schools are producing competent physicians.</a:t>
          </a:r>
        </a:p>
      </dgm:t>
    </dgm:pt>
    <dgm:pt modelId="{A6EFA2A4-D5A0-44F0-8494-34CEBD352C56}" type="parTrans" cxnId="{9E5674BE-C6CE-45B0-BB5A-EC5EE29F64F2}">
      <dgm:prSet/>
      <dgm:spPr/>
      <dgm:t>
        <a:bodyPr/>
        <a:lstStyle/>
        <a:p>
          <a:endParaRPr lang="en-US"/>
        </a:p>
      </dgm:t>
    </dgm:pt>
    <dgm:pt modelId="{B00383F1-376F-4424-9607-30FE4A89F9D0}" type="sibTrans" cxnId="{9E5674BE-C6CE-45B0-BB5A-EC5EE29F64F2}">
      <dgm:prSet/>
      <dgm:spPr/>
      <dgm:t>
        <a:bodyPr/>
        <a:lstStyle/>
        <a:p>
          <a:endParaRPr lang="en-US"/>
        </a:p>
      </dgm:t>
    </dgm:pt>
    <dgm:pt modelId="{09B6FF90-1B1E-40E7-9642-CC770AEC3C62}">
      <dgm:prSet/>
      <dgm:spPr/>
      <dgm:t>
        <a:bodyPr/>
        <a:lstStyle/>
        <a:p>
          <a:pPr>
            <a:lnSpc>
              <a:spcPct val="100000"/>
            </a:lnSpc>
          </a:pPr>
          <a:r>
            <a:rPr lang="en-US"/>
            <a:t>It informs residencies which students would best fit their discipline.</a:t>
          </a:r>
          <a:endParaRPr lang="en-US" dirty="0"/>
        </a:p>
      </dgm:t>
    </dgm:pt>
    <dgm:pt modelId="{2B91A702-1BC6-4559-BE8A-E86AFA304AFB}" type="parTrans" cxnId="{20E3E6C4-C7A9-443D-B902-F13FFB56A3E6}">
      <dgm:prSet/>
      <dgm:spPr/>
      <dgm:t>
        <a:bodyPr/>
        <a:lstStyle/>
        <a:p>
          <a:endParaRPr lang="en-US"/>
        </a:p>
      </dgm:t>
    </dgm:pt>
    <dgm:pt modelId="{ECC52D3F-009E-4B05-8D41-9A275BE424F8}" type="sibTrans" cxnId="{20E3E6C4-C7A9-443D-B902-F13FFB56A3E6}">
      <dgm:prSet/>
      <dgm:spPr/>
      <dgm:t>
        <a:bodyPr/>
        <a:lstStyle/>
        <a:p>
          <a:endParaRPr lang="en-US"/>
        </a:p>
      </dgm:t>
    </dgm:pt>
    <dgm:pt modelId="{F8A0A781-97D4-43F1-ABAF-50632F795C15}" type="pres">
      <dgm:prSet presAssocID="{585150BB-F7FE-4919-A423-DE971284FB8C}" presName="root" presStyleCnt="0">
        <dgm:presLayoutVars>
          <dgm:dir/>
          <dgm:resizeHandles val="exact"/>
        </dgm:presLayoutVars>
      </dgm:prSet>
      <dgm:spPr/>
    </dgm:pt>
    <dgm:pt modelId="{7800D471-1C16-4466-80B9-CDD2653EB14A}" type="pres">
      <dgm:prSet presAssocID="{33C6603C-9D1E-4725-9A2D-E0DAA4790365}" presName="compNode" presStyleCnt="0"/>
      <dgm:spPr/>
    </dgm:pt>
    <dgm:pt modelId="{A25997A1-E35A-4A71-ABEF-41F967E0CE19}" type="pres">
      <dgm:prSet presAssocID="{33C6603C-9D1E-4725-9A2D-E0DAA479036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Enrollment"/>
        </a:ext>
      </dgm:extLst>
    </dgm:pt>
    <dgm:pt modelId="{73C0BC64-4602-4BA1-8118-FAAA522B0A24}" type="pres">
      <dgm:prSet presAssocID="{33C6603C-9D1E-4725-9A2D-E0DAA4790365}" presName="spaceRect" presStyleCnt="0"/>
      <dgm:spPr/>
    </dgm:pt>
    <dgm:pt modelId="{AB8355F9-52BA-4265-97DD-C60E2E62C206}" type="pres">
      <dgm:prSet presAssocID="{33C6603C-9D1E-4725-9A2D-E0DAA4790365}" presName="textRect" presStyleLbl="revTx" presStyleIdx="0" presStyleCnt="6">
        <dgm:presLayoutVars>
          <dgm:chMax val="1"/>
          <dgm:chPref val="1"/>
        </dgm:presLayoutVars>
      </dgm:prSet>
      <dgm:spPr/>
    </dgm:pt>
    <dgm:pt modelId="{F97C0B8C-EAD0-47B8-AB8F-8EDFBCBF51B0}" type="pres">
      <dgm:prSet presAssocID="{ABEAA509-B0C4-4124-8A2A-DA719BA2AF89}" presName="sibTrans" presStyleCnt="0"/>
      <dgm:spPr/>
    </dgm:pt>
    <dgm:pt modelId="{F0B1E515-7A25-4479-8002-BE20F8C6212A}" type="pres">
      <dgm:prSet presAssocID="{24E26435-6B59-4E74-A538-088D64117135}" presName="compNode" presStyleCnt="0"/>
      <dgm:spPr/>
    </dgm:pt>
    <dgm:pt modelId="{51A54472-AA5A-432E-B3A5-7679F1E84FBB}" type="pres">
      <dgm:prSet presAssocID="{24E26435-6B59-4E74-A538-088D6411713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lth"/>
        </a:ext>
      </dgm:extLst>
    </dgm:pt>
    <dgm:pt modelId="{96752ADD-CBD8-413A-AD31-F530C6C221C6}" type="pres">
      <dgm:prSet presAssocID="{24E26435-6B59-4E74-A538-088D64117135}" presName="spaceRect" presStyleCnt="0"/>
      <dgm:spPr/>
    </dgm:pt>
    <dgm:pt modelId="{897F9A75-F46E-4A5C-BC63-5EAC23C1D2CE}" type="pres">
      <dgm:prSet presAssocID="{24E26435-6B59-4E74-A538-088D64117135}" presName="textRect" presStyleLbl="revTx" presStyleIdx="1" presStyleCnt="6">
        <dgm:presLayoutVars>
          <dgm:chMax val="1"/>
          <dgm:chPref val="1"/>
        </dgm:presLayoutVars>
      </dgm:prSet>
      <dgm:spPr/>
    </dgm:pt>
    <dgm:pt modelId="{25C82BB7-94D6-40BD-849F-4FBC3AFFF359}" type="pres">
      <dgm:prSet presAssocID="{CABBE64E-8532-4D55-A8A9-E74DE3A6DB71}" presName="sibTrans" presStyleCnt="0"/>
      <dgm:spPr/>
    </dgm:pt>
    <dgm:pt modelId="{3270170C-E0D3-428E-A767-EA783C0818BE}" type="pres">
      <dgm:prSet presAssocID="{2634A955-D3F9-423D-B416-36E121E45BAA}" presName="compNode" presStyleCnt="0"/>
      <dgm:spPr/>
    </dgm:pt>
    <dgm:pt modelId="{8910BF03-239F-4CED-94C1-9E42DA485798}" type="pres">
      <dgm:prSet presAssocID="{2634A955-D3F9-423D-B416-36E121E45BA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rror"/>
        </a:ext>
      </dgm:extLst>
    </dgm:pt>
    <dgm:pt modelId="{6BDC0ACC-CD18-40CA-B0A3-A136CB4E0554}" type="pres">
      <dgm:prSet presAssocID="{2634A955-D3F9-423D-B416-36E121E45BAA}" presName="spaceRect" presStyleCnt="0"/>
      <dgm:spPr/>
    </dgm:pt>
    <dgm:pt modelId="{1FE1BA87-583D-4FA8-9CBC-F0BC275ACE15}" type="pres">
      <dgm:prSet presAssocID="{2634A955-D3F9-423D-B416-36E121E45BAA}" presName="textRect" presStyleLbl="revTx" presStyleIdx="2" presStyleCnt="6">
        <dgm:presLayoutVars>
          <dgm:chMax val="1"/>
          <dgm:chPref val="1"/>
        </dgm:presLayoutVars>
      </dgm:prSet>
      <dgm:spPr/>
    </dgm:pt>
    <dgm:pt modelId="{7B48F99F-6C9C-4D6B-BD46-B1A9EE64F478}" type="pres">
      <dgm:prSet presAssocID="{9D640991-9300-4AEB-954A-2D68E7235514}" presName="sibTrans" presStyleCnt="0"/>
      <dgm:spPr/>
    </dgm:pt>
    <dgm:pt modelId="{C6F98E42-2FAE-43BC-BA48-307D7AD7BA49}" type="pres">
      <dgm:prSet presAssocID="{3F375F38-FB52-40E0-876B-57A88A713A35}" presName="compNode" presStyleCnt="0"/>
      <dgm:spPr/>
    </dgm:pt>
    <dgm:pt modelId="{AA766813-B437-468E-89E6-CFAC96A91D45}" type="pres">
      <dgm:prSet presAssocID="{3F375F38-FB52-40E0-876B-57A88A713A3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ngerprint"/>
        </a:ext>
      </dgm:extLst>
    </dgm:pt>
    <dgm:pt modelId="{D0C641CE-31DA-410D-B0A9-EBA604B9AD95}" type="pres">
      <dgm:prSet presAssocID="{3F375F38-FB52-40E0-876B-57A88A713A35}" presName="spaceRect" presStyleCnt="0"/>
      <dgm:spPr/>
    </dgm:pt>
    <dgm:pt modelId="{581C99D2-4670-4AAE-837D-1CC068CD677C}" type="pres">
      <dgm:prSet presAssocID="{3F375F38-FB52-40E0-876B-57A88A713A35}" presName="textRect" presStyleLbl="revTx" presStyleIdx="3" presStyleCnt="6">
        <dgm:presLayoutVars>
          <dgm:chMax val="1"/>
          <dgm:chPref val="1"/>
        </dgm:presLayoutVars>
      </dgm:prSet>
      <dgm:spPr/>
    </dgm:pt>
    <dgm:pt modelId="{79443B24-D79C-4D6C-B560-2AFE47D72E30}" type="pres">
      <dgm:prSet presAssocID="{B8083FCF-23DA-4E7D-9C8D-EA5A0AC6C6EB}" presName="sibTrans" presStyleCnt="0"/>
      <dgm:spPr/>
    </dgm:pt>
    <dgm:pt modelId="{4C139F2C-7CCD-482A-BD3A-C22D14590B5F}" type="pres">
      <dgm:prSet presAssocID="{09B6FF90-1B1E-40E7-9642-CC770AEC3C62}" presName="compNode" presStyleCnt="0"/>
      <dgm:spPr/>
    </dgm:pt>
    <dgm:pt modelId="{E2CD223C-0715-41F2-B30E-9F20CA0221A3}" type="pres">
      <dgm:prSet presAssocID="{09B6FF90-1B1E-40E7-9642-CC770AEC3C6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obot"/>
        </a:ext>
      </dgm:extLst>
    </dgm:pt>
    <dgm:pt modelId="{15246B65-7B04-4E30-9C0C-41B067495C34}" type="pres">
      <dgm:prSet presAssocID="{09B6FF90-1B1E-40E7-9642-CC770AEC3C62}" presName="spaceRect" presStyleCnt="0"/>
      <dgm:spPr/>
    </dgm:pt>
    <dgm:pt modelId="{4A330D90-CEF8-4D47-9D58-26D5FC69779B}" type="pres">
      <dgm:prSet presAssocID="{09B6FF90-1B1E-40E7-9642-CC770AEC3C62}" presName="textRect" presStyleLbl="revTx" presStyleIdx="4" presStyleCnt="6">
        <dgm:presLayoutVars>
          <dgm:chMax val="1"/>
          <dgm:chPref val="1"/>
        </dgm:presLayoutVars>
      </dgm:prSet>
      <dgm:spPr/>
    </dgm:pt>
    <dgm:pt modelId="{49E7BD05-FFDF-154D-AA86-21B88832D1FA}" type="pres">
      <dgm:prSet presAssocID="{ECC52D3F-009E-4B05-8D41-9A275BE424F8}" presName="sibTrans" presStyleCnt="0"/>
      <dgm:spPr/>
    </dgm:pt>
    <dgm:pt modelId="{45B14FA8-1749-4C45-BE76-D5BA689FE705}" type="pres">
      <dgm:prSet presAssocID="{138DE4DA-AD73-4930-83F0-F0B21C227003}" presName="compNode" presStyleCnt="0"/>
      <dgm:spPr/>
    </dgm:pt>
    <dgm:pt modelId="{8EBD993A-7DE5-4239-B643-D932A3C828A8}" type="pres">
      <dgm:prSet presAssocID="{138DE4DA-AD73-4930-83F0-F0B21C22700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ducation"/>
        </a:ext>
      </dgm:extLst>
    </dgm:pt>
    <dgm:pt modelId="{809A2341-3B37-4E2A-B8F3-A9349DA34050}" type="pres">
      <dgm:prSet presAssocID="{138DE4DA-AD73-4930-83F0-F0B21C227003}" presName="spaceRect" presStyleCnt="0"/>
      <dgm:spPr/>
    </dgm:pt>
    <dgm:pt modelId="{10E83572-B641-4E25-8FBE-1C63CCB382D4}" type="pres">
      <dgm:prSet presAssocID="{138DE4DA-AD73-4930-83F0-F0B21C227003}" presName="textRect" presStyleLbl="revTx" presStyleIdx="5" presStyleCnt="6">
        <dgm:presLayoutVars>
          <dgm:chMax val="1"/>
          <dgm:chPref val="1"/>
        </dgm:presLayoutVars>
      </dgm:prSet>
      <dgm:spPr/>
    </dgm:pt>
  </dgm:ptLst>
  <dgm:cxnLst>
    <dgm:cxn modelId="{B5AC7D08-BFD9-44E8-AD47-71365C12067C}" srcId="{585150BB-F7FE-4919-A423-DE971284FB8C}" destId="{3F375F38-FB52-40E0-876B-57A88A713A35}" srcOrd="3" destOrd="0" parTransId="{9AA1204C-5072-4443-B251-EC7C497A5A0A}" sibTransId="{B8083FCF-23DA-4E7D-9C8D-EA5A0AC6C6EB}"/>
    <dgm:cxn modelId="{42D90C2C-1583-4C92-BB9C-8563884037AD}" srcId="{585150BB-F7FE-4919-A423-DE971284FB8C}" destId="{33C6603C-9D1E-4725-9A2D-E0DAA4790365}" srcOrd="0" destOrd="0" parTransId="{51F211D6-269A-4A46-AACC-8602B06AC185}" sibTransId="{ABEAA509-B0C4-4124-8A2A-DA719BA2AF89}"/>
    <dgm:cxn modelId="{A7D22437-2F21-4A5E-8933-3646895A72A3}" srcId="{585150BB-F7FE-4919-A423-DE971284FB8C}" destId="{24E26435-6B59-4E74-A538-088D64117135}" srcOrd="1" destOrd="0" parTransId="{A22D0107-9A12-461B-B463-66D6BAA60429}" sibTransId="{CABBE64E-8532-4D55-A8A9-E74DE3A6DB71}"/>
    <dgm:cxn modelId="{2BCD9347-D4B5-264A-B1F4-A63240DD7C00}" type="presOf" srcId="{138DE4DA-AD73-4930-83F0-F0B21C227003}" destId="{10E83572-B641-4E25-8FBE-1C63CCB382D4}" srcOrd="0" destOrd="0" presId="urn:microsoft.com/office/officeart/2018/2/layout/IconLabelList"/>
    <dgm:cxn modelId="{617D684E-218D-8B42-A038-69C0957AEF3C}" type="presOf" srcId="{2634A955-D3F9-423D-B416-36E121E45BAA}" destId="{1FE1BA87-583D-4FA8-9CBC-F0BC275ACE15}" srcOrd="0" destOrd="0" presId="urn:microsoft.com/office/officeart/2018/2/layout/IconLabelList"/>
    <dgm:cxn modelId="{6A8F1357-EBE9-944F-B512-31C1C0C0F60D}" type="presOf" srcId="{24E26435-6B59-4E74-A538-088D64117135}" destId="{897F9A75-F46E-4A5C-BC63-5EAC23C1D2CE}" srcOrd="0" destOrd="0" presId="urn:microsoft.com/office/officeart/2018/2/layout/IconLabelList"/>
    <dgm:cxn modelId="{0241F46C-4C5D-43F7-8D28-3A5D2BA2FB38}" srcId="{585150BB-F7FE-4919-A423-DE971284FB8C}" destId="{2634A955-D3F9-423D-B416-36E121E45BAA}" srcOrd="2" destOrd="0" parTransId="{3374506A-9C12-42E1-A676-38E9C70782E0}" sibTransId="{9D640991-9300-4AEB-954A-2D68E7235514}"/>
    <dgm:cxn modelId="{C94E9471-7DD7-4732-9B8D-25941BEEEEDB}" type="presOf" srcId="{585150BB-F7FE-4919-A423-DE971284FB8C}" destId="{F8A0A781-97D4-43F1-ABAF-50632F795C15}" srcOrd="0" destOrd="0" presId="urn:microsoft.com/office/officeart/2018/2/layout/IconLabelList"/>
    <dgm:cxn modelId="{9B74C774-B40A-E74B-9E47-C5921A94EB90}" type="presOf" srcId="{3F375F38-FB52-40E0-876B-57A88A713A35}" destId="{581C99D2-4670-4AAE-837D-1CC068CD677C}" srcOrd="0" destOrd="0" presId="urn:microsoft.com/office/officeart/2018/2/layout/IconLabelList"/>
    <dgm:cxn modelId="{699C4CBA-50BD-1449-9F88-37C3D9879057}" type="presOf" srcId="{09B6FF90-1B1E-40E7-9642-CC770AEC3C62}" destId="{4A330D90-CEF8-4D47-9D58-26D5FC69779B}" srcOrd="0" destOrd="0" presId="urn:microsoft.com/office/officeart/2018/2/layout/IconLabelList"/>
    <dgm:cxn modelId="{B083D6BC-7B09-7846-B031-32CF83359073}" type="presOf" srcId="{33C6603C-9D1E-4725-9A2D-E0DAA4790365}" destId="{AB8355F9-52BA-4265-97DD-C60E2E62C206}" srcOrd="0" destOrd="0" presId="urn:microsoft.com/office/officeart/2018/2/layout/IconLabelList"/>
    <dgm:cxn modelId="{9E5674BE-C6CE-45B0-BB5A-EC5EE29F64F2}" srcId="{585150BB-F7FE-4919-A423-DE971284FB8C}" destId="{138DE4DA-AD73-4930-83F0-F0B21C227003}" srcOrd="5" destOrd="0" parTransId="{A6EFA2A4-D5A0-44F0-8494-34CEBD352C56}" sibTransId="{B00383F1-376F-4424-9607-30FE4A89F9D0}"/>
    <dgm:cxn modelId="{20E3E6C4-C7A9-443D-B902-F13FFB56A3E6}" srcId="{585150BB-F7FE-4919-A423-DE971284FB8C}" destId="{09B6FF90-1B1E-40E7-9642-CC770AEC3C62}" srcOrd="4" destOrd="0" parTransId="{2B91A702-1BC6-4559-BE8A-E86AFA304AFB}" sibTransId="{ECC52D3F-009E-4B05-8D41-9A275BE424F8}"/>
    <dgm:cxn modelId="{F4D9870C-F93B-5C4A-98ED-E53B8861BCA4}" type="presParOf" srcId="{F8A0A781-97D4-43F1-ABAF-50632F795C15}" destId="{7800D471-1C16-4466-80B9-CDD2653EB14A}" srcOrd="0" destOrd="0" presId="urn:microsoft.com/office/officeart/2018/2/layout/IconLabelList"/>
    <dgm:cxn modelId="{4BCE3C93-26BA-8743-896E-6113A3D25189}" type="presParOf" srcId="{7800D471-1C16-4466-80B9-CDD2653EB14A}" destId="{A25997A1-E35A-4A71-ABEF-41F967E0CE19}" srcOrd="0" destOrd="0" presId="urn:microsoft.com/office/officeart/2018/2/layout/IconLabelList"/>
    <dgm:cxn modelId="{81604C80-BA3C-8845-8106-368A7B3DD1D3}" type="presParOf" srcId="{7800D471-1C16-4466-80B9-CDD2653EB14A}" destId="{73C0BC64-4602-4BA1-8118-FAAA522B0A24}" srcOrd="1" destOrd="0" presId="urn:microsoft.com/office/officeart/2018/2/layout/IconLabelList"/>
    <dgm:cxn modelId="{6C8CFF1F-B805-5A41-94E8-777395015182}" type="presParOf" srcId="{7800D471-1C16-4466-80B9-CDD2653EB14A}" destId="{AB8355F9-52BA-4265-97DD-C60E2E62C206}" srcOrd="2" destOrd="0" presId="urn:microsoft.com/office/officeart/2018/2/layout/IconLabelList"/>
    <dgm:cxn modelId="{35C43D3E-9628-A044-A6FB-3E8082A45C4F}" type="presParOf" srcId="{F8A0A781-97D4-43F1-ABAF-50632F795C15}" destId="{F97C0B8C-EAD0-47B8-AB8F-8EDFBCBF51B0}" srcOrd="1" destOrd="0" presId="urn:microsoft.com/office/officeart/2018/2/layout/IconLabelList"/>
    <dgm:cxn modelId="{BC00DDE2-821F-DF4F-869F-54BEEBEE61EC}" type="presParOf" srcId="{F8A0A781-97D4-43F1-ABAF-50632F795C15}" destId="{F0B1E515-7A25-4479-8002-BE20F8C6212A}" srcOrd="2" destOrd="0" presId="urn:microsoft.com/office/officeart/2018/2/layout/IconLabelList"/>
    <dgm:cxn modelId="{38472DEE-2F89-AD45-BC47-070B611E2CB2}" type="presParOf" srcId="{F0B1E515-7A25-4479-8002-BE20F8C6212A}" destId="{51A54472-AA5A-432E-B3A5-7679F1E84FBB}" srcOrd="0" destOrd="0" presId="urn:microsoft.com/office/officeart/2018/2/layout/IconLabelList"/>
    <dgm:cxn modelId="{40692E2D-1277-3641-914B-56906ADC24AE}" type="presParOf" srcId="{F0B1E515-7A25-4479-8002-BE20F8C6212A}" destId="{96752ADD-CBD8-413A-AD31-F530C6C221C6}" srcOrd="1" destOrd="0" presId="urn:microsoft.com/office/officeart/2018/2/layout/IconLabelList"/>
    <dgm:cxn modelId="{2BFF7679-376E-B247-BDA8-4AC557A2FFAE}" type="presParOf" srcId="{F0B1E515-7A25-4479-8002-BE20F8C6212A}" destId="{897F9A75-F46E-4A5C-BC63-5EAC23C1D2CE}" srcOrd="2" destOrd="0" presId="urn:microsoft.com/office/officeart/2018/2/layout/IconLabelList"/>
    <dgm:cxn modelId="{251485E8-E969-8743-B03D-5163FAD3E266}" type="presParOf" srcId="{F8A0A781-97D4-43F1-ABAF-50632F795C15}" destId="{25C82BB7-94D6-40BD-849F-4FBC3AFFF359}" srcOrd="3" destOrd="0" presId="urn:microsoft.com/office/officeart/2018/2/layout/IconLabelList"/>
    <dgm:cxn modelId="{788509A8-7DDD-1A47-B186-69CB01EFA564}" type="presParOf" srcId="{F8A0A781-97D4-43F1-ABAF-50632F795C15}" destId="{3270170C-E0D3-428E-A767-EA783C0818BE}" srcOrd="4" destOrd="0" presId="urn:microsoft.com/office/officeart/2018/2/layout/IconLabelList"/>
    <dgm:cxn modelId="{3C3569E5-A948-8C40-8BF9-4AAA09E557EB}" type="presParOf" srcId="{3270170C-E0D3-428E-A767-EA783C0818BE}" destId="{8910BF03-239F-4CED-94C1-9E42DA485798}" srcOrd="0" destOrd="0" presId="urn:microsoft.com/office/officeart/2018/2/layout/IconLabelList"/>
    <dgm:cxn modelId="{0C4806BD-FFFF-1A49-AC21-00B2B1D303EA}" type="presParOf" srcId="{3270170C-E0D3-428E-A767-EA783C0818BE}" destId="{6BDC0ACC-CD18-40CA-B0A3-A136CB4E0554}" srcOrd="1" destOrd="0" presId="urn:microsoft.com/office/officeart/2018/2/layout/IconLabelList"/>
    <dgm:cxn modelId="{49411E29-483E-7B49-8017-FA136E02EED7}" type="presParOf" srcId="{3270170C-E0D3-428E-A767-EA783C0818BE}" destId="{1FE1BA87-583D-4FA8-9CBC-F0BC275ACE15}" srcOrd="2" destOrd="0" presId="urn:microsoft.com/office/officeart/2018/2/layout/IconLabelList"/>
    <dgm:cxn modelId="{54F9F6FC-D8F7-434D-813D-FAC89020D9D6}" type="presParOf" srcId="{F8A0A781-97D4-43F1-ABAF-50632F795C15}" destId="{7B48F99F-6C9C-4D6B-BD46-B1A9EE64F478}" srcOrd="5" destOrd="0" presId="urn:microsoft.com/office/officeart/2018/2/layout/IconLabelList"/>
    <dgm:cxn modelId="{2917BEDE-1595-6D4A-BD38-367C57898CEF}" type="presParOf" srcId="{F8A0A781-97D4-43F1-ABAF-50632F795C15}" destId="{C6F98E42-2FAE-43BC-BA48-307D7AD7BA49}" srcOrd="6" destOrd="0" presId="urn:microsoft.com/office/officeart/2018/2/layout/IconLabelList"/>
    <dgm:cxn modelId="{6BD02E9B-CB24-8841-9087-0BBA6601A8EC}" type="presParOf" srcId="{C6F98E42-2FAE-43BC-BA48-307D7AD7BA49}" destId="{AA766813-B437-468E-89E6-CFAC96A91D45}" srcOrd="0" destOrd="0" presId="urn:microsoft.com/office/officeart/2018/2/layout/IconLabelList"/>
    <dgm:cxn modelId="{B097D918-B863-0541-83CB-E96E7A0371AF}" type="presParOf" srcId="{C6F98E42-2FAE-43BC-BA48-307D7AD7BA49}" destId="{D0C641CE-31DA-410D-B0A9-EBA604B9AD95}" srcOrd="1" destOrd="0" presId="urn:microsoft.com/office/officeart/2018/2/layout/IconLabelList"/>
    <dgm:cxn modelId="{041BAD82-20E3-FD4B-A5D3-616E3333BC0A}" type="presParOf" srcId="{C6F98E42-2FAE-43BC-BA48-307D7AD7BA49}" destId="{581C99D2-4670-4AAE-837D-1CC068CD677C}" srcOrd="2" destOrd="0" presId="urn:microsoft.com/office/officeart/2018/2/layout/IconLabelList"/>
    <dgm:cxn modelId="{16456D11-26AA-134F-B7D4-A4B31A1CA2EE}" type="presParOf" srcId="{F8A0A781-97D4-43F1-ABAF-50632F795C15}" destId="{79443B24-D79C-4D6C-B560-2AFE47D72E30}" srcOrd="7" destOrd="0" presId="urn:microsoft.com/office/officeart/2018/2/layout/IconLabelList"/>
    <dgm:cxn modelId="{89A4C69F-2E5C-0A48-AEBD-2FE0E37DA11C}" type="presParOf" srcId="{F8A0A781-97D4-43F1-ABAF-50632F795C15}" destId="{4C139F2C-7CCD-482A-BD3A-C22D14590B5F}" srcOrd="8" destOrd="0" presId="urn:microsoft.com/office/officeart/2018/2/layout/IconLabelList"/>
    <dgm:cxn modelId="{4DB435E5-A9F4-1C42-9FFC-0649D46C2FF8}" type="presParOf" srcId="{4C139F2C-7CCD-482A-BD3A-C22D14590B5F}" destId="{E2CD223C-0715-41F2-B30E-9F20CA0221A3}" srcOrd="0" destOrd="0" presId="urn:microsoft.com/office/officeart/2018/2/layout/IconLabelList"/>
    <dgm:cxn modelId="{2219B5F2-F6F5-564B-8EC2-4153235BB6FC}" type="presParOf" srcId="{4C139F2C-7CCD-482A-BD3A-C22D14590B5F}" destId="{15246B65-7B04-4E30-9C0C-41B067495C34}" srcOrd="1" destOrd="0" presId="urn:microsoft.com/office/officeart/2018/2/layout/IconLabelList"/>
    <dgm:cxn modelId="{1E060264-CA8C-224A-B096-0B6E4FADCA5A}" type="presParOf" srcId="{4C139F2C-7CCD-482A-BD3A-C22D14590B5F}" destId="{4A330D90-CEF8-4D47-9D58-26D5FC69779B}" srcOrd="2" destOrd="0" presId="urn:microsoft.com/office/officeart/2018/2/layout/IconLabelList"/>
    <dgm:cxn modelId="{5D2E78D1-F598-5C43-9BAA-E8BF474D330F}" type="presParOf" srcId="{F8A0A781-97D4-43F1-ABAF-50632F795C15}" destId="{49E7BD05-FFDF-154D-AA86-21B88832D1FA}" srcOrd="9" destOrd="0" presId="urn:microsoft.com/office/officeart/2018/2/layout/IconLabelList"/>
    <dgm:cxn modelId="{66CFE2D7-A3E2-354F-93C1-0380CAEDBCE6}" type="presParOf" srcId="{F8A0A781-97D4-43F1-ABAF-50632F795C15}" destId="{45B14FA8-1749-4C45-BE76-D5BA689FE705}" srcOrd="10" destOrd="0" presId="urn:microsoft.com/office/officeart/2018/2/layout/IconLabelList"/>
    <dgm:cxn modelId="{DBAEB7A1-A699-4348-B27E-28FF6C0B0928}" type="presParOf" srcId="{45B14FA8-1749-4C45-BE76-D5BA689FE705}" destId="{8EBD993A-7DE5-4239-B643-D932A3C828A8}" srcOrd="0" destOrd="0" presId="urn:microsoft.com/office/officeart/2018/2/layout/IconLabelList"/>
    <dgm:cxn modelId="{CD6D15ED-1606-BA43-861F-8A63A355C93D}" type="presParOf" srcId="{45B14FA8-1749-4C45-BE76-D5BA689FE705}" destId="{809A2341-3B37-4E2A-B8F3-A9349DA34050}" srcOrd="1" destOrd="0" presId="urn:microsoft.com/office/officeart/2018/2/layout/IconLabelList"/>
    <dgm:cxn modelId="{A0803152-E173-EA40-B84C-8B13EAE23A48}" type="presParOf" srcId="{45B14FA8-1749-4C45-BE76-D5BA689FE705}" destId="{10E83572-B641-4E25-8FBE-1C63CCB382D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844A1D-42EB-4180-BA84-3D68DA135F1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B445A2-2E25-4CA2-A5D0-185D6D56B344}">
      <dgm:prSet/>
      <dgm:spPr/>
      <dgm:t>
        <a:bodyPr/>
        <a:lstStyle/>
        <a:p>
          <a:r>
            <a:rPr lang="en-US" b="1" dirty="0"/>
            <a:t>NBME subject exams </a:t>
          </a:r>
          <a:r>
            <a:rPr lang="en-US" dirty="0"/>
            <a:t>(shelf exams) </a:t>
          </a:r>
          <a:r>
            <a:rPr lang="en-US" dirty="0">
              <a:sym typeface="Wingdings" panose="05000000000000000000" pitchFamily="2" charset="2"/>
            </a:rPr>
            <a:t></a:t>
          </a:r>
          <a:r>
            <a:rPr lang="en-US" dirty="0"/>
            <a:t> assess medical knowledge and expertise</a:t>
          </a:r>
        </a:p>
      </dgm:t>
    </dgm:pt>
    <dgm:pt modelId="{37CE2FDF-CB7E-421A-9896-0AA57C31B6D7}" type="parTrans" cxnId="{5E240312-55D2-4088-8B8A-49FF4F25AF1B}">
      <dgm:prSet/>
      <dgm:spPr/>
      <dgm:t>
        <a:bodyPr/>
        <a:lstStyle/>
        <a:p>
          <a:endParaRPr lang="en-US"/>
        </a:p>
      </dgm:t>
    </dgm:pt>
    <dgm:pt modelId="{1EFC60AE-E8D1-493F-9E2A-C2179858F484}" type="sibTrans" cxnId="{5E240312-55D2-4088-8B8A-49FF4F25AF1B}">
      <dgm:prSet/>
      <dgm:spPr/>
      <dgm:t>
        <a:bodyPr/>
        <a:lstStyle/>
        <a:p>
          <a:endParaRPr lang="en-US"/>
        </a:p>
      </dgm:t>
    </dgm:pt>
    <dgm:pt modelId="{E0A785E2-4FA2-4A74-A0A1-29D4A6DB9DBD}">
      <dgm:prSet/>
      <dgm:spPr/>
      <dgm:t>
        <a:bodyPr/>
        <a:lstStyle/>
        <a:p>
          <a:r>
            <a:rPr lang="en-US" b="1"/>
            <a:t>Clinical evaluations </a:t>
          </a:r>
          <a:r>
            <a:rPr lang="en-US">
              <a:sym typeface="Wingdings" panose="05000000000000000000" pitchFamily="2" charset="2"/>
            </a:rPr>
            <a:t></a:t>
          </a:r>
          <a:r>
            <a:rPr lang="en-US"/>
            <a:t> assess clinical skills, performance, and professionalism </a:t>
          </a:r>
        </a:p>
      </dgm:t>
    </dgm:pt>
    <dgm:pt modelId="{FFA9B218-3FBC-45B8-855C-FA4D7A8BAA63}" type="sibTrans" cxnId="{EBCA233A-38AB-4E2E-902A-5BB2B81934DA}">
      <dgm:prSet/>
      <dgm:spPr/>
      <dgm:t>
        <a:bodyPr/>
        <a:lstStyle/>
        <a:p>
          <a:endParaRPr lang="en-US"/>
        </a:p>
      </dgm:t>
    </dgm:pt>
    <dgm:pt modelId="{80948D34-A25B-4874-BC79-4FFF51A0F6C1}" type="parTrans" cxnId="{EBCA233A-38AB-4E2E-902A-5BB2B81934DA}">
      <dgm:prSet/>
      <dgm:spPr/>
      <dgm:t>
        <a:bodyPr/>
        <a:lstStyle/>
        <a:p>
          <a:endParaRPr lang="en-US"/>
        </a:p>
      </dgm:t>
    </dgm:pt>
    <dgm:pt modelId="{F66E68EE-2897-4951-8C9D-4066A6F069C3}" type="pres">
      <dgm:prSet presAssocID="{14844A1D-42EB-4180-BA84-3D68DA135F17}" presName="root" presStyleCnt="0">
        <dgm:presLayoutVars>
          <dgm:dir/>
          <dgm:resizeHandles val="exact"/>
        </dgm:presLayoutVars>
      </dgm:prSet>
      <dgm:spPr/>
    </dgm:pt>
    <dgm:pt modelId="{A1470CF3-B820-401F-AF8A-D3C08317B196}" type="pres">
      <dgm:prSet presAssocID="{E0A785E2-4FA2-4A74-A0A1-29D4A6DB9DBD}" presName="compNode" presStyleCnt="0"/>
      <dgm:spPr/>
    </dgm:pt>
    <dgm:pt modelId="{5184E48E-7E3B-4038-9B28-0CF552EF4C62}" type="pres">
      <dgm:prSet presAssocID="{E0A785E2-4FA2-4A74-A0A1-29D4A6DB9DB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841BDFB0-7F67-4020-9D3E-AFFE9B5BCE80}" type="pres">
      <dgm:prSet presAssocID="{E0A785E2-4FA2-4A74-A0A1-29D4A6DB9DBD}" presName="spaceRect" presStyleCnt="0"/>
      <dgm:spPr/>
    </dgm:pt>
    <dgm:pt modelId="{09393B58-59D0-45FA-8809-DDDF418FD988}" type="pres">
      <dgm:prSet presAssocID="{E0A785E2-4FA2-4A74-A0A1-29D4A6DB9DBD}" presName="textRect" presStyleLbl="revTx" presStyleIdx="0" presStyleCnt="2" custScaleY="209698" custLinFactNeighborX="1176" custLinFactNeighborY="30659">
        <dgm:presLayoutVars>
          <dgm:chMax val="1"/>
          <dgm:chPref val="1"/>
        </dgm:presLayoutVars>
      </dgm:prSet>
      <dgm:spPr/>
    </dgm:pt>
    <dgm:pt modelId="{02755A13-33AB-8542-9AB1-FC94D4856C2D}" type="pres">
      <dgm:prSet presAssocID="{FFA9B218-3FBC-45B8-855C-FA4D7A8BAA63}" presName="sibTrans" presStyleCnt="0"/>
      <dgm:spPr/>
    </dgm:pt>
    <dgm:pt modelId="{47196FA2-2419-4C65-86BB-4AD5A4197480}" type="pres">
      <dgm:prSet presAssocID="{67B445A2-2E25-4CA2-A5D0-185D6D56B344}" presName="compNode" presStyleCnt="0"/>
      <dgm:spPr/>
    </dgm:pt>
    <dgm:pt modelId="{23047468-A070-4695-B3D4-28C452EB70F8}" type="pres">
      <dgm:prSet presAssocID="{67B445A2-2E25-4CA2-A5D0-185D6D56B34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9B029F3D-6A35-442B-9F66-B2BCE2DACCA0}" type="pres">
      <dgm:prSet presAssocID="{67B445A2-2E25-4CA2-A5D0-185D6D56B344}" presName="spaceRect" presStyleCnt="0"/>
      <dgm:spPr/>
    </dgm:pt>
    <dgm:pt modelId="{FA10641A-70AA-4932-B6D8-41793F96C1A5}" type="pres">
      <dgm:prSet presAssocID="{67B445A2-2E25-4CA2-A5D0-185D6D56B344}" presName="textRect" presStyleLbl="revTx" presStyleIdx="1" presStyleCnt="2" custScaleY="220594" custLinFactNeighborX="493" custLinFactNeighborY="34046">
        <dgm:presLayoutVars>
          <dgm:chMax val="1"/>
          <dgm:chPref val="1"/>
        </dgm:presLayoutVars>
      </dgm:prSet>
      <dgm:spPr/>
    </dgm:pt>
  </dgm:ptLst>
  <dgm:cxnLst>
    <dgm:cxn modelId="{5E240312-55D2-4088-8B8A-49FF4F25AF1B}" srcId="{14844A1D-42EB-4180-BA84-3D68DA135F17}" destId="{67B445A2-2E25-4CA2-A5D0-185D6D56B344}" srcOrd="1" destOrd="0" parTransId="{37CE2FDF-CB7E-421A-9896-0AA57C31B6D7}" sibTransId="{1EFC60AE-E8D1-493F-9E2A-C2179858F484}"/>
    <dgm:cxn modelId="{13598B12-8407-F04D-9FD6-F64A89FF28C3}" type="presOf" srcId="{67B445A2-2E25-4CA2-A5D0-185D6D56B344}" destId="{FA10641A-70AA-4932-B6D8-41793F96C1A5}" srcOrd="0" destOrd="0" presId="urn:microsoft.com/office/officeart/2018/2/layout/IconLabelList"/>
    <dgm:cxn modelId="{EBCA233A-38AB-4E2E-902A-5BB2B81934DA}" srcId="{14844A1D-42EB-4180-BA84-3D68DA135F17}" destId="{E0A785E2-4FA2-4A74-A0A1-29D4A6DB9DBD}" srcOrd="0" destOrd="0" parTransId="{80948D34-A25B-4874-BC79-4FFF51A0F6C1}" sibTransId="{FFA9B218-3FBC-45B8-855C-FA4D7A8BAA63}"/>
    <dgm:cxn modelId="{86F43480-5E18-5140-98C1-B7336B628490}" type="presOf" srcId="{E0A785E2-4FA2-4A74-A0A1-29D4A6DB9DBD}" destId="{09393B58-59D0-45FA-8809-DDDF418FD988}" srcOrd="0" destOrd="0" presId="urn:microsoft.com/office/officeart/2018/2/layout/IconLabelList"/>
    <dgm:cxn modelId="{69FEEC98-9A82-F545-8531-DC17BE36F3DF}" type="presOf" srcId="{14844A1D-42EB-4180-BA84-3D68DA135F17}" destId="{F66E68EE-2897-4951-8C9D-4066A6F069C3}" srcOrd="0" destOrd="0" presId="urn:microsoft.com/office/officeart/2018/2/layout/IconLabelList"/>
    <dgm:cxn modelId="{FF3B8FA0-3262-D04B-8109-C991B0295423}" type="presParOf" srcId="{F66E68EE-2897-4951-8C9D-4066A6F069C3}" destId="{A1470CF3-B820-401F-AF8A-D3C08317B196}" srcOrd="0" destOrd="0" presId="urn:microsoft.com/office/officeart/2018/2/layout/IconLabelList"/>
    <dgm:cxn modelId="{4E7A14BC-EE25-B140-AE52-87E604FA43D3}" type="presParOf" srcId="{A1470CF3-B820-401F-AF8A-D3C08317B196}" destId="{5184E48E-7E3B-4038-9B28-0CF552EF4C62}" srcOrd="0" destOrd="0" presId="urn:microsoft.com/office/officeart/2018/2/layout/IconLabelList"/>
    <dgm:cxn modelId="{9B9A2F80-8BEF-EC4D-9492-3F64D4E75EA8}" type="presParOf" srcId="{A1470CF3-B820-401F-AF8A-D3C08317B196}" destId="{841BDFB0-7F67-4020-9D3E-AFFE9B5BCE80}" srcOrd="1" destOrd="0" presId="urn:microsoft.com/office/officeart/2018/2/layout/IconLabelList"/>
    <dgm:cxn modelId="{0D6AD137-24DE-1D45-9D38-64F0991E90FD}" type="presParOf" srcId="{A1470CF3-B820-401F-AF8A-D3C08317B196}" destId="{09393B58-59D0-45FA-8809-DDDF418FD988}" srcOrd="2" destOrd="0" presId="urn:microsoft.com/office/officeart/2018/2/layout/IconLabelList"/>
    <dgm:cxn modelId="{FA1B0731-6424-2947-BE76-00FF08C19618}" type="presParOf" srcId="{F66E68EE-2897-4951-8C9D-4066A6F069C3}" destId="{02755A13-33AB-8542-9AB1-FC94D4856C2D}" srcOrd="1" destOrd="0" presId="urn:microsoft.com/office/officeart/2018/2/layout/IconLabelList"/>
    <dgm:cxn modelId="{5E0DCC36-DA68-D043-9363-DE6B6425FC4E}" type="presParOf" srcId="{F66E68EE-2897-4951-8C9D-4066A6F069C3}" destId="{47196FA2-2419-4C65-86BB-4AD5A4197480}" srcOrd="2" destOrd="0" presId="urn:microsoft.com/office/officeart/2018/2/layout/IconLabelList"/>
    <dgm:cxn modelId="{A60E2A46-7FC7-1A43-A982-02B8FA182A5B}" type="presParOf" srcId="{47196FA2-2419-4C65-86BB-4AD5A4197480}" destId="{23047468-A070-4695-B3D4-28C452EB70F8}" srcOrd="0" destOrd="0" presId="urn:microsoft.com/office/officeart/2018/2/layout/IconLabelList"/>
    <dgm:cxn modelId="{ABC01115-1186-B649-A2B6-7DC7E04A97AB}" type="presParOf" srcId="{47196FA2-2419-4C65-86BB-4AD5A4197480}" destId="{9B029F3D-6A35-442B-9F66-B2BCE2DACCA0}" srcOrd="1" destOrd="0" presId="urn:microsoft.com/office/officeart/2018/2/layout/IconLabelList"/>
    <dgm:cxn modelId="{52E13990-9EB1-524A-B0C9-5C1B62B16E54}" type="presParOf" srcId="{47196FA2-2419-4C65-86BB-4AD5A4197480}" destId="{FA10641A-70AA-4932-B6D8-41793F96C1A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4CEAAF-6FFE-416D-B3AF-A23123C3A60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3723E6C-A9FC-430A-8F6A-154EB0EA0DF2}">
      <dgm:prSet/>
      <dgm:spPr/>
      <dgm:t>
        <a:bodyPr/>
        <a:lstStyle/>
        <a:p>
          <a:pPr>
            <a:lnSpc>
              <a:spcPct val="100000"/>
            </a:lnSpc>
            <a:defRPr cap="all"/>
          </a:pPr>
          <a:r>
            <a:rPr lang="en-US" dirty="0"/>
            <a:t>The competent student excels in all three areas – patient care, ethics and expertise.</a:t>
          </a:r>
        </a:p>
      </dgm:t>
    </dgm:pt>
    <dgm:pt modelId="{8E550240-C868-41A5-A524-29EDD6F7BFED}" type="parTrans" cxnId="{B1AD832B-EC9A-4E82-9CD3-B18A00857F8F}">
      <dgm:prSet/>
      <dgm:spPr/>
      <dgm:t>
        <a:bodyPr/>
        <a:lstStyle/>
        <a:p>
          <a:endParaRPr lang="en-US"/>
        </a:p>
      </dgm:t>
    </dgm:pt>
    <dgm:pt modelId="{1FA0B658-AD8F-4702-BB04-755A3728D8DD}" type="sibTrans" cxnId="{B1AD832B-EC9A-4E82-9CD3-B18A00857F8F}">
      <dgm:prSet/>
      <dgm:spPr/>
      <dgm:t>
        <a:bodyPr/>
        <a:lstStyle/>
        <a:p>
          <a:endParaRPr lang="en-US"/>
        </a:p>
      </dgm:t>
    </dgm:pt>
    <dgm:pt modelId="{E1D9236C-428A-4B80-8F13-E84B846113EC}">
      <dgm:prSet/>
      <dgm:spPr/>
      <dgm:t>
        <a:bodyPr/>
        <a:lstStyle/>
        <a:p>
          <a:pPr>
            <a:lnSpc>
              <a:spcPct val="100000"/>
            </a:lnSpc>
            <a:defRPr cap="all"/>
          </a:pPr>
          <a:r>
            <a:rPr lang="en-US" dirty="0"/>
            <a:t>However, if all student clinical evaluations are glowing, then the shelf exam, by default, becomes the discriminating factor.</a:t>
          </a:r>
        </a:p>
      </dgm:t>
    </dgm:pt>
    <dgm:pt modelId="{861578AA-FCB1-40C3-B42D-4930A8C9577F}" type="parTrans" cxnId="{7C34667D-412A-4B0A-8B45-5CB0B2DA9177}">
      <dgm:prSet/>
      <dgm:spPr/>
      <dgm:t>
        <a:bodyPr/>
        <a:lstStyle/>
        <a:p>
          <a:endParaRPr lang="en-US"/>
        </a:p>
      </dgm:t>
    </dgm:pt>
    <dgm:pt modelId="{3E1CEF28-9B7C-4F60-B20B-F37FE1A75453}" type="sibTrans" cxnId="{7C34667D-412A-4B0A-8B45-5CB0B2DA9177}">
      <dgm:prSet/>
      <dgm:spPr/>
      <dgm:t>
        <a:bodyPr/>
        <a:lstStyle/>
        <a:p>
          <a:endParaRPr lang="en-US"/>
        </a:p>
      </dgm:t>
    </dgm:pt>
    <dgm:pt modelId="{145FD9BA-385C-4B18-8A68-BCC3057C626B}">
      <dgm:prSet/>
      <dgm:spPr/>
      <dgm:t>
        <a:bodyPr/>
        <a:lstStyle/>
        <a:p>
          <a:pPr>
            <a:lnSpc>
              <a:spcPct val="100000"/>
            </a:lnSpc>
            <a:defRPr cap="all"/>
          </a:pPr>
          <a:r>
            <a:rPr lang="en-US"/>
            <a:t>We must strive to make the clinical evaluation discriminating and to weight it sufficiently to counterbalance the ruthless objectivity of the shelf score.</a:t>
          </a:r>
        </a:p>
      </dgm:t>
    </dgm:pt>
    <dgm:pt modelId="{B1F28898-C2B7-4F57-9903-DCE681A60261}" type="parTrans" cxnId="{24AEEF57-56F4-4949-9B86-81A125D8970E}">
      <dgm:prSet/>
      <dgm:spPr/>
      <dgm:t>
        <a:bodyPr/>
        <a:lstStyle/>
        <a:p>
          <a:endParaRPr lang="en-US"/>
        </a:p>
      </dgm:t>
    </dgm:pt>
    <dgm:pt modelId="{944B0E76-05F6-4CDE-B883-D5ACB2BBE497}" type="sibTrans" cxnId="{24AEEF57-56F4-4949-9B86-81A125D8970E}">
      <dgm:prSet/>
      <dgm:spPr/>
      <dgm:t>
        <a:bodyPr/>
        <a:lstStyle/>
        <a:p>
          <a:endParaRPr lang="en-US"/>
        </a:p>
      </dgm:t>
    </dgm:pt>
    <dgm:pt modelId="{A2171C1D-3F4F-4DE8-8C33-5B1801A88105}" type="pres">
      <dgm:prSet presAssocID="{914CEAAF-6FFE-416D-B3AF-A23123C3A605}" presName="root" presStyleCnt="0">
        <dgm:presLayoutVars>
          <dgm:dir/>
          <dgm:resizeHandles val="exact"/>
        </dgm:presLayoutVars>
      </dgm:prSet>
      <dgm:spPr/>
    </dgm:pt>
    <dgm:pt modelId="{3A083660-D757-4901-AC20-14922DFE6E83}" type="pres">
      <dgm:prSet presAssocID="{E3723E6C-A9FC-430A-8F6A-154EB0EA0DF2}" presName="compNode" presStyleCnt="0"/>
      <dgm:spPr/>
    </dgm:pt>
    <dgm:pt modelId="{931316C8-14BA-4BD9-A63A-9B47DB8C724B}" type="pres">
      <dgm:prSet presAssocID="{E3723E6C-A9FC-430A-8F6A-154EB0EA0DF2}" presName="iconBgRect" presStyleLbl="bgShp" presStyleIdx="0" presStyleCnt="3"/>
      <dgm:spPr/>
    </dgm:pt>
    <dgm:pt modelId="{FF7DCF19-BB78-4F85-A3C1-FEBD42D22D73}" type="pres">
      <dgm:prSet presAssocID="{E3723E6C-A9FC-430A-8F6A-154EB0EA0D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C33C5F36-786B-4C12-B72B-C56690FEE2C6}" type="pres">
      <dgm:prSet presAssocID="{E3723E6C-A9FC-430A-8F6A-154EB0EA0DF2}" presName="spaceRect" presStyleCnt="0"/>
      <dgm:spPr/>
    </dgm:pt>
    <dgm:pt modelId="{E96CA54B-D02D-4490-90A7-939E56C236BD}" type="pres">
      <dgm:prSet presAssocID="{E3723E6C-A9FC-430A-8F6A-154EB0EA0DF2}" presName="textRect" presStyleLbl="revTx" presStyleIdx="0" presStyleCnt="3" custScaleX="104733" custScaleY="153446" custLinFactNeighborX="-83" custLinFactNeighborY="21525">
        <dgm:presLayoutVars>
          <dgm:chMax val="1"/>
          <dgm:chPref val="1"/>
        </dgm:presLayoutVars>
      </dgm:prSet>
      <dgm:spPr/>
    </dgm:pt>
    <dgm:pt modelId="{B553F676-1B1E-4820-9A89-B97F12B631BF}" type="pres">
      <dgm:prSet presAssocID="{1FA0B658-AD8F-4702-BB04-755A3728D8DD}" presName="sibTrans" presStyleCnt="0"/>
      <dgm:spPr/>
    </dgm:pt>
    <dgm:pt modelId="{6C9A4FA2-548A-4916-A2D6-E9B9D7E6ABB0}" type="pres">
      <dgm:prSet presAssocID="{E1D9236C-428A-4B80-8F13-E84B846113EC}" presName="compNode" presStyleCnt="0"/>
      <dgm:spPr/>
    </dgm:pt>
    <dgm:pt modelId="{1613AC3E-D0D1-42AB-A966-A4541F8450A7}" type="pres">
      <dgm:prSet presAssocID="{E1D9236C-428A-4B80-8F13-E84B846113EC}" presName="iconBgRect" presStyleLbl="bgShp" presStyleIdx="1" presStyleCnt="3"/>
      <dgm:spPr/>
    </dgm:pt>
    <dgm:pt modelId="{AE1C4726-98C4-438D-88AD-9E9B129D9E73}" type="pres">
      <dgm:prSet presAssocID="{E1D9236C-428A-4B80-8F13-E84B846113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580673B7-783D-43F8-A32E-652D87BD35B1}" type="pres">
      <dgm:prSet presAssocID="{E1D9236C-428A-4B80-8F13-E84B846113EC}" presName="spaceRect" presStyleCnt="0"/>
      <dgm:spPr/>
    </dgm:pt>
    <dgm:pt modelId="{DF94A4AA-3994-4592-969E-EC059093BEA3}" type="pres">
      <dgm:prSet presAssocID="{E1D9236C-428A-4B80-8F13-E84B846113EC}" presName="textRect" presStyleLbl="revTx" presStyleIdx="1" presStyleCnt="3">
        <dgm:presLayoutVars>
          <dgm:chMax val="1"/>
          <dgm:chPref val="1"/>
        </dgm:presLayoutVars>
      </dgm:prSet>
      <dgm:spPr/>
    </dgm:pt>
    <dgm:pt modelId="{C14BC0EA-6035-40C2-96D5-62CBBAD488F2}" type="pres">
      <dgm:prSet presAssocID="{3E1CEF28-9B7C-4F60-B20B-F37FE1A75453}" presName="sibTrans" presStyleCnt="0"/>
      <dgm:spPr/>
    </dgm:pt>
    <dgm:pt modelId="{6B4304F8-195A-4C91-8FFD-6DE2A6850E9E}" type="pres">
      <dgm:prSet presAssocID="{145FD9BA-385C-4B18-8A68-BCC3057C626B}" presName="compNode" presStyleCnt="0"/>
      <dgm:spPr/>
    </dgm:pt>
    <dgm:pt modelId="{148A0AB5-939D-44A9-BFC9-F8CDF657C13D}" type="pres">
      <dgm:prSet presAssocID="{145FD9BA-385C-4B18-8A68-BCC3057C626B}" presName="iconBgRect" presStyleLbl="bgShp" presStyleIdx="2" presStyleCnt="3"/>
      <dgm:spPr/>
    </dgm:pt>
    <dgm:pt modelId="{41C5A9DE-7AF9-4153-B7CD-B847767ABD3D}" type="pres">
      <dgm:prSet presAssocID="{145FD9BA-385C-4B18-8A68-BCC3057C62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amond"/>
        </a:ext>
      </dgm:extLst>
    </dgm:pt>
    <dgm:pt modelId="{A9FA5140-1547-44F2-8EBE-DCFAC1F11097}" type="pres">
      <dgm:prSet presAssocID="{145FD9BA-385C-4B18-8A68-BCC3057C626B}" presName="spaceRect" presStyleCnt="0"/>
      <dgm:spPr/>
    </dgm:pt>
    <dgm:pt modelId="{5E4DCC96-05BD-4935-87B3-9505A6D33C85}" type="pres">
      <dgm:prSet presAssocID="{145FD9BA-385C-4B18-8A68-BCC3057C626B}" presName="textRect" presStyleLbl="revTx" presStyleIdx="2" presStyleCnt="3">
        <dgm:presLayoutVars>
          <dgm:chMax val="1"/>
          <dgm:chPref val="1"/>
        </dgm:presLayoutVars>
      </dgm:prSet>
      <dgm:spPr/>
    </dgm:pt>
  </dgm:ptLst>
  <dgm:cxnLst>
    <dgm:cxn modelId="{29A85311-F7D3-DF4C-8ECC-372C33FD0D25}" type="presOf" srcId="{145FD9BA-385C-4B18-8A68-BCC3057C626B}" destId="{5E4DCC96-05BD-4935-87B3-9505A6D33C85}" srcOrd="0" destOrd="0" presId="urn:microsoft.com/office/officeart/2018/5/layout/IconCircleLabelList"/>
    <dgm:cxn modelId="{B1AD832B-EC9A-4E82-9CD3-B18A00857F8F}" srcId="{914CEAAF-6FFE-416D-B3AF-A23123C3A605}" destId="{E3723E6C-A9FC-430A-8F6A-154EB0EA0DF2}" srcOrd="0" destOrd="0" parTransId="{8E550240-C868-41A5-A524-29EDD6F7BFED}" sibTransId="{1FA0B658-AD8F-4702-BB04-755A3728D8DD}"/>
    <dgm:cxn modelId="{C6847E37-A7E3-8643-AF6B-A087E1EF8937}" type="presOf" srcId="{914CEAAF-6FFE-416D-B3AF-A23123C3A605}" destId="{A2171C1D-3F4F-4DE8-8C33-5B1801A88105}" srcOrd="0" destOrd="0" presId="urn:microsoft.com/office/officeart/2018/5/layout/IconCircleLabelList"/>
    <dgm:cxn modelId="{24AEEF57-56F4-4949-9B86-81A125D8970E}" srcId="{914CEAAF-6FFE-416D-B3AF-A23123C3A605}" destId="{145FD9BA-385C-4B18-8A68-BCC3057C626B}" srcOrd="2" destOrd="0" parTransId="{B1F28898-C2B7-4F57-9903-DCE681A60261}" sibTransId="{944B0E76-05F6-4CDE-B883-D5ACB2BBE497}"/>
    <dgm:cxn modelId="{01CC226B-E827-5845-BB48-D27DB1C9B8BE}" type="presOf" srcId="{E1D9236C-428A-4B80-8F13-E84B846113EC}" destId="{DF94A4AA-3994-4592-969E-EC059093BEA3}" srcOrd="0" destOrd="0" presId="urn:microsoft.com/office/officeart/2018/5/layout/IconCircleLabelList"/>
    <dgm:cxn modelId="{7C34667D-412A-4B0A-8B45-5CB0B2DA9177}" srcId="{914CEAAF-6FFE-416D-B3AF-A23123C3A605}" destId="{E1D9236C-428A-4B80-8F13-E84B846113EC}" srcOrd="1" destOrd="0" parTransId="{861578AA-FCB1-40C3-B42D-4930A8C9577F}" sibTransId="{3E1CEF28-9B7C-4F60-B20B-F37FE1A75453}"/>
    <dgm:cxn modelId="{7AEF13F1-31C5-FD49-ACB9-9CDDDBA4FC88}" type="presOf" srcId="{E3723E6C-A9FC-430A-8F6A-154EB0EA0DF2}" destId="{E96CA54B-D02D-4490-90A7-939E56C236BD}" srcOrd="0" destOrd="0" presId="urn:microsoft.com/office/officeart/2018/5/layout/IconCircleLabelList"/>
    <dgm:cxn modelId="{00C48027-B0D8-5048-8478-25C07A793320}" type="presParOf" srcId="{A2171C1D-3F4F-4DE8-8C33-5B1801A88105}" destId="{3A083660-D757-4901-AC20-14922DFE6E83}" srcOrd="0" destOrd="0" presId="urn:microsoft.com/office/officeart/2018/5/layout/IconCircleLabelList"/>
    <dgm:cxn modelId="{F041990A-AB59-3B49-97A8-4AB2D94A0D11}" type="presParOf" srcId="{3A083660-D757-4901-AC20-14922DFE6E83}" destId="{931316C8-14BA-4BD9-A63A-9B47DB8C724B}" srcOrd="0" destOrd="0" presId="urn:microsoft.com/office/officeart/2018/5/layout/IconCircleLabelList"/>
    <dgm:cxn modelId="{77D62735-E526-9A4D-B9C1-24026E3EBD54}" type="presParOf" srcId="{3A083660-D757-4901-AC20-14922DFE6E83}" destId="{FF7DCF19-BB78-4F85-A3C1-FEBD42D22D73}" srcOrd="1" destOrd="0" presId="urn:microsoft.com/office/officeart/2018/5/layout/IconCircleLabelList"/>
    <dgm:cxn modelId="{C06F8E1D-3C69-A440-96DD-3DEC9724FBB4}" type="presParOf" srcId="{3A083660-D757-4901-AC20-14922DFE6E83}" destId="{C33C5F36-786B-4C12-B72B-C56690FEE2C6}" srcOrd="2" destOrd="0" presId="urn:microsoft.com/office/officeart/2018/5/layout/IconCircleLabelList"/>
    <dgm:cxn modelId="{62CC951D-FCEB-E544-AC39-D35F1948995C}" type="presParOf" srcId="{3A083660-D757-4901-AC20-14922DFE6E83}" destId="{E96CA54B-D02D-4490-90A7-939E56C236BD}" srcOrd="3" destOrd="0" presId="urn:microsoft.com/office/officeart/2018/5/layout/IconCircleLabelList"/>
    <dgm:cxn modelId="{09C126E8-8F71-1744-8287-C4AC6DBD1DEA}" type="presParOf" srcId="{A2171C1D-3F4F-4DE8-8C33-5B1801A88105}" destId="{B553F676-1B1E-4820-9A89-B97F12B631BF}" srcOrd="1" destOrd="0" presId="urn:microsoft.com/office/officeart/2018/5/layout/IconCircleLabelList"/>
    <dgm:cxn modelId="{9CCF8EDE-E073-FC4D-9AC4-1361BF639DCC}" type="presParOf" srcId="{A2171C1D-3F4F-4DE8-8C33-5B1801A88105}" destId="{6C9A4FA2-548A-4916-A2D6-E9B9D7E6ABB0}" srcOrd="2" destOrd="0" presId="urn:microsoft.com/office/officeart/2018/5/layout/IconCircleLabelList"/>
    <dgm:cxn modelId="{22C8CFC8-9765-E146-BAA1-28D0D96B4EEF}" type="presParOf" srcId="{6C9A4FA2-548A-4916-A2D6-E9B9D7E6ABB0}" destId="{1613AC3E-D0D1-42AB-A966-A4541F8450A7}" srcOrd="0" destOrd="0" presId="urn:microsoft.com/office/officeart/2018/5/layout/IconCircleLabelList"/>
    <dgm:cxn modelId="{08F292E6-32AB-614C-A3ED-613027EF981F}" type="presParOf" srcId="{6C9A4FA2-548A-4916-A2D6-E9B9D7E6ABB0}" destId="{AE1C4726-98C4-438D-88AD-9E9B129D9E73}" srcOrd="1" destOrd="0" presId="urn:microsoft.com/office/officeart/2018/5/layout/IconCircleLabelList"/>
    <dgm:cxn modelId="{2A12781A-3D47-EC4C-955F-032619FE1CAF}" type="presParOf" srcId="{6C9A4FA2-548A-4916-A2D6-E9B9D7E6ABB0}" destId="{580673B7-783D-43F8-A32E-652D87BD35B1}" srcOrd="2" destOrd="0" presId="urn:microsoft.com/office/officeart/2018/5/layout/IconCircleLabelList"/>
    <dgm:cxn modelId="{8C0A9D64-AA5E-A446-AD23-08E882F8AAE4}" type="presParOf" srcId="{6C9A4FA2-548A-4916-A2D6-E9B9D7E6ABB0}" destId="{DF94A4AA-3994-4592-969E-EC059093BEA3}" srcOrd="3" destOrd="0" presId="urn:microsoft.com/office/officeart/2018/5/layout/IconCircleLabelList"/>
    <dgm:cxn modelId="{52FE7208-D000-494F-9579-61261DE27C34}" type="presParOf" srcId="{A2171C1D-3F4F-4DE8-8C33-5B1801A88105}" destId="{C14BC0EA-6035-40C2-96D5-62CBBAD488F2}" srcOrd="3" destOrd="0" presId="urn:microsoft.com/office/officeart/2018/5/layout/IconCircleLabelList"/>
    <dgm:cxn modelId="{FC815CA8-28CE-194C-9DA8-584B8AEA7A47}" type="presParOf" srcId="{A2171C1D-3F4F-4DE8-8C33-5B1801A88105}" destId="{6B4304F8-195A-4C91-8FFD-6DE2A6850E9E}" srcOrd="4" destOrd="0" presId="urn:microsoft.com/office/officeart/2018/5/layout/IconCircleLabelList"/>
    <dgm:cxn modelId="{394B7A36-14EE-9C41-A78C-4E5FDA16BFCC}" type="presParOf" srcId="{6B4304F8-195A-4C91-8FFD-6DE2A6850E9E}" destId="{148A0AB5-939D-44A9-BFC9-F8CDF657C13D}" srcOrd="0" destOrd="0" presId="urn:microsoft.com/office/officeart/2018/5/layout/IconCircleLabelList"/>
    <dgm:cxn modelId="{CB9F7D0C-F126-6140-85C4-42EE5256A942}" type="presParOf" srcId="{6B4304F8-195A-4C91-8FFD-6DE2A6850E9E}" destId="{41C5A9DE-7AF9-4153-B7CD-B847767ABD3D}" srcOrd="1" destOrd="0" presId="urn:microsoft.com/office/officeart/2018/5/layout/IconCircleLabelList"/>
    <dgm:cxn modelId="{BD5B9EBA-E945-4049-943F-295ED40CF942}" type="presParOf" srcId="{6B4304F8-195A-4C91-8FFD-6DE2A6850E9E}" destId="{A9FA5140-1547-44F2-8EBE-DCFAC1F11097}" srcOrd="2" destOrd="0" presId="urn:microsoft.com/office/officeart/2018/5/layout/IconCircleLabelList"/>
    <dgm:cxn modelId="{DB2C39D9-2003-F940-878D-D8CAD65B824E}" type="presParOf" srcId="{6B4304F8-195A-4C91-8FFD-6DE2A6850E9E}" destId="{5E4DCC96-05BD-4935-87B3-9505A6D33C8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7C302C-B771-4C24-A1AF-70D18949715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A52B263-989E-456A-9E2C-9AA254F01883}">
      <dgm:prSet/>
      <dgm:spPr/>
      <dgm:t>
        <a:bodyPr/>
        <a:lstStyle/>
        <a:p>
          <a:r>
            <a:rPr lang="en-US" dirty="0"/>
            <a:t>Your feedback is important to us! </a:t>
          </a:r>
          <a:r>
            <a:rPr lang="en-US" u="sng" dirty="0">
              <a:hlinkClick xmlns:r="http://schemas.openxmlformats.org/officeDocument/2006/relationships" r:id="rId1"/>
            </a:rPr>
            <a:t>https://youtu.be/CA-sOSv9d98</a:t>
          </a:r>
          <a:endParaRPr lang="en-US" dirty="0"/>
        </a:p>
      </dgm:t>
    </dgm:pt>
    <dgm:pt modelId="{473F588E-5C20-4C6B-B1A7-321AD9C9FEE4}" type="parTrans" cxnId="{08F1F0D7-E45C-4756-9FFA-5E57C4CBDEBC}">
      <dgm:prSet/>
      <dgm:spPr/>
      <dgm:t>
        <a:bodyPr/>
        <a:lstStyle/>
        <a:p>
          <a:endParaRPr lang="en-US"/>
        </a:p>
      </dgm:t>
    </dgm:pt>
    <dgm:pt modelId="{57E7B3A1-4488-437F-A218-C9C7D7539682}" type="sibTrans" cxnId="{08F1F0D7-E45C-4756-9FFA-5E57C4CBDEBC}">
      <dgm:prSet/>
      <dgm:spPr/>
      <dgm:t>
        <a:bodyPr/>
        <a:lstStyle/>
        <a:p>
          <a:endParaRPr lang="en-US"/>
        </a:p>
      </dgm:t>
    </dgm:pt>
    <dgm:pt modelId="{6B760AFA-F275-4B59-B2E0-9AF215F29B88}">
      <dgm:prSet/>
      <dgm:spPr/>
      <dgm:t>
        <a:bodyPr/>
        <a:lstStyle/>
        <a:p>
          <a:r>
            <a:rPr lang="en-US"/>
            <a:t>Feedback Rewards: </a:t>
          </a:r>
          <a:r>
            <a:rPr lang="en-US" u="sng">
              <a:hlinkClick xmlns:r="http://schemas.openxmlformats.org/officeDocument/2006/relationships" r:id="rId2"/>
            </a:rPr>
            <a:t>http://bit.ly/utmedfeedbackrewards</a:t>
          </a:r>
          <a:endParaRPr lang="en-US"/>
        </a:p>
      </dgm:t>
    </dgm:pt>
    <dgm:pt modelId="{FC410758-ECB8-4C92-AB89-8B7919EF92E6}" type="parTrans" cxnId="{C869C0BB-54CE-4C5E-9D6C-2B6508B429D4}">
      <dgm:prSet/>
      <dgm:spPr/>
      <dgm:t>
        <a:bodyPr/>
        <a:lstStyle/>
        <a:p>
          <a:endParaRPr lang="en-US"/>
        </a:p>
      </dgm:t>
    </dgm:pt>
    <dgm:pt modelId="{35786858-1D51-45E3-BC3B-5FC6D65879CA}" type="sibTrans" cxnId="{C869C0BB-54CE-4C5E-9D6C-2B6508B429D4}">
      <dgm:prSet/>
      <dgm:spPr/>
      <dgm:t>
        <a:bodyPr/>
        <a:lstStyle/>
        <a:p>
          <a:endParaRPr lang="en-US"/>
        </a:p>
      </dgm:t>
    </dgm:pt>
    <dgm:pt modelId="{FAF6644A-2022-43DF-A55A-CD1D548D3465}" type="pres">
      <dgm:prSet presAssocID="{A57C302C-B771-4C24-A1AF-70D18949715A}" presName="root" presStyleCnt="0">
        <dgm:presLayoutVars>
          <dgm:dir/>
          <dgm:resizeHandles val="exact"/>
        </dgm:presLayoutVars>
      </dgm:prSet>
      <dgm:spPr/>
    </dgm:pt>
    <dgm:pt modelId="{EAD95D73-0800-4373-B39C-C43B99AB521E}" type="pres">
      <dgm:prSet presAssocID="{FA52B263-989E-456A-9E2C-9AA254F01883}" presName="compNode" presStyleCnt="0"/>
      <dgm:spPr/>
    </dgm:pt>
    <dgm:pt modelId="{E2A9ECAF-8EA4-4280-9277-30B3455BFAE3}" type="pres">
      <dgm:prSet presAssocID="{FA52B263-989E-456A-9E2C-9AA254F01883}" presName="bgRect" presStyleLbl="bgShp" presStyleIdx="0" presStyleCnt="2"/>
      <dgm:spPr/>
    </dgm:pt>
    <dgm:pt modelId="{17F88CF7-7A39-48A9-A0E2-AD438AF740A3}" type="pres">
      <dgm:prSet presAssocID="{FA52B263-989E-456A-9E2C-9AA254F01883}"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9317D685-ECC6-4398-8DF7-8B12E0BAF130}" type="pres">
      <dgm:prSet presAssocID="{FA52B263-989E-456A-9E2C-9AA254F01883}" presName="spaceRect" presStyleCnt="0"/>
      <dgm:spPr/>
    </dgm:pt>
    <dgm:pt modelId="{E0FA3788-90A8-4A54-87B9-463290356AE7}" type="pres">
      <dgm:prSet presAssocID="{FA52B263-989E-456A-9E2C-9AA254F01883}" presName="parTx" presStyleLbl="revTx" presStyleIdx="0" presStyleCnt="2">
        <dgm:presLayoutVars>
          <dgm:chMax val="0"/>
          <dgm:chPref val="0"/>
        </dgm:presLayoutVars>
      </dgm:prSet>
      <dgm:spPr/>
    </dgm:pt>
    <dgm:pt modelId="{E187A92B-8571-4899-9EF9-15B8E1B4D23D}" type="pres">
      <dgm:prSet presAssocID="{57E7B3A1-4488-437F-A218-C9C7D7539682}" presName="sibTrans" presStyleCnt="0"/>
      <dgm:spPr/>
    </dgm:pt>
    <dgm:pt modelId="{E4C434C0-8BE4-4DC9-8314-922ACEEE1B54}" type="pres">
      <dgm:prSet presAssocID="{6B760AFA-F275-4B59-B2E0-9AF215F29B88}" presName="compNode" presStyleCnt="0"/>
      <dgm:spPr/>
    </dgm:pt>
    <dgm:pt modelId="{5D717749-9B23-4A8C-92A4-3C7603FE2F57}" type="pres">
      <dgm:prSet presAssocID="{6B760AFA-F275-4B59-B2E0-9AF215F29B88}" presName="bgRect" presStyleLbl="bgShp" presStyleIdx="1" presStyleCnt="2"/>
      <dgm:spPr/>
    </dgm:pt>
    <dgm:pt modelId="{CFF3B671-E5EE-439D-9037-4266B09ED1A0}" type="pres">
      <dgm:prSet presAssocID="{6B760AFA-F275-4B59-B2E0-9AF215F29B88}"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BC028B7-1A92-4D21-9BB7-88E8210ECE66}" type="pres">
      <dgm:prSet presAssocID="{6B760AFA-F275-4B59-B2E0-9AF215F29B88}" presName="spaceRect" presStyleCnt="0"/>
      <dgm:spPr/>
    </dgm:pt>
    <dgm:pt modelId="{354097E3-A29B-4B3F-9B15-3ABD20B66B33}" type="pres">
      <dgm:prSet presAssocID="{6B760AFA-F275-4B59-B2E0-9AF215F29B88}" presName="parTx" presStyleLbl="revTx" presStyleIdx="1" presStyleCnt="2">
        <dgm:presLayoutVars>
          <dgm:chMax val="0"/>
          <dgm:chPref val="0"/>
        </dgm:presLayoutVars>
      </dgm:prSet>
      <dgm:spPr/>
    </dgm:pt>
  </dgm:ptLst>
  <dgm:cxnLst>
    <dgm:cxn modelId="{11BEF00D-06A2-460A-8B22-AEEFAE95C5F9}" type="presOf" srcId="{6B760AFA-F275-4B59-B2E0-9AF215F29B88}" destId="{354097E3-A29B-4B3F-9B15-3ABD20B66B33}" srcOrd="0" destOrd="0" presId="urn:microsoft.com/office/officeart/2018/2/layout/IconVerticalSolidList"/>
    <dgm:cxn modelId="{299ADF57-FEAA-44B1-9A07-5915EC5A3BA2}" type="presOf" srcId="{FA52B263-989E-456A-9E2C-9AA254F01883}" destId="{E0FA3788-90A8-4A54-87B9-463290356AE7}" srcOrd="0" destOrd="0" presId="urn:microsoft.com/office/officeart/2018/2/layout/IconVerticalSolidList"/>
    <dgm:cxn modelId="{1799D6B6-EBF6-4E8E-8487-0B289F35FACF}" type="presOf" srcId="{A57C302C-B771-4C24-A1AF-70D18949715A}" destId="{FAF6644A-2022-43DF-A55A-CD1D548D3465}" srcOrd="0" destOrd="0" presId="urn:microsoft.com/office/officeart/2018/2/layout/IconVerticalSolidList"/>
    <dgm:cxn modelId="{C869C0BB-54CE-4C5E-9D6C-2B6508B429D4}" srcId="{A57C302C-B771-4C24-A1AF-70D18949715A}" destId="{6B760AFA-F275-4B59-B2E0-9AF215F29B88}" srcOrd="1" destOrd="0" parTransId="{FC410758-ECB8-4C92-AB89-8B7919EF92E6}" sibTransId="{35786858-1D51-45E3-BC3B-5FC6D65879CA}"/>
    <dgm:cxn modelId="{08F1F0D7-E45C-4756-9FFA-5E57C4CBDEBC}" srcId="{A57C302C-B771-4C24-A1AF-70D18949715A}" destId="{FA52B263-989E-456A-9E2C-9AA254F01883}" srcOrd="0" destOrd="0" parTransId="{473F588E-5C20-4C6B-B1A7-321AD9C9FEE4}" sibTransId="{57E7B3A1-4488-437F-A218-C9C7D7539682}"/>
    <dgm:cxn modelId="{9ABB20BE-4AEB-440A-8605-3A474F072963}" type="presParOf" srcId="{FAF6644A-2022-43DF-A55A-CD1D548D3465}" destId="{EAD95D73-0800-4373-B39C-C43B99AB521E}" srcOrd="0" destOrd="0" presId="urn:microsoft.com/office/officeart/2018/2/layout/IconVerticalSolidList"/>
    <dgm:cxn modelId="{F844F2D2-C145-498E-9116-B43850903FE7}" type="presParOf" srcId="{EAD95D73-0800-4373-B39C-C43B99AB521E}" destId="{E2A9ECAF-8EA4-4280-9277-30B3455BFAE3}" srcOrd="0" destOrd="0" presId="urn:microsoft.com/office/officeart/2018/2/layout/IconVerticalSolidList"/>
    <dgm:cxn modelId="{4AD24D3F-A16A-42DC-A2AB-329FED2A1EAE}" type="presParOf" srcId="{EAD95D73-0800-4373-B39C-C43B99AB521E}" destId="{17F88CF7-7A39-48A9-A0E2-AD438AF740A3}" srcOrd="1" destOrd="0" presId="urn:microsoft.com/office/officeart/2018/2/layout/IconVerticalSolidList"/>
    <dgm:cxn modelId="{8384253A-9402-4E5B-8C9C-FF487E9BE57D}" type="presParOf" srcId="{EAD95D73-0800-4373-B39C-C43B99AB521E}" destId="{9317D685-ECC6-4398-8DF7-8B12E0BAF130}" srcOrd="2" destOrd="0" presId="urn:microsoft.com/office/officeart/2018/2/layout/IconVerticalSolidList"/>
    <dgm:cxn modelId="{E619F5F6-C3C8-49D0-98B7-DDAF1404256F}" type="presParOf" srcId="{EAD95D73-0800-4373-B39C-C43B99AB521E}" destId="{E0FA3788-90A8-4A54-87B9-463290356AE7}" srcOrd="3" destOrd="0" presId="urn:microsoft.com/office/officeart/2018/2/layout/IconVerticalSolidList"/>
    <dgm:cxn modelId="{ABED5824-3E1F-41EB-A869-5739899B6B96}" type="presParOf" srcId="{FAF6644A-2022-43DF-A55A-CD1D548D3465}" destId="{E187A92B-8571-4899-9EF9-15B8E1B4D23D}" srcOrd="1" destOrd="0" presId="urn:microsoft.com/office/officeart/2018/2/layout/IconVerticalSolidList"/>
    <dgm:cxn modelId="{A03768CB-DD6C-409E-A50D-D6CA73164AD4}" type="presParOf" srcId="{FAF6644A-2022-43DF-A55A-CD1D548D3465}" destId="{E4C434C0-8BE4-4DC9-8314-922ACEEE1B54}" srcOrd="2" destOrd="0" presId="urn:microsoft.com/office/officeart/2018/2/layout/IconVerticalSolidList"/>
    <dgm:cxn modelId="{E5CD8E2E-CFE1-405D-AD85-0AC1114EE8F4}" type="presParOf" srcId="{E4C434C0-8BE4-4DC9-8314-922ACEEE1B54}" destId="{5D717749-9B23-4A8C-92A4-3C7603FE2F57}" srcOrd="0" destOrd="0" presId="urn:microsoft.com/office/officeart/2018/2/layout/IconVerticalSolidList"/>
    <dgm:cxn modelId="{C2979D4D-FDE8-4442-9B5D-46963EF51036}" type="presParOf" srcId="{E4C434C0-8BE4-4DC9-8314-922ACEEE1B54}" destId="{CFF3B671-E5EE-439D-9037-4266B09ED1A0}" srcOrd="1" destOrd="0" presId="urn:microsoft.com/office/officeart/2018/2/layout/IconVerticalSolidList"/>
    <dgm:cxn modelId="{DE82F524-743F-4F9E-A37A-D91E0DDD2FCE}" type="presParOf" srcId="{E4C434C0-8BE4-4DC9-8314-922ACEEE1B54}" destId="{EBC028B7-1A92-4D21-9BB7-88E8210ECE66}" srcOrd="2" destOrd="0" presId="urn:microsoft.com/office/officeart/2018/2/layout/IconVerticalSolidList"/>
    <dgm:cxn modelId="{5866E93E-DBD0-421F-A4D0-DEA25D52E4EE}" type="presParOf" srcId="{E4C434C0-8BE4-4DC9-8314-922ACEEE1B54}" destId="{354097E3-A29B-4B3F-9B15-3ABD20B66B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4EBF7-80DC-4937-B5D5-F439EDD8C374}">
      <dsp:nvSpPr>
        <dsp:cNvPr id="0" name=""/>
        <dsp:cNvSpPr/>
      </dsp:nvSpPr>
      <dsp:spPr>
        <a:xfrm>
          <a:off x="0" y="589"/>
          <a:ext cx="6904037" cy="13794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D3151B-4FF0-40F6-8346-E8C7D5D46D24}">
      <dsp:nvSpPr>
        <dsp:cNvPr id="0" name=""/>
        <dsp:cNvSpPr/>
      </dsp:nvSpPr>
      <dsp:spPr>
        <a:xfrm>
          <a:off x="417276" y="310960"/>
          <a:ext cx="758685" cy="7586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E3288C-2140-4C06-934C-84F2376BEA02}">
      <dsp:nvSpPr>
        <dsp:cNvPr id="0" name=""/>
        <dsp:cNvSpPr/>
      </dsp:nvSpPr>
      <dsp:spPr>
        <a:xfrm>
          <a:off x="1593238" y="589"/>
          <a:ext cx="5310798" cy="1379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989" tIns="145989" rIns="145989" bIns="145989" numCol="1" spcCol="1270" anchor="ctr" anchorCtr="0">
          <a:noAutofit/>
        </a:bodyPr>
        <a:lstStyle/>
        <a:p>
          <a:pPr marL="0" lvl="0" indent="0" algn="l" defTabSz="889000">
            <a:lnSpc>
              <a:spcPct val="100000"/>
            </a:lnSpc>
            <a:spcBef>
              <a:spcPct val="0"/>
            </a:spcBef>
            <a:spcAft>
              <a:spcPct val="35000"/>
            </a:spcAft>
            <a:buNone/>
          </a:pPr>
          <a:r>
            <a:rPr lang="en-US" sz="2000" kern="1200" dirty="0"/>
            <a:t>Grading is the summative (ultimate) feedback for student performance.</a:t>
          </a:r>
        </a:p>
      </dsp:txBody>
      <dsp:txXfrm>
        <a:off x="1593238" y="589"/>
        <a:ext cx="5310798" cy="1379427"/>
      </dsp:txXfrm>
    </dsp:sp>
    <dsp:sp modelId="{B768471D-E8E2-42B7-B36C-190443DDE3EA}">
      <dsp:nvSpPr>
        <dsp:cNvPr id="0" name=""/>
        <dsp:cNvSpPr/>
      </dsp:nvSpPr>
      <dsp:spPr>
        <a:xfrm>
          <a:off x="0" y="1724873"/>
          <a:ext cx="6904037" cy="13794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7B640-635D-43BD-9FCF-B514210C7507}">
      <dsp:nvSpPr>
        <dsp:cNvPr id="0" name=""/>
        <dsp:cNvSpPr/>
      </dsp:nvSpPr>
      <dsp:spPr>
        <a:xfrm>
          <a:off x="417276" y="2035244"/>
          <a:ext cx="758685" cy="7586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5A6399-79CF-4E0F-965D-66E95A675E15}">
      <dsp:nvSpPr>
        <dsp:cNvPr id="0" name=""/>
        <dsp:cNvSpPr/>
      </dsp:nvSpPr>
      <dsp:spPr>
        <a:xfrm>
          <a:off x="1593238" y="1724873"/>
          <a:ext cx="5310798" cy="1379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989" tIns="145989" rIns="145989" bIns="145989" numCol="1" spcCol="1270" anchor="ctr" anchorCtr="0">
          <a:noAutofit/>
        </a:bodyPr>
        <a:lstStyle/>
        <a:p>
          <a:pPr marL="0" lvl="0" indent="0" algn="l" defTabSz="889000">
            <a:lnSpc>
              <a:spcPct val="100000"/>
            </a:lnSpc>
            <a:spcBef>
              <a:spcPct val="0"/>
            </a:spcBef>
            <a:spcAft>
              <a:spcPct val="35000"/>
            </a:spcAft>
            <a:buNone/>
          </a:pPr>
          <a:r>
            <a:rPr lang="en-US" sz="2000" kern="1200" dirty="0"/>
            <a:t>Grading allows outside entities (residencies) to know how a student’s performance compares with his/her peers in that institution.</a:t>
          </a:r>
        </a:p>
      </dsp:txBody>
      <dsp:txXfrm>
        <a:off x="1593238" y="1724873"/>
        <a:ext cx="5310798" cy="1379427"/>
      </dsp:txXfrm>
    </dsp:sp>
    <dsp:sp modelId="{735B3DBA-304A-4507-A390-2D32D6FE4C1F}">
      <dsp:nvSpPr>
        <dsp:cNvPr id="0" name=""/>
        <dsp:cNvSpPr/>
      </dsp:nvSpPr>
      <dsp:spPr>
        <a:xfrm>
          <a:off x="0" y="3449158"/>
          <a:ext cx="6904037" cy="13794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392AB-0ABE-4B90-8B2C-6C8DD5F52BEF}">
      <dsp:nvSpPr>
        <dsp:cNvPr id="0" name=""/>
        <dsp:cNvSpPr/>
      </dsp:nvSpPr>
      <dsp:spPr>
        <a:xfrm>
          <a:off x="417276" y="3759529"/>
          <a:ext cx="758685" cy="75868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926E76-EF97-4540-9977-FF62DC32ACD6}">
      <dsp:nvSpPr>
        <dsp:cNvPr id="0" name=""/>
        <dsp:cNvSpPr/>
      </dsp:nvSpPr>
      <dsp:spPr>
        <a:xfrm>
          <a:off x="1593238" y="3449158"/>
          <a:ext cx="5310798" cy="1379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989" tIns="145989" rIns="145989" bIns="145989" numCol="1" spcCol="1270" anchor="ctr" anchorCtr="0">
          <a:noAutofit/>
        </a:bodyPr>
        <a:lstStyle/>
        <a:p>
          <a:pPr marL="0" lvl="0" indent="0" algn="l" defTabSz="889000">
            <a:lnSpc>
              <a:spcPct val="100000"/>
            </a:lnSpc>
            <a:spcBef>
              <a:spcPct val="0"/>
            </a:spcBef>
            <a:spcAft>
              <a:spcPct val="35000"/>
            </a:spcAft>
            <a:buNone/>
          </a:pPr>
          <a:r>
            <a:rPr lang="en-US" sz="2000" kern="1200" dirty="0"/>
            <a:t>Using national norms helps assure that the grading is meaningful outside of just our institution.</a:t>
          </a:r>
        </a:p>
      </dsp:txBody>
      <dsp:txXfrm>
        <a:off x="1593238" y="3449158"/>
        <a:ext cx="5310798" cy="1379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E424E-271B-47BB-BEC0-461692DB2F09}">
      <dsp:nvSpPr>
        <dsp:cNvPr id="0" name=""/>
        <dsp:cNvSpPr/>
      </dsp:nvSpPr>
      <dsp:spPr>
        <a:xfrm>
          <a:off x="1315576" y="346207"/>
          <a:ext cx="1075140" cy="107514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F68E35-4180-4D4D-82F8-44947E7DE729}">
      <dsp:nvSpPr>
        <dsp:cNvPr id="0" name=""/>
        <dsp:cNvSpPr/>
      </dsp:nvSpPr>
      <dsp:spPr>
        <a:xfrm>
          <a:off x="658546" y="1774473"/>
          <a:ext cx="2389200" cy="86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Primary</a:t>
          </a:r>
          <a:r>
            <a:rPr lang="en-US" sz="1500" kern="1200" baseline="0" dirty="0"/>
            <a:t> based on the average of several Multiple-Choice Question tests.</a:t>
          </a:r>
          <a:endParaRPr lang="en-US" sz="1500" kern="1200" dirty="0"/>
        </a:p>
      </dsp:txBody>
      <dsp:txXfrm>
        <a:off x="658546" y="1774473"/>
        <a:ext cx="2389200" cy="869589"/>
      </dsp:txXfrm>
    </dsp:sp>
    <dsp:sp modelId="{47496F1C-436A-4E29-AC0E-B4B72EDEE9AE}">
      <dsp:nvSpPr>
        <dsp:cNvPr id="0" name=""/>
        <dsp:cNvSpPr/>
      </dsp:nvSpPr>
      <dsp:spPr>
        <a:xfrm>
          <a:off x="4122887" y="346207"/>
          <a:ext cx="1075140" cy="1075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7A4EAE-F558-4149-839D-170B21F21A7D}">
      <dsp:nvSpPr>
        <dsp:cNvPr id="0" name=""/>
        <dsp:cNvSpPr/>
      </dsp:nvSpPr>
      <dsp:spPr>
        <a:xfrm>
          <a:off x="3465857" y="1774473"/>
          <a:ext cx="2389200" cy="86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You can argue about a few questions, but the score probably reflects what a student would do on a similar test on any given day.  </a:t>
          </a:r>
        </a:p>
      </dsp:txBody>
      <dsp:txXfrm>
        <a:off x="3465857" y="1774473"/>
        <a:ext cx="2389200" cy="869589"/>
      </dsp:txXfrm>
    </dsp:sp>
    <dsp:sp modelId="{ABA1F7EE-2FB9-46C3-8F9E-054B91822BAA}">
      <dsp:nvSpPr>
        <dsp:cNvPr id="0" name=""/>
        <dsp:cNvSpPr/>
      </dsp:nvSpPr>
      <dsp:spPr>
        <a:xfrm>
          <a:off x="2719231" y="3241363"/>
          <a:ext cx="1075140" cy="1075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3E3A88-93CB-4EA4-94DD-941E7B525101}">
      <dsp:nvSpPr>
        <dsp:cNvPr id="0" name=""/>
        <dsp:cNvSpPr/>
      </dsp:nvSpPr>
      <dsp:spPr>
        <a:xfrm>
          <a:off x="2062201" y="4669628"/>
          <a:ext cx="2389200" cy="86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Caveat - Measuring true performance is complicated by the additional uneven skill of MCQT Test Taking ability.</a:t>
          </a:r>
        </a:p>
      </dsp:txBody>
      <dsp:txXfrm>
        <a:off x="2062201" y="4669628"/>
        <a:ext cx="2389200" cy="869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53754-C1E0-4F0D-B0D9-DDA339B2354A}">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AAC6A7-1D66-4A98-9B0C-6554910779AA}">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E2ECFF-4043-4213-B623-67C9089088CA}">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Clinical skills and performance</a:t>
          </a:r>
        </a:p>
      </dsp:txBody>
      <dsp:txXfrm>
        <a:off x="1941716" y="718"/>
        <a:ext cx="4571887" cy="1681139"/>
      </dsp:txXfrm>
    </dsp:sp>
    <dsp:sp modelId="{DE5146C7-CB1C-46C2-AD10-D37C381E445F}">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5410B-20D2-4A10-AA29-F00553E465B8}">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F87B0F-BF57-4437-9B6E-83D13542D741}">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Medical knowledge (expertise)</a:t>
          </a:r>
        </a:p>
      </dsp:txBody>
      <dsp:txXfrm>
        <a:off x="1941716" y="2102143"/>
        <a:ext cx="4571887" cy="1681139"/>
      </dsp:txXfrm>
    </dsp:sp>
    <dsp:sp modelId="{F55D0922-DE59-4848-970F-61542D886A6A}">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7BB2A-6ED2-4739-9DDF-D180F572D26D}">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EACD3F-189E-4BAE-80FE-C3EEF25DAC7E}">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Professionalism</a:t>
          </a:r>
        </a:p>
      </dsp:txBody>
      <dsp:txXfrm>
        <a:off x="1941716" y="4203567"/>
        <a:ext cx="4571887" cy="1681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5A958-120E-459C-8F88-F15F42C3A571}">
      <dsp:nvSpPr>
        <dsp:cNvPr id="0" name=""/>
        <dsp:cNvSpPr/>
      </dsp:nvSpPr>
      <dsp:spPr>
        <a:xfrm>
          <a:off x="1051003" y="661761"/>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9E2E37-3AA1-46A4-BBF0-821F5A7B1F13}">
      <dsp:nvSpPr>
        <dsp:cNvPr id="0" name=""/>
        <dsp:cNvSpPr/>
      </dsp:nvSpPr>
      <dsp:spPr>
        <a:xfrm>
          <a:off x="0" y="2215045"/>
          <a:ext cx="3138750" cy="172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Clinical skills and performance are assessed by faculty members and residents.</a:t>
          </a:r>
        </a:p>
      </dsp:txBody>
      <dsp:txXfrm>
        <a:off x="0" y="2215045"/>
        <a:ext cx="3138750" cy="1723420"/>
      </dsp:txXfrm>
    </dsp:sp>
    <dsp:sp modelId="{4786BE1F-F033-4A2D-8291-7B8298E45BF6}">
      <dsp:nvSpPr>
        <dsp:cNvPr id="0" name=""/>
        <dsp:cNvSpPr/>
      </dsp:nvSpPr>
      <dsp:spPr>
        <a:xfrm>
          <a:off x="393" y="3550264"/>
          <a:ext cx="3138750" cy="42"/>
        </a:xfrm>
        <a:prstGeom prst="rect">
          <a:avLst/>
        </a:prstGeom>
        <a:noFill/>
        <a:ln>
          <a:noFill/>
        </a:ln>
        <a:effectLst/>
      </dsp:spPr>
      <dsp:style>
        <a:lnRef idx="0">
          <a:scrgbClr r="0" g="0" b="0"/>
        </a:lnRef>
        <a:fillRef idx="0">
          <a:scrgbClr r="0" g="0" b="0"/>
        </a:fillRef>
        <a:effectRef idx="0">
          <a:scrgbClr r="0" g="0" b="0"/>
        </a:effectRef>
        <a:fontRef idx="minor"/>
      </dsp:style>
    </dsp:sp>
    <dsp:sp modelId="{FF2700AF-667F-4F5F-854F-6BB0808D6097}">
      <dsp:nvSpPr>
        <dsp:cNvPr id="0" name=""/>
        <dsp:cNvSpPr/>
      </dsp:nvSpPr>
      <dsp:spPr>
        <a:xfrm>
          <a:off x="4708517" y="729881"/>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2EDE63-9E73-4B67-B52C-CC9BE559BC6E}">
      <dsp:nvSpPr>
        <dsp:cNvPr id="0" name=""/>
        <dsp:cNvSpPr/>
      </dsp:nvSpPr>
      <dsp:spPr>
        <a:xfrm>
          <a:off x="3688425" y="2205487"/>
          <a:ext cx="3138750" cy="214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US" sz="1800" kern="1200" dirty="0"/>
            <a:t>Evaluations by experienced faculty members have the goal of being fair, just, and objective; however, subjectivity and perception may influence feedback. </a:t>
          </a:r>
        </a:p>
      </dsp:txBody>
      <dsp:txXfrm>
        <a:off x="3688425" y="2205487"/>
        <a:ext cx="3138750" cy="2145850"/>
      </dsp:txXfrm>
    </dsp:sp>
    <dsp:sp modelId="{75AD3C38-09B2-4DE1-B024-5E3245109879}">
      <dsp:nvSpPr>
        <dsp:cNvPr id="0" name=""/>
        <dsp:cNvSpPr/>
      </dsp:nvSpPr>
      <dsp:spPr>
        <a:xfrm>
          <a:off x="3688425" y="3444657"/>
          <a:ext cx="3138750" cy="42"/>
        </a:xfrm>
        <a:prstGeom prst="rect">
          <a:avLst/>
        </a:prstGeom>
        <a:noFill/>
        <a:ln>
          <a:noFill/>
        </a:ln>
        <a:effectLst/>
      </dsp:spPr>
      <dsp:style>
        <a:lnRef idx="0">
          <a:scrgbClr r="0" g="0" b="0"/>
        </a:lnRef>
        <a:fillRef idx="0">
          <a:scrgbClr r="0" g="0" b="0"/>
        </a:fillRef>
        <a:effectRef idx="0">
          <a:scrgbClr r="0" g="0" b="0"/>
        </a:effectRef>
        <a:fontRef idx="minor"/>
      </dsp:style>
    </dsp:sp>
    <dsp:sp modelId="{1215F123-8E71-4B11-9C7A-1A8ABFA06281}">
      <dsp:nvSpPr>
        <dsp:cNvPr id="0" name=""/>
        <dsp:cNvSpPr/>
      </dsp:nvSpPr>
      <dsp:spPr>
        <a:xfrm>
          <a:off x="8307784" y="746906"/>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89C930-8889-42FF-AB0B-D8D9482C22D4}">
      <dsp:nvSpPr>
        <dsp:cNvPr id="0" name=""/>
        <dsp:cNvSpPr/>
      </dsp:nvSpPr>
      <dsp:spPr>
        <a:xfrm>
          <a:off x="7376850" y="2189619"/>
          <a:ext cx="3138750" cy="1757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t>While this may seem to allow for unfair variability, this is exactly how patients and peers judge physicians in the real world.  </a:t>
          </a:r>
        </a:p>
      </dsp:txBody>
      <dsp:txXfrm>
        <a:off x="7376850" y="2189619"/>
        <a:ext cx="3138750" cy="1757322"/>
      </dsp:txXfrm>
    </dsp:sp>
    <dsp:sp modelId="{42D63C0D-2F27-4C9D-A4EA-A9E5AFC076DD}">
      <dsp:nvSpPr>
        <dsp:cNvPr id="0" name=""/>
        <dsp:cNvSpPr/>
      </dsp:nvSpPr>
      <dsp:spPr>
        <a:xfrm>
          <a:off x="7376456" y="3541789"/>
          <a:ext cx="3138750" cy="4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5AB30-5940-4E4C-8F5A-7C6482638FA4}">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E6E92-174A-4360-AA1F-0220A8EB7464}">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005054-7AEA-4B47-A784-E6972317D490}">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Equally important in describing student performance is knowledge and reasoning ability </a:t>
          </a:r>
          <a:r>
            <a:rPr lang="en-US" sz="2300" kern="1200">
              <a:sym typeface="Wingdings" panose="05000000000000000000" pitchFamily="2" charset="2"/>
            </a:rPr>
            <a:t></a:t>
          </a:r>
          <a:r>
            <a:rPr lang="en-US" sz="2300" kern="1200"/>
            <a:t> expertise.</a:t>
          </a:r>
        </a:p>
      </dsp:txBody>
      <dsp:txXfrm>
        <a:off x="1941716" y="718"/>
        <a:ext cx="4571887" cy="1681139"/>
      </dsp:txXfrm>
    </dsp:sp>
    <dsp:sp modelId="{113BE2DD-9094-46E3-B51C-74000578CB09}">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E44EFF-AEDE-4147-B618-5A47CB07C422}">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0322EC-F00E-43E6-8B08-4D1BA0AD7506}">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dirty="0"/>
            <a:t>Patients come to physicians for compassion and ethical treatment, but they expect expertise as well.</a:t>
          </a:r>
        </a:p>
      </dsp:txBody>
      <dsp:txXfrm>
        <a:off x="1941716" y="2102143"/>
        <a:ext cx="4571887" cy="1681139"/>
      </dsp:txXfrm>
    </dsp:sp>
    <dsp:sp modelId="{F9DB6C25-5CE3-497D-A9B4-F2226EDA1A51}">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B4108-C270-4D1B-9F85-A692CCF8A15A}">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6CCEDA-0B54-477B-BF29-084D6F79E07A}">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a:t>Expertise is more easily quantified through MCQT, which allows for national comparisons.</a:t>
          </a:r>
        </a:p>
      </dsp:txBody>
      <dsp:txXfrm>
        <a:off x="1941716" y="4203567"/>
        <a:ext cx="4571887" cy="1681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997A1-E35A-4A71-ABEF-41F967E0CE19}">
      <dsp:nvSpPr>
        <dsp:cNvPr id="0" name=""/>
        <dsp:cNvSpPr/>
      </dsp:nvSpPr>
      <dsp:spPr>
        <a:xfrm>
          <a:off x="736801" y="83458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8355F9-52BA-4265-97DD-C60E2E62C206}">
      <dsp:nvSpPr>
        <dsp:cNvPr id="0" name=""/>
        <dsp:cNvSpPr/>
      </dsp:nvSpPr>
      <dsp:spPr>
        <a:xfrm>
          <a:off x="241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Students often excel in one aspect or the other.</a:t>
          </a:r>
        </a:p>
      </dsp:txBody>
      <dsp:txXfrm>
        <a:off x="241801" y="1997713"/>
        <a:ext cx="1800000" cy="720000"/>
      </dsp:txXfrm>
    </dsp:sp>
    <dsp:sp modelId="{51A54472-AA5A-432E-B3A5-7679F1E84FBB}">
      <dsp:nvSpPr>
        <dsp:cNvPr id="0" name=""/>
        <dsp:cNvSpPr/>
      </dsp:nvSpPr>
      <dsp:spPr>
        <a:xfrm>
          <a:off x="2851801" y="83458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7F9A75-F46E-4A5C-BC63-5EAC23C1D2CE}">
      <dsp:nvSpPr>
        <dsp:cNvPr id="0" name=""/>
        <dsp:cNvSpPr/>
      </dsp:nvSpPr>
      <dsp:spPr>
        <a:xfrm>
          <a:off x="2356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However, the good physician must be competent in all three areas.</a:t>
          </a:r>
        </a:p>
      </dsp:txBody>
      <dsp:txXfrm>
        <a:off x="2356801" y="1997713"/>
        <a:ext cx="1800000" cy="720000"/>
      </dsp:txXfrm>
    </dsp:sp>
    <dsp:sp modelId="{8910BF03-239F-4CED-94C1-9E42DA485798}">
      <dsp:nvSpPr>
        <dsp:cNvPr id="0" name=""/>
        <dsp:cNvSpPr/>
      </dsp:nvSpPr>
      <dsp:spPr>
        <a:xfrm>
          <a:off x="4966802" y="83458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E1BA87-583D-4FA8-9CBC-F0BC275ACE15}">
      <dsp:nvSpPr>
        <dsp:cNvPr id="0" name=""/>
        <dsp:cNvSpPr/>
      </dsp:nvSpPr>
      <dsp:spPr>
        <a:xfrm>
          <a:off x="4471802"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Grading therefore must fairly evaluate all three domains.</a:t>
          </a:r>
        </a:p>
      </dsp:txBody>
      <dsp:txXfrm>
        <a:off x="4471802" y="1997713"/>
        <a:ext cx="1800000" cy="720000"/>
      </dsp:txXfrm>
    </dsp:sp>
    <dsp:sp modelId="{AA766813-B437-468E-89E6-CFAC96A91D45}">
      <dsp:nvSpPr>
        <dsp:cNvPr id="0" name=""/>
        <dsp:cNvSpPr/>
      </dsp:nvSpPr>
      <dsp:spPr>
        <a:xfrm>
          <a:off x="736801" y="316771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1C99D2-4670-4AAE-837D-1CC068CD677C}">
      <dsp:nvSpPr>
        <dsp:cNvPr id="0" name=""/>
        <dsp:cNvSpPr/>
      </dsp:nvSpPr>
      <dsp:spPr>
        <a:xfrm>
          <a:off x="241801" y="433083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This allows students to accurately identify their strengths and weaknesses.</a:t>
          </a:r>
        </a:p>
      </dsp:txBody>
      <dsp:txXfrm>
        <a:off x="241801" y="4330838"/>
        <a:ext cx="1800000" cy="720000"/>
      </dsp:txXfrm>
    </dsp:sp>
    <dsp:sp modelId="{E2CD223C-0715-41F2-B30E-9F20CA0221A3}">
      <dsp:nvSpPr>
        <dsp:cNvPr id="0" name=""/>
        <dsp:cNvSpPr/>
      </dsp:nvSpPr>
      <dsp:spPr>
        <a:xfrm>
          <a:off x="2851801" y="3167713"/>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330D90-CEF8-4D47-9D58-26D5FC69779B}">
      <dsp:nvSpPr>
        <dsp:cNvPr id="0" name=""/>
        <dsp:cNvSpPr/>
      </dsp:nvSpPr>
      <dsp:spPr>
        <a:xfrm>
          <a:off x="2356801" y="433083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It informs residencies which students would best fit their discipline.</a:t>
          </a:r>
          <a:endParaRPr lang="en-US" sz="1100" kern="1200" dirty="0"/>
        </a:p>
      </dsp:txBody>
      <dsp:txXfrm>
        <a:off x="2356801" y="4330838"/>
        <a:ext cx="1800000" cy="720000"/>
      </dsp:txXfrm>
    </dsp:sp>
    <dsp:sp modelId="{8EBD993A-7DE5-4239-B643-D932A3C828A8}">
      <dsp:nvSpPr>
        <dsp:cNvPr id="0" name=""/>
        <dsp:cNvSpPr/>
      </dsp:nvSpPr>
      <dsp:spPr>
        <a:xfrm>
          <a:off x="4966802" y="3167713"/>
          <a:ext cx="810000" cy="81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E83572-B641-4E25-8FBE-1C63CCB382D4}">
      <dsp:nvSpPr>
        <dsp:cNvPr id="0" name=""/>
        <dsp:cNvSpPr/>
      </dsp:nvSpPr>
      <dsp:spPr>
        <a:xfrm>
          <a:off x="4471802" y="433083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It satisfies the public that medical schools are producing competent physicians.</a:t>
          </a:r>
        </a:p>
      </dsp:txBody>
      <dsp:txXfrm>
        <a:off x="4471802" y="4330838"/>
        <a:ext cx="18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4E48E-7E3B-4038-9B28-0CF552EF4C62}">
      <dsp:nvSpPr>
        <dsp:cNvPr id="0" name=""/>
        <dsp:cNvSpPr/>
      </dsp:nvSpPr>
      <dsp:spPr>
        <a:xfrm>
          <a:off x="1747800" y="41113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393B58-59D0-45FA-8809-DDDF418FD988}">
      <dsp:nvSpPr>
        <dsp:cNvPr id="0" name=""/>
        <dsp:cNvSpPr/>
      </dsp:nvSpPr>
      <dsp:spPr>
        <a:xfrm>
          <a:off x="610603" y="2651118"/>
          <a:ext cx="4320000" cy="150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b="1" kern="1200"/>
            <a:t>Clinical evaluations </a:t>
          </a:r>
          <a:r>
            <a:rPr lang="en-US" sz="2300" kern="1200">
              <a:sym typeface="Wingdings" panose="05000000000000000000" pitchFamily="2" charset="2"/>
            </a:rPr>
            <a:t></a:t>
          </a:r>
          <a:r>
            <a:rPr lang="en-US" sz="2300" kern="1200"/>
            <a:t> assess clinical skills, performance, and professionalism </a:t>
          </a:r>
        </a:p>
      </dsp:txBody>
      <dsp:txXfrm>
        <a:off x="610603" y="2651118"/>
        <a:ext cx="4320000" cy="1509825"/>
      </dsp:txXfrm>
    </dsp:sp>
    <dsp:sp modelId="{23047468-A070-4695-B3D4-28C452EB70F8}">
      <dsp:nvSpPr>
        <dsp:cNvPr id="0" name=""/>
        <dsp:cNvSpPr/>
      </dsp:nvSpPr>
      <dsp:spPr>
        <a:xfrm>
          <a:off x="6823800" y="39152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10641A-70AA-4932-B6D8-41793F96C1A5}">
      <dsp:nvSpPr>
        <dsp:cNvPr id="0" name=""/>
        <dsp:cNvSpPr/>
      </dsp:nvSpPr>
      <dsp:spPr>
        <a:xfrm>
          <a:off x="5657097" y="2616666"/>
          <a:ext cx="4320000" cy="158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b="1" kern="1200" dirty="0"/>
            <a:t>NBME subject exams </a:t>
          </a:r>
          <a:r>
            <a:rPr lang="en-US" sz="2200" kern="1200" dirty="0"/>
            <a:t>(shelf exams) </a:t>
          </a:r>
          <a:r>
            <a:rPr lang="en-US" sz="2200" kern="1200" dirty="0">
              <a:sym typeface="Wingdings" panose="05000000000000000000" pitchFamily="2" charset="2"/>
            </a:rPr>
            <a:t></a:t>
          </a:r>
          <a:r>
            <a:rPr lang="en-US" sz="2200" kern="1200" dirty="0"/>
            <a:t> assess medical knowledge and expertise</a:t>
          </a:r>
        </a:p>
      </dsp:txBody>
      <dsp:txXfrm>
        <a:off x="5657097" y="2616666"/>
        <a:ext cx="4320000" cy="15882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316C8-14BA-4BD9-A63A-9B47DB8C724B}">
      <dsp:nvSpPr>
        <dsp:cNvPr id="0" name=""/>
        <dsp:cNvSpPr/>
      </dsp:nvSpPr>
      <dsp:spPr>
        <a:xfrm>
          <a:off x="679049" y="481966"/>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DCF19-BB78-4F85-A3C1-FEBD42D22D73}">
      <dsp:nvSpPr>
        <dsp:cNvPr id="0" name=""/>
        <dsp:cNvSpPr/>
      </dsp:nvSpPr>
      <dsp:spPr>
        <a:xfrm>
          <a:off x="1081237" y="884153"/>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6CA54B-D02D-4490-90A7-939E56C236BD}">
      <dsp:nvSpPr>
        <dsp:cNvPr id="0" name=""/>
        <dsp:cNvSpPr/>
      </dsp:nvSpPr>
      <dsp:spPr>
        <a:xfrm>
          <a:off x="0" y="2919540"/>
          <a:ext cx="3240177" cy="1104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The competent student excels in all three areas – patient care, ethics and expertise.</a:t>
          </a:r>
        </a:p>
      </dsp:txBody>
      <dsp:txXfrm>
        <a:off x="0" y="2919540"/>
        <a:ext cx="3240177" cy="1104811"/>
      </dsp:txXfrm>
    </dsp:sp>
    <dsp:sp modelId="{1613AC3E-D0D1-42AB-A966-A4541F8450A7}">
      <dsp:nvSpPr>
        <dsp:cNvPr id="0" name=""/>
        <dsp:cNvSpPr/>
      </dsp:nvSpPr>
      <dsp:spPr>
        <a:xfrm>
          <a:off x="4387419"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C4726-98C4-438D-88AD-9E9B129D9E73}">
      <dsp:nvSpPr>
        <dsp:cNvPr id="0" name=""/>
        <dsp:cNvSpPr/>
      </dsp:nvSpPr>
      <dsp:spPr>
        <a:xfrm>
          <a:off x="4789607"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94A4AA-3994-4592-969E-EC059093BEA3}">
      <dsp:nvSpPr>
        <dsp:cNvPr id="0" name=""/>
        <dsp:cNvSpPr/>
      </dsp:nvSpPr>
      <dsp:spPr>
        <a:xfrm>
          <a:off x="378413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However, if all student clinical evaluations are glowing, then the shelf exam, by default, becomes the discriminating factor.</a:t>
          </a:r>
        </a:p>
      </dsp:txBody>
      <dsp:txXfrm>
        <a:off x="3784138" y="3053169"/>
        <a:ext cx="3093750" cy="720000"/>
      </dsp:txXfrm>
    </dsp:sp>
    <dsp:sp modelId="{148A0AB5-939D-44A9-BFC9-F8CDF657C13D}">
      <dsp:nvSpPr>
        <dsp:cNvPr id="0" name=""/>
        <dsp:cNvSpPr/>
      </dsp:nvSpPr>
      <dsp:spPr>
        <a:xfrm>
          <a:off x="8022576"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C5A9DE-7AF9-4153-B7CD-B847767ABD3D}">
      <dsp:nvSpPr>
        <dsp:cNvPr id="0" name=""/>
        <dsp:cNvSpPr/>
      </dsp:nvSpPr>
      <dsp:spPr>
        <a:xfrm>
          <a:off x="8424763"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4DCC96-05BD-4935-87B3-9505A6D33C85}">
      <dsp:nvSpPr>
        <dsp:cNvPr id="0" name=""/>
        <dsp:cNvSpPr/>
      </dsp:nvSpPr>
      <dsp:spPr>
        <a:xfrm>
          <a:off x="7419294"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We must strive to make the clinical evaluation discriminating and to weight it sufficiently to counterbalance the ruthless objectivity of the shelf score.</a:t>
          </a:r>
        </a:p>
      </dsp:txBody>
      <dsp:txXfrm>
        <a:off x="7419294" y="3053169"/>
        <a:ext cx="309375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9ECAF-8EA4-4280-9277-30B3455BFAE3}">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88CF7-7A39-48A9-A0E2-AD438AF740A3}">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FA3788-90A8-4A54-87B9-463290356AE7}">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933450">
            <a:lnSpc>
              <a:spcPct val="90000"/>
            </a:lnSpc>
            <a:spcBef>
              <a:spcPct val="0"/>
            </a:spcBef>
            <a:spcAft>
              <a:spcPct val="35000"/>
            </a:spcAft>
            <a:buNone/>
          </a:pPr>
          <a:r>
            <a:rPr lang="en-US" sz="2100" kern="1200" dirty="0"/>
            <a:t>Your feedback is important to us! </a:t>
          </a:r>
          <a:r>
            <a:rPr lang="en-US" sz="2100" u="sng" kern="1200" dirty="0">
              <a:hlinkClick xmlns:r="http://schemas.openxmlformats.org/officeDocument/2006/relationships" r:id="rId3"/>
            </a:rPr>
            <a:t>https://youtu.be/CA-sOSv9d98</a:t>
          </a:r>
          <a:endParaRPr lang="en-US" sz="2100" kern="1200" dirty="0"/>
        </a:p>
      </dsp:txBody>
      <dsp:txXfrm>
        <a:off x="2039300" y="956381"/>
        <a:ext cx="4474303" cy="1765627"/>
      </dsp:txXfrm>
    </dsp:sp>
    <dsp:sp modelId="{5D717749-9B23-4A8C-92A4-3C7603FE2F57}">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3B671-E5EE-439D-9037-4266B09ED1A0}">
      <dsp:nvSpPr>
        <dsp:cNvPr id="0" name=""/>
        <dsp:cNvSpPr/>
      </dsp:nvSpPr>
      <dsp:spPr>
        <a:xfrm>
          <a:off x="534102" y="3560682"/>
          <a:ext cx="971095" cy="97109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4097E3-A29B-4B3F-9B15-3ABD20B66B33}">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933450">
            <a:lnSpc>
              <a:spcPct val="90000"/>
            </a:lnSpc>
            <a:spcBef>
              <a:spcPct val="0"/>
            </a:spcBef>
            <a:spcAft>
              <a:spcPct val="35000"/>
            </a:spcAft>
            <a:buNone/>
          </a:pPr>
          <a:r>
            <a:rPr lang="en-US" sz="2100" kern="1200"/>
            <a:t>Feedback Rewards: </a:t>
          </a:r>
          <a:r>
            <a:rPr lang="en-US" sz="2100" u="sng" kern="1200">
              <a:hlinkClick xmlns:r="http://schemas.openxmlformats.org/officeDocument/2006/relationships" r:id="rId6"/>
            </a:rPr>
            <a:t>http://bit.ly/utmedfeedbackrewards</a:t>
          </a:r>
          <a:endParaRPr lang="en-US" sz="2100" kern="1200"/>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613BD-F35E-7C4A-927B-149CFAFF43B6}" type="datetimeFigureOut">
              <a:rPr lang="en-US" smtClean="0"/>
              <a:t>7/16/20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62C46-3627-6A4C-A9F5-63A42F025F97}" type="slidenum">
              <a:rPr lang="en-US" smtClean="0"/>
              <a:t>‹#›</a:t>
            </a:fld>
            <a:endParaRPr lang="en-US"/>
          </a:p>
        </p:txBody>
      </p:sp>
    </p:spTree>
    <p:extLst>
      <p:ext uri="{BB962C8B-B14F-4D97-AF65-F5344CB8AC3E}">
        <p14:creationId xmlns:p14="http://schemas.microsoft.com/office/powerpoint/2010/main" val="154862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Calibri" panose="020F0502020204030204" pitchFamily="34" charset="0"/>
                <a:cs typeface="Calibri" panose="020F0502020204030204" pitchFamily="34" charset="0"/>
              </a:rPr>
              <a:t>Grading is the summative (ultimate) feedback to student performance.</a:t>
            </a:r>
          </a:p>
          <a:p>
            <a:pPr lvl="1"/>
            <a:r>
              <a:rPr lang="en-US" sz="2000" dirty="0">
                <a:latin typeface="Calibri" panose="020F0502020204030204" pitchFamily="34" charset="0"/>
                <a:cs typeface="Calibri" panose="020F0502020204030204" pitchFamily="34" charset="0"/>
              </a:rPr>
              <a:t>Am I performing at a high, low, or acceptable level?</a:t>
            </a:r>
          </a:p>
          <a:p>
            <a:pPr lvl="1"/>
            <a:r>
              <a:rPr lang="en-US" sz="2000" dirty="0">
                <a:latin typeface="Calibri" panose="020F0502020204030204" pitchFamily="34" charset="0"/>
                <a:cs typeface="Calibri" panose="020F0502020204030204" pitchFamily="34" charset="0"/>
              </a:rPr>
              <a:t>Do I have the skills necessary to be a competent physician?</a:t>
            </a:r>
          </a:p>
          <a:p>
            <a:pPr lvl="1"/>
            <a:r>
              <a:rPr lang="en-US" sz="2000" dirty="0">
                <a:latin typeface="Calibri" panose="020F0502020204030204" pitchFamily="34" charset="0"/>
                <a:cs typeface="Calibri" panose="020F0502020204030204" pitchFamily="34" charset="0"/>
              </a:rPr>
              <a:t>Do I have the skills necessary to succeed in a highly competitive field?</a:t>
            </a:r>
          </a:p>
          <a:p>
            <a:r>
              <a:rPr lang="en-US" sz="2400" dirty="0">
                <a:latin typeface="Calibri" panose="020F0502020204030204" pitchFamily="34" charset="0"/>
                <a:cs typeface="Calibri" panose="020F0502020204030204" pitchFamily="34" charset="0"/>
              </a:rPr>
              <a:t>Grading allows outside entities (residencies) to know how a particular student performance compares with his/her peers in that institution.</a:t>
            </a:r>
          </a:p>
          <a:p>
            <a:r>
              <a:rPr lang="en-US" sz="2400" dirty="0">
                <a:latin typeface="Calibri" panose="020F0502020204030204" pitchFamily="34" charset="0"/>
                <a:cs typeface="Calibri" panose="020F0502020204030204" pitchFamily="34" charset="0"/>
              </a:rPr>
              <a:t>Using national norms helps assure that the grading is meaningful outside of the particular institution.</a:t>
            </a:r>
          </a:p>
          <a:p>
            <a:endParaRPr lang="en-US" dirty="0"/>
          </a:p>
        </p:txBody>
      </p:sp>
      <p:sp>
        <p:nvSpPr>
          <p:cNvPr id="4" name="Slide Number Placeholder 3"/>
          <p:cNvSpPr>
            <a:spLocks noGrp="1"/>
          </p:cNvSpPr>
          <p:nvPr>
            <p:ph type="sldNum" sz="quarter" idx="5"/>
          </p:nvPr>
        </p:nvSpPr>
        <p:spPr/>
        <p:txBody>
          <a:bodyPr/>
          <a:lstStyle/>
          <a:p>
            <a:fld id="{3E962C46-3627-6A4C-A9F5-63A42F025F97}" type="slidenum">
              <a:rPr lang="en-US" smtClean="0"/>
              <a:t>2</a:t>
            </a:fld>
            <a:endParaRPr lang="en-US"/>
          </a:p>
        </p:txBody>
      </p:sp>
    </p:spTree>
    <p:extLst>
      <p:ext uri="{BB962C8B-B14F-4D97-AF65-F5344CB8AC3E}">
        <p14:creationId xmlns:p14="http://schemas.microsoft.com/office/powerpoint/2010/main" val="2764242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this? </a:t>
            </a:r>
          </a:p>
        </p:txBody>
      </p:sp>
      <p:sp>
        <p:nvSpPr>
          <p:cNvPr id="4" name="Slide Number Placeholder 3"/>
          <p:cNvSpPr>
            <a:spLocks noGrp="1"/>
          </p:cNvSpPr>
          <p:nvPr>
            <p:ph type="sldNum" sz="quarter" idx="5"/>
          </p:nvPr>
        </p:nvSpPr>
        <p:spPr/>
        <p:txBody>
          <a:bodyPr/>
          <a:lstStyle/>
          <a:p>
            <a:fld id="{3E962C46-3627-6A4C-A9F5-63A42F025F97}" type="slidenum">
              <a:rPr lang="en-US" smtClean="0"/>
              <a:t>25</a:t>
            </a:fld>
            <a:endParaRPr lang="en-US"/>
          </a:p>
        </p:txBody>
      </p:sp>
    </p:spTree>
    <p:extLst>
      <p:ext uri="{BB962C8B-B14F-4D97-AF65-F5344CB8AC3E}">
        <p14:creationId xmlns:p14="http://schemas.microsoft.com/office/powerpoint/2010/main" val="390002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Grading in the basic science courses is mostly based on objective data derived from Multiple Choice Question Testing.</a:t>
            </a:r>
          </a:p>
          <a:p>
            <a:endParaRPr lang="en-US" dirty="0"/>
          </a:p>
        </p:txBody>
      </p:sp>
      <p:sp>
        <p:nvSpPr>
          <p:cNvPr id="4" name="Slide Number Placeholder 3"/>
          <p:cNvSpPr>
            <a:spLocks noGrp="1"/>
          </p:cNvSpPr>
          <p:nvPr>
            <p:ph type="sldNum" sz="quarter" idx="5"/>
          </p:nvPr>
        </p:nvSpPr>
        <p:spPr/>
        <p:txBody>
          <a:bodyPr/>
          <a:lstStyle/>
          <a:p>
            <a:fld id="{3E962C46-3627-6A4C-A9F5-63A42F025F97}" type="slidenum">
              <a:rPr lang="en-US" smtClean="0"/>
              <a:t>3</a:t>
            </a:fld>
            <a:endParaRPr lang="en-US"/>
          </a:p>
        </p:txBody>
      </p:sp>
    </p:spTree>
    <p:extLst>
      <p:ext uri="{BB962C8B-B14F-4D97-AF65-F5344CB8AC3E}">
        <p14:creationId xmlns:p14="http://schemas.microsoft.com/office/powerpoint/2010/main" val="325050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Calibri" panose="020F0502020204030204" pitchFamily="34" charset="0"/>
                <a:cs typeface="Calibri" panose="020F0502020204030204" pitchFamily="34" charset="0"/>
              </a:rPr>
              <a:t>More complex</a:t>
            </a:r>
          </a:p>
          <a:p>
            <a:r>
              <a:rPr lang="en-US" sz="2400" dirty="0">
                <a:latin typeface="Calibri" panose="020F0502020204030204" pitchFamily="34" charset="0"/>
                <a:cs typeface="Calibri" panose="020F0502020204030204" pitchFamily="34" charset="0"/>
              </a:rPr>
              <a:t>Now students must also be graded on </a:t>
            </a:r>
          </a:p>
          <a:p>
            <a:pPr lvl="1"/>
            <a:r>
              <a:rPr lang="en-US" sz="2000" dirty="0">
                <a:latin typeface="Calibri" panose="020F0502020204030204" pitchFamily="34" charset="0"/>
                <a:cs typeface="Calibri" panose="020F0502020204030204" pitchFamily="34" charset="0"/>
              </a:rPr>
              <a:t>Clinical skills – patient interaction, communication, eye-hand coordination, reasoning skills, team integration, self-perception, etc.</a:t>
            </a:r>
          </a:p>
          <a:p>
            <a:pPr lvl="1"/>
            <a:r>
              <a:rPr lang="en-US" sz="2000" dirty="0">
                <a:latin typeface="Calibri" panose="020F0502020204030204" pitchFamily="34" charset="0"/>
                <a:cs typeface="Calibri" panose="020F0502020204030204" pitchFamily="34" charset="0"/>
              </a:rPr>
              <a:t>Professionalism, ethical behavior</a:t>
            </a:r>
          </a:p>
          <a:p>
            <a:r>
              <a:rPr lang="en-US" sz="2400" dirty="0">
                <a:latin typeface="Calibri" panose="020F0502020204030204" pitchFamily="34" charset="0"/>
                <a:cs typeface="Calibri" panose="020F0502020204030204" pitchFamily="34" charset="0"/>
              </a:rPr>
              <a:t>While the opinion of an experienced faculty member in judging student performance is considered “objective”, the reality is that subjectivity and perception have an increased influence on feedback.</a:t>
            </a:r>
          </a:p>
          <a:p>
            <a:r>
              <a:rPr lang="en-US" sz="2400" dirty="0">
                <a:latin typeface="Calibri" panose="020F0502020204030204" pitchFamily="34" charset="0"/>
                <a:cs typeface="Calibri" panose="020F0502020204030204" pitchFamily="34" charset="0"/>
              </a:rPr>
              <a:t>While this may seem to allow for unfair variability, this is exactly how patients and peers judge physicians in the real world.  (Learning how people perceive you is incredibly valuable knowledge and that’s what you get in your clinical grade).</a:t>
            </a:r>
          </a:p>
          <a:p>
            <a:endParaRPr lang="en-US" dirty="0"/>
          </a:p>
        </p:txBody>
      </p:sp>
      <p:sp>
        <p:nvSpPr>
          <p:cNvPr id="4" name="Slide Number Placeholder 3"/>
          <p:cNvSpPr>
            <a:spLocks noGrp="1"/>
          </p:cNvSpPr>
          <p:nvPr>
            <p:ph type="sldNum" sz="quarter" idx="5"/>
          </p:nvPr>
        </p:nvSpPr>
        <p:spPr/>
        <p:txBody>
          <a:bodyPr/>
          <a:lstStyle/>
          <a:p>
            <a:fld id="{3E962C46-3627-6A4C-A9F5-63A42F025F97}" type="slidenum">
              <a:rPr lang="en-US" smtClean="0"/>
              <a:t>4</a:t>
            </a:fld>
            <a:endParaRPr lang="en-US"/>
          </a:p>
        </p:txBody>
      </p:sp>
    </p:spTree>
    <p:extLst>
      <p:ext uri="{BB962C8B-B14F-4D97-AF65-F5344CB8AC3E}">
        <p14:creationId xmlns:p14="http://schemas.microsoft.com/office/powerpoint/2010/main" val="412735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Calibri" panose="020F0502020204030204" pitchFamily="34" charset="0"/>
                <a:cs typeface="Calibri" panose="020F0502020204030204" pitchFamily="34" charset="0"/>
              </a:rPr>
              <a:t>More complex</a:t>
            </a:r>
          </a:p>
          <a:p>
            <a:r>
              <a:rPr lang="en-US" sz="2400" dirty="0">
                <a:latin typeface="Calibri" panose="020F0502020204030204" pitchFamily="34" charset="0"/>
                <a:cs typeface="Calibri" panose="020F0502020204030204" pitchFamily="34" charset="0"/>
              </a:rPr>
              <a:t>Now students must also be graded on </a:t>
            </a:r>
          </a:p>
          <a:p>
            <a:pPr lvl="1"/>
            <a:r>
              <a:rPr lang="en-US" sz="2000" dirty="0">
                <a:latin typeface="Calibri" panose="020F0502020204030204" pitchFamily="34" charset="0"/>
                <a:cs typeface="Calibri" panose="020F0502020204030204" pitchFamily="34" charset="0"/>
              </a:rPr>
              <a:t>Clinical skills – patient interaction, communication, eye-hand coordination, reasoning skills, team integration, self-perception, etc.</a:t>
            </a:r>
          </a:p>
          <a:p>
            <a:pPr lvl="1"/>
            <a:r>
              <a:rPr lang="en-US" sz="2000" dirty="0">
                <a:latin typeface="Calibri" panose="020F0502020204030204" pitchFamily="34" charset="0"/>
                <a:cs typeface="Calibri" panose="020F0502020204030204" pitchFamily="34" charset="0"/>
              </a:rPr>
              <a:t>Professionalism, ethical behavior</a:t>
            </a:r>
          </a:p>
          <a:p>
            <a:r>
              <a:rPr lang="en-US" sz="2400" dirty="0">
                <a:latin typeface="Calibri" panose="020F0502020204030204" pitchFamily="34" charset="0"/>
                <a:cs typeface="Calibri" panose="020F0502020204030204" pitchFamily="34" charset="0"/>
              </a:rPr>
              <a:t>While the opinion of an experienced faculty member in judging student performance is considered “objective”, the reality is that subjectivity and perception have an increased influence on feedback.</a:t>
            </a:r>
          </a:p>
          <a:p>
            <a:r>
              <a:rPr lang="en-US" sz="2400" dirty="0">
                <a:latin typeface="Calibri" panose="020F0502020204030204" pitchFamily="34" charset="0"/>
                <a:cs typeface="Calibri" panose="020F0502020204030204" pitchFamily="34" charset="0"/>
              </a:rPr>
              <a:t>While this may seem to allow for unfair variability, this is exactly how patients and peers judge physicians in the real world.  (Learning how people perceive you is incredibly valuable knowledge and that’s what you get in your clinical grade).</a:t>
            </a:r>
          </a:p>
        </p:txBody>
      </p:sp>
      <p:sp>
        <p:nvSpPr>
          <p:cNvPr id="4" name="Slide Number Placeholder 3"/>
          <p:cNvSpPr>
            <a:spLocks noGrp="1"/>
          </p:cNvSpPr>
          <p:nvPr>
            <p:ph type="sldNum" sz="quarter" idx="5"/>
          </p:nvPr>
        </p:nvSpPr>
        <p:spPr/>
        <p:txBody>
          <a:bodyPr/>
          <a:lstStyle/>
          <a:p>
            <a:fld id="{23505CAC-AB81-FD47-A14E-4ED7217258CF}" type="slidenum">
              <a:rPr lang="en-US" smtClean="0"/>
              <a:t>5</a:t>
            </a:fld>
            <a:endParaRPr lang="en-US"/>
          </a:p>
        </p:txBody>
      </p:sp>
    </p:spTree>
    <p:extLst>
      <p:ext uri="{BB962C8B-B14F-4D97-AF65-F5344CB8AC3E}">
        <p14:creationId xmlns:p14="http://schemas.microsoft.com/office/powerpoint/2010/main" val="709628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62C46-3627-6A4C-A9F5-63A42F025F97}" type="slidenum">
              <a:rPr lang="en-US" smtClean="0"/>
              <a:t>6</a:t>
            </a:fld>
            <a:endParaRPr lang="en-US"/>
          </a:p>
        </p:txBody>
      </p:sp>
    </p:spTree>
    <p:extLst>
      <p:ext uri="{BB962C8B-B14F-4D97-AF65-F5344CB8AC3E}">
        <p14:creationId xmlns:p14="http://schemas.microsoft.com/office/powerpoint/2010/main" val="228502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Clinical evaluations </a:t>
            </a:r>
            <a:r>
              <a:rPr lang="en-US" sz="2400" dirty="0">
                <a:sym typeface="Wingdings" pitchFamily="2" charset="2"/>
              </a:rPr>
              <a:t> assess clinical skills, performance, and professionalism</a:t>
            </a:r>
            <a:endParaRPr lang="en-US" sz="2400" dirty="0"/>
          </a:p>
          <a:p>
            <a:pPr lvl="1"/>
            <a:r>
              <a:rPr lang="en-US" sz="2000" dirty="0"/>
              <a:t>Faculty use a standardized evaluation to evaluate where students are on a given set of behavior (performance) descriptors. </a:t>
            </a:r>
          </a:p>
          <a:p>
            <a:pPr lvl="1"/>
            <a:r>
              <a:rPr lang="en-US" sz="2000" dirty="0"/>
              <a:t>Faculty do NOT assign grades to students. </a:t>
            </a:r>
          </a:p>
          <a:p>
            <a:pPr lvl="1"/>
            <a:r>
              <a:rPr lang="en-US" sz="2000" dirty="0"/>
              <a:t>Clinical evaluations use the </a:t>
            </a:r>
            <a:r>
              <a:rPr lang="en-US" sz="2000" dirty="0" err="1"/>
              <a:t>Entrustable</a:t>
            </a:r>
            <a:r>
              <a:rPr lang="en-US" sz="2000" dirty="0"/>
              <a:t> Professional Activities (EPA) framework. </a:t>
            </a:r>
            <a:endParaRPr lang="en-US" dirty="0"/>
          </a:p>
          <a:p>
            <a:r>
              <a:rPr lang="en-US" sz="2400" dirty="0"/>
              <a:t>NBME Subject exams (shelf exams) </a:t>
            </a:r>
            <a:r>
              <a:rPr lang="en-US" sz="2400" dirty="0">
                <a:sym typeface="Wingdings" pitchFamily="2" charset="2"/>
              </a:rPr>
              <a:t> assess medical knowledge and expertise</a:t>
            </a:r>
          </a:p>
          <a:p>
            <a:pPr lvl="1"/>
            <a:r>
              <a:rPr lang="en-US" sz="2000" dirty="0">
                <a:sym typeface="Wingdings" pitchFamily="2" charset="2"/>
              </a:rPr>
              <a:t>Every clerkship utilizes shelf exams. </a:t>
            </a:r>
          </a:p>
          <a:p>
            <a:pPr lvl="1"/>
            <a:r>
              <a:rPr lang="en-US" sz="2000" dirty="0">
                <a:sym typeface="Wingdings" pitchFamily="2" charset="2"/>
              </a:rPr>
              <a:t>Minimum passing scores and scores to be eligible for receiving a “A” are standard percentiles across clerkships and across the state.</a:t>
            </a:r>
            <a:endParaRPr lang="en-US" sz="2000" dirty="0"/>
          </a:p>
          <a:p>
            <a:endParaRPr lang="en-US" dirty="0"/>
          </a:p>
        </p:txBody>
      </p:sp>
      <p:sp>
        <p:nvSpPr>
          <p:cNvPr id="4" name="Slide Number Placeholder 3"/>
          <p:cNvSpPr>
            <a:spLocks noGrp="1"/>
          </p:cNvSpPr>
          <p:nvPr>
            <p:ph type="sldNum" sz="quarter" idx="5"/>
          </p:nvPr>
        </p:nvSpPr>
        <p:spPr/>
        <p:txBody>
          <a:bodyPr/>
          <a:lstStyle/>
          <a:p>
            <a:fld id="{3E962C46-3627-6A4C-A9F5-63A42F025F97}" type="slidenum">
              <a:rPr lang="en-US" smtClean="0"/>
              <a:t>8</a:t>
            </a:fld>
            <a:endParaRPr lang="en-US"/>
          </a:p>
        </p:txBody>
      </p:sp>
    </p:spTree>
    <p:extLst>
      <p:ext uri="{BB962C8B-B14F-4D97-AF65-F5344CB8AC3E}">
        <p14:creationId xmlns:p14="http://schemas.microsoft.com/office/powerpoint/2010/main" val="1876276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89.5-100</a:t>
            </a:r>
            <a:br>
              <a:rPr lang="en-US" dirty="0"/>
            </a:br>
            <a:r>
              <a:rPr lang="en-US" dirty="0"/>
              <a:t>B 78.5-89.49</a:t>
            </a:r>
            <a:br>
              <a:rPr lang="en-US" dirty="0"/>
            </a:br>
            <a:r>
              <a:rPr lang="en-US" dirty="0"/>
              <a:t>C 67.5-78.49</a:t>
            </a:r>
            <a:br>
              <a:rPr lang="en-US" dirty="0"/>
            </a:br>
            <a:r>
              <a:rPr lang="en-US" dirty="0"/>
              <a:t>F &lt; 67.49</a:t>
            </a:r>
          </a:p>
          <a:p>
            <a:endParaRPr lang="en-US" dirty="0"/>
          </a:p>
        </p:txBody>
      </p:sp>
      <p:sp>
        <p:nvSpPr>
          <p:cNvPr id="4" name="Slide Number Placeholder 3"/>
          <p:cNvSpPr>
            <a:spLocks noGrp="1"/>
          </p:cNvSpPr>
          <p:nvPr>
            <p:ph type="sldNum" sz="quarter" idx="5"/>
          </p:nvPr>
        </p:nvSpPr>
        <p:spPr/>
        <p:txBody>
          <a:bodyPr/>
          <a:lstStyle/>
          <a:p>
            <a:fld id="{3E962C46-3627-6A4C-A9F5-63A42F025F97}" type="slidenum">
              <a:rPr lang="en-US" smtClean="0"/>
              <a:t>9</a:t>
            </a:fld>
            <a:endParaRPr lang="en-US"/>
          </a:p>
        </p:txBody>
      </p:sp>
    </p:spTree>
    <p:extLst>
      <p:ext uri="{BB962C8B-B14F-4D97-AF65-F5344CB8AC3E}">
        <p14:creationId xmlns:p14="http://schemas.microsoft.com/office/powerpoint/2010/main" val="3216402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just because a student achieved the minimum honors score on the shelf, it does not guarantee that he/she will get an A for the clerkship.</a:t>
            </a:r>
          </a:p>
          <a:p>
            <a:endParaRPr lang="en-US" dirty="0"/>
          </a:p>
        </p:txBody>
      </p:sp>
      <p:sp>
        <p:nvSpPr>
          <p:cNvPr id="4" name="Slide Number Placeholder 3"/>
          <p:cNvSpPr>
            <a:spLocks noGrp="1"/>
          </p:cNvSpPr>
          <p:nvPr>
            <p:ph type="sldNum" sz="quarter" idx="5"/>
          </p:nvPr>
        </p:nvSpPr>
        <p:spPr/>
        <p:txBody>
          <a:bodyPr/>
          <a:lstStyle/>
          <a:p>
            <a:fld id="{3E962C46-3627-6A4C-A9F5-63A42F025F97}" type="slidenum">
              <a:rPr lang="en-US" smtClean="0"/>
              <a:t>21</a:t>
            </a:fld>
            <a:endParaRPr lang="en-US"/>
          </a:p>
        </p:txBody>
      </p:sp>
    </p:spTree>
    <p:extLst>
      <p:ext uri="{BB962C8B-B14F-4D97-AF65-F5344CB8AC3E}">
        <p14:creationId xmlns:p14="http://schemas.microsoft.com/office/powerpoint/2010/main" val="89661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Until recently, the Dean’s Letter, MSPE, simply provided a GPA along with the student transcripts.</a:t>
            </a:r>
          </a:p>
          <a:p>
            <a:r>
              <a:rPr lang="en-US" sz="1200" dirty="0"/>
              <a:t>Now, the MSPE must include the grade distribution for each clerkship.</a:t>
            </a:r>
          </a:p>
          <a:p>
            <a:r>
              <a:rPr lang="en-US" sz="1200" dirty="0"/>
              <a:t>Residency Program directors will know that getting an A when 80% of the class did as well is meaningless.</a:t>
            </a:r>
          </a:p>
          <a:p>
            <a:r>
              <a:rPr lang="en-US" sz="1200" dirty="0"/>
              <a:t>Getting an A when only a third of the class did as well is discerning.</a:t>
            </a:r>
          </a:p>
          <a:p>
            <a:r>
              <a:rPr lang="en-US" sz="1200" dirty="0"/>
              <a:t>Our goal is to identify the top third of the class in any given clerkship, BUT our job is to also assure that that assignment is fair and valid.</a:t>
            </a:r>
          </a:p>
          <a:p>
            <a:endParaRPr lang="en-US" dirty="0"/>
          </a:p>
        </p:txBody>
      </p:sp>
      <p:sp>
        <p:nvSpPr>
          <p:cNvPr id="4" name="Slide Number Placeholder 3"/>
          <p:cNvSpPr>
            <a:spLocks noGrp="1"/>
          </p:cNvSpPr>
          <p:nvPr>
            <p:ph type="sldNum" sz="quarter" idx="5"/>
          </p:nvPr>
        </p:nvSpPr>
        <p:spPr/>
        <p:txBody>
          <a:bodyPr/>
          <a:lstStyle/>
          <a:p>
            <a:fld id="{3E962C46-3627-6A4C-A9F5-63A42F025F97}" type="slidenum">
              <a:rPr lang="en-US" smtClean="0"/>
              <a:t>23</a:t>
            </a:fld>
            <a:endParaRPr lang="en-US"/>
          </a:p>
        </p:txBody>
      </p:sp>
    </p:spTree>
    <p:extLst>
      <p:ext uri="{BB962C8B-B14F-4D97-AF65-F5344CB8AC3E}">
        <p14:creationId xmlns:p14="http://schemas.microsoft.com/office/powerpoint/2010/main" val="409922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229F-832D-2F45-9750-2D42957019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53EAAA-CC5F-4942-A56E-DE601CB7A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4BCFEA-400B-A446-8EFA-A7993F2FFFFC}"/>
              </a:ext>
            </a:extLst>
          </p:cNvPr>
          <p:cNvSpPr>
            <a:spLocks noGrp="1"/>
          </p:cNvSpPr>
          <p:nvPr>
            <p:ph type="dt" sz="half" idx="10"/>
          </p:nvPr>
        </p:nvSpPr>
        <p:spPr/>
        <p:txBody>
          <a:bodyPr/>
          <a:lstStyle/>
          <a:p>
            <a:fld id="{ED291B17-9318-49DB-B28B-6E5994AE9581}" type="datetime1">
              <a:rPr lang="en-US" smtClean="0"/>
              <a:t>7/16/20</a:t>
            </a:fld>
            <a:endParaRPr lang="en-US" dirty="0"/>
          </a:p>
        </p:txBody>
      </p:sp>
      <p:sp>
        <p:nvSpPr>
          <p:cNvPr id="5" name="Footer Placeholder 4">
            <a:extLst>
              <a:ext uri="{FF2B5EF4-FFF2-40B4-BE49-F238E27FC236}">
                <a16:creationId xmlns:a16="http://schemas.microsoft.com/office/drawing/2014/main" id="{0D314C97-76D3-9C47-B65E-99BD4D2B33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A0C56B-8652-8544-90C4-15AED964D95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438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CCF0-E7FB-A543-AFC7-990764A9B9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24A68-FCEE-CE41-AA66-2897C4C88A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4D298-82E8-3D47-BE7B-364DEB09A16D}"/>
              </a:ext>
            </a:extLst>
          </p:cNvPr>
          <p:cNvSpPr>
            <a:spLocks noGrp="1"/>
          </p:cNvSpPr>
          <p:nvPr>
            <p:ph type="dt" sz="half" idx="10"/>
          </p:nvPr>
        </p:nvSpPr>
        <p:spPr/>
        <p:txBody>
          <a:bodyPr/>
          <a:lstStyle/>
          <a:p>
            <a:fld id="{2CED4963-E985-44C4-B8C4-FDD613B7C2F8}" type="datetime1">
              <a:rPr lang="en-US" smtClean="0"/>
              <a:t>7/16/20</a:t>
            </a:fld>
            <a:endParaRPr lang="en-US" dirty="0"/>
          </a:p>
        </p:txBody>
      </p:sp>
      <p:sp>
        <p:nvSpPr>
          <p:cNvPr id="5" name="Footer Placeholder 4">
            <a:extLst>
              <a:ext uri="{FF2B5EF4-FFF2-40B4-BE49-F238E27FC236}">
                <a16:creationId xmlns:a16="http://schemas.microsoft.com/office/drawing/2014/main" id="{DA509286-C330-B24D-B939-E59ACEEFE6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4FBA8C-5831-3749-B971-B13C15D46F4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98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5D5E4-C3ED-CD44-84FB-DE3E90BC4F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04397A-D47D-A746-9E1D-73B87FEEA2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BAD37-C265-8141-9CF0-557832B92648}"/>
              </a:ext>
            </a:extLst>
          </p:cNvPr>
          <p:cNvSpPr>
            <a:spLocks noGrp="1"/>
          </p:cNvSpPr>
          <p:nvPr>
            <p:ph type="dt" sz="half" idx="10"/>
          </p:nvPr>
        </p:nvSpPr>
        <p:spPr/>
        <p:txBody>
          <a:bodyPr/>
          <a:lstStyle/>
          <a:p>
            <a:fld id="{ED291B17-9318-49DB-B28B-6E5994AE9581}" type="datetime1">
              <a:rPr lang="en-US" smtClean="0"/>
              <a:t>7/16/20</a:t>
            </a:fld>
            <a:endParaRPr lang="en-US" dirty="0"/>
          </a:p>
        </p:txBody>
      </p:sp>
      <p:sp>
        <p:nvSpPr>
          <p:cNvPr id="5" name="Footer Placeholder 4">
            <a:extLst>
              <a:ext uri="{FF2B5EF4-FFF2-40B4-BE49-F238E27FC236}">
                <a16:creationId xmlns:a16="http://schemas.microsoft.com/office/drawing/2014/main" id="{796A07B8-9B44-3A41-8E40-C1056C5715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1D8427-54A2-0B4C-BD0A-96D5D4316D4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889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79EF-491A-564C-A100-99CCAFD4E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67D9C-F226-E943-A1DF-E0B7C7950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AA83E-8776-AA4B-AC8F-E2C04D94DE2D}"/>
              </a:ext>
            </a:extLst>
          </p:cNvPr>
          <p:cNvSpPr>
            <a:spLocks noGrp="1"/>
          </p:cNvSpPr>
          <p:nvPr>
            <p:ph type="dt" sz="half" idx="10"/>
          </p:nvPr>
        </p:nvSpPr>
        <p:spPr/>
        <p:txBody>
          <a:bodyPr/>
          <a:lstStyle/>
          <a:p>
            <a:fld id="{78DD82B9-B8EE-4375-B6FF-88FA6ABB15D9}" type="datetime1">
              <a:rPr lang="en-US" smtClean="0"/>
              <a:t>7/16/20</a:t>
            </a:fld>
            <a:endParaRPr lang="en-US" dirty="0"/>
          </a:p>
        </p:txBody>
      </p:sp>
      <p:sp>
        <p:nvSpPr>
          <p:cNvPr id="5" name="Footer Placeholder 4">
            <a:extLst>
              <a:ext uri="{FF2B5EF4-FFF2-40B4-BE49-F238E27FC236}">
                <a16:creationId xmlns:a16="http://schemas.microsoft.com/office/drawing/2014/main" id="{04A05E76-E50D-3F43-AEB3-E1CDBFC923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A04CA5-314F-AE4D-A1FA-AAD40F87CF6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973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2B9A-D603-F749-B4E9-BC2B993D72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300A81-2873-FD4B-BA5E-BD69AFF1FC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FD4555-0CD3-F143-A766-0BA4AF33A166}"/>
              </a:ext>
            </a:extLst>
          </p:cNvPr>
          <p:cNvSpPr>
            <a:spLocks noGrp="1"/>
          </p:cNvSpPr>
          <p:nvPr>
            <p:ph type="dt" sz="half" idx="10"/>
          </p:nvPr>
        </p:nvSpPr>
        <p:spPr/>
        <p:txBody>
          <a:bodyPr/>
          <a:lstStyle/>
          <a:p>
            <a:fld id="{B2497495-0637-405E-AE64-5CC7506D51F5}" type="datetime1">
              <a:rPr lang="en-US" smtClean="0"/>
              <a:t>7/16/20</a:t>
            </a:fld>
            <a:endParaRPr lang="en-US" dirty="0"/>
          </a:p>
        </p:txBody>
      </p:sp>
      <p:sp>
        <p:nvSpPr>
          <p:cNvPr id="5" name="Footer Placeholder 4">
            <a:extLst>
              <a:ext uri="{FF2B5EF4-FFF2-40B4-BE49-F238E27FC236}">
                <a16:creationId xmlns:a16="http://schemas.microsoft.com/office/drawing/2014/main" id="{22EE4DDF-56CA-DB48-A0E0-980656F235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A81595-F314-5642-B77D-BB744B65057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084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5297-EC73-C847-874D-5D21ECFDFB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9E76DB-E4C1-B64E-B7C1-010B33D55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006F4C-2173-374B-A163-305B46E942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49C1B3-2A5A-FF40-9586-106B36811C5F}"/>
              </a:ext>
            </a:extLst>
          </p:cNvPr>
          <p:cNvSpPr>
            <a:spLocks noGrp="1"/>
          </p:cNvSpPr>
          <p:nvPr>
            <p:ph type="dt" sz="half" idx="10"/>
          </p:nvPr>
        </p:nvSpPr>
        <p:spPr/>
        <p:txBody>
          <a:bodyPr/>
          <a:lstStyle/>
          <a:p>
            <a:fld id="{7BFFD690-9426-415D-8B65-26881E07B2D4}" type="datetime1">
              <a:rPr lang="en-US" smtClean="0"/>
              <a:t>7/16/20</a:t>
            </a:fld>
            <a:endParaRPr lang="en-US" dirty="0"/>
          </a:p>
        </p:txBody>
      </p:sp>
      <p:sp>
        <p:nvSpPr>
          <p:cNvPr id="6" name="Footer Placeholder 5">
            <a:extLst>
              <a:ext uri="{FF2B5EF4-FFF2-40B4-BE49-F238E27FC236}">
                <a16:creationId xmlns:a16="http://schemas.microsoft.com/office/drawing/2014/main" id="{F20069EE-26FB-AE47-8507-D61FEFAB25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D55902-3F50-404D-A9F7-A3C656EB54F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691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45C5-E718-CF4B-BF5C-B385409771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3A9113-9881-B447-A696-A96BCDA8E0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E76D73-B04B-D54F-AB4D-E7E4ACF5EB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A61399-F000-F64F-BB99-5D750AE14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228E6A-FC72-394E-B1BC-CC8F68ECE8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C52940-35D8-AC4A-827B-794F5505BEDD}"/>
              </a:ext>
            </a:extLst>
          </p:cNvPr>
          <p:cNvSpPr>
            <a:spLocks noGrp="1"/>
          </p:cNvSpPr>
          <p:nvPr>
            <p:ph type="dt" sz="half" idx="10"/>
          </p:nvPr>
        </p:nvSpPr>
        <p:spPr/>
        <p:txBody>
          <a:bodyPr/>
          <a:lstStyle/>
          <a:p>
            <a:fld id="{04C4989A-474C-40DE-95B9-011C28B71673}" type="datetime1">
              <a:rPr lang="en-US" smtClean="0"/>
              <a:t>7/16/20</a:t>
            </a:fld>
            <a:endParaRPr lang="en-US" dirty="0"/>
          </a:p>
        </p:txBody>
      </p:sp>
      <p:sp>
        <p:nvSpPr>
          <p:cNvPr id="8" name="Footer Placeholder 7">
            <a:extLst>
              <a:ext uri="{FF2B5EF4-FFF2-40B4-BE49-F238E27FC236}">
                <a16:creationId xmlns:a16="http://schemas.microsoft.com/office/drawing/2014/main" id="{C59676A8-4640-5A40-92C6-DB076880392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62A044A-2C88-E244-8EE3-FD22013CDBD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286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627E-3C23-E04D-8BE1-5BBF1740F5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957BCE-5AE7-3447-B34A-087AD4892979}"/>
              </a:ext>
            </a:extLst>
          </p:cNvPr>
          <p:cNvSpPr>
            <a:spLocks noGrp="1"/>
          </p:cNvSpPr>
          <p:nvPr>
            <p:ph type="dt" sz="half" idx="10"/>
          </p:nvPr>
        </p:nvSpPr>
        <p:spPr/>
        <p:txBody>
          <a:bodyPr/>
          <a:lstStyle/>
          <a:p>
            <a:fld id="{5DB4ED54-5B5E-4A04-93D3-5772E3CE3818}" type="datetime1">
              <a:rPr lang="en-US" smtClean="0"/>
              <a:t>7/16/20</a:t>
            </a:fld>
            <a:endParaRPr lang="en-US" dirty="0"/>
          </a:p>
        </p:txBody>
      </p:sp>
      <p:sp>
        <p:nvSpPr>
          <p:cNvPr id="4" name="Footer Placeholder 3">
            <a:extLst>
              <a:ext uri="{FF2B5EF4-FFF2-40B4-BE49-F238E27FC236}">
                <a16:creationId xmlns:a16="http://schemas.microsoft.com/office/drawing/2014/main" id="{35A01BCF-5975-DE46-887E-6827F141D8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27E4BB-3265-7C4B-94B9-3FB54BE7F77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627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6A942-DA58-6840-B8F2-AA2C0BE55854}"/>
              </a:ext>
            </a:extLst>
          </p:cNvPr>
          <p:cNvSpPr>
            <a:spLocks noGrp="1"/>
          </p:cNvSpPr>
          <p:nvPr>
            <p:ph type="dt" sz="half" idx="10"/>
          </p:nvPr>
        </p:nvSpPr>
        <p:spPr/>
        <p:txBody>
          <a:bodyPr/>
          <a:lstStyle/>
          <a:p>
            <a:fld id="{4EDE50D6-574B-40AF-946F-D52A04ADE379}" type="datetime1">
              <a:rPr lang="en-US" smtClean="0"/>
              <a:t>7/16/20</a:t>
            </a:fld>
            <a:endParaRPr lang="en-US" dirty="0"/>
          </a:p>
        </p:txBody>
      </p:sp>
      <p:sp>
        <p:nvSpPr>
          <p:cNvPr id="3" name="Footer Placeholder 2">
            <a:extLst>
              <a:ext uri="{FF2B5EF4-FFF2-40B4-BE49-F238E27FC236}">
                <a16:creationId xmlns:a16="http://schemas.microsoft.com/office/drawing/2014/main" id="{69E86542-562A-8840-B6E5-AD5B47B096C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6040B0-B550-6C46-9705-50C2BF24A47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19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D711-6DC1-E742-AA37-5A8FB57C1C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76391E-0F09-F94B-8A26-ABF1742D14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D15295-93CC-6749-B128-DC028BA3E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5DC03-2890-2247-BBFE-435A2A1BE644}"/>
              </a:ext>
            </a:extLst>
          </p:cNvPr>
          <p:cNvSpPr>
            <a:spLocks noGrp="1"/>
          </p:cNvSpPr>
          <p:nvPr>
            <p:ph type="dt" sz="half" idx="10"/>
          </p:nvPr>
        </p:nvSpPr>
        <p:spPr/>
        <p:txBody>
          <a:bodyPr/>
          <a:lstStyle/>
          <a:p>
            <a:fld id="{D82884F1-FFEA-405F-9602-3DCA865EDA4E}" type="datetime1">
              <a:rPr lang="en-US" smtClean="0"/>
              <a:t>7/16/20</a:t>
            </a:fld>
            <a:endParaRPr lang="en-US" dirty="0"/>
          </a:p>
        </p:txBody>
      </p:sp>
      <p:sp>
        <p:nvSpPr>
          <p:cNvPr id="6" name="Footer Placeholder 5">
            <a:extLst>
              <a:ext uri="{FF2B5EF4-FFF2-40B4-BE49-F238E27FC236}">
                <a16:creationId xmlns:a16="http://schemas.microsoft.com/office/drawing/2014/main" id="{F5CC6126-7484-0246-99B5-91AC869883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1B6DD0-AFDA-944E-9EAC-5971007908ED}"/>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4033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8839-3E90-4441-92BA-A961C6627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417598-CEF7-8C42-9DE6-E8CF53702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46F5DA-72C0-B44C-A360-6D3E1EF6F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FC18D2-324B-7D4B-A7AA-E10A3B5A098F}"/>
              </a:ext>
            </a:extLst>
          </p:cNvPr>
          <p:cNvSpPr>
            <a:spLocks noGrp="1"/>
          </p:cNvSpPr>
          <p:nvPr>
            <p:ph type="dt" sz="half" idx="10"/>
          </p:nvPr>
        </p:nvSpPr>
        <p:spPr/>
        <p:txBody>
          <a:bodyPr/>
          <a:lstStyle/>
          <a:p>
            <a:fld id="{7E18DB4A-8810-4A10-AD5C-D5E2C667F5B3}" type="datetime1">
              <a:rPr lang="en-US" smtClean="0"/>
              <a:t>7/16/20</a:t>
            </a:fld>
            <a:endParaRPr lang="en-US" dirty="0"/>
          </a:p>
        </p:txBody>
      </p:sp>
      <p:sp>
        <p:nvSpPr>
          <p:cNvPr id="6" name="Footer Placeholder 5">
            <a:extLst>
              <a:ext uri="{FF2B5EF4-FFF2-40B4-BE49-F238E27FC236}">
                <a16:creationId xmlns:a16="http://schemas.microsoft.com/office/drawing/2014/main" id="{B20F71D1-48E0-0E47-AA45-8FB36D67D16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D0ABF67B-CA2B-3841-B1A4-0CC6066B3D1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54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3E027-D798-7A4A-B22F-EC1DB0E1B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A6B8CD-43FE-9141-8BCB-BFBA8E9DA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F7BB9-ECBE-1F4F-A3A0-1EBDF94653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7/16/20</a:t>
            </a:fld>
            <a:endParaRPr lang="en-US" dirty="0"/>
          </a:p>
        </p:txBody>
      </p:sp>
      <p:sp>
        <p:nvSpPr>
          <p:cNvPr id="5" name="Footer Placeholder 4">
            <a:extLst>
              <a:ext uri="{FF2B5EF4-FFF2-40B4-BE49-F238E27FC236}">
                <a16:creationId xmlns:a16="http://schemas.microsoft.com/office/drawing/2014/main" id="{E967231C-6436-E448-B755-438C150DD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CDB7C00-B56A-A04F-B1A1-83BFA4FEA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592246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5.tiff"/><Relationship Id="rId2" Type="http://schemas.openxmlformats.org/officeDocument/2006/relationships/image" Target="../media/image7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6.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A06E17-FC9F-1D42-8676-6B08934900D2}"/>
              </a:ext>
            </a:extLst>
          </p:cNvPr>
          <p:cNvSpPr>
            <a:spLocks noGrp="1"/>
          </p:cNvSpPr>
          <p:nvPr>
            <p:ph type="ctrTitle"/>
          </p:nvPr>
        </p:nvSpPr>
        <p:spPr>
          <a:xfrm>
            <a:off x="686834" y="591344"/>
            <a:ext cx="3200400" cy="5585619"/>
          </a:xfrm>
        </p:spPr>
        <p:txBody>
          <a:bodyPr vert="horz" lIns="91440" tIns="45720" rIns="91440" bIns="45720" rtlCol="0" anchor="ctr">
            <a:normAutofit/>
          </a:bodyPr>
          <a:lstStyle/>
          <a:p>
            <a:pPr algn="l"/>
            <a:r>
              <a:rPr lang="en-US" sz="4400" dirty="0">
                <a:solidFill>
                  <a:srgbClr val="FFFFFF"/>
                </a:solidFill>
              </a:rPr>
              <a:t>Clerkship Grading </a:t>
            </a:r>
            <a:br>
              <a:rPr lang="en-US" sz="4400" dirty="0">
                <a:solidFill>
                  <a:srgbClr val="FFFFFF"/>
                </a:solidFill>
              </a:rPr>
            </a:br>
            <a:r>
              <a:rPr lang="en-US" sz="4400" dirty="0">
                <a:solidFill>
                  <a:srgbClr val="FFFFFF"/>
                </a:solidFill>
              </a:rPr>
              <a:t>2020-2021</a:t>
            </a:r>
            <a:endParaRPr lang="en-US" sz="44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904A3435-D1A0-BA4A-8E41-5306CB4B582A}"/>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algn="l"/>
            <a:r>
              <a:rPr lang="en-US" dirty="0"/>
              <a:t>Kristen </a:t>
            </a:r>
            <a:r>
              <a:rPr lang="en-US" dirty="0" err="1"/>
              <a:t>Bettin</a:t>
            </a:r>
            <a:r>
              <a:rPr lang="en-US" dirty="0"/>
              <a:t>, MD, MEd</a:t>
            </a:r>
          </a:p>
          <a:p>
            <a:pPr algn="l"/>
            <a:r>
              <a:rPr lang="en-US" dirty="0"/>
              <a:t>Assistant Dean, Clinical Curriculum</a:t>
            </a:r>
          </a:p>
          <a:p>
            <a:pPr algn="l"/>
            <a:r>
              <a:rPr lang="en-US" dirty="0"/>
              <a:t>Pediatrics Clerkship Director</a:t>
            </a:r>
          </a:p>
          <a:p>
            <a:pPr indent="-228600" algn="l">
              <a:buFont typeface="Arial" panose="020B0604020202020204" pitchFamily="34" charset="0"/>
              <a:buChar char="•"/>
            </a:pPr>
            <a:endParaRPr lang="en-US" dirty="0"/>
          </a:p>
          <a:p>
            <a:pPr algn="l"/>
            <a:r>
              <a:rPr lang="en-US" dirty="0"/>
              <a:t>Valerie Jameson, MD</a:t>
            </a:r>
          </a:p>
          <a:p>
            <a:pPr algn="l"/>
            <a:r>
              <a:rPr lang="en-US" dirty="0"/>
              <a:t>Senior Assistant Dean, Clinical Curriculum</a:t>
            </a:r>
          </a:p>
          <a:p>
            <a:pPr algn="l"/>
            <a:endParaRPr lang="en-US" dirty="0"/>
          </a:p>
          <a:p>
            <a:pPr algn="l"/>
            <a:r>
              <a:rPr lang="en-US" dirty="0"/>
              <a:t>Updated July 16, 2020</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id="{427E297D-8BA9-F349-BF1D-38890BB82A53}"/>
              </a:ext>
            </a:extLst>
          </p:cNvPr>
          <p:cNvPicPr>
            <a:picLocks noChangeAspect="1"/>
          </p:cNvPicPr>
          <p:nvPr/>
        </p:nvPicPr>
        <p:blipFill>
          <a:blip r:embed="rId2"/>
          <a:stretch>
            <a:fillRect/>
          </a:stretch>
        </p:blipFill>
        <p:spPr>
          <a:xfrm>
            <a:off x="7900553" y="286750"/>
            <a:ext cx="4051300" cy="1485900"/>
          </a:xfrm>
          <a:prstGeom prst="rect">
            <a:avLst/>
          </a:prstGeom>
        </p:spPr>
      </p:pic>
    </p:spTree>
    <p:extLst>
      <p:ext uri="{BB962C8B-B14F-4D97-AF65-F5344CB8AC3E}">
        <p14:creationId xmlns:p14="http://schemas.microsoft.com/office/powerpoint/2010/main" val="293117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19D5-5879-1544-8A56-939D0BBAF12E}"/>
              </a:ext>
            </a:extLst>
          </p:cNvPr>
          <p:cNvSpPr>
            <a:spLocks noGrp="1"/>
          </p:cNvSpPr>
          <p:nvPr>
            <p:ph type="title"/>
          </p:nvPr>
        </p:nvSpPr>
        <p:spPr/>
        <p:txBody>
          <a:bodyPr>
            <a:normAutofit fontScale="90000"/>
          </a:bodyPr>
          <a:lstStyle/>
          <a:p>
            <a:r>
              <a:rPr lang="en-US" cap="none" dirty="0"/>
              <a:t>NBME- nationally recommended minimum passing score for the Family Medicine Shelf Exam</a:t>
            </a:r>
          </a:p>
        </p:txBody>
      </p:sp>
      <p:pic>
        <p:nvPicPr>
          <p:cNvPr id="6" name="Content Placeholder 5">
            <a:extLst>
              <a:ext uri="{FF2B5EF4-FFF2-40B4-BE49-F238E27FC236}">
                <a16:creationId xmlns:a16="http://schemas.microsoft.com/office/drawing/2014/main" id="{3D3E563B-C665-9146-93CC-62E114B26424}"/>
              </a:ext>
            </a:extLst>
          </p:cNvPr>
          <p:cNvPicPr>
            <a:picLocks noGrp="1" noChangeAspect="1"/>
          </p:cNvPicPr>
          <p:nvPr>
            <p:ph idx="1"/>
          </p:nvPr>
        </p:nvPicPr>
        <p:blipFill>
          <a:blip r:embed="rId2"/>
          <a:stretch>
            <a:fillRect/>
          </a:stretch>
        </p:blipFill>
        <p:spPr>
          <a:xfrm>
            <a:off x="1437746" y="2223129"/>
            <a:ext cx="8915400" cy="3158925"/>
          </a:xfrm>
        </p:spPr>
      </p:pic>
    </p:spTree>
    <p:extLst>
      <p:ext uri="{BB962C8B-B14F-4D97-AF65-F5344CB8AC3E}">
        <p14:creationId xmlns:p14="http://schemas.microsoft.com/office/powerpoint/2010/main" val="223756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9CE1-FEA0-E34E-B334-D7C440B96593}"/>
              </a:ext>
            </a:extLst>
          </p:cNvPr>
          <p:cNvSpPr>
            <a:spLocks noGrp="1"/>
          </p:cNvSpPr>
          <p:nvPr>
            <p:ph type="title"/>
          </p:nvPr>
        </p:nvSpPr>
        <p:spPr/>
        <p:txBody>
          <a:bodyPr/>
          <a:lstStyle/>
          <a:p>
            <a:r>
              <a:rPr lang="en-US" cap="none" dirty="0"/>
              <a:t>Minimum honors score for the shelf exam</a:t>
            </a:r>
          </a:p>
        </p:txBody>
      </p:sp>
      <p:pic>
        <p:nvPicPr>
          <p:cNvPr id="6" name="Content Placeholder 5">
            <a:extLst>
              <a:ext uri="{FF2B5EF4-FFF2-40B4-BE49-F238E27FC236}">
                <a16:creationId xmlns:a16="http://schemas.microsoft.com/office/drawing/2014/main" id="{67E8B91B-F274-AD48-BFC9-FAB7FC9875C6}"/>
              </a:ext>
            </a:extLst>
          </p:cNvPr>
          <p:cNvPicPr>
            <a:picLocks noGrp="1" noChangeAspect="1"/>
          </p:cNvPicPr>
          <p:nvPr>
            <p:ph idx="1"/>
          </p:nvPr>
        </p:nvPicPr>
        <p:blipFill>
          <a:blip r:embed="rId2"/>
          <a:stretch>
            <a:fillRect/>
          </a:stretch>
        </p:blipFill>
        <p:spPr>
          <a:xfrm>
            <a:off x="1638300" y="2472061"/>
            <a:ext cx="8915400" cy="1913877"/>
          </a:xfrm>
        </p:spPr>
      </p:pic>
    </p:spTree>
    <p:extLst>
      <p:ext uri="{BB962C8B-B14F-4D97-AF65-F5344CB8AC3E}">
        <p14:creationId xmlns:p14="http://schemas.microsoft.com/office/powerpoint/2010/main" val="411587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01B479-2D66-AB42-91E5-E17CEE514CB3}"/>
              </a:ext>
            </a:extLst>
          </p:cNvPr>
          <p:cNvSpPr>
            <a:spLocks noGrp="1"/>
          </p:cNvSpPr>
          <p:nvPr>
            <p:ph type="title"/>
          </p:nvPr>
        </p:nvSpPr>
        <p:spPr>
          <a:xfrm>
            <a:off x="643467" y="321734"/>
            <a:ext cx="10905066" cy="1135737"/>
          </a:xfrm>
        </p:spPr>
        <p:txBody>
          <a:bodyPr>
            <a:normAutofit/>
          </a:bodyPr>
          <a:lstStyle/>
          <a:p>
            <a:r>
              <a:rPr lang="en-US" sz="3600"/>
              <a:t>What about students at the beginning vs. the end of clerkships? </a:t>
            </a:r>
          </a:p>
        </p:txBody>
      </p:sp>
      <p:sp>
        <p:nvSpPr>
          <p:cNvPr id="3" name="Content Placeholder 2">
            <a:extLst>
              <a:ext uri="{FF2B5EF4-FFF2-40B4-BE49-F238E27FC236}">
                <a16:creationId xmlns:a16="http://schemas.microsoft.com/office/drawing/2014/main" id="{FEC7DE89-0748-764B-A8DD-31BC808F11D3}"/>
              </a:ext>
            </a:extLst>
          </p:cNvPr>
          <p:cNvSpPr>
            <a:spLocks noGrp="1"/>
          </p:cNvSpPr>
          <p:nvPr>
            <p:ph idx="1"/>
          </p:nvPr>
        </p:nvSpPr>
        <p:spPr>
          <a:xfrm>
            <a:off x="643469" y="1782981"/>
            <a:ext cx="4008384" cy="4393982"/>
          </a:xfrm>
        </p:spPr>
        <p:txBody>
          <a:bodyPr>
            <a:normAutofit/>
          </a:bodyPr>
          <a:lstStyle/>
          <a:p>
            <a:r>
              <a:rPr lang="en-US" sz="2000" dirty="0"/>
              <a:t>Students naturally improve their performance on the shelf exams throughout the year. </a:t>
            </a:r>
          </a:p>
          <a:p>
            <a:r>
              <a:rPr lang="en-US" sz="2000" dirty="0"/>
              <a:t>These cutoff scores will be based on the “Quarter” of the year and based on how many clerkships a student has completed. </a:t>
            </a:r>
          </a:p>
          <a:p>
            <a:r>
              <a:rPr lang="en-US" sz="2000" dirty="0"/>
              <a:t>NBME reports all of these scores! </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Table 3">
            <a:extLst>
              <a:ext uri="{FF2B5EF4-FFF2-40B4-BE49-F238E27FC236}">
                <a16:creationId xmlns:a16="http://schemas.microsoft.com/office/drawing/2014/main" id="{03F4564D-F02D-174A-92C5-714883BF5D07}"/>
              </a:ext>
            </a:extLst>
          </p:cNvPr>
          <p:cNvGraphicFramePr>
            <a:graphicFrameLocks noGrp="1"/>
          </p:cNvGraphicFramePr>
          <p:nvPr>
            <p:extLst>
              <p:ext uri="{D42A27DB-BD31-4B8C-83A1-F6EECF244321}">
                <p14:modId xmlns:p14="http://schemas.microsoft.com/office/powerpoint/2010/main" val="2359062406"/>
              </p:ext>
            </p:extLst>
          </p:nvPr>
        </p:nvGraphicFramePr>
        <p:xfrm>
          <a:off x="5399749" y="1868427"/>
          <a:ext cx="6044354" cy="4191000"/>
        </p:xfrm>
        <a:graphic>
          <a:graphicData uri="http://schemas.openxmlformats.org/drawingml/2006/table">
            <a:tbl>
              <a:tblPr firstRow="1" bandRow="1">
                <a:tableStyleId>{21E4AEA4-8DFA-4A89-87EB-49C32662AFE0}</a:tableStyleId>
              </a:tblPr>
              <a:tblGrid>
                <a:gridCol w="3348144">
                  <a:extLst>
                    <a:ext uri="{9D8B030D-6E8A-4147-A177-3AD203B41FA5}">
                      <a16:colId xmlns:a16="http://schemas.microsoft.com/office/drawing/2014/main" val="1443567736"/>
                    </a:ext>
                  </a:extLst>
                </a:gridCol>
                <a:gridCol w="2696210">
                  <a:extLst>
                    <a:ext uri="{9D8B030D-6E8A-4147-A177-3AD203B41FA5}">
                      <a16:colId xmlns:a16="http://schemas.microsoft.com/office/drawing/2014/main" val="2802220152"/>
                    </a:ext>
                  </a:extLst>
                </a:gridCol>
              </a:tblGrid>
              <a:tr h="1240536">
                <a:tc>
                  <a:txBody>
                    <a:bodyPr/>
                    <a:lstStyle/>
                    <a:p>
                      <a:pPr algn="ctr"/>
                      <a:r>
                        <a:rPr lang="en-US" sz="3300"/>
                        <a:t># of Clerkships Completed</a:t>
                      </a:r>
                    </a:p>
                  </a:txBody>
                  <a:tcPr marL="167640" marR="167640" marT="83820" marB="83820" anchor="ctr"/>
                </a:tc>
                <a:tc>
                  <a:txBody>
                    <a:bodyPr/>
                    <a:lstStyle/>
                    <a:p>
                      <a:pPr algn="ctr"/>
                      <a:r>
                        <a:rPr lang="en-US" sz="3300"/>
                        <a:t>Score used</a:t>
                      </a:r>
                    </a:p>
                  </a:txBody>
                  <a:tcPr marL="167640" marR="167640" marT="83820" marB="83820" anchor="ctr"/>
                </a:tc>
                <a:extLst>
                  <a:ext uri="{0D108BD9-81ED-4DB2-BD59-A6C34878D82A}">
                    <a16:rowId xmlns:a16="http://schemas.microsoft.com/office/drawing/2014/main" val="2177625672"/>
                  </a:ext>
                </a:extLst>
              </a:tr>
              <a:tr h="737616">
                <a:tc>
                  <a:txBody>
                    <a:bodyPr/>
                    <a:lstStyle/>
                    <a:p>
                      <a:pPr algn="ctr"/>
                      <a:r>
                        <a:rPr lang="en-US" sz="3300"/>
                        <a:t>0-1</a:t>
                      </a:r>
                    </a:p>
                  </a:txBody>
                  <a:tcPr marL="167640" marR="167640" marT="83820" marB="83820" anchor="ctr"/>
                </a:tc>
                <a:tc>
                  <a:txBody>
                    <a:bodyPr/>
                    <a:lstStyle/>
                    <a:p>
                      <a:pPr algn="ctr"/>
                      <a:r>
                        <a:rPr lang="en-US" sz="3300"/>
                        <a:t>Q1</a:t>
                      </a:r>
                    </a:p>
                  </a:txBody>
                  <a:tcPr marL="167640" marR="167640" marT="83820" marB="83820" anchor="ctr"/>
                </a:tc>
                <a:extLst>
                  <a:ext uri="{0D108BD9-81ED-4DB2-BD59-A6C34878D82A}">
                    <a16:rowId xmlns:a16="http://schemas.microsoft.com/office/drawing/2014/main" val="1426426607"/>
                  </a:ext>
                </a:extLst>
              </a:tr>
              <a:tr h="737616">
                <a:tc>
                  <a:txBody>
                    <a:bodyPr/>
                    <a:lstStyle/>
                    <a:p>
                      <a:pPr algn="ctr"/>
                      <a:r>
                        <a:rPr lang="en-US" sz="3300"/>
                        <a:t>2-3</a:t>
                      </a:r>
                    </a:p>
                  </a:txBody>
                  <a:tcPr marL="167640" marR="167640" marT="83820" marB="83820" anchor="ctr"/>
                </a:tc>
                <a:tc>
                  <a:txBody>
                    <a:bodyPr/>
                    <a:lstStyle/>
                    <a:p>
                      <a:pPr algn="ctr"/>
                      <a:r>
                        <a:rPr lang="en-US" sz="3300"/>
                        <a:t>Q2</a:t>
                      </a:r>
                    </a:p>
                  </a:txBody>
                  <a:tcPr marL="167640" marR="167640" marT="83820" marB="83820" anchor="ctr"/>
                </a:tc>
                <a:extLst>
                  <a:ext uri="{0D108BD9-81ED-4DB2-BD59-A6C34878D82A}">
                    <a16:rowId xmlns:a16="http://schemas.microsoft.com/office/drawing/2014/main" val="916711308"/>
                  </a:ext>
                </a:extLst>
              </a:tr>
              <a:tr h="737616">
                <a:tc>
                  <a:txBody>
                    <a:bodyPr/>
                    <a:lstStyle/>
                    <a:p>
                      <a:pPr algn="ctr"/>
                      <a:r>
                        <a:rPr lang="en-US" sz="3300"/>
                        <a:t>4-5</a:t>
                      </a:r>
                    </a:p>
                  </a:txBody>
                  <a:tcPr marL="167640" marR="167640" marT="83820" marB="83820" anchor="ctr"/>
                </a:tc>
                <a:tc>
                  <a:txBody>
                    <a:bodyPr/>
                    <a:lstStyle/>
                    <a:p>
                      <a:pPr algn="ctr"/>
                      <a:r>
                        <a:rPr lang="en-US" sz="3300"/>
                        <a:t>Q3</a:t>
                      </a:r>
                    </a:p>
                  </a:txBody>
                  <a:tcPr marL="167640" marR="167640" marT="83820" marB="83820" anchor="ctr"/>
                </a:tc>
                <a:extLst>
                  <a:ext uri="{0D108BD9-81ED-4DB2-BD59-A6C34878D82A}">
                    <a16:rowId xmlns:a16="http://schemas.microsoft.com/office/drawing/2014/main" val="3661332734"/>
                  </a:ext>
                </a:extLst>
              </a:tr>
              <a:tr h="737616">
                <a:tc>
                  <a:txBody>
                    <a:bodyPr/>
                    <a:lstStyle/>
                    <a:p>
                      <a:pPr algn="ctr"/>
                      <a:r>
                        <a:rPr lang="en-US" sz="3300"/>
                        <a:t>6-7</a:t>
                      </a:r>
                    </a:p>
                  </a:txBody>
                  <a:tcPr marL="167640" marR="167640" marT="83820" marB="83820" anchor="ctr"/>
                </a:tc>
                <a:tc>
                  <a:txBody>
                    <a:bodyPr/>
                    <a:lstStyle/>
                    <a:p>
                      <a:pPr algn="ctr"/>
                      <a:r>
                        <a:rPr lang="en-US" sz="3300"/>
                        <a:t>Q4</a:t>
                      </a:r>
                    </a:p>
                  </a:txBody>
                  <a:tcPr marL="167640" marR="167640" marT="83820" marB="83820" anchor="ctr"/>
                </a:tc>
                <a:extLst>
                  <a:ext uri="{0D108BD9-81ED-4DB2-BD59-A6C34878D82A}">
                    <a16:rowId xmlns:a16="http://schemas.microsoft.com/office/drawing/2014/main" val="187042922"/>
                  </a:ext>
                </a:extLst>
              </a:tr>
            </a:tbl>
          </a:graphicData>
        </a:graphic>
      </p:graphicFrame>
    </p:spTree>
    <p:extLst>
      <p:ext uri="{BB962C8B-B14F-4D97-AF65-F5344CB8AC3E}">
        <p14:creationId xmlns:p14="http://schemas.microsoft.com/office/powerpoint/2010/main" val="343980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F1A-CFB4-6C4A-9F89-6D5C065C17C4}"/>
              </a:ext>
            </a:extLst>
          </p:cNvPr>
          <p:cNvSpPr>
            <a:spLocks noGrp="1"/>
          </p:cNvSpPr>
          <p:nvPr>
            <p:ph type="title"/>
          </p:nvPr>
        </p:nvSpPr>
        <p:spPr>
          <a:xfrm>
            <a:off x="0" y="146304"/>
            <a:ext cx="12009120" cy="1325563"/>
          </a:xfrm>
        </p:spPr>
        <p:txBody>
          <a:bodyPr>
            <a:normAutofit/>
          </a:bodyPr>
          <a:lstStyle/>
          <a:p>
            <a:r>
              <a:rPr lang="en-US" sz="4000" dirty="0"/>
              <a:t>Family Medicine Shelf Exam Cut-off Scores 2020-2021</a:t>
            </a:r>
          </a:p>
        </p:txBody>
      </p:sp>
      <p:graphicFrame>
        <p:nvGraphicFramePr>
          <p:cNvPr id="5" name="Table 4">
            <a:extLst>
              <a:ext uri="{FF2B5EF4-FFF2-40B4-BE49-F238E27FC236}">
                <a16:creationId xmlns:a16="http://schemas.microsoft.com/office/drawing/2014/main" id="{70F38EB5-1BE4-C248-8FD6-9BD3BFE6C8EA}"/>
              </a:ext>
            </a:extLst>
          </p:cNvPr>
          <p:cNvGraphicFramePr>
            <a:graphicFrameLocks noGrp="1"/>
          </p:cNvGraphicFramePr>
          <p:nvPr>
            <p:extLst>
              <p:ext uri="{D42A27DB-BD31-4B8C-83A1-F6EECF244321}">
                <p14:modId xmlns:p14="http://schemas.microsoft.com/office/powerpoint/2010/main" val="1164911430"/>
              </p:ext>
            </p:extLst>
          </p:nvPr>
        </p:nvGraphicFramePr>
        <p:xfrm>
          <a:off x="2223191" y="1307003"/>
          <a:ext cx="7087515" cy="5185872"/>
        </p:xfrm>
        <a:graphic>
          <a:graphicData uri="http://schemas.openxmlformats.org/drawingml/2006/table">
            <a:tbl>
              <a:tblPr firstRow="1" bandRow="1">
                <a:tableStyleId>{00A15C55-8517-42AA-B614-E9B94910E393}</a:tableStyleId>
              </a:tblPr>
              <a:tblGrid>
                <a:gridCol w="1870261">
                  <a:extLst>
                    <a:ext uri="{9D8B030D-6E8A-4147-A177-3AD203B41FA5}">
                      <a16:colId xmlns:a16="http://schemas.microsoft.com/office/drawing/2014/main" val="3792818809"/>
                    </a:ext>
                  </a:extLst>
                </a:gridCol>
                <a:gridCol w="1516854">
                  <a:extLst>
                    <a:ext uri="{9D8B030D-6E8A-4147-A177-3AD203B41FA5}">
                      <a16:colId xmlns:a16="http://schemas.microsoft.com/office/drawing/2014/main" val="223783267"/>
                    </a:ext>
                  </a:extLst>
                </a:gridCol>
                <a:gridCol w="925100">
                  <a:extLst>
                    <a:ext uri="{9D8B030D-6E8A-4147-A177-3AD203B41FA5}">
                      <a16:colId xmlns:a16="http://schemas.microsoft.com/office/drawing/2014/main" val="645467809"/>
                    </a:ext>
                  </a:extLst>
                </a:gridCol>
                <a:gridCol w="925100">
                  <a:extLst>
                    <a:ext uri="{9D8B030D-6E8A-4147-A177-3AD203B41FA5}">
                      <a16:colId xmlns:a16="http://schemas.microsoft.com/office/drawing/2014/main" val="290383399"/>
                    </a:ext>
                  </a:extLst>
                </a:gridCol>
                <a:gridCol w="925100">
                  <a:extLst>
                    <a:ext uri="{9D8B030D-6E8A-4147-A177-3AD203B41FA5}">
                      <a16:colId xmlns:a16="http://schemas.microsoft.com/office/drawing/2014/main" val="436428156"/>
                    </a:ext>
                  </a:extLst>
                </a:gridCol>
                <a:gridCol w="925100">
                  <a:extLst>
                    <a:ext uri="{9D8B030D-6E8A-4147-A177-3AD203B41FA5}">
                      <a16:colId xmlns:a16="http://schemas.microsoft.com/office/drawing/2014/main" val="1866996578"/>
                    </a:ext>
                  </a:extLst>
                </a:gridCol>
              </a:tblGrid>
              <a:tr h="740811">
                <a:tc gridSpan="2">
                  <a:txBody>
                    <a:bodyPr/>
                    <a:lstStyle/>
                    <a:p>
                      <a:pPr algn="ctr"/>
                      <a:r>
                        <a:rPr lang="en-US" sz="2000" dirty="0"/>
                        <a:t>Quarterly Conversions</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2000" dirty="0"/>
                        <a:t>Q1</a:t>
                      </a:r>
                    </a:p>
                  </a:txBody>
                  <a:tcPr marL="100665" marR="100665" marT="50333" marB="50333" anchor="ctr"/>
                </a:tc>
                <a:tc>
                  <a:txBody>
                    <a:bodyPr/>
                    <a:lstStyle/>
                    <a:p>
                      <a:pPr algn="ctr"/>
                      <a:r>
                        <a:rPr lang="en-US" sz="2000" dirty="0"/>
                        <a:t>Q2</a:t>
                      </a:r>
                    </a:p>
                  </a:txBody>
                  <a:tcPr marL="100665" marR="100665" marT="50333" marB="50333" anchor="ctr"/>
                </a:tc>
                <a:tc>
                  <a:txBody>
                    <a:bodyPr/>
                    <a:lstStyle/>
                    <a:p>
                      <a:pPr algn="ctr"/>
                      <a:r>
                        <a:rPr lang="en-US" sz="2000" dirty="0"/>
                        <a:t>Q3</a:t>
                      </a:r>
                    </a:p>
                  </a:txBody>
                  <a:tcPr marL="100665" marR="100665" marT="50333" marB="50333" anchor="ctr"/>
                </a:tc>
                <a:tc>
                  <a:txBody>
                    <a:bodyPr/>
                    <a:lstStyle/>
                    <a:p>
                      <a:pPr algn="ctr"/>
                      <a:r>
                        <a:rPr lang="en-US" sz="2000" dirty="0"/>
                        <a:t>Q4</a:t>
                      </a:r>
                    </a:p>
                  </a:txBody>
                  <a:tcPr marL="100665" marR="100665" marT="50333" marB="50333" anchor="ctr"/>
                </a:tc>
                <a:extLst>
                  <a:ext uri="{0D108BD9-81ED-4DB2-BD59-A6C34878D82A}">
                    <a16:rowId xmlns:a16="http://schemas.microsoft.com/office/drawing/2014/main" val="4021418868"/>
                  </a:ext>
                </a:extLst>
              </a:tr>
              <a:tr h="740811">
                <a:tc gridSpan="2">
                  <a:txBody>
                    <a:bodyPr/>
                    <a:lstStyle/>
                    <a:p>
                      <a:pPr algn="ctr"/>
                      <a:r>
                        <a:rPr lang="en-US" sz="1200" dirty="0"/>
                        <a:t>Number of clerkships completed PRIOR to the START of THIS rotation</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1600" dirty="0"/>
                        <a:t>0-1</a:t>
                      </a:r>
                    </a:p>
                  </a:txBody>
                  <a:tcPr marL="100665" marR="100665" marT="50333" marB="50333" anchor="ctr"/>
                </a:tc>
                <a:tc>
                  <a:txBody>
                    <a:bodyPr/>
                    <a:lstStyle/>
                    <a:p>
                      <a:pPr algn="ctr"/>
                      <a:r>
                        <a:rPr lang="en-US" sz="1600" dirty="0"/>
                        <a:t>2-3</a:t>
                      </a:r>
                    </a:p>
                  </a:txBody>
                  <a:tcPr marL="100665" marR="100665" marT="50333" marB="50333" anchor="ctr"/>
                </a:tc>
                <a:tc>
                  <a:txBody>
                    <a:bodyPr/>
                    <a:lstStyle/>
                    <a:p>
                      <a:pPr algn="ctr"/>
                      <a:r>
                        <a:rPr lang="en-US" sz="1600" dirty="0"/>
                        <a:t>4-5</a:t>
                      </a:r>
                    </a:p>
                  </a:txBody>
                  <a:tcPr marL="100665" marR="100665" marT="50333" marB="50333" anchor="ctr"/>
                </a:tc>
                <a:tc>
                  <a:txBody>
                    <a:bodyPr/>
                    <a:lstStyle/>
                    <a:p>
                      <a:pPr algn="ctr"/>
                      <a:r>
                        <a:rPr lang="en-US" sz="1600" dirty="0"/>
                        <a:t>6</a:t>
                      </a:r>
                    </a:p>
                  </a:txBody>
                  <a:tcPr marL="100665" marR="100665" marT="50333" marB="50333" anchor="ctr"/>
                </a:tc>
                <a:extLst>
                  <a:ext uri="{0D108BD9-81ED-4DB2-BD59-A6C34878D82A}">
                    <a16:rowId xmlns:a16="http://schemas.microsoft.com/office/drawing/2014/main" val="174817859"/>
                  </a:ext>
                </a:extLst>
              </a:tr>
              <a:tr h="1333538">
                <a:tc>
                  <a:txBody>
                    <a:bodyPr/>
                    <a:lstStyle/>
                    <a:p>
                      <a:r>
                        <a:rPr lang="en-US" sz="1800" dirty="0"/>
                        <a:t>Raw shelf score = 89.5 </a:t>
                      </a:r>
                      <a:r>
                        <a:rPr lang="en-US" sz="1400" dirty="0"/>
                        <a:t>(i.e. A on the shelf)</a:t>
                      </a:r>
                      <a:endParaRPr lang="en-US" sz="1900" dirty="0"/>
                    </a:p>
                  </a:txBody>
                  <a:tcPr marL="100665" marR="100665" marT="50333" marB="50333" anchor="ctr"/>
                </a:tc>
                <a:tc>
                  <a:txBody>
                    <a:bodyPr/>
                    <a:lstStyle/>
                    <a:p>
                      <a:pPr algn="ctr"/>
                      <a:r>
                        <a:rPr lang="en-US" sz="1600" dirty="0"/>
                        <a:t>75th percentile</a:t>
                      </a:r>
                    </a:p>
                  </a:txBody>
                  <a:tcPr marL="100665" marR="100665" marT="50333" marB="50333" anchor="ctr"/>
                </a:tc>
                <a:tc>
                  <a:txBody>
                    <a:bodyPr/>
                    <a:lstStyle/>
                    <a:p>
                      <a:pPr algn="ctr"/>
                      <a:r>
                        <a:rPr lang="en-US" sz="2000" dirty="0"/>
                        <a:t>79.7</a:t>
                      </a:r>
                    </a:p>
                  </a:txBody>
                  <a:tcPr marL="100665" marR="100665" marT="50333" marB="50333" anchor="ctr"/>
                </a:tc>
                <a:tc>
                  <a:txBody>
                    <a:bodyPr/>
                    <a:lstStyle/>
                    <a:p>
                      <a:pPr algn="ctr"/>
                      <a:r>
                        <a:rPr lang="en-US" sz="2000" dirty="0"/>
                        <a:t>80.4</a:t>
                      </a:r>
                    </a:p>
                  </a:txBody>
                  <a:tcPr marL="100665" marR="100665" marT="50333" marB="50333" anchor="ctr"/>
                </a:tc>
                <a:tc>
                  <a:txBody>
                    <a:bodyPr/>
                    <a:lstStyle/>
                    <a:p>
                      <a:pPr algn="ctr"/>
                      <a:r>
                        <a:rPr lang="en-US" sz="2000" dirty="0"/>
                        <a:t>81.8</a:t>
                      </a:r>
                    </a:p>
                  </a:txBody>
                  <a:tcPr marL="100665" marR="100665" marT="50333" marB="50333" anchor="ctr"/>
                </a:tc>
                <a:tc>
                  <a:txBody>
                    <a:bodyPr/>
                    <a:lstStyle/>
                    <a:p>
                      <a:pPr algn="ctr"/>
                      <a:r>
                        <a:rPr lang="en-US" sz="2000" dirty="0"/>
                        <a:t>81.8</a:t>
                      </a:r>
                    </a:p>
                  </a:txBody>
                  <a:tcPr marL="100665" marR="100665" marT="50333" marB="50333" anchor="ctr"/>
                </a:tc>
                <a:extLst>
                  <a:ext uri="{0D108BD9-81ED-4DB2-BD59-A6C34878D82A}">
                    <a16:rowId xmlns:a16="http://schemas.microsoft.com/office/drawing/2014/main" val="3522918777"/>
                  </a:ext>
                </a:extLst>
              </a:tr>
              <a:tr h="1333538">
                <a:tc>
                  <a:txBody>
                    <a:bodyPr/>
                    <a:lstStyle/>
                    <a:p>
                      <a:r>
                        <a:rPr lang="en-US" sz="1600" dirty="0"/>
                        <a:t>Raw </a:t>
                      </a:r>
                      <a:r>
                        <a:rPr lang="en-US" sz="1800" dirty="0"/>
                        <a:t>shelf</a:t>
                      </a:r>
                      <a:r>
                        <a:rPr lang="en-US" sz="1600" dirty="0"/>
                        <a:t> score to be eligible for an A in the clerkship</a:t>
                      </a:r>
                    </a:p>
                  </a:txBody>
                  <a:tcPr marL="100665" marR="100665" marT="50333" marB="50333" anchor="ctr"/>
                </a:tc>
                <a:tc>
                  <a:txBody>
                    <a:bodyPr/>
                    <a:lstStyle/>
                    <a:p>
                      <a:pPr algn="ctr"/>
                      <a:r>
                        <a:rPr lang="en-US" sz="1600" dirty="0"/>
                        <a:t>50th percentile</a:t>
                      </a:r>
                    </a:p>
                  </a:txBody>
                  <a:tcPr marL="100665" marR="100665" marT="50333" marB="50333" anchor="ctr"/>
                </a:tc>
                <a:tc>
                  <a:txBody>
                    <a:bodyPr/>
                    <a:lstStyle/>
                    <a:p>
                      <a:pPr algn="ctr"/>
                      <a:r>
                        <a:rPr lang="en-US" sz="2000" dirty="0"/>
                        <a:t>74</a:t>
                      </a:r>
                    </a:p>
                  </a:txBody>
                  <a:tcPr marL="100665" marR="100665" marT="50333" marB="50333" anchor="ctr"/>
                </a:tc>
                <a:tc>
                  <a:txBody>
                    <a:bodyPr/>
                    <a:lstStyle/>
                    <a:p>
                      <a:pPr algn="ctr"/>
                      <a:r>
                        <a:rPr lang="en-US" sz="2000" dirty="0"/>
                        <a:t>75</a:t>
                      </a:r>
                    </a:p>
                  </a:txBody>
                  <a:tcPr marL="100665" marR="100665" marT="50333" marB="50333" anchor="ctr"/>
                </a:tc>
                <a:tc>
                  <a:txBody>
                    <a:bodyPr/>
                    <a:lstStyle/>
                    <a:p>
                      <a:pPr algn="ctr"/>
                      <a:r>
                        <a:rPr lang="en-US" sz="2000" dirty="0"/>
                        <a:t>77</a:t>
                      </a:r>
                    </a:p>
                  </a:txBody>
                  <a:tcPr marL="100665" marR="100665" marT="50333" marB="50333" anchor="ctr"/>
                </a:tc>
                <a:tc>
                  <a:txBody>
                    <a:bodyPr/>
                    <a:lstStyle/>
                    <a:p>
                      <a:pPr algn="ctr"/>
                      <a:r>
                        <a:rPr lang="en-US" sz="2000" dirty="0"/>
                        <a:t>77</a:t>
                      </a:r>
                    </a:p>
                  </a:txBody>
                  <a:tcPr marL="100665" marR="100665" marT="50333" marB="50333" anchor="ctr"/>
                </a:tc>
                <a:extLst>
                  <a:ext uri="{0D108BD9-81ED-4DB2-BD59-A6C34878D82A}">
                    <a16:rowId xmlns:a16="http://schemas.microsoft.com/office/drawing/2014/main" val="2973638427"/>
                  </a:ext>
                </a:extLst>
              </a:tr>
              <a:tr h="1037174">
                <a:tc>
                  <a:txBody>
                    <a:bodyPr/>
                    <a:lstStyle/>
                    <a:p>
                      <a:r>
                        <a:rPr lang="en-US" sz="1800" dirty="0"/>
                        <a:t>Minimum passing raw shelf score</a:t>
                      </a:r>
                    </a:p>
                  </a:txBody>
                  <a:tcPr marL="100665" marR="100665" marT="50333" marB="50333" anchor="ctr"/>
                </a:tc>
                <a:tc>
                  <a:txBody>
                    <a:bodyPr/>
                    <a:lstStyle/>
                    <a:p>
                      <a:pPr algn="ctr"/>
                      <a:r>
                        <a:rPr lang="en-US" sz="1600" dirty="0"/>
                        <a:t>5th percentile</a:t>
                      </a:r>
                    </a:p>
                  </a:txBody>
                  <a:tcPr marL="100665" marR="100665" marT="50333" marB="50333" anchor="ctr"/>
                </a:tc>
                <a:tc>
                  <a:txBody>
                    <a:bodyPr/>
                    <a:lstStyle/>
                    <a:p>
                      <a:pPr algn="ctr"/>
                      <a:r>
                        <a:rPr lang="en-US" sz="2000" dirty="0"/>
                        <a:t>60</a:t>
                      </a:r>
                    </a:p>
                  </a:txBody>
                  <a:tcPr marL="100665" marR="100665" marT="50333" marB="50333" anchor="ctr"/>
                </a:tc>
                <a:tc>
                  <a:txBody>
                    <a:bodyPr/>
                    <a:lstStyle/>
                    <a:p>
                      <a:pPr algn="ctr"/>
                      <a:r>
                        <a:rPr lang="en-US" sz="2000" dirty="0"/>
                        <a:t>60</a:t>
                      </a:r>
                    </a:p>
                  </a:txBody>
                  <a:tcPr marL="100665" marR="100665" marT="50333" marB="50333" anchor="ctr"/>
                </a:tc>
                <a:tc>
                  <a:txBody>
                    <a:bodyPr/>
                    <a:lstStyle/>
                    <a:p>
                      <a:pPr algn="ctr"/>
                      <a:r>
                        <a:rPr lang="en-US" sz="2000" dirty="0"/>
                        <a:t>62</a:t>
                      </a:r>
                    </a:p>
                  </a:txBody>
                  <a:tcPr marL="100665" marR="100665" marT="50333" marB="50333" anchor="ctr"/>
                </a:tc>
                <a:tc>
                  <a:txBody>
                    <a:bodyPr/>
                    <a:lstStyle/>
                    <a:p>
                      <a:pPr algn="ctr"/>
                      <a:r>
                        <a:rPr lang="en-US" sz="2000" dirty="0"/>
                        <a:t>64</a:t>
                      </a:r>
                    </a:p>
                  </a:txBody>
                  <a:tcPr marL="100665" marR="100665" marT="50333" marB="50333" anchor="ctr"/>
                </a:tc>
                <a:extLst>
                  <a:ext uri="{0D108BD9-81ED-4DB2-BD59-A6C34878D82A}">
                    <a16:rowId xmlns:a16="http://schemas.microsoft.com/office/drawing/2014/main" val="4096185635"/>
                  </a:ext>
                </a:extLst>
              </a:tr>
            </a:tbl>
          </a:graphicData>
        </a:graphic>
      </p:graphicFrame>
    </p:spTree>
    <p:extLst>
      <p:ext uri="{BB962C8B-B14F-4D97-AF65-F5344CB8AC3E}">
        <p14:creationId xmlns:p14="http://schemas.microsoft.com/office/powerpoint/2010/main" val="237633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F1A-CFB4-6C4A-9F89-6D5C065C17C4}"/>
              </a:ext>
            </a:extLst>
          </p:cNvPr>
          <p:cNvSpPr>
            <a:spLocks noGrp="1"/>
          </p:cNvSpPr>
          <p:nvPr>
            <p:ph type="title"/>
          </p:nvPr>
        </p:nvSpPr>
        <p:spPr>
          <a:xfrm>
            <a:off x="438912" y="145669"/>
            <a:ext cx="11484864" cy="1325563"/>
          </a:xfrm>
        </p:spPr>
        <p:txBody>
          <a:bodyPr>
            <a:normAutofit/>
          </a:bodyPr>
          <a:lstStyle/>
          <a:p>
            <a:r>
              <a:rPr lang="en-US" sz="4000" dirty="0"/>
              <a:t>Internal Medicine Shelf Exam Cut-off Scores 2020-2021</a:t>
            </a:r>
          </a:p>
        </p:txBody>
      </p:sp>
      <p:graphicFrame>
        <p:nvGraphicFramePr>
          <p:cNvPr id="5" name="Table 4">
            <a:extLst>
              <a:ext uri="{FF2B5EF4-FFF2-40B4-BE49-F238E27FC236}">
                <a16:creationId xmlns:a16="http://schemas.microsoft.com/office/drawing/2014/main" id="{70F38EB5-1BE4-C248-8FD6-9BD3BFE6C8EA}"/>
              </a:ext>
            </a:extLst>
          </p:cNvPr>
          <p:cNvGraphicFramePr>
            <a:graphicFrameLocks noGrp="1"/>
          </p:cNvGraphicFramePr>
          <p:nvPr>
            <p:extLst>
              <p:ext uri="{D42A27DB-BD31-4B8C-83A1-F6EECF244321}">
                <p14:modId xmlns:p14="http://schemas.microsoft.com/office/powerpoint/2010/main" val="1679041164"/>
              </p:ext>
            </p:extLst>
          </p:nvPr>
        </p:nvGraphicFramePr>
        <p:xfrm>
          <a:off x="2223191" y="1307003"/>
          <a:ext cx="7087515" cy="5185872"/>
        </p:xfrm>
        <a:graphic>
          <a:graphicData uri="http://schemas.openxmlformats.org/drawingml/2006/table">
            <a:tbl>
              <a:tblPr firstRow="1" bandRow="1">
                <a:tableStyleId>{21E4AEA4-8DFA-4A89-87EB-49C32662AFE0}</a:tableStyleId>
              </a:tblPr>
              <a:tblGrid>
                <a:gridCol w="1870261">
                  <a:extLst>
                    <a:ext uri="{9D8B030D-6E8A-4147-A177-3AD203B41FA5}">
                      <a16:colId xmlns:a16="http://schemas.microsoft.com/office/drawing/2014/main" val="3792818809"/>
                    </a:ext>
                  </a:extLst>
                </a:gridCol>
                <a:gridCol w="1516854">
                  <a:extLst>
                    <a:ext uri="{9D8B030D-6E8A-4147-A177-3AD203B41FA5}">
                      <a16:colId xmlns:a16="http://schemas.microsoft.com/office/drawing/2014/main" val="223783267"/>
                    </a:ext>
                  </a:extLst>
                </a:gridCol>
                <a:gridCol w="925100">
                  <a:extLst>
                    <a:ext uri="{9D8B030D-6E8A-4147-A177-3AD203B41FA5}">
                      <a16:colId xmlns:a16="http://schemas.microsoft.com/office/drawing/2014/main" val="645467809"/>
                    </a:ext>
                  </a:extLst>
                </a:gridCol>
                <a:gridCol w="925100">
                  <a:extLst>
                    <a:ext uri="{9D8B030D-6E8A-4147-A177-3AD203B41FA5}">
                      <a16:colId xmlns:a16="http://schemas.microsoft.com/office/drawing/2014/main" val="290383399"/>
                    </a:ext>
                  </a:extLst>
                </a:gridCol>
                <a:gridCol w="925100">
                  <a:extLst>
                    <a:ext uri="{9D8B030D-6E8A-4147-A177-3AD203B41FA5}">
                      <a16:colId xmlns:a16="http://schemas.microsoft.com/office/drawing/2014/main" val="436428156"/>
                    </a:ext>
                  </a:extLst>
                </a:gridCol>
                <a:gridCol w="925100">
                  <a:extLst>
                    <a:ext uri="{9D8B030D-6E8A-4147-A177-3AD203B41FA5}">
                      <a16:colId xmlns:a16="http://schemas.microsoft.com/office/drawing/2014/main" val="1866996578"/>
                    </a:ext>
                  </a:extLst>
                </a:gridCol>
              </a:tblGrid>
              <a:tr h="740811">
                <a:tc gridSpan="2">
                  <a:txBody>
                    <a:bodyPr/>
                    <a:lstStyle/>
                    <a:p>
                      <a:pPr algn="ctr"/>
                      <a:r>
                        <a:rPr lang="en-US" sz="2000" dirty="0"/>
                        <a:t>Quarterly Conversions</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2000" dirty="0"/>
                        <a:t>Q1</a:t>
                      </a:r>
                    </a:p>
                  </a:txBody>
                  <a:tcPr marL="100665" marR="100665" marT="50333" marB="50333" anchor="ctr"/>
                </a:tc>
                <a:tc>
                  <a:txBody>
                    <a:bodyPr/>
                    <a:lstStyle/>
                    <a:p>
                      <a:pPr algn="ctr"/>
                      <a:r>
                        <a:rPr lang="en-US" sz="2000" dirty="0"/>
                        <a:t>Q2</a:t>
                      </a:r>
                    </a:p>
                  </a:txBody>
                  <a:tcPr marL="100665" marR="100665" marT="50333" marB="50333" anchor="ctr"/>
                </a:tc>
                <a:tc>
                  <a:txBody>
                    <a:bodyPr/>
                    <a:lstStyle/>
                    <a:p>
                      <a:pPr algn="ctr"/>
                      <a:r>
                        <a:rPr lang="en-US" sz="2000" dirty="0"/>
                        <a:t>Q3</a:t>
                      </a:r>
                    </a:p>
                  </a:txBody>
                  <a:tcPr marL="100665" marR="100665" marT="50333" marB="50333" anchor="ctr"/>
                </a:tc>
                <a:tc>
                  <a:txBody>
                    <a:bodyPr/>
                    <a:lstStyle/>
                    <a:p>
                      <a:pPr algn="ctr"/>
                      <a:r>
                        <a:rPr lang="en-US" sz="2000" dirty="0"/>
                        <a:t>Q4</a:t>
                      </a:r>
                    </a:p>
                  </a:txBody>
                  <a:tcPr marL="100665" marR="100665" marT="50333" marB="50333" anchor="ctr"/>
                </a:tc>
                <a:extLst>
                  <a:ext uri="{0D108BD9-81ED-4DB2-BD59-A6C34878D82A}">
                    <a16:rowId xmlns:a16="http://schemas.microsoft.com/office/drawing/2014/main" val="4021418868"/>
                  </a:ext>
                </a:extLst>
              </a:tr>
              <a:tr h="740811">
                <a:tc gridSpan="2">
                  <a:txBody>
                    <a:bodyPr/>
                    <a:lstStyle/>
                    <a:p>
                      <a:pPr algn="ctr"/>
                      <a:r>
                        <a:rPr lang="en-US" sz="1200" dirty="0"/>
                        <a:t>Number of clerkships completed PRIOR to the START of THIS rotation</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1600" dirty="0"/>
                        <a:t>0-1</a:t>
                      </a:r>
                    </a:p>
                  </a:txBody>
                  <a:tcPr marL="100665" marR="100665" marT="50333" marB="50333" anchor="ctr"/>
                </a:tc>
                <a:tc>
                  <a:txBody>
                    <a:bodyPr/>
                    <a:lstStyle/>
                    <a:p>
                      <a:pPr algn="ctr"/>
                      <a:r>
                        <a:rPr lang="en-US" sz="1600" dirty="0"/>
                        <a:t>2-3</a:t>
                      </a:r>
                    </a:p>
                  </a:txBody>
                  <a:tcPr marL="100665" marR="100665" marT="50333" marB="50333" anchor="ctr"/>
                </a:tc>
                <a:tc>
                  <a:txBody>
                    <a:bodyPr/>
                    <a:lstStyle/>
                    <a:p>
                      <a:pPr algn="ctr"/>
                      <a:r>
                        <a:rPr lang="en-US" sz="1600" dirty="0"/>
                        <a:t>4-5</a:t>
                      </a:r>
                    </a:p>
                  </a:txBody>
                  <a:tcPr marL="100665" marR="100665" marT="50333" marB="50333" anchor="ctr"/>
                </a:tc>
                <a:tc>
                  <a:txBody>
                    <a:bodyPr/>
                    <a:lstStyle/>
                    <a:p>
                      <a:pPr algn="ctr"/>
                      <a:r>
                        <a:rPr lang="en-US" sz="1600" dirty="0"/>
                        <a:t>6</a:t>
                      </a:r>
                    </a:p>
                  </a:txBody>
                  <a:tcPr marL="100665" marR="100665" marT="50333" marB="50333" anchor="ctr"/>
                </a:tc>
                <a:extLst>
                  <a:ext uri="{0D108BD9-81ED-4DB2-BD59-A6C34878D82A}">
                    <a16:rowId xmlns:a16="http://schemas.microsoft.com/office/drawing/2014/main" val="174817859"/>
                  </a:ext>
                </a:extLst>
              </a:tr>
              <a:tr h="1333538">
                <a:tc>
                  <a:txBody>
                    <a:bodyPr/>
                    <a:lstStyle/>
                    <a:p>
                      <a:r>
                        <a:rPr lang="en-US" sz="1800" dirty="0"/>
                        <a:t>Raw shelf score = 89.5 </a:t>
                      </a:r>
                      <a:r>
                        <a:rPr lang="en-US" sz="1400" dirty="0"/>
                        <a:t>(i.e. A on the shelf)</a:t>
                      </a:r>
                      <a:endParaRPr lang="en-US" sz="1900" dirty="0"/>
                    </a:p>
                  </a:txBody>
                  <a:tcPr marL="100665" marR="100665" marT="50333" marB="50333" anchor="ctr"/>
                </a:tc>
                <a:tc>
                  <a:txBody>
                    <a:bodyPr/>
                    <a:lstStyle/>
                    <a:p>
                      <a:pPr algn="ctr"/>
                      <a:r>
                        <a:rPr lang="en-US" sz="1600" dirty="0"/>
                        <a:t>75th percentile</a:t>
                      </a:r>
                    </a:p>
                  </a:txBody>
                  <a:tcPr marL="100665" marR="100665" marT="50333" marB="50333" anchor="ctr"/>
                </a:tc>
                <a:tc>
                  <a:txBody>
                    <a:bodyPr/>
                    <a:lstStyle/>
                    <a:p>
                      <a:pPr algn="ctr"/>
                      <a:r>
                        <a:rPr lang="en-US" sz="2000" dirty="0"/>
                        <a:t>80.2</a:t>
                      </a:r>
                    </a:p>
                  </a:txBody>
                  <a:tcPr marL="100665" marR="100665" marT="50333" marB="50333" anchor="ctr"/>
                </a:tc>
                <a:tc>
                  <a:txBody>
                    <a:bodyPr/>
                    <a:lstStyle/>
                    <a:p>
                      <a:pPr algn="ctr"/>
                      <a:r>
                        <a:rPr lang="en-US" sz="2000" dirty="0"/>
                        <a:t>80.8</a:t>
                      </a:r>
                    </a:p>
                  </a:txBody>
                  <a:tcPr marL="100665" marR="100665" marT="50333" marB="50333" anchor="ctr"/>
                </a:tc>
                <a:tc>
                  <a:txBody>
                    <a:bodyPr/>
                    <a:lstStyle/>
                    <a:p>
                      <a:pPr algn="ctr"/>
                      <a:r>
                        <a:rPr lang="en-US" sz="2000" dirty="0"/>
                        <a:t>82</a:t>
                      </a:r>
                    </a:p>
                  </a:txBody>
                  <a:tcPr marL="100665" marR="100665" marT="50333" marB="50333" anchor="ctr"/>
                </a:tc>
                <a:tc>
                  <a:txBody>
                    <a:bodyPr/>
                    <a:lstStyle/>
                    <a:p>
                      <a:pPr algn="ctr"/>
                      <a:r>
                        <a:rPr lang="en-US" sz="2000" dirty="0"/>
                        <a:t>82.8</a:t>
                      </a:r>
                    </a:p>
                  </a:txBody>
                  <a:tcPr marL="100665" marR="100665" marT="50333" marB="50333" anchor="ctr"/>
                </a:tc>
                <a:extLst>
                  <a:ext uri="{0D108BD9-81ED-4DB2-BD59-A6C34878D82A}">
                    <a16:rowId xmlns:a16="http://schemas.microsoft.com/office/drawing/2014/main" val="3522918777"/>
                  </a:ext>
                </a:extLst>
              </a:tr>
              <a:tr h="1333538">
                <a:tc>
                  <a:txBody>
                    <a:bodyPr/>
                    <a:lstStyle/>
                    <a:p>
                      <a:r>
                        <a:rPr lang="en-US" sz="1600" dirty="0"/>
                        <a:t>Raw </a:t>
                      </a:r>
                      <a:r>
                        <a:rPr lang="en-US" sz="1800" dirty="0"/>
                        <a:t>shelf</a:t>
                      </a:r>
                      <a:r>
                        <a:rPr lang="en-US" sz="1600" dirty="0"/>
                        <a:t> score to be eligible for an A in the clerkship</a:t>
                      </a:r>
                    </a:p>
                  </a:txBody>
                  <a:tcPr marL="100665" marR="100665" marT="50333" marB="50333" anchor="ctr"/>
                </a:tc>
                <a:tc>
                  <a:txBody>
                    <a:bodyPr/>
                    <a:lstStyle/>
                    <a:p>
                      <a:pPr algn="ctr"/>
                      <a:r>
                        <a:rPr lang="en-US" sz="1600" dirty="0"/>
                        <a:t>50th percentile</a:t>
                      </a:r>
                    </a:p>
                  </a:txBody>
                  <a:tcPr marL="100665" marR="100665" marT="50333" marB="50333" anchor="ctr"/>
                </a:tc>
                <a:tc>
                  <a:txBody>
                    <a:bodyPr/>
                    <a:lstStyle/>
                    <a:p>
                      <a:pPr algn="ctr"/>
                      <a:r>
                        <a:rPr lang="en-US" sz="2000" dirty="0"/>
                        <a:t>74</a:t>
                      </a:r>
                    </a:p>
                  </a:txBody>
                  <a:tcPr marL="100665" marR="100665" marT="50333" marB="50333" anchor="ctr"/>
                </a:tc>
                <a:tc>
                  <a:txBody>
                    <a:bodyPr/>
                    <a:lstStyle/>
                    <a:p>
                      <a:pPr algn="ctr"/>
                      <a:r>
                        <a:rPr lang="en-US" sz="2000" dirty="0"/>
                        <a:t>75</a:t>
                      </a:r>
                    </a:p>
                  </a:txBody>
                  <a:tcPr marL="100665" marR="100665" marT="50333" marB="50333" anchor="ctr"/>
                </a:tc>
                <a:tc>
                  <a:txBody>
                    <a:bodyPr/>
                    <a:lstStyle/>
                    <a:p>
                      <a:pPr algn="ctr"/>
                      <a:r>
                        <a:rPr lang="en-US" sz="2000" dirty="0"/>
                        <a:t>76</a:t>
                      </a:r>
                    </a:p>
                  </a:txBody>
                  <a:tcPr marL="100665" marR="100665" marT="50333" marB="50333" anchor="ctr"/>
                </a:tc>
                <a:tc>
                  <a:txBody>
                    <a:bodyPr/>
                    <a:lstStyle/>
                    <a:p>
                      <a:pPr algn="ctr"/>
                      <a:r>
                        <a:rPr lang="en-US" sz="2000" dirty="0"/>
                        <a:t>77</a:t>
                      </a:r>
                    </a:p>
                  </a:txBody>
                  <a:tcPr marL="100665" marR="100665" marT="50333" marB="50333" anchor="ctr"/>
                </a:tc>
                <a:extLst>
                  <a:ext uri="{0D108BD9-81ED-4DB2-BD59-A6C34878D82A}">
                    <a16:rowId xmlns:a16="http://schemas.microsoft.com/office/drawing/2014/main" val="2973638427"/>
                  </a:ext>
                </a:extLst>
              </a:tr>
              <a:tr h="1037174">
                <a:tc>
                  <a:txBody>
                    <a:bodyPr/>
                    <a:lstStyle/>
                    <a:p>
                      <a:r>
                        <a:rPr lang="en-US" sz="1800" dirty="0"/>
                        <a:t>Minimum passing raw shelf score</a:t>
                      </a:r>
                    </a:p>
                  </a:txBody>
                  <a:tcPr marL="100665" marR="100665" marT="50333" marB="50333" anchor="ctr"/>
                </a:tc>
                <a:tc>
                  <a:txBody>
                    <a:bodyPr/>
                    <a:lstStyle/>
                    <a:p>
                      <a:pPr algn="ctr"/>
                      <a:r>
                        <a:rPr lang="en-US" sz="1600" dirty="0"/>
                        <a:t>5th percentile</a:t>
                      </a:r>
                    </a:p>
                  </a:txBody>
                  <a:tcPr marL="100665" marR="100665" marT="50333" marB="50333" anchor="ctr"/>
                </a:tc>
                <a:tc>
                  <a:txBody>
                    <a:bodyPr/>
                    <a:lstStyle/>
                    <a:p>
                      <a:pPr algn="ctr"/>
                      <a:r>
                        <a:rPr lang="en-US" sz="2000" dirty="0"/>
                        <a:t>58</a:t>
                      </a:r>
                    </a:p>
                  </a:txBody>
                  <a:tcPr marL="100665" marR="100665" marT="50333" marB="50333" anchor="ctr"/>
                </a:tc>
                <a:tc>
                  <a:txBody>
                    <a:bodyPr/>
                    <a:lstStyle/>
                    <a:p>
                      <a:pPr algn="ctr"/>
                      <a:r>
                        <a:rPr lang="en-US" sz="2000" dirty="0"/>
                        <a:t>59</a:t>
                      </a:r>
                    </a:p>
                  </a:txBody>
                  <a:tcPr marL="100665" marR="100665" marT="50333" marB="50333" anchor="ctr"/>
                </a:tc>
                <a:tc>
                  <a:txBody>
                    <a:bodyPr/>
                    <a:lstStyle/>
                    <a:p>
                      <a:pPr algn="ctr"/>
                      <a:r>
                        <a:rPr lang="en-US" sz="2000" dirty="0"/>
                        <a:t>60</a:t>
                      </a:r>
                    </a:p>
                  </a:txBody>
                  <a:tcPr marL="100665" marR="100665" marT="50333" marB="50333" anchor="ctr"/>
                </a:tc>
                <a:tc>
                  <a:txBody>
                    <a:bodyPr/>
                    <a:lstStyle/>
                    <a:p>
                      <a:pPr algn="ctr"/>
                      <a:r>
                        <a:rPr lang="en-US" sz="2000" dirty="0"/>
                        <a:t>61</a:t>
                      </a:r>
                    </a:p>
                  </a:txBody>
                  <a:tcPr marL="100665" marR="100665" marT="50333" marB="50333" anchor="ctr"/>
                </a:tc>
                <a:extLst>
                  <a:ext uri="{0D108BD9-81ED-4DB2-BD59-A6C34878D82A}">
                    <a16:rowId xmlns:a16="http://schemas.microsoft.com/office/drawing/2014/main" val="4096185635"/>
                  </a:ext>
                </a:extLst>
              </a:tr>
            </a:tbl>
          </a:graphicData>
        </a:graphic>
      </p:graphicFrame>
    </p:spTree>
    <p:extLst>
      <p:ext uri="{BB962C8B-B14F-4D97-AF65-F5344CB8AC3E}">
        <p14:creationId xmlns:p14="http://schemas.microsoft.com/office/powerpoint/2010/main" val="188653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F1A-CFB4-6C4A-9F89-6D5C065C17C4}"/>
              </a:ext>
            </a:extLst>
          </p:cNvPr>
          <p:cNvSpPr>
            <a:spLocks noGrp="1"/>
          </p:cNvSpPr>
          <p:nvPr>
            <p:ph type="title"/>
          </p:nvPr>
        </p:nvSpPr>
        <p:spPr>
          <a:xfrm>
            <a:off x="438912" y="145669"/>
            <a:ext cx="10914888" cy="1325563"/>
          </a:xfrm>
        </p:spPr>
        <p:txBody>
          <a:bodyPr/>
          <a:lstStyle/>
          <a:p>
            <a:r>
              <a:rPr lang="en-US" dirty="0"/>
              <a:t>Neurology Shelf Exam Cut-off Scores 2020-2021</a:t>
            </a:r>
          </a:p>
        </p:txBody>
      </p:sp>
      <p:graphicFrame>
        <p:nvGraphicFramePr>
          <p:cNvPr id="5" name="Table 4">
            <a:extLst>
              <a:ext uri="{FF2B5EF4-FFF2-40B4-BE49-F238E27FC236}">
                <a16:creationId xmlns:a16="http://schemas.microsoft.com/office/drawing/2014/main" id="{70F38EB5-1BE4-C248-8FD6-9BD3BFE6C8EA}"/>
              </a:ext>
            </a:extLst>
          </p:cNvPr>
          <p:cNvGraphicFramePr>
            <a:graphicFrameLocks noGrp="1"/>
          </p:cNvGraphicFramePr>
          <p:nvPr>
            <p:extLst>
              <p:ext uri="{D42A27DB-BD31-4B8C-83A1-F6EECF244321}">
                <p14:modId xmlns:p14="http://schemas.microsoft.com/office/powerpoint/2010/main" val="2170177869"/>
              </p:ext>
            </p:extLst>
          </p:nvPr>
        </p:nvGraphicFramePr>
        <p:xfrm>
          <a:off x="2223191" y="1307003"/>
          <a:ext cx="7087515" cy="5185872"/>
        </p:xfrm>
        <a:graphic>
          <a:graphicData uri="http://schemas.openxmlformats.org/drawingml/2006/table">
            <a:tbl>
              <a:tblPr firstRow="1" bandRow="1">
                <a:tableStyleId>{F5AB1C69-6EDB-4FF4-983F-18BD219EF322}</a:tableStyleId>
              </a:tblPr>
              <a:tblGrid>
                <a:gridCol w="1870261">
                  <a:extLst>
                    <a:ext uri="{9D8B030D-6E8A-4147-A177-3AD203B41FA5}">
                      <a16:colId xmlns:a16="http://schemas.microsoft.com/office/drawing/2014/main" val="3792818809"/>
                    </a:ext>
                  </a:extLst>
                </a:gridCol>
                <a:gridCol w="1516854">
                  <a:extLst>
                    <a:ext uri="{9D8B030D-6E8A-4147-A177-3AD203B41FA5}">
                      <a16:colId xmlns:a16="http://schemas.microsoft.com/office/drawing/2014/main" val="223783267"/>
                    </a:ext>
                  </a:extLst>
                </a:gridCol>
                <a:gridCol w="925100">
                  <a:extLst>
                    <a:ext uri="{9D8B030D-6E8A-4147-A177-3AD203B41FA5}">
                      <a16:colId xmlns:a16="http://schemas.microsoft.com/office/drawing/2014/main" val="645467809"/>
                    </a:ext>
                  </a:extLst>
                </a:gridCol>
                <a:gridCol w="925100">
                  <a:extLst>
                    <a:ext uri="{9D8B030D-6E8A-4147-A177-3AD203B41FA5}">
                      <a16:colId xmlns:a16="http://schemas.microsoft.com/office/drawing/2014/main" val="290383399"/>
                    </a:ext>
                  </a:extLst>
                </a:gridCol>
                <a:gridCol w="925100">
                  <a:extLst>
                    <a:ext uri="{9D8B030D-6E8A-4147-A177-3AD203B41FA5}">
                      <a16:colId xmlns:a16="http://schemas.microsoft.com/office/drawing/2014/main" val="436428156"/>
                    </a:ext>
                  </a:extLst>
                </a:gridCol>
                <a:gridCol w="925100">
                  <a:extLst>
                    <a:ext uri="{9D8B030D-6E8A-4147-A177-3AD203B41FA5}">
                      <a16:colId xmlns:a16="http://schemas.microsoft.com/office/drawing/2014/main" val="1866996578"/>
                    </a:ext>
                  </a:extLst>
                </a:gridCol>
              </a:tblGrid>
              <a:tr h="740811">
                <a:tc gridSpan="2">
                  <a:txBody>
                    <a:bodyPr/>
                    <a:lstStyle/>
                    <a:p>
                      <a:pPr algn="ctr"/>
                      <a:r>
                        <a:rPr lang="en-US" sz="2000" dirty="0"/>
                        <a:t>Quarterly Conversions</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2000" dirty="0"/>
                        <a:t>Q1</a:t>
                      </a:r>
                    </a:p>
                  </a:txBody>
                  <a:tcPr marL="100665" marR="100665" marT="50333" marB="50333" anchor="ctr"/>
                </a:tc>
                <a:tc>
                  <a:txBody>
                    <a:bodyPr/>
                    <a:lstStyle/>
                    <a:p>
                      <a:pPr algn="ctr"/>
                      <a:r>
                        <a:rPr lang="en-US" sz="2000" dirty="0"/>
                        <a:t>Q2</a:t>
                      </a:r>
                    </a:p>
                  </a:txBody>
                  <a:tcPr marL="100665" marR="100665" marT="50333" marB="50333" anchor="ctr"/>
                </a:tc>
                <a:tc>
                  <a:txBody>
                    <a:bodyPr/>
                    <a:lstStyle/>
                    <a:p>
                      <a:pPr algn="ctr"/>
                      <a:r>
                        <a:rPr lang="en-US" sz="2000" dirty="0"/>
                        <a:t>Q3</a:t>
                      </a:r>
                    </a:p>
                  </a:txBody>
                  <a:tcPr marL="100665" marR="100665" marT="50333" marB="50333" anchor="ctr"/>
                </a:tc>
                <a:tc>
                  <a:txBody>
                    <a:bodyPr/>
                    <a:lstStyle/>
                    <a:p>
                      <a:pPr algn="ctr"/>
                      <a:r>
                        <a:rPr lang="en-US" sz="2000" dirty="0"/>
                        <a:t>Q4</a:t>
                      </a:r>
                    </a:p>
                  </a:txBody>
                  <a:tcPr marL="100665" marR="100665" marT="50333" marB="50333" anchor="ctr"/>
                </a:tc>
                <a:extLst>
                  <a:ext uri="{0D108BD9-81ED-4DB2-BD59-A6C34878D82A}">
                    <a16:rowId xmlns:a16="http://schemas.microsoft.com/office/drawing/2014/main" val="4021418868"/>
                  </a:ext>
                </a:extLst>
              </a:tr>
              <a:tr h="740811">
                <a:tc gridSpan="2">
                  <a:txBody>
                    <a:bodyPr/>
                    <a:lstStyle/>
                    <a:p>
                      <a:pPr algn="ctr"/>
                      <a:r>
                        <a:rPr lang="en-US" sz="1200" dirty="0"/>
                        <a:t>Number of clerkships completed PRIOR to the START of THIS rotation</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1600" dirty="0"/>
                        <a:t>0-1</a:t>
                      </a:r>
                    </a:p>
                  </a:txBody>
                  <a:tcPr marL="100665" marR="100665" marT="50333" marB="50333" anchor="ctr"/>
                </a:tc>
                <a:tc>
                  <a:txBody>
                    <a:bodyPr/>
                    <a:lstStyle/>
                    <a:p>
                      <a:pPr algn="ctr"/>
                      <a:r>
                        <a:rPr lang="en-US" sz="1600" dirty="0"/>
                        <a:t>2-3</a:t>
                      </a:r>
                    </a:p>
                  </a:txBody>
                  <a:tcPr marL="100665" marR="100665" marT="50333" marB="50333" anchor="ctr"/>
                </a:tc>
                <a:tc>
                  <a:txBody>
                    <a:bodyPr/>
                    <a:lstStyle/>
                    <a:p>
                      <a:pPr algn="ctr"/>
                      <a:r>
                        <a:rPr lang="en-US" sz="1600" dirty="0"/>
                        <a:t>4-5</a:t>
                      </a:r>
                    </a:p>
                  </a:txBody>
                  <a:tcPr marL="100665" marR="100665" marT="50333" marB="50333" anchor="ctr"/>
                </a:tc>
                <a:tc>
                  <a:txBody>
                    <a:bodyPr/>
                    <a:lstStyle/>
                    <a:p>
                      <a:pPr algn="ctr"/>
                      <a:r>
                        <a:rPr lang="en-US" sz="1600" dirty="0"/>
                        <a:t>6</a:t>
                      </a:r>
                    </a:p>
                  </a:txBody>
                  <a:tcPr marL="100665" marR="100665" marT="50333" marB="50333" anchor="ctr"/>
                </a:tc>
                <a:extLst>
                  <a:ext uri="{0D108BD9-81ED-4DB2-BD59-A6C34878D82A}">
                    <a16:rowId xmlns:a16="http://schemas.microsoft.com/office/drawing/2014/main" val="174817859"/>
                  </a:ext>
                </a:extLst>
              </a:tr>
              <a:tr h="1333538">
                <a:tc>
                  <a:txBody>
                    <a:bodyPr/>
                    <a:lstStyle/>
                    <a:p>
                      <a:r>
                        <a:rPr lang="en-US" sz="1800" dirty="0"/>
                        <a:t>Raw shelf score = 89.5 </a:t>
                      </a:r>
                      <a:r>
                        <a:rPr lang="en-US" sz="1400" dirty="0"/>
                        <a:t>(i.e. A on the shelf)</a:t>
                      </a:r>
                      <a:endParaRPr lang="en-US" sz="1900" dirty="0"/>
                    </a:p>
                  </a:txBody>
                  <a:tcPr marL="100665" marR="100665" marT="50333" marB="50333" anchor="ctr"/>
                </a:tc>
                <a:tc>
                  <a:txBody>
                    <a:bodyPr/>
                    <a:lstStyle/>
                    <a:p>
                      <a:pPr algn="ctr"/>
                      <a:r>
                        <a:rPr lang="en-US" sz="1600" dirty="0"/>
                        <a:t>75th percentile</a:t>
                      </a:r>
                    </a:p>
                  </a:txBody>
                  <a:tcPr marL="100665" marR="100665" marT="50333" marB="50333" anchor="ctr"/>
                </a:tc>
                <a:tc>
                  <a:txBody>
                    <a:bodyPr/>
                    <a:lstStyle/>
                    <a:p>
                      <a:pPr algn="ctr"/>
                      <a:r>
                        <a:rPr lang="en-US" sz="2000" dirty="0"/>
                        <a:t>84</a:t>
                      </a:r>
                    </a:p>
                  </a:txBody>
                  <a:tcPr marL="100665" marR="100665" marT="50333" marB="50333" anchor="ctr"/>
                </a:tc>
                <a:tc>
                  <a:txBody>
                    <a:bodyPr/>
                    <a:lstStyle/>
                    <a:p>
                      <a:pPr algn="ctr"/>
                      <a:r>
                        <a:rPr lang="en-US" sz="2000" dirty="0"/>
                        <a:t>85</a:t>
                      </a:r>
                    </a:p>
                  </a:txBody>
                  <a:tcPr marL="100665" marR="100665" marT="50333" marB="50333" anchor="ctr"/>
                </a:tc>
                <a:tc>
                  <a:txBody>
                    <a:bodyPr/>
                    <a:lstStyle/>
                    <a:p>
                      <a:pPr algn="ctr"/>
                      <a:r>
                        <a:rPr lang="en-US" sz="2000" dirty="0"/>
                        <a:t>85.6</a:t>
                      </a:r>
                    </a:p>
                  </a:txBody>
                  <a:tcPr marL="100665" marR="100665" marT="50333" marB="50333" anchor="ctr"/>
                </a:tc>
                <a:tc>
                  <a:txBody>
                    <a:bodyPr/>
                    <a:lstStyle/>
                    <a:p>
                      <a:pPr algn="ctr"/>
                      <a:r>
                        <a:rPr lang="en-US" sz="2000" dirty="0"/>
                        <a:t>86</a:t>
                      </a:r>
                    </a:p>
                  </a:txBody>
                  <a:tcPr marL="100665" marR="100665" marT="50333" marB="50333" anchor="ctr"/>
                </a:tc>
                <a:extLst>
                  <a:ext uri="{0D108BD9-81ED-4DB2-BD59-A6C34878D82A}">
                    <a16:rowId xmlns:a16="http://schemas.microsoft.com/office/drawing/2014/main" val="3522918777"/>
                  </a:ext>
                </a:extLst>
              </a:tr>
              <a:tr h="1333538">
                <a:tc>
                  <a:txBody>
                    <a:bodyPr/>
                    <a:lstStyle/>
                    <a:p>
                      <a:r>
                        <a:rPr lang="en-US" sz="1600" dirty="0"/>
                        <a:t>Raw </a:t>
                      </a:r>
                      <a:r>
                        <a:rPr lang="en-US" sz="1800" dirty="0"/>
                        <a:t>shelf</a:t>
                      </a:r>
                      <a:r>
                        <a:rPr lang="en-US" sz="1600" dirty="0"/>
                        <a:t> score to be eligible for an A in the clerkship</a:t>
                      </a:r>
                    </a:p>
                  </a:txBody>
                  <a:tcPr marL="100665" marR="100665" marT="50333" marB="50333" anchor="ctr"/>
                </a:tc>
                <a:tc>
                  <a:txBody>
                    <a:bodyPr/>
                    <a:lstStyle/>
                    <a:p>
                      <a:pPr algn="ctr"/>
                      <a:r>
                        <a:rPr lang="en-US" sz="1600" dirty="0"/>
                        <a:t>50th percentile</a:t>
                      </a:r>
                    </a:p>
                  </a:txBody>
                  <a:tcPr marL="100665" marR="100665" marT="50333" marB="50333" anchor="ctr"/>
                </a:tc>
                <a:tc>
                  <a:txBody>
                    <a:bodyPr/>
                    <a:lstStyle/>
                    <a:p>
                      <a:pPr algn="ctr"/>
                      <a:r>
                        <a:rPr lang="en-US" sz="2000" dirty="0"/>
                        <a:t>79</a:t>
                      </a:r>
                    </a:p>
                  </a:txBody>
                  <a:tcPr marL="100665" marR="100665" marT="50333" marB="50333" anchor="ctr"/>
                </a:tc>
                <a:tc>
                  <a:txBody>
                    <a:bodyPr/>
                    <a:lstStyle/>
                    <a:p>
                      <a:pPr algn="ctr"/>
                      <a:r>
                        <a:rPr lang="en-US" sz="2000" dirty="0"/>
                        <a:t>79</a:t>
                      </a:r>
                    </a:p>
                  </a:txBody>
                  <a:tcPr marL="100665" marR="100665" marT="50333" marB="50333" anchor="ctr"/>
                </a:tc>
                <a:tc>
                  <a:txBody>
                    <a:bodyPr/>
                    <a:lstStyle/>
                    <a:p>
                      <a:pPr algn="ctr"/>
                      <a:r>
                        <a:rPr lang="en-US" sz="2000" dirty="0"/>
                        <a:t>80</a:t>
                      </a:r>
                    </a:p>
                  </a:txBody>
                  <a:tcPr marL="100665" marR="100665" marT="50333" marB="50333" anchor="ctr"/>
                </a:tc>
                <a:tc>
                  <a:txBody>
                    <a:bodyPr/>
                    <a:lstStyle/>
                    <a:p>
                      <a:pPr algn="ctr"/>
                      <a:r>
                        <a:rPr lang="en-US" sz="2000" dirty="0"/>
                        <a:t>81</a:t>
                      </a:r>
                    </a:p>
                  </a:txBody>
                  <a:tcPr marL="100665" marR="100665" marT="50333" marB="50333" anchor="ctr"/>
                </a:tc>
                <a:extLst>
                  <a:ext uri="{0D108BD9-81ED-4DB2-BD59-A6C34878D82A}">
                    <a16:rowId xmlns:a16="http://schemas.microsoft.com/office/drawing/2014/main" val="2973638427"/>
                  </a:ext>
                </a:extLst>
              </a:tr>
              <a:tr h="1037174">
                <a:tc>
                  <a:txBody>
                    <a:bodyPr/>
                    <a:lstStyle/>
                    <a:p>
                      <a:r>
                        <a:rPr lang="en-US" sz="1800" dirty="0"/>
                        <a:t>Minimum passing raw shelf score</a:t>
                      </a:r>
                    </a:p>
                  </a:txBody>
                  <a:tcPr marL="100665" marR="100665" marT="50333" marB="50333" anchor="ctr"/>
                </a:tc>
                <a:tc>
                  <a:txBody>
                    <a:bodyPr/>
                    <a:lstStyle/>
                    <a:p>
                      <a:pPr algn="ctr"/>
                      <a:r>
                        <a:rPr lang="en-US" sz="1600" dirty="0"/>
                        <a:t>5th percentile</a:t>
                      </a:r>
                    </a:p>
                  </a:txBody>
                  <a:tcPr marL="100665" marR="100665" marT="50333" marB="50333" anchor="ctr"/>
                </a:tc>
                <a:tc>
                  <a:txBody>
                    <a:bodyPr/>
                    <a:lstStyle/>
                    <a:p>
                      <a:pPr algn="ctr"/>
                      <a:r>
                        <a:rPr lang="en-US" sz="2000" dirty="0"/>
                        <a:t>64</a:t>
                      </a:r>
                    </a:p>
                  </a:txBody>
                  <a:tcPr marL="100665" marR="100665" marT="50333" marB="50333" anchor="ctr"/>
                </a:tc>
                <a:tc>
                  <a:txBody>
                    <a:bodyPr/>
                    <a:lstStyle/>
                    <a:p>
                      <a:pPr algn="ctr"/>
                      <a:r>
                        <a:rPr lang="en-US" sz="2000" dirty="0"/>
                        <a:t>65</a:t>
                      </a:r>
                    </a:p>
                  </a:txBody>
                  <a:tcPr marL="100665" marR="100665" marT="50333" marB="50333" anchor="ctr"/>
                </a:tc>
                <a:tc>
                  <a:txBody>
                    <a:bodyPr/>
                    <a:lstStyle/>
                    <a:p>
                      <a:pPr algn="ctr"/>
                      <a:r>
                        <a:rPr lang="en-US" sz="2000" dirty="0"/>
                        <a:t>66</a:t>
                      </a:r>
                    </a:p>
                  </a:txBody>
                  <a:tcPr marL="100665" marR="100665" marT="50333" marB="50333" anchor="ctr"/>
                </a:tc>
                <a:tc>
                  <a:txBody>
                    <a:bodyPr/>
                    <a:lstStyle/>
                    <a:p>
                      <a:pPr algn="ctr"/>
                      <a:r>
                        <a:rPr lang="en-US" sz="2000" dirty="0"/>
                        <a:t>66</a:t>
                      </a:r>
                    </a:p>
                  </a:txBody>
                  <a:tcPr marL="100665" marR="100665" marT="50333" marB="50333" anchor="ctr"/>
                </a:tc>
                <a:extLst>
                  <a:ext uri="{0D108BD9-81ED-4DB2-BD59-A6C34878D82A}">
                    <a16:rowId xmlns:a16="http://schemas.microsoft.com/office/drawing/2014/main" val="4096185635"/>
                  </a:ext>
                </a:extLst>
              </a:tr>
            </a:tbl>
          </a:graphicData>
        </a:graphic>
      </p:graphicFrame>
    </p:spTree>
    <p:extLst>
      <p:ext uri="{BB962C8B-B14F-4D97-AF65-F5344CB8AC3E}">
        <p14:creationId xmlns:p14="http://schemas.microsoft.com/office/powerpoint/2010/main" val="927925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F1A-CFB4-6C4A-9F89-6D5C065C17C4}"/>
              </a:ext>
            </a:extLst>
          </p:cNvPr>
          <p:cNvSpPr>
            <a:spLocks noGrp="1"/>
          </p:cNvSpPr>
          <p:nvPr>
            <p:ph type="title"/>
          </p:nvPr>
        </p:nvSpPr>
        <p:spPr>
          <a:xfrm>
            <a:off x="438912" y="145669"/>
            <a:ext cx="10914888" cy="1325563"/>
          </a:xfrm>
        </p:spPr>
        <p:txBody>
          <a:bodyPr/>
          <a:lstStyle/>
          <a:p>
            <a:r>
              <a:rPr lang="en-US" dirty="0"/>
              <a:t>OB/GYN Shelf Exam Cut-off Scores 2020-2021</a:t>
            </a:r>
          </a:p>
        </p:txBody>
      </p:sp>
      <p:graphicFrame>
        <p:nvGraphicFramePr>
          <p:cNvPr id="5" name="Table 4">
            <a:extLst>
              <a:ext uri="{FF2B5EF4-FFF2-40B4-BE49-F238E27FC236}">
                <a16:creationId xmlns:a16="http://schemas.microsoft.com/office/drawing/2014/main" id="{70F38EB5-1BE4-C248-8FD6-9BD3BFE6C8EA}"/>
              </a:ext>
            </a:extLst>
          </p:cNvPr>
          <p:cNvGraphicFramePr>
            <a:graphicFrameLocks noGrp="1"/>
          </p:cNvGraphicFramePr>
          <p:nvPr>
            <p:extLst>
              <p:ext uri="{D42A27DB-BD31-4B8C-83A1-F6EECF244321}">
                <p14:modId xmlns:p14="http://schemas.microsoft.com/office/powerpoint/2010/main" val="134528654"/>
              </p:ext>
            </p:extLst>
          </p:nvPr>
        </p:nvGraphicFramePr>
        <p:xfrm>
          <a:off x="2223191" y="1307003"/>
          <a:ext cx="7087515" cy="5185872"/>
        </p:xfrm>
        <a:graphic>
          <a:graphicData uri="http://schemas.openxmlformats.org/drawingml/2006/table">
            <a:tbl>
              <a:tblPr firstRow="1" bandRow="1">
                <a:tableStyleId>{10A1B5D5-9B99-4C35-A422-299274C87663}</a:tableStyleId>
              </a:tblPr>
              <a:tblGrid>
                <a:gridCol w="1870261">
                  <a:extLst>
                    <a:ext uri="{9D8B030D-6E8A-4147-A177-3AD203B41FA5}">
                      <a16:colId xmlns:a16="http://schemas.microsoft.com/office/drawing/2014/main" val="3792818809"/>
                    </a:ext>
                  </a:extLst>
                </a:gridCol>
                <a:gridCol w="1516854">
                  <a:extLst>
                    <a:ext uri="{9D8B030D-6E8A-4147-A177-3AD203B41FA5}">
                      <a16:colId xmlns:a16="http://schemas.microsoft.com/office/drawing/2014/main" val="223783267"/>
                    </a:ext>
                  </a:extLst>
                </a:gridCol>
                <a:gridCol w="925100">
                  <a:extLst>
                    <a:ext uri="{9D8B030D-6E8A-4147-A177-3AD203B41FA5}">
                      <a16:colId xmlns:a16="http://schemas.microsoft.com/office/drawing/2014/main" val="645467809"/>
                    </a:ext>
                  </a:extLst>
                </a:gridCol>
                <a:gridCol w="925100">
                  <a:extLst>
                    <a:ext uri="{9D8B030D-6E8A-4147-A177-3AD203B41FA5}">
                      <a16:colId xmlns:a16="http://schemas.microsoft.com/office/drawing/2014/main" val="290383399"/>
                    </a:ext>
                  </a:extLst>
                </a:gridCol>
                <a:gridCol w="925100">
                  <a:extLst>
                    <a:ext uri="{9D8B030D-6E8A-4147-A177-3AD203B41FA5}">
                      <a16:colId xmlns:a16="http://schemas.microsoft.com/office/drawing/2014/main" val="436428156"/>
                    </a:ext>
                  </a:extLst>
                </a:gridCol>
                <a:gridCol w="925100">
                  <a:extLst>
                    <a:ext uri="{9D8B030D-6E8A-4147-A177-3AD203B41FA5}">
                      <a16:colId xmlns:a16="http://schemas.microsoft.com/office/drawing/2014/main" val="1866996578"/>
                    </a:ext>
                  </a:extLst>
                </a:gridCol>
              </a:tblGrid>
              <a:tr h="740811">
                <a:tc gridSpan="2">
                  <a:txBody>
                    <a:bodyPr/>
                    <a:lstStyle/>
                    <a:p>
                      <a:pPr algn="ctr"/>
                      <a:r>
                        <a:rPr lang="en-US" sz="2000" dirty="0"/>
                        <a:t>Quarterly Conversions</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2000" dirty="0"/>
                        <a:t>Q1</a:t>
                      </a:r>
                    </a:p>
                  </a:txBody>
                  <a:tcPr marL="100665" marR="100665" marT="50333" marB="50333" anchor="ctr"/>
                </a:tc>
                <a:tc>
                  <a:txBody>
                    <a:bodyPr/>
                    <a:lstStyle/>
                    <a:p>
                      <a:pPr algn="ctr"/>
                      <a:r>
                        <a:rPr lang="en-US" sz="2000" dirty="0"/>
                        <a:t>Q2</a:t>
                      </a:r>
                    </a:p>
                  </a:txBody>
                  <a:tcPr marL="100665" marR="100665" marT="50333" marB="50333" anchor="ctr"/>
                </a:tc>
                <a:tc>
                  <a:txBody>
                    <a:bodyPr/>
                    <a:lstStyle/>
                    <a:p>
                      <a:pPr algn="ctr"/>
                      <a:r>
                        <a:rPr lang="en-US" sz="2000" dirty="0"/>
                        <a:t>Q3</a:t>
                      </a:r>
                    </a:p>
                  </a:txBody>
                  <a:tcPr marL="100665" marR="100665" marT="50333" marB="50333" anchor="ctr"/>
                </a:tc>
                <a:tc>
                  <a:txBody>
                    <a:bodyPr/>
                    <a:lstStyle/>
                    <a:p>
                      <a:pPr algn="ctr"/>
                      <a:r>
                        <a:rPr lang="en-US" sz="2000" dirty="0"/>
                        <a:t>Q4</a:t>
                      </a:r>
                    </a:p>
                  </a:txBody>
                  <a:tcPr marL="100665" marR="100665" marT="50333" marB="50333" anchor="ctr"/>
                </a:tc>
                <a:extLst>
                  <a:ext uri="{0D108BD9-81ED-4DB2-BD59-A6C34878D82A}">
                    <a16:rowId xmlns:a16="http://schemas.microsoft.com/office/drawing/2014/main" val="4021418868"/>
                  </a:ext>
                </a:extLst>
              </a:tr>
              <a:tr h="740811">
                <a:tc gridSpan="2">
                  <a:txBody>
                    <a:bodyPr/>
                    <a:lstStyle/>
                    <a:p>
                      <a:pPr algn="ctr"/>
                      <a:r>
                        <a:rPr lang="en-US" sz="1200" dirty="0"/>
                        <a:t>Number of clerkships completed PRIOR to the START of THIS rotation</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1600" dirty="0"/>
                        <a:t>0-1</a:t>
                      </a:r>
                    </a:p>
                  </a:txBody>
                  <a:tcPr marL="100665" marR="100665" marT="50333" marB="50333" anchor="ctr"/>
                </a:tc>
                <a:tc>
                  <a:txBody>
                    <a:bodyPr/>
                    <a:lstStyle/>
                    <a:p>
                      <a:pPr algn="ctr"/>
                      <a:r>
                        <a:rPr lang="en-US" sz="1600" dirty="0"/>
                        <a:t>2-3</a:t>
                      </a:r>
                    </a:p>
                  </a:txBody>
                  <a:tcPr marL="100665" marR="100665" marT="50333" marB="50333" anchor="ctr"/>
                </a:tc>
                <a:tc>
                  <a:txBody>
                    <a:bodyPr/>
                    <a:lstStyle/>
                    <a:p>
                      <a:pPr algn="ctr"/>
                      <a:r>
                        <a:rPr lang="en-US" sz="1600" dirty="0"/>
                        <a:t>4-5</a:t>
                      </a:r>
                    </a:p>
                  </a:txBody>
                  <a:tcPr marL="100665" marR="100665" marT="50333" marB="50333" anchor="ctr"/>
                </a:tc>
                <a:tc>
                  <a:txBody>
                    <a:bodyPr/>
                    <a:lstStyle/>
                    <a:p>
                      <a:pPr algn="ctr"/>
                      <a:r>
                        <a:rPr lang="en-US" sz="1600" dirty="0"/>
                        <a:t>6</a:t>
                      </a:r>
                    </a:p>
                  </a:txBody>
                  <a:tcPr marL="100665" marR="100665" marT="50333" marB="50333" anchor="ctr"/>
                </a:tc>
                <a:extLst>
                  <a:ext uri="{0D108BD9-81ED-4DB2-BD59-A6C34878D82A}">
                    <a16:rowId xmlns:a16="http://schemas.microsoft.com/office/drawing/2014/main" val="174817859"/>
                  </a:ext>
                </a:extLst>
              </a:tr>
              <a:tr h="1333538">
                <a:tc>
                  <a:txBody>
                    <a:bodyPr/>
                    <a:lstStyle/>
                    <a:p>
                      <a:r>
                        <a:rPr lang="en-US" sz="1800" dirty="0"/>
                        <a:t>Raw shelf score = 89.5 </a:t>
                      </a:r>
                      <a:r>
                        <a:rPr lang="en-US" sz="1400" dirty="0"/>
                        <a:t>(i.e. A on the shelf)</a:t>
                      </a:r>
                      <a:endParaRPr lang="en-US" sz="1900" dirty="0"/>
                    </a:p>
                  </a:txBody>
                  <a:tcPr marL="100665" marR="100665" marT="50333" marB="50333" anchor="ctr"/>
                </a:tc>
                <a:tc>
                  <a:txBody>
                    <a:bodyPr/>
                    <a:lstStyle/>
                    <a:p>
                      <a:pPr algn="ctr"/>
                      <a:r>
                        <a:rPr lang="en-US" sz="1600" dirty="0"/>
                        <a:t>75th percentile</a:t>
                      </a:r>
                    </a:p>
                  </a:txBody>
                  <a:tcPr marL="100665" marR="100665" marT="50333" marB="50333" anchor="ctr"/>
                </a:tc>
                <a:tc>
                  <a:txBody>
                    <a:bodyPr/>
                    <a:lstStyle/>
                    <a:p>
                      <a:pPr algn="ctr"/>
                      <a:r>
                        <a:rPr lang="en-US" sz="2000" dirty="0"/>
                        <a:t>82.8</a:t>
                      </a:r>
                    </a:p>
                  </a:txBody>
                  <a:tcPr marL="100665" marR="100665" marT="50333" marB="50333" anchor="ctr"/>
                </a:tc>
                <a:tc>
                  <a:txBody>
                    <a:bodyPr/>
                    <a:lstStyle/>
                    <a:p>
                      <a:pPr algn="ctr"/>
                      <a:r>
                        <a:rPr lang="en-US" sz="2000" dirty="0"/>
                        <a:t>83.5</a:t>
                      </a:r>
                    </a:p>
                  </a:txBody>
                  <a:tcPr marL="100665" marR="100665" marT="50333" marB="50333" anchor="ctr"/>
                </a:tc>
                <a:tc>
                  <a:txBody>
                    <a:bodyPr/>
                    <a:lstStyle/>
                    <a:p>
                      <a:pPr algn="ctr"/>
                      <a:r>
                        <a:rPr lang="en-US" sz="2000" dirty="0"/>
                        <a:t>84</a:t>
                      </a:r>
                    </a:p>
                  </a:txBody>
                  <a:tcPr marL="100665" marR="100665" marT="50333" marB="50333" anchor="ctr"/>
                </a:tc>
                <a:tc>
                  <a:txBody>
                    <a:bodyPr/>
                    <a:lstStyle/>
                    <a:p>
                      <a:pPr algn="ctr"/>
                      <a:r>
                        <a:rPr lang="en-US" sz="2000" dirty="0"/>
                        <a:t>84</a:t>
                      </a:r>
                    </a:p>
                  </a:txBody>
                  <a:tcPr marL="100665" marR="100665" marT="50333" marB="50333" anchor="ctr"/>
                </a:tc>
                <a:extLst>
                  <a:ext uri="{0D108BD9-81ED-4DB2-BD59-A6C34878D82A}">
                    <a16:rowId xmlns:a16="http://schemas.microsoft.com/office/drawing/2014/main" val="3522918777"/>
                  </a:ext>
                </a:extLst>
              </a:tr>
              <a:tr h="1333538">
                <a:tc>
                  <a:txBody>
                    <a:bodyPr/>
                    <a:lstStyle/>
                    <a:p>
                      <a:r>
                        <a:rPr lang="en-US" sz="1600" dirty="0"/>
                        <a:t>Raw </a:t>
                      </a:r>
                      <a:r>
                        <a:rPr lang="en-US" sz="1800" dirty="0"/>
                        <a:t>shelf</a:t>
                      </a:r>
                      <a:r>
                        <a:rPr lang="en-US" sz="1600" dirty="0"/>
                        <a:t> score to be eligible for an A in the clerkship</a:t>
                      </a:r>
                    </a:p>
                  </a:txBody>
                  <a:tcPr marL="100665" marR="100665" marT="50333" marB="50333" anchor="ctr"/>
                </a:tc>
                <a:tc>
                  <a:txBody>
                    <a:bodyPr/>
                    <a:lstStyle/>
                    <a:p>
                      <a:pPr algn="ctr"/>
                      <a:r>
                        <a:rPr lang="en-US" sz="1600" dirty="0"/>
                        <a:t>50th percentile</a:t>
                      </a:r>
                    </a:p>
                  </a:txBody>
                  <a:tcPr marL="100665" marR="100665" marT="50333" marB="50333" anchor="ctr"/>
                </a:tc>
                <a:tc>
                  <a:txBody>
                    <a:bodyPr/>
                    <a:lstStyle/>
                    <a:p>
                      <a:pPr algn="ctr"/>
                      <a:r>
                        <a:rPr lang="en-US" sz="2000" dirty="0"/>
                        <a:t>77</a:t>
                      </a:r>
                    </a:p>
                  </a:txBody>
                  <a:tcPr marL="100665" marR="100665" marT="50333" marB="50333" anchor="ctr"/>
                </a:tc>
                <a:tc>
                  <a:txBody>
                    <a:bodyPr/>
                    <a:lstStyle/>
                    <a:p>
                      <a:pPr algn="ctr"/>
                      <a:r>
                        <a:rPr lang="en-US" sz="2000" dirty="0"/>
                        <a:t>78</a:t>
                      </a:r>
                    </a:p>
                  </a:txBody>
                  <a:tcPr marL="100665" marR="100665" marT="50333" marB="50333" anchor="ctr"/>
                </a:tc>
                <a:tc>
                  <a:txBody>
                    <a:bodyPr/>
                    <a:lstStyle/>
                    <a:p>
                      <a:pPr algn="ctr"/>
                      <a:r>
                        <a:rPr lang="en-US" sz="2000" dirty="0"/>
                        <a:t>79</a:t>
                      </a:r>
                    </a:p>
                  </a:txBody>
                  <a:tcPr marL="100665" marR="100665" marT="50333" marB="50333" anchor="ctr"/>
                </a:tc>
                <a:tc>
                  <a:txBody>
                    <a:bodyPr/>
                    <a:lstStyle/>
                    <a:p>
                      <a:pPr algn="ctr"/>
                      <a:r>
                        <a:rPr lang="en-US" sz="2000" dirty="0"/>
                        <a:t>79</a:t>
                      </a:r>
                    </a:p>
                  </a:txBody>
                  <a:tcPr marL="100665" marR="100665" marT="50333" marB="50333" anchor="ctr"/>
                </a:tc>
                <a:extLst>
                  <a:ext uri="{0D108BD9-81ED-4DB2-BD59-A6C34878D82A}">
                    <a16:rowId xmlns:a16="http://schemas.microsoft.com/office/drawing/2014/main" val="2973638427"/>
                  </a:ext>
                </a:extLst>
              </a:tr>
              <a:tr h="1037174">
                <a:tc>
                  <a:txBody>
                    <a:bodyPr/>
                    <a:lstStyle/>
                    <a:p>
                      <a:r>
                        <a:rPr lang="en-US" sz="1800" dirty="0"/>
                        <a:t>Minimum passing raw shelf score</a:t>
                      </a:r>
                    </a:p>
                  </a:txBody>
                  <a:tcPr marL="100665" marR="100665" marT="50333" marB="50333" anchor="ctr"/>
                </a:tc>
                <a:tc>
                  <a:txBody>
                    <a:bodyPr/>
                    <a:lstStyle/>
                    <a:p>
                      <a:pPr algn="ctr"/>
                      <a:r>
                        <a:rPr lang="en-US" sz="1600" dirty="0"/>
                        <a:t>5th percentile</a:t>
                      </a:r>
                    </a:p>
                  </a:txBody>
                  <a:tcPr marL="100665" marR="100665" marT="50333" marB="50333" anchor="ctr"/>
                </a:tc>
                <a:tc>
                  <a:txBody>
                    <a:bodyPr/>
                    <a:lstStyle/>
                    <a:p>
                      <a:pPr algn="ctr"/>
                      <a:r>
                        <a:rPr lang="en-US" sz="2000" dirty="0"/>
                        <a:t>62</a:t>
                      </a:r>
                    </a:p>
                  </a:txBody>
                  <a:tcPr marL="100665" marR="100665" marT="50333" marB="50333" anchor="ctr"/>
                </a:tc>
                <a:tc>
                  <a:txBody>
                    <a:bodyPr/>
                    <a:lstStyle/>
                    <a:p>
                      <a:pPr algn="ctr"/>
                      <a:r>
                        <a:rPr lang="en-US" sz="2000" dirty="0"/>
                        <a:t>63</a:t>
                      </a:r>
                    </a:p>
                  </a:txBody>
                  <a:tcPr marL="100665" marR="100665" marT="50333" marB="50333" anchor="ctr"/>
                </a:tc>
                <a:tc>
                  <a:txBody>
                    <a:bodyPr/>
                    <a:lstStyle/>
                    <a:p>
                      <a:pPr algn="ctr"/>
                      <a:r>
                        <a:rPr lang="en-US" sz="2000" dirty="0"/>
                        <a:t>65</a:t>
                      </a:r>
                    </a:p>
                  </a:txBody>
                  <a:tcPr marL="100665" marR="100665" marT="50333" marB="50333" anchor="ctr"/>
                </a:tc>
                <a:tc>
                  <a:txBody>
                    <a:bodyPr/>
                    <a:lstStyle/>
                    <a:p>
                      <a:pPr algn="ctr"/>
                      <a:r>
                        <a:rPr lang="en-US" sz="2000" dirty="0"/>
                        <a:t>65</a:t>
                      </a:r>
                    </a:p>
                  </a:txBody>
                  <a:tcPr marL="100665" marR="100665" marT="50333" marB="50333" anchor="ctr"/>
                </a:tc>
                <a:extLst>
                  <a:ext uri="{0D108BD9-81ED-4DB2-BD59-A6C34878D82A}">
                    <a16:rowId xmlns:a16="http://schemas.microsoft.com/office/drawing/2014/main" val="4096185635"/>
                  </a:ext>
                </a:extLst>
              </a:tr>
            </a:tbl>
          </a:graphicData>
        </a:graphic>
      </p:graphicFrame>
    </p:spTree>
    <p:extLst>
      <p:ext uri="{BB962C8B-B14F-4D97-AF65-F5344CB8AC3E}">
        <p14:creationId xmlns:p14="http://schemas.microsoft.com/office/powerpoint/2010/main" val="2202417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F1A-CFB4-6C4A-9F89-6D5C065C17C4}"/>
              </a:ext>
            </a:extLst>
          </p:cNvPr>
          <p:cNvSpPr>
            <a:spLocks noGrp="1"/>
          </p:cNvSpPr>
          <p:nvPr>
            <p:ph type="title"/>
          </p:nvPr>
        </p:nvSpPr>
        <p:spPr>
          <a:xfrm>
            <a:off x="438912" y="145669"/>
            <a:ext cx="10914888" cy="1325563"/>
          </a:xfrm>
        </p:spPr>
        <p:txBody>
          <a:bodyPr/>
          <a:lstStyle/>
          <a:p>
            <a:r>
              <a:rPr lang="en-US" dirty="0"/>
              <a:t>Pediatrics Shelf Exam Cut-off Scores 2020-2021</a:t>
            </a:r>
          </a:p>
        </p:txBody>
      </p:sp>
      <p:graphicFrame>
        <p:nvGraphicFramePr>
          <p:cNvPr id="5" name="Table 4">
            <a:extLst>
              <a:ext uri="{FF2B5EF4-FFF2-40B4-BE49-F238E27FC236}">
                <a16:creationId xmlns:a16="http://schemas.microsoft.com/office/drawing/2014/main" id="{70F38EB5-1BE4-C248-8FD6-9BD3BFE6C8EA}"/>
              </a:ext>
            </a:extLst>
          </p:cNvPr>
          <p:cNvGraphicFramePr>
            <a:graphicFrameLocks noGrp="1"/>
          </p:cNvGraphicFramePr>
          <p:nvPr/>
        </p:nvGraphicFramePr>
        <p:xfrm>
          <a:off x="2223191" y="1307003"/>
          <a:ext cx="7087515" cy="5185872"/>
        </p:xfrm>
        <a:graphic>
          <a:graphicData uri="http://schemas.openxmlformats.org/drawingml/2006/table">
            <a:tbl>
              <a:tblPr firstRow="1" bandRow="1">
                <a:tableStyleId>{5C22544A-7EE6-4342-B048-85BDC9FD1C3A}</a:tableStyleId>
              </a:tblPr>
              <a:tblGrid>
                <a:gridCol w="1870261">
                  <a:extLst>
                    <a:ext uri="{9D8B030D-6E8A-4147-A177-3AD203B41FA5}">
                      <a16:colId xmlns:a16="http://schemas.microsoft.com/office/drawing/2014/main" val="3792818809"/>
                    </a:ext>
                  </a:extLst>
                </a:gridCol>
                <a:gridCol w="1516854">
                  <a:extLst>
                    <a:ext uri="{9D8B030D-6E8A-4147-A177-3AD203B41FA5}">
                      <a16:colId xmlns:a16="http://schemas.microsoft.com/office/drawing/2014/main" val="223783267"/>
                    </a:ext>
                  </a:extLst>
                </a:gridCol>
                <a:gridCol w="925100">
                  <a:extLst>
                    <a:ext uri="{9D8B030D-6E8A-4147-A177-3AD203B41FA5}">
                      <a16:colId xmlns:a16="http://schemas.microsoft.com/office/drawing/2014/main" val="645467809"/>
                    </a:ext>
                  </a:extLst>
                </a:gridCol>
                <a:gridCol w="925100">
                  <a:extLst>
                    <a:ext uri="{9D8B030D-6E8A-4147-A177-3AD203B41FA5}">
                      <a16:colId xmlns:a16="http://schemas.microsoft.com/office/drawing/2014/main" val="290383399"/>
                    </a:ext>
                  </a:extLst>
                </a:gridCol>
                <a:gridCol w="925100">
                  <a:extLst>
                    <a:ext uri="{9D8B030D-6E8A-4147-A177-3AD203B41FA5}">
                      <a16:colId xmlns:a16="http://schemas.microsoft.com/office/drawing/2014/main" val="436428156"/>
                    </a:ext>
                  </a:extLst>
                </a:gridCol>
                <a:gridCol w="925100">
                  <a:extLst>
                    <a:ext uri="{9D8B030D-6E8A-4147-A177-3AD203B41FA5}">
                      <a16:colId xmlns:a16="http://schemas.microsoft.com/office/drawing/2014/main" val="1866996578"/>
                    </a:ext>
                  </a:extLst>
                </a:gridCol>
              </a:tblGrid>
              <a:tr h="740811">
                <a:tc gridSpan="2">
                  <a:txBody>
                    <a:bodyPr/>
                    <a:lstStyle/>
                    <a:p>
                      <a:pPr algn="ctr"/>
                      <a:r>
                        <a:rPr lang="en-US" sz="2000" dirty="0"/>
                        <a:t>Quarterly Conversions</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2000" dirty="0"/>
                        <a:t>Q1</a:t>
                      </a:r>
                    </a:p>
                  </a:txBody>
                  <a:tcPr marL="100665" marR="100665" marT="50333" marB="50333" anchor="ctr"/>
                </a:tc>
                <a:tc>
                  <a:txBody>
                    <a:bodyPr/>
                    <a:lstStyle/>
                    <a:p>
                      <a:pPr algn="ctr"/>
                      <a:r>
                        <a:rPr lang="en-US" sz="2000" dirty="0"/>
                        <a:t>Q2</a:t>
                      </a:r>
                    </a:p>
                  </a:txBody>
                  <a:tcPr marL="100665" marR="100665" marT="50333" marB="50333" anchor="ctr"/>
                </a:tc>
                <a:tc>
                  <a:txBody>
                    <a:bodyPr/>
                    <a:lstStyle/>
                    <a:p>
                      <a:pPr algn="ctr"/>
                      <a:r>
                        <a:rPr lang="en-US" sz="2000" dirty="0"/>
                        <a:t>Q3</a:t>
                      </a:r>
                    </a:p>
                  </a:txBody>
                  <a:tcPr marL="100665" marR="100665" marT="50333" marB="50333" anchor="ctr"/>
                </a:tc>
                <a:tc>
                  <a:txBody>
                    <a:bodyPr/>
                    <a:lstStyle/>
                    <a:p>
                      <a:pPr algn="ctr"/>
                      <a:r>
                        <a:rPr lang="en-US" sz="2000" dirty="0"/>
                        <a:t>Q4</a:t>
                      </a:r>
                    </a:p>
                  </a:txBody>
                  <a:tcPr marL="100665" marR="100665" marT="50333" marB="50333" anchor="ctr"/>
                </a:tc>
                <a:extLst>
                  <a:ext uri="{0D108BD9-81ED-4DB2-BD59-A6C34878D82A}">
                    <a16:rowId xmlns:a16="http://schemas.microsoft.com/office/drawing/2014/main" val="4021418868"/>
                  </a:ext>
                </a:extLst>
              </a:tr>
              <a:tr h="740811">
                <a:tc gridSpan="2">
                  <a:txBody>
                    <a:bodyPr/>
                    <a:lstStyle/>
                    <a:p>
                      <a:pPr algn="ctr"/>
                      <a:r>
                        <a:rPr lang="en-US" sz="1200" dirty="0"/>
                        <a:t>Number of clerkships completed PRIOR to the START of THIS rotation</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1600" dirty="0"/>
                        <a:t>0-1</a:t>
                      </a:r>
                    </a:p>
                  </a:txBody>
                  <a:tcPr marL="100665" marR="100665" marT="50333" marB="50333" anchor="ctr"/>
                </a:tc>
                <a:tc>
                  <a:txBody>
                    <a:bodyPr/>
                    <a:lstStyle/>
                    <a:p>
                      <a:pPr algn="ctr"/>
                      <a:r>
                        <a:rPr lang="en-US" sz="1600" dirty="0"/>
                        <a:t>2-3</a:t>
                      </a:r>
                    </a:p>
                  </a:txBody>
                  <a:tcPr marL="100665" marR="100665" marT="50333" marB="50333" anchor="ctr"/>
                </a:tc>
                <a:tc>
                  <a:txBody>
                    <a:bodyPr/>
                    <a:lstStyle/>
                    <a:p>
                      <a:pPr algn="ctr"/>
                      <a:r>
                        <a:rPr lang="en-US" sz="1600" dirty="0"/>
                        <a:t>4-5</a:t>
                      </a:r>
                    </a:p>
                  </a:txBody>
                  <a:tcPr marL="100665" marR="100665" marT="50333" marB="50333" anchor="ctr"/>
                </a:tc>
                <a:tc>
                  <a:txBody>
                    <a:bodyPr/>
                    <a:lstStyle/>
                    <a:p>
                      <a:pPr algn="ctr"/>
                      <a:r>
                        <a:rPr lang="en-US" sz="1600" dirty="0"/>
                        <a:t>6</a:t>
                      </a:r>
                    </a:p>
                  </a:txBody>
                  <a:tcPr marL="100665" marR="100665" marT="50333" marB="50333" anchor="ctr"/>
                </a:tc>
                <a:extLst>
                  <a:ext uri="{0D108BD9-81ED-4DB2-BD59-A6C34878D82A}">
                    <a16:rowId xmlns:a16="http://schemas.microsoft.com/office/drawing/2014/main" val="174817859"/>
                  </a:ext>
                </a:extLst>
              </a:tr>
              <a:tr h="1333538">
                <a:tc>
                  <a:txBody>
                    <a:bodyPr/>
                    <a:lstStyle/>
                    <a:p>
                      <a:r>
                        <a:rPr lang="en-US" sz="1800" dirty="0"/>
                        <a:t>Raw shelf score = 89.5 </a:t>
                      </a:r>
                      <a:r>
                        <a:rPr lang="en-US" sz="1400" dirty="0"/>
                        <a:t>(i.e. A on the shelf)</a:t>
                      </a:r>
                      <a:endParaRPr lang="en-US" sz="1900" dirty="0"/>
                    </a:p>
                  </a:txBody>
                  <a:tcPr marL="100665" marR="100665" marT="50333" marB="50333" anchor="ctr"/>
                </a:tc>
                <a:tc>
                  <a:txBody>
                    <a:bodyPr/>
                    <a:lstStyle/>
                    <a:p>
                      <a:pPr algn="ctr"/>
                      <a:r>
                        <a:rPr lang="en-US" sz="1600" dirty="0"/>
                        <a:t>75th percentile</a:t>
                      </a:r>
                    </a:p>
                  </a:txBody>
                  <a:tcPr marL="100665" marR="100665" marT="50333" marB="50333" anchor="ctr"/>
                </a:tc>
                <a:tc>
                  <a:txBody>
                    <a:bodyPr/>
                    <a:lstStyle/>
                    <a:p>
                      <a:pPr algn="ctr"/>
                      <a:r>
                        <a:rPr lang="en-US" sz="2000" dirty="0"/>
                        <a:t>82.5</a:t>
                      </a:r>
                    </a:p>
                  </a:txBody>
                  <a:tcPr marL="100665" marR="100665" marT="50333" marB="50333" anchor="ctr"/>
                </a:tc>
                <a:tc>
                  <a:txBody>
                    <a:bodyPr/>
                    <a:lstStyle/>
                    <a:p>
                      <a:pPr algn="ctr"/>
                      <a:r>
                        <a:rPr lang="en-US" sz="2000" dirty="0"/>
                        <a:t>82.8</a:t>
                      </a:r>
                    </a:p>
                  </a:txBody>
                  <a:tcPr marL="100665" marR="100665" marT="50333" marB="50333" anchor="ctr"/>
                </a:tc>
                <a:tc>
                  <a:txBody>
                    <a:bodyPr/>
                    <a:lstStyle/>
                    <a:p>
                      <a:pPr algn="ctr"/>
                      <a:r>
                        <a:rPr lang="en-US" sz="2000" dirty="0"/>
                        <a:t>84.2</a:t>
                      </a:r>
                    </a:p>
                  </a:txBody>
                  <a:tcPr marL="100665" marR="100665" marT="50333" marB="50333" anchor="ctr"/>
                </a:tc>
                <a:tc>
                  <a:txBody>
                    <a:bodyPr/>
                    <a:lstStyle/>
                    <a:p>
                      <a:pPr algn="ctr"/>
                      <a:r>
                        <a:rPr lang="en-US" sz="2000" dirty="0"/>
                        <a:t>84.5</a:t>
                      </a:r>
                    </a:p>
                  </a:txBody>
                  <a:tcPr marL="100665" marR="100665" marT="50333" marB="50333" anchor="ctr"/>
                </a:tc>
                <a:extLst>
                  <a:ext uri="{0D108BD9-81ED-4DB2-BD59-A6C34878D82A}">
                    <a16:rowId xmlns:a16="http://schemas.microsoft.com/office/drawing/2014/main" val="3522918777"/>
                  </a:ext>
                </a:extLst>
              </a:tr>
              <a:tr h="1333538">
                <a:tc>
                  <a:txBody>
                    <a:bodyPr/>
                    <a:lstStyle/>
                    <a:p>
                      <a:r>
                        <a:rPr lang="en-US" sz="1600" dirty="0"/>
                        <a:t>Raw </a:t>
                      </a:r>
                      <a:r>
                        <a:rPr lang="en-US" sz="1800" dirty="0"/>
                        <a:t>shelf</a:t>
                      </a:r>
                      <a:r>
                        <a:rPr lang="en-US" sz="1600" dirty="0"/>
                        <a:t> score to be eligible for an A in the clerkship</a:t>
                      </a:r>
                    </a:p>
                  </a:txBody>
                  <a:tcPr marL="100665" marR="100665" marT="50333" marB="50333" anchor="ctr"/>
                </a:tc>
                <a:tc>
                  <a:txBody>
                    <a:bodyPr/>
                    <a:lstStyle/>
                    <a:p>
                      <a:pPr algn="ctr"/>
                      <a:r>
                        <a:rPr lang="en-US" sz="1600" dirty="0"/>
                        <a:t>50th percentile</a:t>
                      </a:r>
                    </a:p>
                  </a:txBody>
                  <a:tcPr marL="100665" marR="100665" marT="50333" marB="50333" anchor="ctr"/>
                </a:tc>
                <a:tc>
                  <a:txBody>
                    <a:bodyPr/>
                    <a:lstStyle/>
                    <a:p>
                      <a:pPr algn="ctr"/>
                      <a:r>
                        <a:rPr lang="en-US" sz="2000"/>
                        <a:t>77</a:t>
                      </a:r>
                    </a:p>
                  </a:txBody>
                  <a:tcPr marL="100665" marR="100665" marT="50333" marB="50333" anchor="ctr"/>
                </a:tc>
                <a:tc>
                  <a:txBody>
                    <a:bodyPr/>
                    <a:lstStyle/>
                    <a:p>
                      <a:pPr algn="ctr"/>
                      <a:r>
                        <a:rPr lang="en-US" sz="2000"/>
                        <a:t>77</a:t>
                      </a:r>
                    </a:p>
                  </a:txBody>
                  <a:tcPr marL="100665" marR="100665" marT="50333" marB="50333" anchor="ctr"/>
                </a:tc>
                <a:tc>
                  <a:txBody>
                    <a:bodyPr/>
                    <a:lstStyle/>
                    <a:p>
                      <a:pPr algn="ctr"/>
                      <a:r>
                        <a:rPr lang="en-US" sz="2000"/>
                        <a:t>79</a:t>
                      </a:r>
                    </a:p>
                  </a:txBody>
                  <a:tcPr marL="100665" marR="100665" marT="50333" marB="50333" anchor="ctr"/>
                </a:tc>
                <a:tc>
                  <a:txBody>
                    <a:bodyPr/>
                    <a:lstStyle/>
                    <a:p>
                      <a:pPr algn="ctr"/>
                      <a:r>
                        <a:rPr lang="en-US" sz="2000" dirty="0"/>
                        <a:t>79</a:t>
                      </a:r>
                    </a:p>
                  </a:txBody>
                  <a:tcPr marL="100665" marR="100665" marT="50333" marB="50333" anchor="ctr"/>
                </a:tc>
                <a:extLst>
                  <a:ext uri="{0D108BD9-81ED-4DB2-BD59-A6C34878D82A}">
                    <a16:rowId xmlns:a16="http://schemas.microsoft.com/office/drawing/2014/main" val="2973638427"/>
                  </a:ext>
                </a:extLst>
              </a:tr>
              <a:tr h="1037174">
                <a:tc>
                  <a:txBody>
                    <a:bodyPr/>
                    <a:lstStyle/>
                    <a:p>
                      <a:r>
                        <a:rPr lang="en-US" sz="1800" dirty="0"/>
                        <a:t>Minimum passing raw shelf score</a:t>
                      </a:r>
                    </a:p>
                  </a:txBody>
                  <a:tcPr marL="100665" marR="100665" marT="50333" marB="50333" anchor="ctr"/>
                </a:tc>
                <a:tc>
                  <a:txBody>
                    <a:bodyPr/>
                    <a:lstStyle/>
                    <a:p>
                      <a:pPr algn="ctr"/>
                      <a:r>
                        <a:rPr lang="en-US" sz="1600" dirty="0"/>
                        <a:t>5th percentile</a:t>
                      </a:r>
                    </a:p>
                  </a:txBody>
                  <a:tcPr marL="100665" marR="100665" marT="50333" marB="50333" anchor="ctr"/>
                </a:tc>
                <a:tc>
                  <a:txBody>
                    <a:bodyPr/>
                    <a:lstStyle/>
                    <a:p>
                      <a:pPr algn="ctr"/>
                      <a:r>
                        <a:rPr lang="en-US" sz="2000"/>
                        <a:t>62</a:t>
                      </a:r>
                    </a:p>
                  </a:txBody>
                  <a:tcPr marL="100665" marR="100665" marT="50333" marB="50333" anchor="ctr"/>
                </a:tc>
                <a:tc>
                  <a:txBody>
                    <a:bodyPr/>
                    <a:lstStyle/>
                    <a:p>
                      <a:pPr algn="ctr"/>
                      <a:r>
                        <a:rPr lang="en-US" sz="2000"/>
                        <a:t>62</a:t>
                      </a:r>
                    </a:p>
                  </a:txBody>
                  <a:tcPr marL="100665" marR="100665" marT="50333" marB="50333" anchor="ctr"/>
                </a:tc>
                <a:tc>
                  <a:txBody>
                    <a:bodyPr/>
                    <a:lstStyle/>
                    <a:p>
                      <a:pPr algn="ctr"/>
                      <a:r>
                        <a:rPr lang="en-US" sz="2000"/>
                        <a:t>64</a:t>
                      </a:r>
                    </a:p>
                  </a:txBody>
                  <a:tcPr marL="100665" marR="100665" marT="50333" marB="50333" anchor="ctr"/>
                </a:tc>
                <a:tc>
                  <a:txBody>
                    <a:bodyPr/>
                    <a:lstStyle/>
                    <a:p>
                      <a:pPr algn="ctr"/>
                      <a:r>
                        <a:rPr lang="en-US" sz="2000" dirty="0"/>
                        <a:t>65</a:t>
                      </a:r>
                    </a:p>
                  </a:txBody>
                  <a:tcPr marL="100665" marR="100665" marT="50333" marB="50333" anchor="ctr"/>
                </a:tc>
                <a:extLst>
                  <a:ext uri="{0D108BD9-81ED-4DB2-BD59-A6C34878D82A}">
                    <a16:rowId xmlns:a16="http://schemas.microsoft.com/office/drawing/2014/main" val="4096185635"/>
                  </a:ext>
                </a:extLst>
              </a:tr>
            </a:tbl>
          </a:graphicData>
        </a:graphic>
      </p:graphicFrame>
    </p:spTree>
    <p:extLst>
      <p:ext uri="{BB962C8B-B14F-4D97-AF65-F5344CB8AC3E}">
        <p14:creationId xmlns:p14="http://schemas.microsoft.com/office/powerpoint/2010/main" val="2900608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F1A-CFB4-6C4A-9F89-6D5C065C17C4}"/>
              </a:ext>
            </a:extLst>
          </p:cNvPr>
          <p:cNvSpPr>
            <a:spLocks noGrp="1"/>
          </p:cNvSpPr>
          <p:nvPr>
            <p:ph type="title"/>
          </p:nvPr>
        </p:nvSpPr>
        <p:spPr>
          <a:xfrm>
            <a:off x="438912" y="145669"/>
            <a:ext cx="10914888" cy="1325563"/>
          </a:xfrm>
        </p:spPr>
        <p:txBody>
          <a:bodyPr/>
          <a:lstStyle/>
          <a:p>
            <a:r>
              <a:rPr lang="en-US" dirty="0"/>
              <a:t>Psychiatry Shelf Exam Cut-off Scores 2020-2021</a:t>
            </a:r>
          </a:p>
        </p:txBody>
      </p:sp>
      <p:graphicFrame>
        <p:nvGraphicFramePr>
          <p:cNvPr id="5" name="Table 4">
            <a:extLst>
              <a:ext uri="{FF2B5EF4-FFF2-40B4-BE49-F238E27FC236}">
                <a16:creationId xmlns:a16="http://schemas.microsoft.com/office/drawing/2014/main" id="{70F38EB5-1BE4-C248-8FD6-9BD3BFE6C8EA}"/>
              </a:ext>
            </a:extLst>
          </p:cNvPr>
          <p:cNvGraphicFramePr>
            <a:graphicFrameLocks noGrp="1"/>
          </p:cNvGraphicFramePr>
          <p:nvPr>
            <p:extLst>
              <p:ext uri="{D42A27DB-BD31-4B8C-83A1-F6EECF244321}">
                <p14:modId xmlns:p14="http://schemas.microsoft.com/office/powerpoint/2010/main" val="1063104368"/>
              </p:ext>
            </p:extLst>
          </p:nvPr>
        </p:nvGraphicFramePr>
        <p:xfrm>
          <a:off x="2223191" y="1307003"/>
          <a:ext cx="7087515" cy="5185872"/>
        </p:xfrm>
        <a:graphic>
          <a:graphicData uri="http://schemas.openxmlformats.org/drawingml/2006/table">
            <a:tbl>
              <a:tblPr firstRow="1" bandRow="1">
                <a:tableStyleId>{00A15C55-8517-42AA-B614-E9B94910E393}</a:tableStyleId>
              </a:tblPr>
              <a:tblGrid>
                <a:gridCol w="1870261">
                  <a:extLst>
                    <a:ext uri="{9D8B030D-6E8A-4147-A177-3AD203B41FA5}">
                      <a16:colId xmlns:a16="http://schemas.microsoft.com/office/drawing/2014/main" val="3792818809"/>
                    </a:ext>
                  </a:extLst>
                </a:gridCol>
                <a:gridCol w="1516854">
                  <a:extLst>
                    <a:ext uri="{9D8B030D-6E8A-4147-A177-3AD203B41FA5}">
                      <a16:colId xmlns:a16="http://schemas.microsoft.com/office/drawing/2014/main" val="223783267"/>
                    </a:ext>
                  </a:extLst>
                </a:gridCol>
                <a:gridCol w="925100">
                  <a:extLst>
                    <a:ext uri="{9D8B030D-6E8A-4147-A177-3AD203B41FA5}">
                      <a16:colId xmlns:a16="http://schemas.microsoft.com/office/drawing/2014/main" val="645467809"/>
                    </a:ext>
                  </a:extLst>
                </a:gridCol>
                <a:gridCol w="925100">
                  <a:extLst>
                    <a:ext uri="{9D8B030D-6E8A-4147-A177-3AD203B41FA5}">
                      <a16:colId xmlns:a16="http://schemas.microsoft.com/office/drawing/2014/main" val="290383399"/>
                    </a:ext>
                  </a:extLst>
                </a:gridCol>
                <a:gridCol w="925100">
                  <a:extLst>
                    <a:ext uri="{9D8B030D-6E8A-4147-A177-3AD203B41FA5}">
                      <a16:colId xmlns:a16="http://schemas.microsoft.com/office/drawing/2014/main" val="436428156"/>
                    </a:ext>
                  </a:extLst>
                </a:gridCol>
                <a:gridCol w="925100">
                  <a:extLst>
                    <a:ext uri="{9D8B030D-6E8A-4147-A177-3AD203B41FA5}">
                      <a16:colId xmlns:a16="http://schemas.microsoft.com/office/drawing/2014/main" val="1866996578"/>
                    </a:ext>
                  </a:extLst>
                </a:gridCol>
              </a:tblGrid>
              <a:tr h="740811">
                <a:tc gridSpan="2">
                  <a:txBody>
                    <a:bodyPr/>
                    <a:lstStyle/>
                    <a:p>
                      <a:pPr algn="ctr"/>
                      <a:r>
                        <a:rPr lang="en-US" sz="2000" dirty="0"/>
                        <a:t>Quarterly Conversions</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2000" dirty="0"/>
                        <a:t>Q1</a:t>
                      </a:r>
                    </a:p>
                  </a:txBody>
                  <a:tcPr marL="100665" marR="100665" marT="50333" marB="50333" anchor="ctr"/>
                </a:tc>
                <a:tc>
                  <a:txBody>
                    <a:bodyPr/>
                    <a:lstStyle/>
                    <a:p>
                      <a:pPr algn="ctr"/>
                      <a:r>
                        <a:rPr lang="en-US" sz="2000" dirty="0"/>
                        <a:t>Q2</a:t>
                      </a:r>
                    </a:p>
                  </a:txBody>
                  <a:tcPr marL="100665" marR="100665" marT="50333" marB="50333" anchor="ctr"/>
                </a:tc>
                <a:tc>
                  <a:txBody>
                    <a:bodyPr/>
                    <a:lstStyle/>
                    <a:p>
                      <a:pPr algn="ctr"/>
                      <a:r>
                        <a:rPr lang="en-US" sz="2000" dirty="0"/>
                        <a:t>Q3</a:t>
                      </a:r>
                    </a:p>
                  </a:txBody>
                  <a:tcPr marL="100665" marR="100665" marT="50333" marB="50333" anchor="ctr"/>
                </a:tc>
                <a:tc>
                  <a:txBody>
                    <a:bodyPr/>
                    <a:lstStyle/>
                    <a:p>
                      <a:pPr algn="ctr"/>
                      <a:r>
                        <a:rPr lang="en-US" sz="2000" dirty="0"/>
                        <a:t>Q4</a:t>
                      </a:r>
                    </a:p>
                  </a:txBody>
                  <a:tcPr marL="100665" marR="100665" marT="50333" marB="50333" anchor="ctr"/>
                </a:tc>
                <a:extLst>
                  <a:ext uri="{0D108BD9-81ED-4DB2-BD59-A6C34878D82A}">
                    <a16:rowId xmlns:a16="http://schemas.microsoft.com/office/drawing/2014/main" val="4021418868"/>
                  </a:ext>
                </a:extLst>
              </a:tr>
              <a:tr h="740811">
                <a:tc gridSpan="2">
                  <a:txBody>
                    <a:bodyPr/>
                    <a:lstStyle/>
                    <a:p>
                      <a:pPr algn="ctr"/>
                      <a:r>
                        <a:rPr lang="en-US" sz="1200" dirty="0"/>
                        <a:t>Number of clerkships completed PRIOR to the START of THIS rotation</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1600" dirty="0"/>
                        <a:t>0-1</a:t>
                      </a:r>
                    </a:p>
                  </a:txBody>
                  <a:tcPr marL="100665" marR="100665" marT="50333" marB="50333" anchor="ctr"/>
                </a:tc>
                <a:tc>
                  <a:txBody>
                    <a:bodyPr/>
                    <a:lstStyle/>
                    <a:p>
                      <a:pPr algn="ctr"/>
                      <a:r>
                        <a:rPr lang="en-US" sz="1600" dirty="0"/>
                        <a:t>2-3</a:t>
                      </a:r>
                    </a:p>
                  </a:txBody>
                  <a:tcPr marL="100665" marR="100665" marT="50333" marB="50333" anchor="ctr"/>
                </a:tc>
                <a:tc>
                  <a:txBody>
                    <a:bodyPr/>
                    <a:lstStyle/>
                    <a:p>
                      <a:pPr algn="ctr"/>
                      <a:r>
                        <a:rPr lang="en-US" sz="1600" dirty="0"/>
                        <a:t>4-5</a:t>
                      </a:r>
                    </a:p>
                  </a:txBody>
                  <a:tcPr marL="100665" marR="100665" marT="50333" marB="50333" anchor="ctr"/>
                </a:tc>
                <a:tc>
                  <a:txBody>
                    <a:bodyPr/>
                    <a:lstStyle/>
                    <a:p>
                      <a:pPr algn="ctr"/>
                      <a:r>
                        <a:rPr lang="en-US" sz="1600" dirty="0"/>
                        <a:t>6</a:t>
                      </a:r>
                    </a:p>
                  </a:txBody>
                  <a:tcPr marL="100665" marR="100665" marT="50333" marB="50333" anchor="ctr"/>
                </a:tc>
                <a:extLst>
                  <a:ext uri="{0D108BD9-81ED-4DB2-BD59-A6C34878D82A}">
                    <a16:rowId xmlns:a16="http://schemas.microsoft.com/office/drawing/2014/main" val="174817859"/>
                  </a:ext>
                </a:extLst>
              </a:tr>
              <a:tr h="1333538">
                <a:tc>
                  <a:txBody>
                    <a:bodyPr/>
                    <a:lstStyle/>
                    <a:p>
                      <a:r>
                        <a:rPr lang="en-US" sz="1800" dirty="0"/>
                        <a:t>Raw shelf score = 89.5 </a:t>
                      </a:r>
                      <a:r>
                        <a:rPr lang="en-US" sz="1400" dirty="0"/>
                        <a:t>(i.e. A on the shelf)</a:t>
                      </a:r>
                      <a:endParaRPr lang="en-US" sz="1900" dirty="0"/>
                    </a:p>
                  </a:txBody>
                  <a:tcPr marL="100665" marR="100665" marT="50333" marB="50333" anchor="ctr"/>
                </a:tc>
                <a:tc>
                  <a:txBody>
                    <a:bodyPr/>
                    <a:lstStyle/>
                    <a:p>
                      <a:pPr algn="ctr"/>
                      <a:r>
                        <a:rPr lang="en-US" sz="1600" dirty="0"/>
                        <a:t>75th percentile</a:t>
                      </a:r>
                    </a:p>
                  </a:txBody>
                  <a:tcPr marL="100665" marR="100665" marT="50333" marB="50333" anchor="ctr"/>
                </a:tc>
                <a:tc>
                  <a:txBody>
                    <a:bodyPr/>
                    <a:lstStyle/>
                    <a:p>
                      <a:pPr algn="ctr"/>
                      <a:r>
                        <a:rPr lang="en-US" sz="2000" dirty="0"/>
                        <a:t>86.2</a:t>
                      </a:r>
                    </a:p>
                  </a:txBody>
                  <a:tcPr marL="100665" marR="100665" marT="50333" marB="50333" anchor="ctr"/>
                </a:tc>
                <a:tc>
                  <a:txBody>
                    <a:bodyPr/>
                    <a:lstStyle/>
                    <a:p>
                      <a:pPr algn="ctr"/>
                      <a:r>
                        <a:rPr lang="en-US" sz="2000" dirty="0"/>
                        <a:t>86.7</a:t>
                      </a:r>
                    </a:p>
                  </a:txBody>
                  <a:tcPr marL="100665" marR="100665" marT="50333" marB="50333" anchor="ctr"/>
                </a:tc>
                <a:tc>
                  <a:txBody>
                    <a:bodyPr/>
                    <a:lstStyle/>
                    <a:p>
                      <a:pPr algn="ctr"/>
                      <a:r>
                        <a:rPr lang="en-US" sz="2000" dirty="0"/>
                        <a:t>87.2</a:t>
                      </a:r>
                    </a:p>
                  </a:txBody>
                  <a:tcPr marL="100665" marR="100665" marT="50333" marB="50333" anchor="ctr"/>
                </a:tc>
                <a:tc>
                  <a:txBody>
                    <a:bodyPr/>
                    <a:lstStyle/>
                    <a:p>
                      <a:pPr algn="ctr"/>
                      <a:r>
                        <a:rPr lang="en-US" sz="2000" dirty="0"/>
                        <a:t>87.2</a:t>
                      </a:r>
                    </a:p>
                  </a:txBody>
                  <a:tcPr marL="100665" marR="100665" marT="50333" marB="50333" anchor="ctr"/>
                </a:tc>
                <a:extLst>
                  <a:ext uri="{0D108BD9-81ED-4DB2-BD59-A6C34878D82A}">
                    <a16:rowId xmlns:a16="http://schemas.microsoft.com/office/drawing/2014/main" val="3522918777"/>
                  </a:ext>
                </a:extLst>
              </a:tr>
              <a:tr h="1333538">
                <a:tc>
                  <a:txBody>
                    <a:bodyPr/>
                    <a:lstStyle/>
                    <a:p>
                      <a:r>
                        <a:rPr lang="en-US" sz="1600" dirty="0"/>
                        <a:t>Raw </a:t>
                      </a:r>
                      <a:r>
                        <a:rPr lang="en-US" sz="1800" dirty="0"/>
                        <a:t>shelf</a:t>
                      </a:r>
                      <a:r>
                        <a:rPr lang="en-US" sz="1600" dirty="0"/>
                        <a:t> score to be eligible for an A in the clerkship</a:t>
                      </a:r>
                    </a:p>
                  </a:txBody>
                  <a:tcPr marL="100665" marR="100665" marT="50333" marB="50333" anchor="ctr"/>
                </a:tc>
                <a:tc>
                  <a:txBody>
                    <a:bodyPr/>
                    <a:lstStyle/>
                    <a:p>
                      <a:pPr algn="ctr"/>
                      <a:r>
                        <a:rPr lang="en-US" sz="1600" dirty="0"/>
                        <a:t>50th percentile</a:t>
                      </a:r>
                    </a:p>
                  </a:txBody>
                  <a:tcPr marL="100665" marR="100665" marT="50333" marB="50333" anchor="ctr"/>
                </a:tc>
                <a:tc>
                  <a:txBody>
                    <a:bodyPr/>
                    <a:lstStyle/>
                    <a:p>
                      <a:pPr algn="ctr"/>
                      <a:r>
                        <a:rPr lang="en-US" sz="2000" dirty="0"/>
                        <a:t>82</a:t>
                      </a:r>
                    </a:p>
                  </a:txBody>
                  <a:tcPr marL="100665" marR="100665" marT="50333" marB="50333" anchor="ctr"/>
                </a:tc>
                <a:tc>
                  <a:txBody>
                    <a:bodyPr/>
                    <a:lstStyle/>
                    <a:p>
                      <a:pPr algn="ctr"/>
                      <a:r>
                        <a:rPr lang="en-US" sz="2000" dirty="0"/>
                        <a:t>82</a:t>
                      </a:r>
                    </a:p>
                  </a:txBody>
                  <a:tcPr marL="100665" marR="100665" marT="50333" marB="50333" anchor="ctr"/>
                </a:tc>
                <a:tc>
                  <a:txBody>
                    <a:bodyPr/>
                    <a:lstStyle/>
                    <a:p>
                      <a:pPr algn="ctr"/>
                      <a:r>
                        <a:rPr lang="en-US" sz="2000" dirty="0"/>
                        <a:t>83</a:t>
                      </a:r>
                    </a:p>
                  </a:txBody>
                  <a:tcPr marL="100665" marR="100665" marT="50333" marB="50333" anchor="ctr"/>
                </a:tc>
                <a:tc>
                  <a:txBody>
                    <a:bodyPr/>
                    <a:lstStyle/>
                    <a:p>
                      <a:pPr algn="ctr"/>
                      <a:r>
                        <a:rPr lang="en-US" sz="2000" dirty="0"/>
                        <a:t>83</a:t>
                      </a:r>
                    </a:p>
                  </a:txBody>
                  <a:tcPr marL="100665" marR="100665" marT="50333" marB="50333" anchor="ctr"/>
                </a:tc>
                <a:extLst>
                  <a:ext uri="{0D108BD9-81ED-4DB2-BD59-A6C34878D82A}">
                    <a16:rowId xmlns:a16="http://schemas.microsoft.com/office/drawing/2014/main" val="2973638427"/>
                  </a:ext>
                </a:extLst>
              </a:tr>
              <a:tr h="1037174">
                <a:tc>
                  <a:txBody>
                    <a:bodyPr/>
                    <a:lstStyle/>
                    <a:p>
                      <a:r>
                        <a:rPr lang="en-US" sz="1800" dirty="0"/>
                        <a:t>Minimum passing raw shelf score</a:t>
                      </a:r>
                    </a:p>
                  </a:txBody>
                  <a:tcPr marL="100665" marR="100665" marT="50333" marB="50333" anchor="ctr"/>
                </a:tc>
                <a:tc>
                  <a:txBody>
                    <a:bodyPr/>
                    <a:lstStyle/>
                    <a:p>
                      <a:pPr algn="ctr"/>
                      <a:r>
                        <a:rPr lang="en-US" sz="1600" dirty="0"/>
                        <a:t>5th percentile</a:t>
                      </a:r>
                    </a:p>
                  </a:txBody>
                  <a:tcPr marL="100665" marR="100665" marT="50333" marB="50333" anchor="ctr"/>
                </a:tc>
                <a:tc>
                  <a:txBody>
                    <a:bodyPr/>
                    <a:lstStyle/>
                    <a:p>
                      <a:pPr algn="ctr"/>
                      <a:r>
                        <a:rPr lang="en-US" sz="2000" dirty="0"/>
                        <a:t>68</a:t>
                      </a:r>
                    </a:p>
                  </a:txBody>
                  <a:tcPr marL="100665" marR="100665" marT="50333" marB="50333" anchor="ctr"/>
                </a:tc>
                <a:tc>
                  <a:txBody>
                    <a:bodyPr/>
                    <a:lstStyle/>
                    <a:p>
                      <a:pPr algn="ctr"/>
                      <a:r>
                        <a:rPr lang="en-US" sz="2000" dirty="0"/>
                        <a:t>69</a:t>
                      </a:r>
                    </a:p>
                  </a:txBody>
                  <a:tcPr marL="100665" marR="100665" marT="50333" marB="50333" anchor="ctr"/>
                </a:tc>
                <a:tc>
                  <a:txBody>
                    <a:bodyPr/>
                    <a:lstStyle/>
                    <a:p>
                      <a:pPr algn="ctr"/>
                      <a:r>
                        <a:rPr lang="en-US" sz="2000" dirty="0"/>
                        <a:t>71</a:t>
                      </a:r>
                    </a:p>
                  </a:txBody>
                  <a:tcPr marL="100665" marR="100665" marT="50333" marB="50333" anchor="ctr"/>
                </a:tc>
                <a:tc>
                  <a:txBody>
                    <a:bodyPr/>
                    <a:lstStyle/>
                    <a:p>
                      <a:pPr algn="ctr"/>
                      <a:r>
                        <a:rPr lang="en-US" sz="2000" dirty="0"/>
                        <a:t>71</a:t>
                      </a:r>
                    </a:p>
                  </a:txBody>
                  <a:tcPr marL="100665" marR="100665" marT="50333" marB="50333" anchor="ctr"/>
                </a:tc>
                <a:extLst>
                  <a:ext uri="{0D108BD9-81ED-4DB2-BD59-A6C34878D82A}">
                    <a16:rowId xmlns:a16="http://schemas.microsoft.com/office/drawing/2014/main" val="4096185635"/>
                  </a:ext>
                </a:extLst>
              </a:tr>
            </a:tbl>
          </a:graphicData>
        </a:graphic>
      </p:graphicFrame>
    </p:spTree>
    <p:extLst>
      <p:ext uri="{BB962C8B-B14F-4D97-AF65-F5344CB8AC3E}">
        <p14:creationId xmlns:p14="http://schemas.microsoft.com/office/powerpoint/2010/main" val="3694902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F1A-CFB4-6C4A-9F89-6D5C065C17C4}"/>
              </a:ext>
            </a:extLst>
          </p:cNvPr>
          <p:cNvSpPr>
            <a:spLocks noGrp="1"/>
          </p:cNvSpPr>
          <p:nvPr>
            <p:ph type="title"/>
          </p:nvPr>
        </p:nvSpPr>
        <p:spPr>
          <a:xfrm>
            <a:off x="438912" y="145669"/>
            <a:ext cx="10914888" cy="1325563"/>
          </a:xfrm>
        </p:spPr>
        <p:txBody>
          <a:bodyPr/>
          <a:lstStyle/>
          <a:p>
            <a:r>
              <a:rPr lang="en-US" dirty="0"/>
              <a:t>Surgery Shelf Exam Cut-off Scores 2020-2021</a:t>
            </a:r>
          </a:p>
        </p:txBody>
      </p:sp>
      <p:graphicFrame>
        <p:nvGraphicFramePr>
          <p:cNvPr id="5" name="Table 4">
            <a:extLst>
              <a:ext uri="{FF2B5EF4-FFF2-40B4-BE49-F238E27FC236}">
                <a16:creationId xmlns:a16="http://schemas.microsoft.com/office/drawing/2014/main" id="{70F38EB5-1BE4-C248-8FD6-9BD3BFE6C8EA}"/>
              </a:ext>
            </a:extLst>
          </p:cNvPr>
          <p:cNvGraphicFramePr>
            <a:graphicFrameLocks noGrp="1"/>
          </p:cNvGraphicFramePr>
          <p:nvPr>
            <p:extLst>
              <p:ext uri="{D42A27DB-BD31-4B8C-83A1-F6EECF244321}">
                <p14:modId xmlns:p14="http://schemas.microsoft.com/office/powerpoint/2010/main" val="4263682102"/>
              </p:ext>
            </p:extLst>
          </p:nvPr>
        </p:nvGraphicFramePr>
        <p:xfrm>
          <a:off x="2223191" y="1307003"/>
          <a:ext cx="7087515" cy="5185872"/>
        </p:xfrm>
        <a:graphic>
          <a:graphicData uri="http://schemas.openxmlformats.org/drawingml/2006/table">
            <a:tbl>
              <a:tblPr firstRow="1" bandRow="1">
                <a:tableStyleId>{21E4AEA4-8DFA-4A89-87EB-49C32662AFE0}</a:tableStyleId>
              </a:tblPr>
              <a:tblGrid>
                <a:gridCol w="1870261">
                  <a:extLst>
                    <a:ext uri="{9D8B030D-6E8A-4147-A177-3AD203B41FA5}">
                      <a16:colId xmlns:a16="http://schemas.microsoft.com/office/drawing/2014/main" val="3792818809"/>
                    </a:ext>
                  </a:extLst>
                </a:gridCol>
                <a:gridCol w="1516854">
                  <a:extLst>
                    <a:ext uri="{9D8B030D-6E8A-4147-A177-3AD203B41FA5}">
                      <a16:colId xmlns:a16="http://schemas.microsoft.com/office/drawing/2014/main" val="223783267"/>
                    </a:ext>
                  </a:extLst>
                </a:gridCol>
                <a:gridCol w="925100">
                  <a:extLst>
                    <a:ext uri="{9D8B030D-6E8A-4147-A177-3AD203B41FA5}">
                      <a16:colId xmlns:a16="http://schemas.microsoft.com/office/drawing/2014/main" val="645467809"/>
                    </a:ext>
                  </a:extLst>
                </a:gridCol>
                <a:gridCol w="925100">
                  <a:extLst>
                    <a:ext uri="{9D8B030D-6E8A-4147-A177-3AD203B41FA5}">
                      <a16:colId xmlns:a16="http://schemas.microsoft.com/office/drawing/2014/main" val="290383399"/>
                    </a:ext>
                  </a:extLst>
                </a:gridCol>
                <a:gridCol w="925100">
                  <a:extLst>
                    <a:ext uri="{9D8B030D-6E8A-4147-A177-3AD203B41FA5}">
                      <a16:colId xmlns:a16="http://schemas.microsoft.com/office/drawing/2014/main" val="436428156"/>
                    </a:ext>
                  </a:extLst>
                </a:gridCol>
                <a:gridCol w="925100">
                  <a:extLst>
                    <a:ext uri="{9D8B030D-6E8A-4147-A177-3AD203B41FA5}">
                      <a16:colId xmlns:a16="http://schemas.microsoft.com/office/drawing/2014/main" val="1866996578"/>
                    </a:ext>
                  </a:extLst>
                </a:gridCol>
              </a:tblGrid>
              <a:tr h="740811">
                <a:tc gridSpan="2">
                  <a:txBody>
                    <a:bodyPr/>
                    <a:lstStyle/>
                    <a:p>
                      <a:pPr algn="ctr"/>
                      <a:r>
                        <a:rPr lang="en-US" sz="2000" dirty="0"/>
                        <a:t>Quarterly Conversions</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2000" dirty="0"/>
                        <a:t>Q1</a:t>
                      </a:r>
                    </a:p>
                  </a:txBody>
                  <a:tcPr marL="100665" marR="100665" marT="50333" marB="50333" anchor="ctr"/>
                </a:tc>
                <a:tc>
                  <a:txBody>
                    <a:bodyPr/>
                    <a:lstStyle/>
                    <a:p>
                      <a:pPr algn="ctr"/>
                      <a:r>
                        <a:rPr lang="en-US" sz="2000" dirty="0"/>
                        <a:t>Q2</a:t>
                      </a:r>
                    </a:p>
                  </a:txBody>
                  <a:tcPr marL="100665" marR="100665" marT="50333" marB="50333" anchor="ctr"/>
                </a:tc>
                <a:tc>
                  <a:txBody>
                    <a:bodyPr/>
                    <a:lstStyle/>
                    <a:p>
                      <a:pPr algn="ctr"/>
                      <a:r>
                        <a:rPr lang="en-US" sz="2000" dirty="0"/>
                        <a:t>Q3</a:t>
                      </a:r>
                    </a:p>
                  </a:txBody>
                  <a:tcPr marL="100665" marR="100665" marT="50333" marB="50333" anchor="ctr"/>
                </a:tc>
                <a:tc>
                  <a:txBody>
                    <a:bodyPr/>
                    <a:lstStyle/>
                    <a:p>
                      <a:pPr algn="ctr"/>
                      <a:r>
                        <a:rPr lang="en-US" sz="2000" dirty="0"/>
                        <a:t>Q4</a:t>
                      </a:r>
                    </a:p>
                  </a:txBody>
                  <a:tcPr marL="100665" marR="100665" marT="50333" marB="50333" anchor="ctr"/>
                </a:tc>
                <a:extLst>
                  <a:ext uri="{0D108BD9-81ED-4DB2-BD59-A6C34878D82A}">
                    <a16:rowId xmlns:a16="http://schemas.microsoft.com/office/drawing/2014/main" val="4021418868"/>
                  </a:ext>
                </a:extLst>
              </a:tr>
              <a:tr h="740811">
                <a:tc gridSpan="2">
                  <a:txBody>
                    <a:bodyPr/>
                    <a:lstStyle/>
                    <a:p>
                      <a:pPr algn="ctr"/>
                      <a:r>
                        <a:rPr lang="en-US" sz="1200" dirty="0"/>
                        <a:t>Number of clerkships completed PRIOR to the START of THIS rotation</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1600" dirty="0"/>
                        <a:t>0-1</a:t>
                      </a:r>
                    </a:p>
                  </a:txBody>
                  <a:tcPr marL="100665" marR="100665" marT="50333" marB="50333" anchor="ctr"/>
                </a:tc>
                <a:tc>
                  <a:txBody>
                    <a:bodyPr/>
                    <a:lstStyle/>
                    <a:p>
                      <a:pPr algn="ctr"/>
                      <a:r>
                        <a:rPr lang="en-US" sz="1600" dirty="0"/>
                        <a:t>2-3</a:t>
                      </a:r>
                    </a:p>
                  </a:txBody>
                  <a:tcPr marL="100665" marR="100665" marT="50333" marB="50333" anchor="ctr"/>
                </a:tc>
                <a:tc>
                  <a:txBody>
                    <a:bodyPr/>
                    <a:lstStyle/>
                    <a:p>
                      <a:pPr algn="ctr"/>
                      <a:r>
                        <a:rPr lang="en-US" sz="1600" dirty="0"/>
                        <a:t>4-5</a:t>
                      </a:r>
                    </a:p>
                  </a:txBody>
                  <a:tcPr marL="100665" marR="100665" marT="50333" marB="50333" anchor="ctr"/>
                </a:tc>
                <a:tc>
                  <a:txBody>
                    <a:bodyPr/>
                    <a:lstStyle/>
                    <a:p>
                      <a:pPr algn="ctr"/>
                      <a:r>
                        <a:rPr lang="en-US" sz="1600" dirty="0"/>
                        <a:t>6</a:t>
                      </a:r>
                    </a:p>
                  </a:txBody>
                  <a:tcPr marL="100665" marR="100665" marT="50333" marB="50333" anchor="ctr"/>
                </a:tc>
                <a:extLst>
                  <a:ext uri="{0D108BD9-81ED-4DB2-BD59-A6C34878D82A}">
                    <a16:rowId xmlns:a16="http://schemas.microsoft.com/office/drawing/2014/main" val="174817859"/>
                  </a:ext>
                </a:extLst>
              </a:tr>
              <a:tr h="1333538">
                <a:tc>
                  <a:txBody>
                    <a:bodyPr/>
                    <a:lstStyle/>
                    <a:p>
                      <a:r>
                        <a:rPr lang="en-US" sz="1800" dirty="0"/>
                        <a:t>Raw shelf score = 89.5 </a:t>
                      </a:r>
                      <a:r>
                        <a:rPr lang="en-US" sz="1400" dirty="0"/>
                        <a:t>(i.e. A on the shelf)</a:t>
                      </a:r>
                      <a:endParaRPr lang="en-US" sz="1900" dirty="0"/>
                    </a:p>
                  </a:txBody>
                  <a:tcPr marL="100665" marR="100665" marT="50333" marB="50333" anchor="ctr"/>
                </a:tc>
                <a:tc>
                  <a:txBody>
                    <a:bodyPr/>
                    <a:lstStyle/>
                    <a:p>
                      <a:pPr algn="ctr"/>
                      <a:r>
                        <a:rPr lang="en-US" sz="1600" dirty="0"/>
                        <a:t>75th percentile</a:t>
                      </a:r>
                    </a:p>
                  </a:txBody>
                  <a:tcPr marL="100665" marR="100665" marT="50333" marB="50333" anchor="ctr"/>
                </a:tc>
                <a:tc>
                  <a:txBody>
                    <a:bodyPr/>
                    <a:lstStyle/>
                    <a:p>
                      <a:pPr algn="ctr"/>
                      <a:r>
                        <a:rPr lang="en-US" sz="2000" dirty="0"/>
                        <a:t>77.8</a:t>
                      </a:r>
                    </a:p>
                  </a:txBody>
                  <a:tcPr marL="100665" marR="100665" marT="50333" marB="50333" anchor="ctr"/>
                </a:tc>
                <a:tc>
                  <a:txBody>
                    <a:bodyPr/>
                    <a:lstStyle/>
                    <a:p>
                      <a:pPr algn="ctr"/>
                      <a:r>
                        <a:rPr lang="en-US" sz="2000" dirty="0"/>
                        <a:t>79.5</a:t>
                      </a:r>
                    </a:p>
                  </a:txBody>
                  <a:tcPr marL="100665" marR="100665" marT="50333" marB="50333" anchor="ctr"/>
                </a:tc>
                <a:tc>
                  <a:txBody>
                    <a:bodyPr/>
                    <a:lstStyle/>
                    <a:p>
                      <a:pPr algn="ctr"/>
                      <a:r>
                        <a:rPr lang="en-US" sz="2000" dirty="0"/>
                        <a:t>80.2</a:t>
                      </a:r>
                    </a:p>
                  </a:txBody>
                  <a:tcPr marL="100665" marR="100665" marT="50333" marB="50333" anchor="ctr"/>
                </a:tc>
                <a:tc>
                  <a:txBody>
                    <a:bodyPr/>
                    <a:lstStyle/>
                    <a:p>
                      <a:pPr algn="ctr"/>
                      <a:r>
                        <a:rPr lang="en-US" sz="2000" dirty="0"/>
                        <a:t>80.8</a:t>
                      </a:r>
                    </a:p>
                  </a:txBody>
                  <a:tcPr marL="100665" marR="100665" marT="50333" marB="50333" anchor="ctr"/>
                </a:tc>
                <a:extLst>
                  <a:ext uri="{0D108BD9-81ED-4DB2-BD59-A6C34878D82A}">
                    <a16:rowId xmlns:a16="http://schemas.microsoft.com/office/drawing/2014/main" val="3522918777"/>
                  </a:ext>
                </a:extLst>
              </a:tr>
              <a:tr h="1333538">
                <a:tc>
                  <a:txBody>
                    <a:bodyPr/>
                    <a:lstStyle/>
                    <a:p>
                      <a:r>
                        <a:rPr lang="en-US" sz="1600" dirty="0"/>
                        <a:t>Raw </a:t>
                      </a:r>
                      <a:r>
                        <a:rPr lang="en-US" sz="1800" dirty="0"/>
                        <a:t>shelf</a:t>
                      </a:r>
                      <a:r>
                        <a:rPr lang="en-US" sz="1600" dirty="0"/>
                        <a:t> score to be eligible for an A in the clerkship</a:t>
                      </a:r>
                    </a:p>
                  </a:txBody>
                  <a:tcPr marL="100665" marR="100665" marT="50333" marB="50333" anchor="ctr"/>
                </a:tc>
                <a:tc>
                  <a:txBody>
                    <a:bodyPr/>
                    <a:lstStyle/>
                    <a:p>
                      <a:pPr algn="ctr"/>
                      <a:r>
                        <a:rPr lang="en-US" sz="1600" dirty="0"/>
                        <a:t>50th percentile</a:t>
                      </a:r>
                    </a:p>
                  </a:txBody>
                  <a:tcPr marL="100665" marR="100665" marT="50333" marB="50333" anchor="ctr"/>
                </a:tc>
                <a:tc>
                  <a:txBody>
                    <a:bodyPr/>
                    <a:lstStyle/>
                    <a:p>
                      <a:pPr algn="ctr"/>
                      <a:r>
                        <a:rPr lang="en-US" sz="2000" dirty="0"/>
                        <a:t>72</a:t>
                      </a:r>
                    </a:p>
                  </a:txBody>
                  <a:tcPr marL="100665" marR="100665" marT="50333" marB="50333" anchor="ctr"/>
                </a:tc>
                <a:tc>
                  <a:txBody>
                    <a:bodyPr/>
                    <a:lstStyle/>
                    <a:p>
                      <a:pPr algn="ctr"/>
                      <a:r>
                        <a:rPr lang="en-US" sz="2000" dirty="0"/>
                        <a:t>74</a:t>
                      </a:r>
                    </a:p>
                  </a:txBody>
                  <a:tcPr marL="100665" marR="100665" marT="50333" marB="50333" anchor="ctr"/>
                </a:tc>
                <a:tc>
                  <a:txBody>
                    <a:bodyPr/>
                    <a:lstStyle/>
                    <a:p>
                      <a:pPr algn="ctr"/>
                      <a:r>
                        <a:rPr lang="en-US" sz="2000" dirty="0"/>
                        <a:t>75</a:t>
                      </a:r>
                    </a:p>
                  </a:txBody>
                  <a:tcPr marL="100665" marR="100665" marT="50333" marB="50333" anchor="ctr"/>
                </a:tc>
                <a:tc>
                  <a:txBody>
                    <a:bodyPr/>
                    <a:lstStyle/>
                    <a:p>
                      <a:pPr algn="ctr"/>
                      <a:r>
                        <a:rPr lang="en-US" sz="2000" dirty="0"/>
                        <a:t>76</a:t>
                      </a:r>
                    </a:p>
                  </a:txBody>
                  <a:tcPr marL="100665" marR="100665" marT="50333" marB="50333" anchor="ctr"/>
                </a:tc>
                <a:extLst>
                  <a:ext uri="{0D108BD9-81ED-4DB2-BD59-A6C34878D82A}">
                    <a16:rowId xmlns:a16="http://schemas.microsoft.com/office/drawing/2014/main" val="2973638427"/>
                  </a:ext>
                </a:extLst>
              </a:tr>
              <a:tr h="1037174">
                <a:tc>
                  <a:txBody>
                    <a:bodyPr/>
                    <a:lstStyle/>
                    <a:p>
                      <a:r>
                        <a:rPr lang="en-US" sz="1800" dirty="0"/>
                        <a:t>Minimum passing raw shelf score</a:t>
                      </a:r>
                    </a:p>
                  </a:txBody>
                  <a:tcPr marL="100665" marR="100665" marT="50333" marB="50333" anchor="ctr"/>
                </a:tc>
                <a:tc>
                  <a:txBody>
                    <a:bodyPr/>
                    <a:lstStyle/>
                    <a:p>
                      <a:pPr algn="ctr"/>
                      <a:r>
                        <a:rPr lang="en-US" sz="1600" dirty="0"/>
                        <a:t>5th percentile</a:t>
                      </a:r>
                    </a:p>
                  </a:txBody>
                  <a:tcPr marL="100665" marR="100665" marT="50333" marB="50333" anchor="ctr"/>
                </a:tc>
                <a:tc>
                  <a:txBody>
                    <a:bodyPr/>
                    <a:lstStyle/>
                    <a:p>
                      <a:pPr algn="ctr"/>
                      <a:r>
                        <a:rPr lang="en-US" sz="2000" dirty="0"/>
                        <a:t>57</a:t>
                      </a:r>
                    </a:p>
                  </a:txBody>
                  <a:tcPr marL="100665" marR="100665" marT="50333" marB="50333" anchor="ctr"/>
                </a:tc>
                <a:tc>
                  <a:txBody>
                    <a:bodyPr/>
                    <a:lstStyle/>
                    <a:p>
                      <a:pPr algn="ctr"/>
                      <a:r>
                        <a:rPr lang="en-US" sz="2000" dirty="0"/>
                        <a:t>59</a:t>
                      </a:r>
                    </a:p>
                  </a:txBody>
                  <a:tcPr marL="100665" marR="100665" marT="50333" marB="50333" anchor="ctr"/>
                </a:tc>
                <a:tc>
                  <a:txBody>
                    <a:bodyPr/>
                    <a:lstStyle/>
                    <a:p>
                      <a:pPr algn="ctr"/>
                      <a:r>
                        <a:rPr lang="en-US" sz="2000" dirty="0"/>
                        <a:t>60</a:t>
                      </a:r>
                    </a:p>
                  </a:txBody>
                  <a:tcPr marL="100665" marR="100665" marT="50333" marB="50333" anchor="ctr"/>
                </a:tc>
                <a:tc>
                  <a:txBody>
                    <a:bodyPr/>
                    <a:lstStyle/>
                    <a:p>
                      <a:pPr algn="ctr"/>
                      <a:r>
                        <a:rPr lang="en-US" sz="2000"/>
                        <a:t>61</a:t>
                      </a:r>
                      <a:endParaRPr lang="en-US" sz="2000" dirty="0"/>
                    </a:p>
                  </a:txBody>
                  <a:tcPr marL="100665" marR="100665" marT="50333" marB="50333" anchor="ctr"/>
                </a:tc>
                <a:extLst>
                  <a:ext uri="{0D108BD9-81ED-4DB2-BD59-A6C34878D82A}">
                    <a16:rowId xmlns:a16="http://schemas.microsoft.com/office/drawing/2014/main" val="4096185635"/>
                  </a:ext>
                </a:extLst>
              </a:tr>
            </a:tbl>
          </a:graphicData>
        </a:graphic>
      </p:graphicFrame>
    </p:spTree>
    <p:extLst>
      <p:ext uri="{BB962C8B-B14F-4D97-AF65-F5344CB8AC3E}">
        <p14:creationId xmlns:p14="http://schemas.microsoft.com/office/powerpoint/2010/main" val="273019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324B01-4196-3F41-9B81-90B4E81FB6FE}"/>
              </a:ext>
            </a:extLst>
          </p:cNvPr>
          <p:cNvSpPr>
            <a:spLocks noGrp="1"/>
          </p:cNvSpPr>
          <p:nvPr>
            <p:ph type="title"/>
          </p:nvPr>
        </p:nvSpPr>
        <p:spPr>
          <a:xfrm>
            <a:off x="966952" y="1204108"/>
            <a:ext cx="2669406" cy="1781175"/>
          </a:xfrm>
        </p:spPr>
        <p:txBody>
          <a:bodyPr>
            <a:normAutofit/>
          </a:bodyPr>
          <a:lstStyle/>
          <a:p>
            <a:r>
              <a:rPr lang="en-US" sz="3200" cap="none">
                <a:solidFill>
                  <a:srgbClr val="FFFFFF"/>
                </a:solidFill>
                <a:latin typeface="Calibri" panose="020F0502020204030204" pitchFamily="34" charset="0"/>
                <a:cs typeface="Calibri" panose="020F0502020204030204" pitchFamily="34" charset="0"/>
              </a:rPr>
              <a:t>Why grade at all?</a:t>
            </a:r>
          </a:p>
        </p:txBody>
      </p:sp>
      <p:graphicFrame>
        <p:nvGraphicFramePr>
          <p:cNvPr id="7" name="Content Placeholder 2">
            <a:extLst>
              <a:ext uri="{FF2B5EF4-FFF2-40B4-BE49-F238E27FC236}">
                <a16:creationId xmlns:a16="http://schemas.microsoft.com/office/drawing/2014/main" id="{D0DE48AF-7AC4-49CB-AD74-5578FDC2A54E}"/>
              </a:ext>
            </a:extLst>
          </p:cNvPr>
          <p:cNvGraphicFramePr>
            <a:graphicFrameLocks noGrp="1"/>
          </p:cNvGraphicFramePr>
          <p:nvPr>
            <p:ph idx="1"/>
            <p:extLst>
              <p:ext uri="{D42A27DB-BD31-4B8C-83A1-F6EECF244321}">
                <p14:modId xmlns:p14="http://schemas.microsoft.com/office/powerpoint/2010/main" val="2969008428"/>
              </p:ext>
            </p:extLst>
          </p:nvPr>
        </p:nvGraphicFramePr>
        <p:xfrm>
          <a:off x="4662488" y="952500"/>
          <a:ext cx="6904037" cy="482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890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2C88-F6E7-D743-9F46-118427236A35}"/>
              </a:ext>
            </a:extLst>
          </p:cNvPr>
          <p:cNvSpPr>
            <a:spLocks noGrp="1"/>
          </p:cNvSpPr>
          <p:nvPr>
            <p:ph type="title"/>
          </p:nvPr>
        </p:nvSpPr>
        <p:spPr>
          <a:xfrm>
            <a:off x="838200" y="365125"/>
            <a:ext cx="10515600" cy="1325563"/>
          </a:xfrm>
        </p:spPr>
        <p:txBody>
          <a:bodyPr>
            <a:normAutofit/>
          </a:bodyPr>
          <a:lstStyle/>
          <a:p>
            <a:r>
              <a:rPr lang="en-US" cap="none"/>
              <a:t>Weighting clinical and exam scores</a:t>
            </a:r>
          </a:p>
        </p:txBody>
      </p:sp>
      <p:graphicFrame>
        <p:nvGraphicFramePr>
          <p:cNvPr id="5" name="Content Placeholder 2">
            <a:extLst>
              <a:ext uri="{FF2B5EF4-FFF2-40B4-BE49-F238E27FC236}">
                <a16:creationId xmlns:a16="http://schemas.microsoft.com/office/drawing/2014/main" id="{F4796ACF-028F-4F1B-821F-14041DD3696B}"/>
              </a:ext>
            </a:extLst>
          </p:cNvPr>
          <p:cNvGraphicFramePr>
            <a:graphicFrameLocks noGrp="1"/>
          </p:cNvGraphicFramePr>
          <p:nvPr>
            <p:ph idx="1"/>
            <p:extLst>
              <p:ext uri="{D42A27DB-BD31-4B8C-83A1-F6EECF244321}">
                <p14:modId xmlns:p14="http://schemas.microsoft.com/office/powerpoint/2010/main" val="10138499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04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7BF064-A52D-5D4A-94C0-695E394C98A1}"/>
              </a:ext>
            </a:extLst>
          </p:cNvPr>
          <p:cNvSpPr>
            <a:spLocks noGrp="1"/>
          </p:cNvSpPr>
          <p:nvPr>
            <p:ph type="title"/>
          </p:nvPr>
        </p:nvSpPr>
        <p:spPr>
          <a:xfrm>
            <a:off x="838200" y="365125"/>
            <a:ext cx="10515600" cy="1325563"/>
          </a:xfrm>
        </p:spPr>
        <p:txBody>
          <a:bodyPr>
            <a:normAutofit/>
          </a:bodyPr>
          <a:lstStyle/>
          <a:p>
            <a:r>
              <a:rPr lang="en-US" sz="4600" cap="none">
                <a:solidFill>
                  <a:srgbClr val="FFFFFF"/>
                </a:solidFill>
              </a:rPr>
              <a:t>Correct weighting</a:t>
            </a:r>
          </a:p>
        </p:txBody>
      </p:sp>
      <p:sp>
        <p:nvSpPr>
          <p:cNvPr id="3" name="Content Placeholder 2">
            <a:extLst>
              <a:ext uri="{FF2B5EF4-FFF2-40B4-BE49-F238E27FC236}">
                <a16:creationId xmlns:a16="http://schemas.microsoft.com/office/drawing/2014/main" id="{DE5AF4D9-0D42-644A-9603-6922CC2F8B15}"/>
              </a:ext>
            </a:extLst>
          </p:cNvPr>
          <p:cNvSpPr>
            <a:spLocks noGrp="1"/>
          </p:cNvSpPr>
          <p:nvPr>
            <p:ph idx="1"/>
          </p:nvPr>
        </p:nvSpPr>
        <p:spPr>
          <a:xfrm>
            <a:off x="279400" y="2055813"/>
            <a:ext cx="11353800" cy="4437062"/>
          </a:xfrm>
        </p:spPr>
        <p:txBody>
          <a:bodyPr>
            <a:normAutofit/>
          </a:bodyPr>
          <a:lstStyle/>
          <a:p>
            <a:r>
              <a:rPr lang="en-US" sz="2600" dirty="0"/>
              <a:t>Potential outcomes</a:t>
            </a:r>
          </a:p>
          <a:p>
            <a:pPr lvl="1"/>
            <a:r>
              <a:rPr lang="en-US" sz="2200" dirty="0"/>
              <a:t>Super nice, hard working student but average performance on the shelf</a:t>
            </a:r>
          </a:p>
          <a:p>
            <a:pPr lvl="2"/>
            <a:r>
              <a:rPr lang="en-US" sz="1800" dirty="0"/>
              <a:t>Clerkship Grade B</a:t>
            </a:r>
          </a:p>
          <a:p>
            <a:pPr lvl="1"/>
            <a:r>
              <a:rPr lang="en-US" sz="2200" dirty="0"/>
              <a:t>Never available and only putting in the minimal work on the ward in order to be off studying for the shelf which they blow out of the water</a:t>
            </a:r>
          </a:p>
          <a:p>
            <a:pPr lvl="2"/>
            <a:r>
              <a:rPr lang="en-US" sz="1800" dirty="0"/>
              <a:t>Clerkship Grade B</a:t>
            </a:r>
          </a:p>
          <a:p>
            <a:pPr lvl="1"/>
            <a:r>
              <a:rPr lang="en-US" sz="2200" dirty="0"/>
              <a:t>Excellent performance on the wards, intimately integrated into the team, barely makes above the cutoff for honors on the shelf</a:t>
            </a:r>
          </a:p>
          <a:p>
            <a:pPr lvl="2"/>
            <a:r>
              <a:rPr lang="en-US" sz="1800" dirty="0"/>
              <a:t>Clerkship Grade A</a:t>
            </a:r>
          </a:p>
          <a:p>
            <a:r>
              <a:rPr lang="en-US" sz="2600" dirty="0"/>
              <a:t>The student must excel in all areas to receive an A in the clerkship.</a:t>
            </a:r>
          </a:p>
        </p:txBody>
      </p:sp>
    </p:spTree>
    <p:extLst>
      <p:ext uri="{BB962C8B-B14F-4D97-AF65-F5344CB8AC3E}">
        <p14:creationId xmlns:p14="http://schemas.microsoft.com/office/powerpoint/2010/main" val="183982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A3F7CD-ADFC-304B-AE18-C472410EE86D}"/>
              </a:ext>
            </a:extLst>
          </p:cNvPr>
          <p:cNvSpPr>
            <a:spLocks noGrp="1"/>
          </p:cNvSpPr>
          <p:nvPr>
            <p:ph type="title"/>
          </p:nvPr>
        </p:nvSpPr>
        <p:spPr>
          <a:xfrm>
            <a:off x="643467" y="321734"/>
            <a:ext cx="10905066" cy="1135737"/>
          </a:xfrm>
        </p:spPr>
        <p:txBody>
          <a:bodyPr>
            <a:normAutofit/>
          </a:bodyPr>
          <a:lstStyle/>
          <a:p>
            <a:r>
              <a:rPr lang="en-US" sz="3600"/>
              <a:t>Review of Grading 2019-2020</a:t>
            </a:r>
          </a:p>
        </p:txBody>
      </p:sp>
      <p:sp>
        <p:nvSpPr>
          <p:cNvPr id="3" name="Content Placeholder 2">
            <a:extLst>
              <a:ext uri="{FF2B5EF4-FFF2-40B4-BE49-F238E27FC236}">
                <a16:creationId xmlns:a16="http://schemas.microsoft.com/office/drawing/2014/main" id="{0E0608C6-AC1A-794F-9A36-0F6365E17B24}"/>
              </a:ext>
            </a:extLst>
          </p:cNvPr>
          <p:cNvSpPr>
            <a:spLocks noGrp="1"/>
          </p:cNvSpPr>
          <p:nvPr>
            <p:ph idx="1"/>
          </p:nvPr>
        </p:nvSpPr>
        <p:spPr>
          <a:xfrm>
            <a:off x="670705" y="1839040"/>
            <a:ext cx="8520520" cy="4393982"/>
          </a:xfrm>
        </p:spPr>
        <p:txBody>
          <a:bodyPr>
            <a:normAutofit/>
          </a:bodyPr>
          <a:lstStyle/>
          <a:p>
            <a:r>
              <a:rPr lang="en-US" sz="2000" dirty="0"/>
              <a:t>Fall semester, large scale effort to review all semester of clerkship grades and determine fairness in weight of the shelf exam and percentile cutoffs.</a:t>
            </a:r>
          </a:p>
          <a:p>
            <a:r>
              <a:rPr lang="en-US" sz="2000" dirty="0"/>
              <a:t>Resulted in a fairer distribution of A’s across clerkships.</a:t>
            </a:r>
          </a:p>
        </p:txBody>
      </p:sp>
      <p:sp>
        <p:nvSpPr>
          <p:cNvPr id="31" name="Rectangle 3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A57C0231-9822-6D42-ACF4-7225E439CD3A}"/>
              </a:ext>
            </a:extLst>
          </p:cNvPr>
          <p:cNvPicPr>
            <a:picLocks noChangeAspect="1"/>
          </p:cNvPicPr>
          <p:nvPr/>
        </p:nvPicPr>
        <p:blipFill rotWithShape="1">
          <a:blip r:embed="rId2"/>
          <a:srcRect t="5757" r="3842"/>
          <a:stretch/>
        </p:blipFill>
        <p:spPr>
          <a:xfrm>
            <a:off x="6906025" y="3057993"/>
            <a:ext cx="3182356" cy="3118970"/>
          </a:xfrm>
          <a:prstGeom prst="rect">
            <a:avLst/>
          </a:prstGeom>
        </p:spPr>
      </p:pic>
    </p:spTree>
    <p:extLst>
      <p:ext uri="{BB962C8B-B14F-4D97-AF65-F5344CB8AC3E}">
        <p14:creationId xmlns:p14="http://schemas.microsoft.com/office/powerpoint/2010/main" val="380793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0186E8-CF27-E44B-ABE4-9DA14A31BE2B}"/>
              </a:ext>
            </a:extLst>
          </p:cNvPr>
          <p:cNvSpPr>
            <a:spLocks noGrp="1"/>
          </p:cNvSpPr>
          <p:nvPr>
            <p:ph type="title"/>
          </p:nvPr>
        </p:nvSpPr>
        <p:spPr>
          <a:xfrm>
            <a:off x="838200" y="477998"/>
            <a:ext cx="10515600" cy="1325563"/>
          </a:xfrm>
        </p:spPr>
        <p:txBody>
          <a:bodyPr>
            <a:normAutofit/>
          </a:bodyPr>
          <a:lstStyle/>
          <a:p>
            <a:r>
              <a:rPr lang="en-US" cap="none" dirty="0"/>
              <a:t>Why don’t we just give all A’s?!</a:t>
            </a: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4" name="Chart 3">
            <a:extLst>
              <a:ext uri="{FF2B5EF4-FFF2-40B4-BE49-F238E27FC236}">
                <a16:creationId xmlns:a16="http://schemas.microsoft.com/office/drawing/2014/main" id="{DB17606F-4E77-5042-905C-A96811415188}"/>
              </a:ext>
            </a:extLst>
          </p:cNvPr>
          <p:cNvGraphicFramePr/>
          <p:nvPr>
            <p:extLst>
              <p:ext uri="{D42A27DB-BD31-4B8C-83A1-F6EECF244321}">
                <p14:modId xmlns:p14="http://schemas.microsoft.com/office/powerpoint/2010/main" val="2627920719"/>
              </p:ext>
            </p:extLst>
          </p:nvPr>
        </p:nvGraphicFramePr>
        <p:xfrm>
          <a:off x="1037652" y="2016004"/>
          <a:ext cx="5058348" cy="33501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62E49AC-187A-F646-89FD-0AAB12AC3021}"/>
              </a:ext>
            </a:extLst>
          </p:cNvPr>
          <p:cNvGraphicFramePr/>
          <p:nvPr>
            <p:extLst>
              <p:ext uri="{D42A27DB-BD31-4B8C-83A1-F6EECF244321}">
                <p14:modId xmlns:p14="http://schemas.microsoft.com/office/powerpoint/2010/main" val="2368279242"/>
              </p:ext>
            </p:extLst>
          </p:nvPr>
        </p:nvGraphicFramePr>
        <p:xfrm>
          <a:off x="6415791" y="2016005"/>
          <a:ext cx="5220500" cy="3350162"/>
        </p:xfrm>
        <a:graphic>
          <a:graphicData uri="http://schemas.openxmlformats.org/drawingml/2006/chart">
            <c:chart xmlns:c="http://schemas.openxmlformats.org/drawingml/2006/chart" xmlns:r="http://schemas.openxmlformats.org/officeDocument/2006/relationships" r:id="rId4"/>
          </a:graphicData>
        </a:graphic>
      </p:graphicFrame>
      <p:sp>
        <p:nvSpPr>
          <p:cNvPr id="6" name="Down Arrow 5">
            <a:extLst>
              <a:ext uri="{FF2B5EF4-FFF2-40B4-BE49-F238E27FC236}">
                <a16:creationId xmlns:a16="http://schemas.microsoft.com/office/drawing/2014/main" id="{EC356299-944A-4D4A-A541-D78C9D5B29DF}"/>
              </a:ext>
            </a:extLst>
          </p:cNvPr>
          <p:cNvSpPr/>
          <p:nvPr/>
        </p:nvSpPr>
        <p:spPr>
          <a:xfrm>
            <a:off x="2023672" y="1673900"/>
            <a:ext cx="314794" cy="68420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33FE1D42-CA2B-9445-BAE2-3178A09AD65A}"/>
              </a:ext>
            </a:extLst>
          </p:cNvPr>
          <p:cNvSpPr/>
          <p:nvPr/>
        </p:nvSpPr>
        <p:spPr>
          <a:xfrm>
            <a:off x="7372349" y="3006879"/>
            <a:ext cx="314794" cy="68420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54FA4976-AB8D-2B43-B31A-37C0EB2B14C1}"/>
              </a:ext>
            </a:extLst>
          </p:cNvPr>
          <p:cNvSpPr/>
          <p:nvPr/>
        </p:nvSpPr>
        <p:spPr>
          <a:xfrm>
            <a:off x="3521856" y="3348982"/>
            <a:ext cx="314794" cy="68420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0B31B18E-DF7B-624E-B74A-7CBEE2F9F7AB}"/>
              </a:ext>
            </a:extLst>
          </p:cNvPr>
          <p:cNvSpPr/>
          <p:nvPr/>
        </p:nvSpPr>
        <p:spPr>
          <a:xfrm>
            <a:off x="8971614" y="1606411"/>
            <a:ext cx="314794" cy="68420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4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6" grpId="1" animBg="1"/>
      <p:bldP spid="11" grpId="0" animBg="1"/>
      <p:bldP spid="11" grpId="1"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7CD7-2AF8-EC48-AFC9-9D75BAE30AAB}"/>
              </a:ext>
            </a:extLst>
          </p:cNvPr>
          <p:cNvSpPr>
            <a:spLocks noGrp="1"/>
          </p:cNvSpPr>
          <p:nvPr>
            <p:ph type="title"/>
          </p:nvPr>
        </p:nvSpPr>
        <p:spPr>
          <a:xfrm>
            <a:off x="838200" y="456314"/>
            <a:ext cx="10515600" cy="1325563"/>
          </a:xfrm>
        </p:spPr>
        <p:txBody>
          <a:bodyPr/>
          <a:lstStyle/>
          <a:p>
            <a:r>
              <a:rPr lang="en-US" cap="none" dirty="0"/>
              <a:t>Lastly, apples and oranges</a:t>
            </a:r>
          </a:p>
        </p:txBody>
      </p:sp>
      <p:sp>
        <p:nvSpPr>
          <p:cNvPr id="3" name="Content Placeholder 2">
            <a:extLst>
              <a:ext uri="{FF2B5EF4-FFF2-40B4-BE49-F238E27FC236}">
                <a16:creationId xmlns:a16="http://schemas.microsoft.com/office/drawing/2014/main" id="{EA9F8C0E-B305-8B48-B207-9F7CDE6FC72F}"/>
              </a:ext>
            </a:extLst>
          </p:cNvPr>
          <p:cNvSpPr>
            <a:spLocks noGrp="1"/>
          </p:cNvSpPr>
          <p:nvPr>
            <p:ph idx="1"/>
          </p:nvPr>
        </p:nvSpPr>
        <p:spPr>
          <a:xfrm>
            <a:off x="838200" y="1634762"/>
            <a:ext cx="10515600" cy="4351338"/>
          </a:xfrm>
        </p:spPr>
        <p:txBody>
          <a:bodyPr>
            <a:normAutofit fontScale="77500" lnSpcReduction="20000"/>
          </a:bodyPr>
          <a:lstStyle/>
          <a:p>
            <a:r>
              <a:rPr lang="en-US" dirty="0"/>
              <a:t>The NBME reports the raw scores (mean equated percent correct score).</a:t>
            </a:r>
          </a:p>
          <a:p>
            <a:r>
              <a:rPr lang="en-US" dirty="0"/>
              <a:t>When using these for calculation of the final grade (along with clinical evaluations, oral/slide exams, </a:t>
            </a:r>
            <a:r>
              <a:rPr lang="en-US" dirty="0" err="1"/>
              <a:t>etc</a:t>
            </a:r>
            <a:r>
              <a:rPr lang="en-US" dirty="0"/>
              <a:t>), it is essential to convert the raw score to the same format we use for grading.</a:t>
            </a:r>
          </a:p>
          <a:p>
            <a:r>
              <a:rPr lang="en-US" b="1" dirty="0"/>
              <a:t>All “raw scores” are then converted to the UTHSC grading scale to be included in the final grade calculation.</a:t>
            </a:r>
          </a:p>
          <a:p>
            <a:r>
              <a:rPr lang="en-US" dirty="0"/>
              <a:t>You will receive your “composite score” at the end of the clerkship which will list the individual components of your grade including your raw shelf and converted shelf scores. (This can be done either via email or through the gradebook function on </a:t>
            </a:r>
            <a:r>
              <a:rPr lang="en-US" dirty="0" err="1"/>
              <a:t>eMedley</a:t>
            </a:r>
            <a:r>
              <a:rPr lang="en-US" dirty="0"/>
              <a:t>.)</a:t>
            </a:r>
          </a:p>
          <a:p>
            <a:r>
              <a:rPr lang="en-US" dirty="0"/>
              <a:t>UTHSC Clerkship Grading Scale:</a:t>
            </a:r>
          </a:p>
          <a:p>
            <a:pPr marL="0" indent="0" algn="ctr">
              <a:buNone/>
            </a:pPr>
            <a:r>
              <a:rPr lang="en-US" dirty="0"/>
              <a:t>A = 89.5-100</a:t>
            </a:r>
            <a:br>
              <a:rPr lang="en-US" dirty="0"/>
            </a:br>
            <a:r>
              <a:rPr lang="en-US" dirty="0"/>
              <a:t>B = 78.5-89.49</a:t>
            </a:r>
            <a:br>
              <a:rPr lang="en-US" dirty="0"/>
            </a:br>
            <a:r>
              <a:rPr lang="en-US" dirty="0"/>
              <a:t>C = 67.5-78.49</a:t>
            </a:r>
            <a:br>
              <a:rPr lang="en-US" dirty="0"/>
            </a:br>
            <a:r>
              <a:rPr lang="en-US" dirty="0"/>
              <a:t>F &lt; 67.49</a:t>
            </a:r>
          </a:p>
        </p:txBody>
      </p:sp>
      <p:pic>
        <p:nvPicPr>
          <p:cNvPr id="4" name="Picture 3">
            <a:extLst>
              <a:ext uri="{FF2B5EF4-FFF2-40B4-BE49-F238E27FC236}">
                <a16:creationId xmlns:a16="http://schemas.microsoft.com/office/drawing/2014/main" id="{0C6B74FD-956A-D143-8DCD-076B3B7FD362}"/>
              </a:ext>
            </a:extLst>
          </p:cNvPr>
          <p:cNvPicPr>
            <a:picLocks noChangeAspect="1"/>
          </p:cNvPicPr>
          <p:nvPr/>
        </p:nvPicPr>
        <p:blipFill rotWithShape="1">
          <a:blip r:embed="rId2"/>
          <a:srcRect r="8259" b="12353"/>
          <a:stretch/>
        </p:blipFill>
        <p:spPr>
          <a:xfrm>
            <a:off x="6925768" y="154982"/>
            <a:ext cx="1498704" cy="1553895"/>
          </a:xfrm>
          <a:prstGeom prst="rect">
            <a:avLst/>
          </a:prstGeom>
        </p:spPr>
      </p:pic>
      <p:pic>
        <p:nvPicPr>
          <p:cNvPr id="5" name="Picture 4">
            <a:extLst>
              <a:ext uri="{FF2B5EF4-FFF2-40B4-BE49-F238E27FC236}">
                <a16:creationId xmlns:a16="http://schemas.microsoft.com/office/drawing/2014/main" id="{829C5253-0374-8146-9B34-F6E91BED2CED}"/>
              </a:ext>
            </a:extLst>
          </p:cNvPr>
          <p:cNvPicPr>
            <a:picLocks noChangeAspect="1"/>
          </p:cNvPicPr>
          <p:nvPr/>
        </p:nvPicPr>
        <p:blipFill rotWithShape="1">
          <a:blip r:embed="rId2"/>
          <a:srcRect r="8259" b="12353"/>
          <a:stretch/>
        </p:blipFill>
        <p:spPr>
          <a:xfrm>
            <a:off x="557447" y="4758005"/>
            <a:ext cx="1498704" cy="1553895"/>
          </a:xfrm>
          <a:prstGeom prst="rect">
            <a:avLst/>
          </a:prstGeom>
        </p:spPr>
      </p:pic>
      <p:pic>
        <p:nvPicPr>
          <p:cNvPr id="6" name="Picture 5">
            <a:extLst>
              <a:ext uri="{FF2B5EF4-FFF2-40B4-BE49-F238E27FC236}">
                <a16:creationId xmlns:a16="http://schemas.microsoft.com/office/drawing/2014/main" id="{3FBD0125-0BD2-9541-A024-D234DEBED0F0}"/>
              </a:ext>
            </a:extLst>
          </p:cNvPr>
          <p:cNvPicPr>
            <a:picLocks noChangeAspect="1"/>
          </p:cNvPicPr>
          <p:nvPr/>
        </p:nvPicPr>
        <p:blipFill rotWithShape="1">
          <a:blip r:embed="rId2"/>
          <a:srcRect r="8259" b="12353"/>
          <a:stretch/>
        </p:blipFill>
        <p:spPr>
          <a:xfrm>
            <a:off x="2850941" y="4769069"/>
            <a:ext cx="1498704" cy="1553895"/>
          </a:xfrm>
          <a:prstGeom prst="rect">
            <a:avLst/>
          </a:prstGeom>
        </p:spPr>
      </p:pic>
      <p:pic>
        <p:nvPicPr>
          <p:cNvPr id="7" name="Picture 6">
            <a:extLst>
              <a:ext uri="{FF2B5EF4-FFF2-40B4-BE49-F238E27FC236}">
                <a16:creationId xmlns:a16="http://schemas.microsoft.com/office/drawing/2014/main" id="{0407387E-1C60-9E4A-9D30-C69C6D31554C}"/>
              </a:ext>
            </a:extLst>
          </p:cNvPr>
          <p:cNvPicPr>
            <a:picLocks noChangeAspect="1"/>
          </p:cNvPicPr>
          <p:nvPr/>
        </p:nvPicPr>
        <p:blipFill rotWithShape="1">
          <a:blip r:embed="rId3"/>
          <a:srcRect r="-259" b="12693"/>
          <a:stretch/>
        </p:blipFill>
        <p:spPr>
          <a:xfrm>
            <a:off x="9139784" y="296654"/>
            <a:ext cx="1498704" cy="1405489"/>
          </a:xfrm>
          <a:prstGeom prst="rect">
            <a:avLst/>
          </a:prstGeom>
        </p:spPr>
      </p:pic>
      <p:sp>
        <p:nvSpPr>
          <p:cNvPr id="8" name="TextBox 7">
            <a:extLst>
              <a:ext uri="{FF2B5EF4-FFF2-40B4-BE49-F238E27FC236}">
                <a16:creationId xmlns:a16="http://schemas.microsoft.com/office/drawing/2014/main" id="{AF3C97EC-BD00-B449-A9A1-1F49DBE83721}"/>
              </a:ext>
            </a:extLst>
          </p:cNvPr>
          <p:cNvSpPr txBox="1"/>
          <p:nvPr/>
        </p:nvSpPr>
        <p:spPr>
          <a:xfrm>
            <a:off x="8529402" y="871900"/>
            <a:ext cx="715312" cy="584775"/>
          </a:xfrm>
          <a:prstGeom prst="rect">
            <a:avLst/>
          </a:prstGeom>
          <a:noFill/>
        </p:spPr>
        <p:txBody>
          <a:bodyPr wrap="square" rtlCol="0">
            <a:spAutoFit/>
          </a:bodyPr>
          <a:lstStyle/>
          <a:p>
            <a:r>
              <a:rPr lang="en-US" sz="3200" dirty="0"/>
              <a:t>⍯</a:t>
            </a:r>
          </a:p>
        </p:txBody>
      </p:sp>
      <p:sp>
        <p:nvSpPr>
          <p:cNvPr id="9" name="TextBox 8">
            <a:extLst>
              <a:ext uri="{FF2B5EF4-FFF2-40B4-BE49-F238E27FC236}">
                <a16:creationId xmlns:a16="http://schemas.microsoft.com/office/drawing/2014/main" id="{4A43CFFE-EF1E-0149-855C-86B56490AFB9}"/>
              </a:ext>
            </a:extLst>
          </p:cNvPr>
          <p:cNvSpPr txBox="1"/>
          <p:nvPr/>
        </p:nvSpPr>
        <p:spPr>
          <a:xfrm>
            <a:off x="2336904" y="5519617"/>
            <a:ext cx="452515"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1779208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BB53D-4D2D-2748-A683-9CF4BDAAB4E3}"/>
              </a:ext>
            </a:extLst>
          </p:cNvPr>
          <p:cNvSpPr>
            <a:spLocks noGrp="1"/>
          </p:cNvSpPr>
          <p:nvPr>
            <p:ph type="title"/>
          </p:nvPr>
        </p:nvSpPr>
        <p:spPr>
          <a:xfrm>
            <a:off x="594360" y="339117"/>
            <a:ext cx="11003280" cy="1619890"/>
          </a:xfrm>
        </p:spPr>
        <p:txBody>
          <a:bodyPr anchor="ctr">
            <a:normAutofit/>
          </a:bodyPr>
          <a:lstStyle/>
          <a:p>
            <a:r>
              <a:rPr lang="en-US" cap="none" dirty="0">
                <a:latin typeface="Calibri" panose="020F0502020204030204" pitchFamily="34" charset="0"/>
                <a:cs typeface="Calibri" panose="020F0502020204030204" pitchFamily="34" charset="0"/>
              </a:rPr>
              <a:t>Why should we grade at all?</a:t>
            </a:r>
            <a:endParaRPr lang="en-US" dirty="0"/>
          </a:p>
        </p:txBody>
      </p:sp>
      <p:grpSp>
        <p:nvGrpSpPr>
          <p:cNvPr id="12" name="Group 11">
            <a:extLst>
              <a:ext uri="{FF2B5EF4-FFF2-40B4-BE49-F238E27FC236}">
                <a16:creationId xmlns:a16="http://schemas.microsoft.com/office/drawing/2014/main" id="{C57F67D8-2BFF-4661-AFAF-E2CE8B7DCE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484632"/>
            <a:ext cx="242107" cy="1340860"/>
            <a:chOff x="56167" y="484632"/>
            <a:chExt cx="242107" cy="1340860"/>
          </a:xfrm>
        </p:grpSpPr>
        <p:sp>
          <p:nvSpPr>
            <p:cNvPr id="13" name="Rectangle 2">
              <a:extLst>
                <a:ext uri="{FF2B5EF4-FFF2-40B4-BE49-F238E27FC236}">
                  <a16:creationId xmlns:a16="http://schemas.microsoft.com/office/drawing/2014/main" id="{4E1D4D71-728F-4B12-9CBF-3E5ABDA9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3513D1C2-B9D1-43DC-8B39-AA4FF5AAD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26CB8B66-F1A8-4DE9-AA67-8A7469BD7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1F72E235-B6DE-4EE7-B11D-3FBEF9DC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BA8C164F-E124-4ECF-9FD9-35C1F8E27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151D52D-979C-4B9F-A037-D9DC74536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EE8F116C-C879-4D3A-8F6D-A25B7125E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6709DF44-7C20-4444-8862-A9203CBE6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4D6A9505-9408-4DC6-BD50-75A8C6949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419FC7F2-FF7B-464A-8956-817BAD265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C0E235C3-2297-4887-8CF9-78B61DA7D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741D2A4A-2FC3-46D1-94A7-C4BA4823B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2E7DFA72-3CFE-4FB2-A769-C3D65C30C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FFB273F7-B602-4697-92DA-B9C0B70E3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C76D34E0-BC86-46D8-920E-594A3C4B6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F17BC71C-4B64-4990-90FF-78123B720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C807F90E-DB0C-4841-BFE0-9413759C2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7E71EE5-0746-4E81-B154-BAC5FF867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7FDDC085-25CA-4499-AAD9-DEA203522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1303C688-1ED7-46BE-B0EC-4638C5494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FE478B8-7C5B-7F44-8BD9-1950D638B261}"/>
              </a:ext>
            </a:extLst>
          </p:cNvPr>
          <p:cNvSpPr>
            <a:spLocks noGrp="1"/>
          </p:cNvSpPr>
          <p:nvPr>
            <p:ph idx="1"/>
          </p:nvPr>
        </p:nvSpPr>
        <p:spPr>
          <a:xfrm>
            <a:off x="298275" y="2168485"/>
            <a:ext cx="11000233" cy="3494314"/>
          </a:xfrm>
        </p:spPr>
        <p:txBody>
          <a:bodyPr anchor="ctr">
            <a:normAutofit/>
          </a:bodyPr>
          <a:lstStyle/>
          <a:p>
            <a:r>
              <a:rPr lang="en-US" sz="2400" dirty="0"/>
              <a:t>To reduce reliance on USMLE Step 1 scores. </a:t>
            </a:r>
          </a:p>
          <a:p>
            <a:r>
              <a:rPr lang="en-US" sz="2400" dirty="0"/>
              <a:t>Because residencies DO look at the MSPE (Dean’s Letter) to see who will be a good fit for their program. Your overall comments on your evaluations can be used for your MSPE.</a:t>
            </a:r>
          </a:p>
          <a:p>
            <a:r>
              <a:rPr lang="en-US" sz="2400" dirty="0"/>
              <a:t>Most importantly, the only way for a student to improve his/her skills is by receiving valid, useful, timely, specific, discerning feedback.</a:t>
            </a:r>
          </a:p>
        </p:txBody>
      </p:sp>
      <p:sp>
        <p:nvSpPr>
          <p:cNvPr id="34" name="Rectangle 3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54DECB2-8BE9-8048-86DA-5E387EB2E9E6}"/>
              </a:ext>
            </a:extLst>
          </p:cNvPr>
          <p:cNvPicPr>
            <a:picLocks noChangeAspect="1"/>
          </p:cNvPicPr>
          <p:nvPr/>
        </p:nvPicPr>
        <p:blipFill>
          <a:blip r:embed="rId3"/>
          <a:stretch>
            <a:fillRect/>
          </a:stretch>
        </p:blipFill>
        <p:spPr>
          <a:xfrm>
            <a:off x="7575119" y="163461"/>
            <a:ext cx="3174584" cy="2063480"/>
          </a:xfrm>
          <a:prstGeom prst="rect">
            <a:avLst/>
          </a:prstGeom>
        </p:spPr>
      </p:pic>
    </p:spTree>
    <p:extLst>
      <p:ext uri="{BB962C8B-B14F-4D97-AF65-F5344CB8AC3E}">
        <p14:creationId xmlns:p14="http://schemas.microsoft.com/office/powerpoint/2010/main" val="37815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D807BC-FBF5-C84D-AB3E-5CA5D4DD035D}"/>
              </a:ext>
            </a:extLst>
          </p:cNvPr>
          <p:cNvSpPr>
            <a:spLocks noGrp="1"/>
          </p:cNvSpPr>
          <p:nvPr>
            <p:ph type="title"/>
          </p:nvPr>
        </p:nvSpPr>
        <p:spPr>
          <a:xfrm>
            <a:off x="863029" y="1012004"/>
            <a:ext cx="3416158" cy="4795408"/>
          </a:xfrm>
        </p:spPr>
        <p:txBody>
          <a:bodyPr>
            <a:normAutofit/>
          </a:bodyPr>
          <a:lstStyle/>
          <a:p>
            <a:r>
              <a:rPr lang="en-US">
                <a:solidFill>
                  <a:srgbClr val="FFFFFF"/>
                </a:solidFill>
              </a:rPr>
              <a:t>Course Evaluations</a:t>
            </a:r>
          </a:p>
        </p:txBody>
      </p:sp>
      <p:graphicFrame>
        <p:nvGraphicFramePr>
          <p:cNvPr id="5" name="Content Placeholder 2">
            <a:extLst>
              <a:ext uri="{FF2B5EF4-FFF2-40B4-BE49-F238E27FC236}">
                <a16:creationId xmlns:a16="http://schemas.microsoft.com/office/drawing/2014/main" id="{8DE1A2E7-C38A-496C-9332-A92EEC7BEB96}"/>
              </a:ext>
            </a:extLst>
          </p:cNvPr>
          <p:cNvGraphicFramePr>
            <a:graphicFrameLocks noGrp="1"/>
          </p:cNvGraphicFramePr>
          <p:nvPr>
            <p:ph idx="1"/>
            <p:extLst>
              <p:ext uri="{D42A27DB-BD31-4B8C-83A1-F6EECF244321}">
                <p14:modId xmlns:p14="http://schemas.microsoft.com/office/powerpoint/2010/main" val="348559107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38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24811E-972A-7447-853B-4F5285199B82}"/>
              </a:ext>
            </a:extLst>
          </p:cNvPr>
          <p:cNvSpPr>
            <a:spLocks noGrp="1"/>
          </p:cNvSpPr>
          <p:nvPr>
            <p:ph type="title"/>
          </p:nvPr>
        </p:nvSpPr>
        <p:spPr>
          <a:xfrm>
            <a:off x="863029" y="1012004"/>
            <a:ext cx="3416158" cy="4795408"/>
          </a:xfrm>
        </p:spPr>
        <p:txBody>
          <a:bodyPr>
            <a:normAutofit/>
          </a:bodyPr>
          <a:lstStyle/>
          <a:p>
            <a:r>
              <a:rPr lang="en-US" cap="none">
                <a:solidFill>
                  <a:srgbClr val="FFFFFF"/>
                </a:solidFill>
                <a:latin typeface="Calibri" panose="020F0502020204030204" pitchFamily="34" charset="0"/>
                <a:cs typeface="Calibri" panose="020F0502020204030204" pitchFamily="34" charset="0"/>
              </a:rPr>
              <a:t>Grading in the pre-clinical years</a:t>
            </a:r>
          </a:p>
        </p:txBody>
      </p:sp>
      <p:graphicFrame>
        <p:nvGraphicFramePr>
          <p:cNvPr id="5" name="Content Placeholder 2">
            <a:extLst>
              <a:ext uri="{FF2B5EF4-FFF2-40B4-BE49-F238E27FC236}">
                <a16:creationId xmlns:a16="http://schemas.microsoft.com/office/drawing/2014/main" id="{0F79EA15-EE69-4F43-A0A8-63C715B447FE}"/>
              </a:ext>
            </a:extLst>
          </p:cNvPr>
          <p:cNvGraphicFramePr>
            <a:graphicFrameLocks noGrp="1"/>
          </p:cNvGraphicFramePr>
          <p:nvPr>
            <p:ph idx="1"/>
            <p:extLst>
              <p:ext uri="{D42A27DB-BD31-4B8C-83A1-F6EECF244321}">
                <p14:modId xmlns:p14="http://schemas.microsoft.com/office/powerpoint/2010/main" val="381960410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834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84A671-3027-8046-AC59-7005CD55D857}"/>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Three components of clerkship grading</a:t>
            </a:r>
          </a:p>
        </p:txBody>
      </p:sp>
      <p:graphicFrame>
        <p:nvGraphicFramePr>
          <p:cNvPr id="5" name="Content Placeholder 2">
            <a:extLst>
              <a:ext uri="{FF2B5EF4-FFF2-40B4-BE49-F238E27FC236}">
                <a16:creationId xmlns:a16="http://schemas.microsoft.com/office/drawing/2014/main" id="{00CF0B0A-CD83-4295-B05B-F4E0B338BA54}"/>
              </a:ext>
            </a:extLst>
          </p:cNvPr>
          <p:cNvGraphicFramePr>
            <a:graphicFrameLocks noGrp="1"/>
          </p:cNvGraphicFramePr>
          <p:nvPr>
            <p:ph idx="1"/>
            <p:extLst>
              <p:ext uri="{D42A27DB-BD31-4B8C-83A1-F6EECF244321}">
                <p14:modId xmlns:p14="http://schemas.microsoft.com/office/powerpoint/2010/main" val="390794460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333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BA6F-0F38-A44C-9C86-CC73A283069F}"/>
              </a:ext>
            </a:extLst>
          </p:cNvPr>
          <p:cNvSpPr>
            <a:spLocks noGrp="1"/>
          </p:cNvSpPr>
          <p:nvPr>
            <p:ph type="title"/>
          </p:nvPr>
        </p:nvSpPr>
        <p:spPr>
          <a:xfrm>
            <a:off x="838200" y="365125"/>
            <a:ext cx="10515600" cy="1325563"/>
          </a:xfrm>
        </p:spPr>
        <p:txBody>
          <a:bodyPr>
            <a:normAutofit/>
          </a:bodyPr>
          <a:lstStyle/>
          <a:p>
            <a:r>
              <a:rPr lang="en-US" cap="none" dirty="0">
                <a:latin typeface="Calibri" panose="020F0502020204030204" pitchFamily="34" charset="0"/>
                <a:cs typeface="Calibri" panose="020F0502020204030204" pitchFamily="34" charset="0"/>
              </a:rPr>
              <a:t>Grading in the clinical years is more complex</a:t>
            </a:r>
            <a:endParaRPr lang="en-US" dirty="0">
              <a:latin typeface="Calibri" panose="020F0502020204030204" pitchFamily="34" charset="0"/>
              <a:cs typeface="Calibri" panose="020F0502020204030204" pitchFamily="34" charset="0"/>
            </a:endParaRPr>
          </a:p>
        </p:txBody>
      </p:sp>
      <p:graphicFrame>
        <p:nvGraphicFramePr>
          <p:cNvPr id="13" name="Content Placeholder 2">
            <a:extLst>
              <a:ext uri="{FF2B5EF4-FFF2-40B4-BE49-F238E27FC236}">
                <a16:creationId xmlns:a16="http://schemas.microsoft.com/office/drawing/2014/main" id="{3905E963-6F1C-4ACC-A6E6-F2D5D71A0E68}"/>
              </a:ext>
            </a:extLst>
          </p:cNvPr>
          <p:cNvGraphicFramePr>
            <a:graphicFrameLocks noGrp="1"/>
          </p:cNvGraphicFramePr>
          <p:nvPr>
            <p:ph idx="1"/>
            <p:extLst>
              <p:ext uri="{D42A27DB-BD31-4B8C-83A1-F6EECF244321}">
                <p14:modId xmlns:p14="http://schemas.microsoft.com/office/powerpoint/2010/main" val="34107558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980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087B22-873E-3F43-8543-A75596F91A9E}"/>
              </a:ext>
            </a:extLst>
          </p:cNvPr>
          <p:cNvSpPr>
            <a:spLocks noGrp="1"/>
          </p:cNvSpPr>
          <p:nvPr>
            <p:ph type="title"/>
          </p:nvPr>
        </p:nvSpPr>
        <p:spPr>
          <a:xfrm>
            <a:off x="863029" y="1012004"/>
            <a:ext cx="3416158" cy="4795408"/>
          </a:xfrm>
        </p:spPr>
        <p:txBody>
          <a:bodyPr>
            <a:normAutofit/>
          </a:bodyPr>
          <a:lstStyle/>
          <a:p>
            <a:r>
              <a:rPr lang="en-US" cap="none">
                <a:solidFill>
                  <a:srgbClr val="FFFFFF"/>
                </a:solidFill>
                <a:latin typeface="Calibri" panose="020F0502020204030204" pitchFamily="34" charset="0"/>
                <a:cs typeface="Calibri" panose="020F0502020204030204" pitchFamily="34" charset="0"/>
              </a:rPr>
              <a:t>Medical Knowledge and Expertise</a:t>
            </a:r>
            <a:endParaRPr lang="en-US">
              <a:solidFill>
                <a:srgbClr val="FFFFFF"/>
              </a:solidFill>
              <a:latin typeface="Calibri" panose="020F0502020204030204" pitchFamily="34" charset="0"/>
              <a:cs typeface="Calibri" panose="020F0502020204030204" pitchFamily="34" charset="0"/>
            </a:endParaRPr>
          </a:p>
        </p:txBody>
      </p:sp>
      <p:graphicFrame>
        <p:nvGraphicFramePr>
          <p:cNvPr id="13" name="Content Placeholder 2">
            <a:extLst>
              <a:ext uri="{FF2B5EF4-FFF2-40B4-BE49-F238E27FC236}">
                <a16:creationId xmlns:a16="http://schemas.microsoft.com/office/drawing/2014/main" id="{3C8523F6-42CA-4047-9526-1C3B5FC1C70B}"/>
              </a:ext>
            </a:extLst>
          </p:cNvPr>
          <p:cNvGraphicFramePr>
            <a:graphicFrameLocks noGrp="1"/>
          </p:cNvGraphicFramePr>
          <p:nvPr>
            <p:ph idx="1"/>
            <p:extLst>
              <p:ext uri="{D42A27DB-BD31-4B8C-83A1-F6EECF244321}">
                <p14:modId xmlns:p14="http://schemas.microsoft.com/office/powerpoint/2010/main" val="365859318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99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185880-6A6C-1040-ADA1-2C9668051B7E}"/>
              </a:ext>
            </a:extLst>
          </p:cNvPr>
          <p:cNvSpPr>
            <a:spLocks noGrp="1"/>
          </p:cNvSpPr>
          <p:nvPr>
            <p:ph type="title"/>
          </p:nvPr>
        </p:nvSpPr>
        <p:spPr>
          <a:xfrm>
            <a:off x="863029" y="1012004"/>
            <a:ext cx="3416158" cy="4795408"/>
          </a:xfrm>
        </p:spPr>
        <p:txBody>
          <a:bodyPr>
            <a:normAutofit/>
          </a:bodyPr>
          <a:lstStyle/>
          <a:p>
            <a:r>
              <a:rPr lang="en-US" sz="4100" cap="none">
                <a:solidFill>
                  <a:srgbClr val="FFFFFF"/>
                </a:solidFill>
                <a:latin typeface="Calibri" panose="020F0502020204030204" pitchFamily="34" charset="0"/>
                <a:cs typeface="Calibri" panose="020F0502020204030204" pitchFamily="34" charset="0"/>
              </a:rPr>
              <a:t>It’s vital that all three aspects contribute to the summative clerkship grade</a:t>
            </a:r>
          </a:p>
        </p:txBody>
      </p:sp>
      <p:graphicFrame>
        <p:nvGraphicFramePr>
          <p:cNvPr id="5" name="Content Placeholder 2">
            <a:extLst>
              <a:ext uri="{FF2B5EF4-FFF2-40B4-BE49-F238E27FC236}">
                <a16:creationId xmlns:a16="http://schemas.microsoft.com/office/drawing/2014/main" id="{F56B8F1B-D071-43EC-A3F8-281201A917F2}"/>
              </a:ext>
            </a:extLst>
          </p:cNvPr>
          <p:cNvGraphicFramePr>
            <a:graphicFrameLocks noGrp="1"/>
          </p:cNvGraphicFramePr>
          <p:nvPr>
            <p:ph idx="1"/>
            <p:extLst>
              <p:ext uri="{D42A27DB-BD31-4B8C-83A1-F6EECF244321}">
                <p14:modId xmlns:p14="http://schemas.microsoft.com/office/powerpoint/2010/main" val="292793817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09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4DF0-EF77-3143-95C3-9DA92D536C30}"/>
              </a:ext>
            </a:extLst>
          </p:cNvPr>
          <p:cNvSpPr>
            <a:spLocks noGrp="1"/>
          </p:cNvSpPr>
          <p:nvPr>
            <p:ph type="title"/>
          </p:nvPr>
        </p:nvSpPr>
        <p:spPr>
          <a:xfrm>
            <a:off x="838200" y="365125"/>
            <a:ext cx="10515600" cy="1325563"/>
          </a:xfrm>
        </p:spPr>
        <p:txBody>
          <a:bodyPr>
            <a:normAutofit/>
          </a:bodyPr>
          <a:lstStyle/>
          <a:p>
            <a:r>
              <a:rPr lang="en-US" cap="none"/>
              <a:t>How to achieve this goal</a:t>
            </a:r>
          </a:p>
        </p:txBody>
      </p:sp>
      <p:graphicFrame>
        <p:nvGraphicFramePr>
          <p:cNvPr id="5" name="Content Placeholder 2">
            <a:extLst>
              <a:ext uri="{FF2B5EF4-FFF2-40B4-BE49-F238E27FC236}">
                <a16:creationId xmlns:a16="http://schemas.microsoft.com/office/drawing/2014/main" id="{3BE59039-27CA-4258-A437-FEA41E5B9C2C}"/>
              </a:ext>
            </a:extLst>
          </p:cNvPr>
          <p:cNvGraphicFramePr>
            <a:graphicFrameLocks noGrp="1"/>
          </p:cNvGraphicFramePr>
          <p:nvPr>
            <p:ph idx="1"/>
            <p:extLst>
              <p:ext uri="{D42A27DB-BD31-4B8C-83A1-F6EECF244321}">
                <p14:modId xmlns:p14="http://schemas.microsoft.com/office/powerpoint/2010/main" val="7959277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5350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4A5B60-CABD-3341-9621-32D90BC3CF34}"/>
              </a:ext>
            </a:extLst>
          </p:cNvPr>
          <p:cNvSpPr>
            <a:spLocks noGrp="1"/>
          </p:cNvSpPr>
          <p:nvPr>
            <p:ph type="title"/>
          </p:nvPr>
        </p:nvSpPr>
        <p:spPr>
          <a:xfrm>
            <a:off x="643467" y="321734"/>
            <a:ext cx="10905066" cy="1135737"/>
          </a:xfrm>
        </p:spPr>
        <p:txBody>
          <a:bodyPr>
            <a:normAutofit/>
          </a:bodyPr>
          <a:lstStyle/>
          <a:p>
            <a:r>
              <a:rPr lang="en-US" sz="3600" cap="none"/>
              <a:t>Minimum Passing and Honors Scores</a:t>
            </a:r>
          </a:p>
        </p:txBody>
      </p:sp>
      <p:sp>
        <p:nvSpPr>
          <p:cNvPr id="3" name="Content Placeholder 2">
            <a:extLst>
              <a:ext uri="{FF2B5EF4-FFF2-40B4-BE49-F238E27FC236}">
                <a16:creationId xmlns:a16="http://schemas.microsoft.com/office/drawing/2014/main" id="{0B646EED-D76B-7D4C-A4DD-B42E44270D24}"/>
              </a:ext>
            </a:extLst>
          </p:cNvPr>
          <p:cNvSpPr>
            <a:spLocks noGrp="1"/>
          </p:cNvSpPr>
          <p:nvPr>
            <p:ph idx="1"/>
          </p:nvPr>
        </p:nvSpPr>
        <p:spPr>
          <a:xfrm>
            <a:off x="643469" y="1782981"/>
            <a:ext cx="4008384" cy="4393982"/>
          </a:xfrm>
        </p:spPr>
        <p:txBody>
          <a:bodyPr>
            <a:normAutofit/>
          </a:bodyPr>
          <a:lstStyle/>
          <a:p>
            <a:r>
              <a:rPr lang="en-US" sz="2000"/>
              <a:t>The NBME reports scores as “raw scores” which are mean equated percent correct scores, like a percent correct. </a:t>
            </a:r>
          </a:p>
        </p:txBody>
      </p:sp>
      <p:grpSp>
        <p:nvGrpSpPr>
          <p:cNvPr id="19"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Table 3">
            <a:extLst>
              <a:ext uri="{FF2B5EF4-FFF2-40B4-BE49-F238E27FC236}">
                <a16:creationId xmlns:a16="http://schemas.microsoft.com/office/drawing/2014/main" id="{4AC0DE73-D356-1A4E-8E1B-AF94B28FC4DD}"/>
              </a:ext>
            </a:extLst>
          </p:cNvPr>
          <p:cNvGraphicFramePr>
            <a:graphicFrameLocks noGrp="1"/>
          </p:cNvGraphicFramePr>
          <p:nvPr>
            <p:extLst>
              <p:ext uri="{D42A27DB-BD31-4B8C-83A1-F6EECF244321}">
                <p14:modId xmlns:p14="http://schemas.microsoft.com/office/powerpoint/2010/main" val="589705423"/>
              </p:ext>
            </p:extLst>
          </p:nvPr>
        </p:nvGraphicFramePr>
        <p:xfrm>
          <a:off x="4946632" y="2643105"/>
          <a:ext cx="6621346" cy="2771808"/>
        </p:xfrm>
        <a:graphic>
          <a:graphicData uri="http://schemas.openxmlformats.org/drawingml/2006/table">
            <a:tbl>
              <a:tblPr firstRow="1" bandRow="1">
                <a:tableStyleId>{8A107856-5554-42FB-B03E-39F5DBC370BA}</a:tableStyleId>
              </a:tblPr>
              <a:tblGrid>
                <a:gridCol w="4274679">
                  <a:extLst>
                    <a:ext uri="{9D8B030D-6E8A-4147-A177-3AD203B41FA5}">
                      <a16:colId xmlns:a16="http://schemas.microsoft.com/office/drawing/2014/main" val="4092204103"/>
                    </a:ext>
                  </a:extLst>
                </a:gridCol>
                <a:gridCol w="2346667">
                  <a:extLst>
                    <a:ext uri="{9D8B030D-6E8A-4147-A177-3AD203B41FA5}">
                      <a16:colId xmlns:a16="http://schemas.microsoft.com/office/drawing/2014/main" val="2603907753"/>
                    </a:ext>
                  </a:extLst>
                </a:gridCol>
              </a:tblGrid>
              <a:tr h="549368">
                <a:tc>
                  <a:txBody>
                    <a:bodyPr/>
                    <a:lstStyle/>
                    <a:p>
                      <a:pPr algn="ctr"/>
                      <a:r>
                        <a:rPr lang="en-US" sz="2500" b="1"/>
                        <a:t>Minimum passing score</a:t>
                      </a:r>
                    </a:p>
                  </a:txBody>
                  <a:tcPr marL="124856" marR="124856" marT="62428" marB="62428" anchor="ctr"/>
                </a:tc>
                <a:tc>
                  <a:txBody>
                    <a:bodyPr/>
                    <a:lstStyle/>
                    <a:p>
                      <a:pPr algn="ctr"/>
                      <a:r>
                        <a:rPr lang="en-US" sz="2500" b="0"/>
                        <a:t>5</a:t>
                      </a:r>
                      <a:r>
                        <a:rPr lang="en-US" sz="2500" b="0" baseline="30000"/>
                        <a:t>th</a:t>
                      </a:r>
                      <a:r>
                        <a:rPr lang="en-US" sz="2500" b="0"/>
                        <a:t> percentile</a:t>
                      </a:r>
                    </a:p>
                  </a:txBody>
                  <a:tcPr marL="124856" marR="124856" marT="62428" marB="62428" anchor="ctr"/>
                </a:tc>
                <a:extLst>
                  <a:ext uri="{0D108BD9-81ED-4DB2-BD59-A6C34878D82A}">
                    <a16:rowId xmlns:a16="http://schemas.microsoft.com/office/drawing/2014/main" val="1185660943"/>
                  </a:ext>
                </a:extLst>
              </a:tr>
              <a:tr h="1298504">
                <a:tc>
                  <a:txBody>
                    <a:bodyPr/>
                    <a:lstStyle/>
                    <a:p>
                      <a:pPr algn="ctr"/>
                      <a:r>
                        <a:rPr lang="en-US" sz="2500" b="1" dirty="0"/>
                        <a:t>Minimum score to be eligible for an “A” in the clerkship</a:t>
                      </a:r>
                    </a:p>
                  </a:txBody>
                  <a:tcPr marL="124856" marR="124856" marT="62428" marB="62428" anchor="ctr"/>
                </a:tc>
                <a:tc>
                  <a:txBody>
                    <a:bodyPr/>
                    <a:lstStyle/>
                    <a:p>
                      <a:pPr algn="ctr"/>
                      <a:r>
                        <a:rPr lang="en-US" sz="2500" dirty="0"/>
                        <a:t>50th percentile</a:t>
                      </a:r>
                    </a:p>
                  </a:txBody>
                  <a:tcPr marL="124856" marR="124856" marT="62428" marB="62428" anchor="ctr"/>
                </a:tc>
                <a:extLst>
                  <a:ext uri="{0D108BD9-81ED-4DB2-BD59-A6C34878D82A}">
                    <a16:rowId xmlns:a16="http://schemas.microsoft.com/office/drawing/2014/main" val="3845780799"/>
                  </a:ext>
                </a:extLst>
              </a:tr>
              <a:tr h="923936">
                <a:tc>
                  <a:txBody>
                    <a:bodyPr/>
                    <a:lstStyle/>
                    <a:p>
                      <a:pPr algn="ctr"/>
                      <a:r>
                        <a:rPr lang="en-US" sz="2500" b="1"/>
                        <a:t>Score that is equal to an “A” on the shelf exam.</a:t>
                      </a:r>
                    </a:p>
                  </a:txBody>
                  <a:tcPr marL="124856" marR="124856" marT="62428" marB="62428" anchor="ctr"/>
                </a:tc>
                <a:tc>
                  <a:txBody>
                    <a:bodyPr/>
                    <a:lstStyle/>
                    <a:p>
                      <a:pPr algn="ctr"/>
                      <a:r>
                        <a:rPr lang="en-US" sz="2500" dirty="0"/>
                        <a:t>75</a:t>
                      </a:r>
                      <a:r>
                        <a:rPr lang="en-US" sz="2500" baseline="30000" dirty="0"/>
                        <a:t>th</a:t>
                      </a:r>
                      <a:r>
                        <a:rPr lang="en-US" sz="2500" dirty="0"/>
                        <a:t> percentile</a:t>
                      </a:r>
                    </a:p>
                  </a:txBody>
                  <a:tcPr marL="124856" marR="124856" marT="62428" marB="62428" anchor="ctr"/>
                </a:tc>
                <a:extLst>
                  <a:ext uri="{0D108BD9-81ED-4DB2-BD59-A6C34878D82A}">
                    <a16:rowId xmlns:a16="http://schemas.microsoft.com/office/drawing/2014/main" val="2477731917"/>
                  </a:ext>
                </a:extLst>
              </a:tr>
            </a:tbl>
          </a:graphicData>
        </a:graphic>
      </p:graphicFrame>
    </p:spTree>
    <p:extLst>
      <p:ext uri="{BB962C8B-B14F-4D97-AF65-F5344CB8AC3E}">
        <p14:creationId xmlns:p14="http://schemas.microsoft.com/office/powerpoint/2010/main" val="1827971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cused Absences and Wellness Days" id="{80759FAE-8630-664C-AC1D-0142017EF404}" vid="{4EFF2753-C40F-C045-9012-95FE33CD91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2128</Words>
  <Application>Microsoft Macintosh PowerPoint</Application>
  <PresentationFormat>Widescreen</PresentationFormat>
  <Paragraphs>343</Paragraphs>
  <Slides>26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Clerkship Grading  2020-2021</vt:lpstr>
      <vt:lpstr>Why grade at all?</vt:lpstr>
      <vt:lpstr>Grading in the pre-clinical years</vt:lpstr>
      <vt:lpstr>Three components of clerkship grading</vt:lpstr>
      <vt:lpstr>Grading in the clinical years is more complex</vt:lpstr>
      <vt:lpstr>Medical Knowledge and Expertise</vt:lpstr>
      <vt:lpstr>It’s vital that all three aspects contribute to the summative clerkship grade</vt:lpstr>
      <vt:lpstr>How to achieve this goal</vt:lpstr>
      <vt:lpstr>Minimum Passing and Honors Scores</vt:lpstr>
      <vt:lpstr>NBME- nationally recommended minimum passing score for the Family Medicine Shelf Exam</vt:lpstr>
      <vt:lpstr>Minimum honors score for the shelf exam</vt:lpstr>
      <vt:lpstr>What about students at the beginning vs. the end of clerkships? </vt:lpstr>
      <vt:lpstr>Family Medicine Shelf Exam Cut-off Scores 2020-2021</vt:lpstr>
      <vt:lpstr>Internal Medicine Shelf Exam Cut-off Scores 2020-2021</vt:lpstr>
      <vt:lpstr>Neurology Shelf Exam Cut-off Scores 2020-2021</vt:lpstr>
      <vt:lpstr>OB/GYN Shelf Exam Cut-off Scores 2020-2021</vt:lpstr>
      <vt:lpstr>Pediatrics Shelf Exam Cut-off Scores 2020-2021</vt:lpstr>
      <vt:lpstr>Psychiatry Shelf Exam Cut-off Scores 2020-2021</vt:lpstr>
      <vt:lpstr>Surgery Shelf Exam Cut-off Scores 2020-2021</vt:lpstr>
      <vt:lpstr>Weighting clinical and exam scores</vt:lpstr>
      <vt:lpstr>Correct weighting</vt:lpstr>
      <vt:lpstr>Review of Grading 2019-2020</vt:lpstr>
      <vt:lpstr>Why don’t we just give all A’s?!</vt:lpstr>
      <vt:lpstr>Lastly, apples and oranges</vt:lpstr>
      <vt:lpstr>Why should we grade at all?</vt:lpstr>
      <vt:lpstr>Course Evaluations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M3 Orientation: Part 2</dc:title>
  <dc:creator>Kristen Bettin</dc:creator>
  <cp:lastModifiedBy>Wilcox, Derek</cp:lastModifiedBy>
  <cp:revision>4</cp:revision>
  <dcterms:created xsi:type="dcterms:W3CDTF">2020-02-07T18:45:48Z</dcterms:created>
  <dcterms:modified xsi:type="dcterms:W3CDTF">2020-07-16T15:22:15Z</dcterms:modified>
</cp:coreProperties>
</file>