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62" r:id="rId8"/>
    <p:sldId id="280" r:id="rId9"/>
    <p:sldId id="273" r:id="rId10"/>
    <p:sldId id="277" r:id="rId11"/>
    <p:sldId id="278" r:id="rId12"/>
    <p:sldId id="269" r:id="rId13"/>
    <p:sldId id="274" r:id="rId14"/>
    <p:sldId id="265" r:id="rId15"/>
    <p:sldId id="264" r:id="rId16"/>
    <p:sldId id="276" r:id="rId17"/>
    <p:sldId id="281" r:id="rId18"/>
    <p:sldId id="279" r:id="rId19"/>
    <p:sldId id="282" r:id="rId20"/>
    <p:sldId id="283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704" autoAdjust="0"/>
  </p:normalViewPr>
  <p:slideViewPr>
    <p:cSldViewPr snapToGrid="0">
      <p:cViewPr varScale="1">
        <p:scale>
          <a:sx n="102" d="100"/>
          <a:sy n="102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view.tennessee.edu/reports/powerbi/UTHSC/COM/Course_Evals/Away_Electives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-residents.aamc.org/visiting-student-learning-opportunities/how-use-vslo-application-service" TargetMode="External"/><Relationship Id="rId7" Type="http://schemas.openxmlformats.org/officeDocument/2006/relationships/hyperlink" Target="https://students-residents.aamc.org/students/explore-urim-opportunities-visiting-students" TargetMode="External"/><Relationship Id="rId2" Type="http://schemas.openxmlformats.org/officeDocument/2006/relationships/hyperlink" Target="https://students-residents.aamc.org/visiting-student-learning-opportunities/visiting-student-learning-opportunities-vslo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students-residents.aamc.org/visiting-student-learning-opportunities/coronavirus-covid-19-and-vslo-program-0" TargetMode="External"/><Relationship Id="rId5" Type="http://schemas.openxmlformats.org/officeDocument/2006/relationships/hyperlink" Target="https://students-residents.aamc.org/visiting-student-learning-opportunities/vslo-frequently-asked-questions" TargetMode="External"/><Relationship Id="rId4" Type="http://schemas.openxmlformats.org/officeDocument/2006/relationships/hyperlink" Target="https://students-residents.aamc.org/attending-medical-school/vslo-application-student-train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norwood@uthsc.edu" TargetMode="External"/><Relationship Id="rId2" Type="http://schemas.openxmlformats.org/officeDocument/2006/relationships/hyperlink" Target="https://www.uthsc.edu/medicine/medical-education/documents/away-rotation-application.pdf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netID@tennessee.edu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hsc.edu/medicine/student-affairs/counseling/m3.php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hsc.edu/medicine/medical-education/away-rotation.php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norwood@uthsc.edu" TargetMode="External"/><Relationship Id="rId2" Type="http://schemas.openxmlformats.org/officeDocument/2006/relationships/hyperlink" Target="https://www.uthsc.edu/medicine/medical-education/away-rotation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s.tennessee.edu/cas/login?service=https%3A%2F%2Fidp.utk.edu%2Fidp%2FAuthn%2FExtCas%3Fconversation%3De1s1%26entityId%3Dhttps%3A%2F%2Flms.navexglobal.com%2Ftopclass1%2Flogin.do%3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Applying through Visiting student learning opportunities system or </a:t>
            </a:r>
            <a:r>
              <a:rPr lang="en-US" dirty="0" err="1"/>
              <a:t>vslo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89"/>
            <a:ext cx="4941770" cy="7102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Kimberlee Norwood, MA</a:t>
            </a:r>
          </a:p>
          <a:p>
            <a:r>
              <a:rPr lang="en-US" dirty="0"/>
              <a:t>Program Lead Visiting Affiliations and Clinical Onboarding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1474-833E-1EC3-E426-87044917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photograph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4EFD3-8568-5CD0-3B0A-3415E0273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069B9-57A8-7B36-CFE1-82CE387D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0D02C-865B-C946-13A1-68F12CA9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4" descr="Image result for elective application headshots good and bad examples">
            <a:extLst>
              <a:ext uri="{FF2B5EF4-FFF2-40B4-BE49-F238E27FC236}">
                <a16:creationId xmlns:a16="http://schemas.microsoft.com/office/drawing/2014/main" id="{6F6C3165-C977-62D4-0423-79A9EFD15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9" y="1465767"/>
            <a:ext cx="2900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elective application headshots good and bad examples">
            <a:extLst>
              <a:ext uri="{FF2B5EF4-FFF2-40B4-BE49-F238E27FC236}">
                <a16:creationId xmlns:a16="http://schemas.microsoft.com/office/drawing/2014/main" id="{2104B523-E64D-CBEE-FD18-E80AFC2D0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05" y="1530855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elective application headshots good and bad examples">
            <a:extLst>
              <a:ext uri="{FF2B5EF4-FFF2-40B4-BE49-F238E27FC236}">
                <a16:creationId xmlns:a16="http://schemas.microsoft.com/office/drawing/2014/main" id="{283C58D6-337E-EF07-7DEA-24FC7A9D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69" y="1640645"/>
            <a:ext cx="2667721" cy="41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elective application headshots good and bad examples">
            <a:extLst>
              <a:ext uri="{FF2B5EF4-FFF2-40B4-BE49-F238E27FC236}">
                <a16:creationId xmlns:a16="http://schemas.microsoft.com/office/drawing/2014/main" id="{A97083FE-D098-E393-7CCD-7D867A21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330" y="1756829"/>
            <a:ext cx="2667721" cy="40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D834-F1E2-4848-8093-D412A7B0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A49C-96F4-440D-B89E-A0AE94F7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95925" y="5029200"/>
            <a:ext cx="6696075" cy="3651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Richard Branson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901E90-DFFE-B295-5BA1-6E820373B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94" y="0"/>
            <a:ext cx="10556424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213BF3-AC26-456F-43E1-F2459E7D316A}"/>
              </a:ext>
            </a:extLst>
          </p:cNvPr>
          <p:cNvSpPr txBox="1"/>
          <p:nvPr/>
        </p:nvSpPr>
        <p:spPr>
          <a:xfrm>
            <a:off x="1567543" y="5466303"/>
            <a:ext cx="3707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Physicians when applying for a specific position – highlighting relevant skills and experience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733CCE-8C52-4CEB-64C5-463001A7F486}"/>
              </a:ext>
            </a:extLst>
          </p:cNvPr>
          <p:cNvSpPr txBox="1"/>
          <p:nvPr/>
        </p:nvSpPr>
        <p:spPr>
          <a:xfrm>
            <a:off x="7244862" y="5466303"/>
            <a:ext cx="3379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Medical students, residents, physicians – living document, full history including academics, presentations, publications, etc.</a:t>
            </a:r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637DEDF5-3FCD-4BC2-86A5-7BE2BF01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918C3C97-444D-4600-8553-B9C4C1F8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48E9129-4CC6-47BA-ACD8-2C632A86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5" name="Picture 2" descr="Image result for aamc immunization form image">
            <a:extLst>
              <a:ext uri="{FF2B5EF4-FFF2-40B4-BE49-F238E27FC236}">
                <a16:creationId xmlns:a16="http://schemas.microsoft.com/office/drawing/2014/main" id="{E629071C-42A3-F953-506C-CE907DE4F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09" y="174824"/>
            <a:ext cx="4978400" cy="64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0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8527-234F-C13B-DAF0-DD857E25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Fees for VSLO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5F986-03AF-3283-B252-BFDCAD73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C9983-58BA-990C-3CFE-4990472C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4F9E2-0283-780D-6CC4-4C11CFC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2474A-2042-9E4A-3C60-8D840814225D}"/>
              </a:ext>
            </a:extLst>
          </p:cNvPr>
          <p:cNvSpPr txBox="1"/>
          <p:nvPr/>
        </p:nvSpPr>
        <p:spPr>
          <a:xfrm>
            <a:off x="3047215" y="2138695"/>
            <a:ext cx="60944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Who pays VSLO fees?</a:t>
            </a:r>
          </a:p>
          <a:p>
            <a:pPr lvl="1"/>
            <a:r>
              <a:rPr lang="en-US" dirty="0"/>
              <a:t>Student</a:t>
            </a:r>
          </a:p>
          <a:p>
            <a:r>
              <a:rPr lang="en-US" dirty="0"/>
              <a:t>Fees based on number of institutions applied to not number of electives</a:t>
            </a:r>
          </a:p>
          <a:p>
            <a:r>
              <a:rPr lang="en-US" dirty="0"/>
              <a:t>First institution is $35</a:t>
            </a:r>
          </a:p>
          <a:p>
            <a:pPr lvl="1"/>
            <a:r>
              <a:rPr lang="en-US" dirty="0"/>
              <a:t>$15 second institution fee</a:t>
            </a:r>
          </a:p>
          <a:p>
            <a:pPr lvl="1"/>
            <a:r>
              <a:rPr lang="en-US" dirty="0"/>
              <a:t>$15 third institution fee</a:t>
            </a:r>
          </a:p>
          <a:p>
            <a:r>
              <a:rPr lang="en-US" dirty="0"/>
              <a:t>If the student re-apples to one of these three institutions, they will not be charged a second time.</a:t>
            </a:r>
          </a:p>
        </p:txBody>
      </p:sp>
    </p:spTree>
    <p:extLst>
      <p:ext uri="{BB962C8B-B14F-4D97-AF65-F5344CB8AC3E}">
        <p14:creationId xmlns:p14="http://schemas.microsoft.com/office/powerpoint/2010/main" val="200717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70C0-EF1D-906D-7A83-4562B8BCE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sure if a rotation is the right fit for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77574-B9D7-5F63-7AAF-5691FCF2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B027E-B393-65EE-DEF6-F05DF660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8D69E-5A06-C425-A41F-01F07DAA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3C6B8-A705-FE70-2B32-BB996D089C8B}"/>
              </a:ext>
            </a:extLst>
          </p:cNvPr>
          <p:cNvSpPr txBox="1"/>
          <p:nvPr/>
        </p:nvSpPr>
        <p:spPr>
          <a:xfrm>
            <a:off x="1382598" y="2564091"/>
            <a:ext cx="9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Away elective reviews are posted by students that have done a previous away at said location. You may view those here: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https://reportview.tennessee.edu/reports/powerbi/UTHSC/COM/Course_Evals/Away_Electives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516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AB05-C84D-CE3D-CABC-C410CD37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88" y="0"/>
            <a:ext cx="10515600" cy="1325563"/>
          </a:xfrm>
        </p:spPr>
        <p:txBody>
          <a:bodyPr/>
          <a:lstStyle/>
          <a:p>
            <a:r>
              <a:rPr lang="en-US" dirty="0"/>
              <a:t>Key links for VSLO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E7052-53A7-1787-28C1-4037C50F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E4257-E9D2-DFC6-014D-58766544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73C7D-6F89-B496-A607-3EF2924B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1BC96-31F8-2B1F-5AE7-EBD875302D2B}"/>
              </a:ext>
            </a:extLst>
          </p:cNvPr>
          <p:cNvSpPr txBox="1"/>
          <p:nvPr/>
        </p:nvSpPr>
        <p:spPr>
          <a:xfrm>
            <a:off x="2300140" y="1067020"/>
            <a:ext cx="71148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VSLO website:</a:t>
            </a:r>
          </a:p>
          <a:p>
            <a:r>
              <a:rPr lang="en-US" dirty="0">
                <a:hlinkClick r:id="rId2"/>
              </a:rPr>
              <a:t>https://students-residents.aamc.org/visiting-student-learning-opportunities/visiting-student-learning-opportunities-vslo</a:t>
            </a:r>
            <a:r>
              <a:rPr lang="en-US" dirty="0"/>
              <a:t> </a:t>
            </a:r>
          </a:p>
          <a:p>
            <a:r>
              <a:rPr lang="en-US" b="1" dirty="0"/>
              <a:t>How to use VSLO:</a:t>
            </a:r>
          </a:p>
          <a:p>
            <a:r>
              <a:rPr lang="en-US" dirty="0">
                <a:hlinkClick r:id="rId3"/>
              </a:rPr>
              <a:t>https://students-residents.aamc.org/visiting-student-learning-opportunities/how-use-vslo-application-service</a:t>
            </a:r>
            <a:endParaRPr lang="en-US" dirty="0"/>
          </a:p>
          <a:p>
            <a:r>
              <a:rPr lang="en-US" b="1" dirty="0"/>
              <a:t>VSLO Training Videos:</a:t>
            </a:r>
          </a:p>
          <a:p>
            <a:r>
              <a:rPr lang="en-US" dirty="0">
                <a:hlinkClick r:id="rId4"/>
              </a:rPr>
              <a:t>https://students-residents.aamc.org/attending-medical-school/vslo-application-student-training</a:t>
            </a:r>
            <a:r>
              <a:rPr lang="en-US" dirty="0"/>
              <a:t> </a:t>
            </a:r>
          </a:p>
          <a:p>
            <a:r>
              <a:rPr lang="en-US" b="1" dirty="0"/>
              <a:t>VSLO FAQs:</a:t>
            </a:r>
          </a:p>
          <a:p>
            <a:r>
              <a:rPr lang="en-US" dirty="0">
                <a:hlinkClick r:id="rId5"/>
              </a:rPr>
              <a:t>https://students-residents.aamc.org/visiting-student-learning-opportunities/vslo-frequently-asked-questions</a:t>
            </a:r>
            <a:endParaRPr lang="en-US" dirty="0"/>
          </a:p>
          <a:p>
            <a:r>
              <a:rPr lang="en-US" b="1" dirty="0"/>
              <a:t>VSLO Coronavirus (COVID) FAQs:</a:t>
            </a:r>
          </a:p>
          <a:p>
            <a:r>
              <a:rPr lang="en-US" dirty="0">
                <a:hlinkClick r:id="rId6"/>
              </a:rPr>
              <a:t>https://students-residents.aamc.org/visiting-student-learning-opportunities/coronavirus-covid-19-and-vslo-program-0</a:t>
            </a:r>
            <a:r>
              <a:rPr lang="en-US" dirty="0"/>
              <a:t> </a:t>
            </a:r>
          </a:p>
          <a:p>
            <a:r>
              <a:rPr lang="en-US" b="1" dirty="0"/>
              <a:t>Explore </a:t>
            </a:r>
            <a:r>
              <a:rPr lang="en-US" b="1" dirty="0" err="1"/>
              <a:t>URiM</a:t>
            </a:r>
            <a:r>
              <a:rPr lang="en-US" b="1" dirty="0"/>
              <a:t> Opportunities:</a:t>
            </a:r>
          </a:p>
          <a:p>
            <a:r>
              <a:rPr lang="en-US" dirty="0">
                <a:hlinkClick r:id="rId7"/>
              </a:rPr>
              <a:t>https://students-residents.aamc.org/students/explore-urim-opportunities-visiting-students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7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BA83-340A-E5CA-3247-F6BEFC83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vslo</a:t>
            </a:r>
            <a:r>
              <a:rPr lang="en-US" dirty="0"/>
              <a:t> away electives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CA9F5-25BA-641F-F3B7-F5DD57AB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A9948-BD73-16BC-55F8-262F20BF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53B93-76D6-5AFA-C08A-716F80CC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156A5-7D79-C2FD-2ACF-D3C2BEF7D743}"/>
              </a:ext>
            </a:extLst>
          </p:cNvPr>
          <p:cNvSpPr txBox="1"/>
          <p:nvPr/>
        </p:nvSpPr>
        <p:spPr>
          <a:xfrm>
            <a:off x="3047215" y="1723196"/>
            <a:ext cx="609442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If you want an away rotation not in VSLO, you must complete the </a:t>
            </a:r>
            <a:r>
              <a:rPr lang="en-US" i="1" dirty="0">
                <a:solidFill>
                  <a:srgbClr val="0070C0"/>
                </a:solidFill>
                <a:hlinkClick r:id="rId2"/>
              </a:rPr>
              <a:t>Application Form for </a:t>
            </a:r>
            <a:r>
              <a:rPr lang="en-US" i="1" dirty="0" err="1">
                <a:solidFill>
                  <a:srgbClr val="0070C0"/>
                </a:solidFill>
                <a:hlinkClick r:id="rId2"/>
              </a:rPr>
              <a:t>NonVSLO</a:t>
            </a:r>
            <a:r>
              <a:rPr lang="en-US" i="1" dirty="0">
                <a:solidFill>
                  <a:srgbClr val="0070C0"/>
                </a:solidFill>
                <a:hlinkClick r:id="rId2"/>
              </a:rPr>
              <a:t> Away/International Electives </a:t>
            </a:r>
            <a:r>
              <a:rPr lang="en-US" dirty="0">
                <a:solidFill>
                  <a:srgbClr val="0070C0"/>
                </a:solidFill>
              </a:rPr>
              <a:t>and submit to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knorwood@uthsc.edu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Section 1 – student completes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Section 2 – corresponding UT Department completes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Section 3 – Office of Medical Education approves (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knorwood@uthsc.edu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Section 4 – Completed by the Host Institution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Form MUST be completed and returned with legible host institution information to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knorwood@uthsc.edu</a:t>
            </a:r>
            <a:r>
              <a:rPr lang="en-US" dirty="0">
                <a:solidFill>
                  <a:srgbClr val="0070C0"/>
                </a:solidFill>
              </a:rPr>
              <a:t> PRIOR to beginning the rotation.</a:t>
            </a:r>
          </a:p>
        </p:txBody>
      </p:sp>
    </p:spTree>
    <p:extLst>
      <p:ext uri="{BB962C8B-B14F-4D97-AF65-F5344CB8AC3E}">
        <p14:creationId xmlns:p14="http://schemas.microsoft.com/office/powerpoint/2010/main" val="112758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783BF-70BD-AB77-AAF1-2E5CD26D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80B91-3722-D9FA-D4FE-30B7B992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87851-14C2-DB55-41E9-B7E94743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0642F-FACB-6D28-7E40-3BEF35CE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AutoShape 2" descr="Please Submit Your Question - Trinity on the Hill">
            <a:extLst>
              <a:ext uri="{FF2B5EF4-FFF2-40B4-BE49-F238E27FC236}">
                <a16:creationId xmlns:a16="http://schemas.microsoft.com/office/drawing/2014/main" id="{8195C48E-BBF0-BDA5-3870-80FA18D4DD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Amazon.com: Question of the Day : Alexa Skills">
            <a:extLst>
              <a:ext uri="{FF2B5EF4-FFF2-40B4-BE49-F238E27FC236}">
                <a16:creationId xmlns:a16="http://schemas.microsoft.com/office/drawing/2014/main" id="{190BA947-12D7-4DC8-B783-E488B5E7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5" y="24838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1 Answers To The Biggest FAFSA Questions – Forbes Advisor">
            <a:extLst>
              <a:ext uri="{FF2B5EF4-FFF2-40B4-BE49-F238E27FC236}">
                <a16:creationId xmlns:a16="http://schemas.microsoft.com/office/drawing/2014/main" id="{C9B3A7B3-0A49-11E0-6E05-B047988B4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64" y="1356282"/>
            <a:ext cx="6270985" cy="35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Question, Download Free Question png images, Free ClipArts on Clipart  Library">
            <a:extLst>
              <a:ext uri="{FF2B5EF4-FFF2-40B4-BE49-F238E27FC236}">
                <a16:creationId xmlns:a16="http://schemas.microsoft.com/office/drawing/2014/main" id="{CA975B4F-9812-5419-42C9-1FA24DFA7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40" y="4752238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88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3030722"/>
          </a:xfrm>
        </p:spPr>
        <p:txBody>
          <a:bodyPr>
            <a:normAutofit/>
          </a:bodyPr>
          <a:lstStyle/>
          <a:p>
            <a:r>
              <a:rPr lang="en-US" sz="2400" dirty="0"/>
              <a:t>Kimberlee Norwood, MA</a:t>
            </a:r>
          </a:p>
          <a:p>
            <a:r>
              <a:rPr lang="en-US" sz="2400" dirty="0"/>
              <a:t>Program Lead Visiting Affiliations and Clinical Onboarding</a:t>
            </a:r>
          </a:p>
          <a:p>
            <a:r>
              <a:rPr lang="en-US" sz="2400" dirty="0"/>
              <a:t>knorwood@uthsc.edu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C7382-18E7-4821-8C61-461D6BBE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Applying through VSLO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What you may need</a:t>
            </a:r>
          </a:p>
          <a:p>
            <a:r>
              <a:rPr lang="en-US" dirty="0"/>
              <a:t>How you do it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BAF8-EA80-4AD4-8D83-5960C299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>
            <a:normAutofit fontScale="90000"/>
          </a:bodyPr>
          <a:lstStyle/>
          <a:p>
            <a:r>
              <a:rPr lang="en-US" dirty="0"/>
              <a:t>Visiting student learning opportunities - VSLO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/>
          <a:lstStyle/>
          <a:p>
            <a:r>
              <a:rPr lang="en-US" dirty="0"/>
              <a:t>VSLO is pronounced </a:t>
            </a:r>
            <a:r>
              <a:rPr lang="en-US" dirty="0" err="1"/>
              <a:t>Veez</a:t>
            </a:r>
            <a:r>
              <a:rPr lang="en-US" dirty="0"/>
              <a:t>-low</a:t>
            </a:r>
          </a:p>
          <a:p>
            <a:r>
              <a:rPr lang="en-US" dirty="0"/>
              <a:t>not Vee-slow per the AAMC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254" y="536856"/>
            <a:ext cx="4179570" cy="1715531"/>
          </a:xfrm>
        </p:spPr>
        <p:txBody>
          <a:bodyPr/>
          <a:lstStyle/>
          <a:p>
            <a:r>
              <a:rPr lang="en-US" dirty="0"/>
              <a:t>Gaining access and using VSLO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FAA9-633A-475C-B8ED-840A34F72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2318995"/>
            <a:ext cx="4179570" cy="35633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Receive invite from AAMC sent by Ms. Norwood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 instructions in invite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netID@tennessee.edu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for the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application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host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for and apply to electives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Upload and assign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 application status</a:t>
            </a:r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0E9A-D3E7-3CD1-615A-B01C74FED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2558" y="2571234"/>
            <a:ext cx="4179570" cy="1715531"/>
          </a:xfrm>
        </p:spPr>
        <p:txBody>
          <a:bodyPr/>
          <a:lstStyle/>
          <a:p>
            <a:r>
              <a:rPr lang="en-US" dirty="0"/>
              <a:t>Students must meet with their specialty advisor prior to applying for an away rotation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50D0E-10B4-F8D6-C26A-E93A9C22B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5107" y="4866977"/>
            <a:ext cx="4179570" cy="10342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https://www.uthsc.edu/medicine/student-affairs/counseling/m3.php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873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CB8C-E435-8285-544C-BBB7A661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956" y="136525"/>
            <a:ext cx="8421688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information might I need to apply in VSLO?</a:t>
            </a:r>
            <a:br>
              <a:rPr lang="en-US" dirty="0"/>
            </a:br>
            <a:r>
              <a:rPr lang="en-US" sz="2200" dirty="0">
                <a:hlinkClick r:id="rId2"/>
              </a:rPr>
              <a:t>https://www.uthsc.edu/medicine/medical-education/away-rotation.php</a:t>
            </a:r>
            <a:r>
              <a:rPr lang="en-US" sz="22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335C3-5125-38F7-A280-3141336E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5156" y="1412479"/>
            <a:ext cx="3924300" cy="823912"/>
          </a:xfrm>
        </p:spPr>
        <p:txBody>
          <a:bodyPr/>
          <a:lstStyle/>
          <a:p>
            <a:r>
              <a:rPr lang="en-US" b="1" dirty="0"/>
              <a:t>Contact Information</a:t>
            </a:r>
            <a:r>
              <a:rPr lang="en-US" dirty="0"/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44E23-91F9-C08B-0D2A-7BCB2D4BE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5156" y="2189958"/>
            <a:ext cx="3924300" cy="3100821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Full legal name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AAMC ID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Address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Phone number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Email address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Emergency contact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Citizenship and Visa information, if applicable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C91CC-A32A-69C4-177B-C9ACBDEC5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37999" y="1201630"/>
            <a:ext cx="3943627" cy="823912"/>
          </a:xfrm>
        </p:spPr>
        <p:txBody>
          <a:bodyPr/>
          <a:lstStyle/>
          <a:p>
            <a:r>
              <a:rPr lang="en-US" b="1" dirty="0"/>
              <a:t>Identification information: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9550A-BD2D-DA9D-EF57-08466E324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2546" y="1962069"/>
            <a:ext cx="3943627" cy="1072051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Last four digits of social security number (SSN)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Date of birth (DOB)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Gender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i="1" dirty="0"/>
              <a:t>**ONLY displayed to host if you accept their elective offer.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374AA1-7339-89A1-A2EA-A6A1CCB0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9D86FC-364B-7A3E-259E-B885082C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F1B3-AFC7-6F49-05A9-C0AD8260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D0EB76-F2BD-06AC-8F26-CC7EB3A5807A}"/>
              </a:ext>
            </a:extLst>
          </p:cNvPr>
          <p:cNvSpPr txBox="1"/>
          <p:nvPr/>
        </p:nvSpPr>
        <p:spPr>
          <a:xfrm>
            <a:off x="1210372" y="419458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Core Clerkships</a:t>
            </a:r>
            <a:r>
              <a:rPr lang="en-US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C48D5-1C79-528A-8633-22599D613852}"/>
              </a:ext>
            </a:extLst>
          </p:cNvPr>
          <p:cNvSpPr txBox="1"/>
          <p:nvPr/>
        </p:nvSpPr>
        <p:spPr>
          <a:xfrm>
            <a:off x="1210372" y="4584663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Include dates core clerkships have</a:t>
            </a:r>
          </a:p>
          <a:p>
            <a:r>
              <a:rPr lang="en-US" dirty="0"/>
              <a:t>Been/will be completed.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CB96DF-8846-F60C-C8CC-89A08D15DCB2}"/>
              </a:ext>
            </a:extLst>
          </p:cNvPr>
          <p:cNvSpPr txBox="1"/>
          <p:nvPr/>
        </p:nvSpPr>
        <p:spPr>
          <a:xfrm>
            <a:off x="1210372" y="5595727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electives and dates you are requesting,</a:t>
            </a:r>
          </a:p>
          <a:p>
            <a:r>
              <a:rPr lang="en-US" dirty="0"/>
              <a:t>in order of preference.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6120E2-69CA-453A-B36D-C5D570CE67E6}"/>
              </a:ext>
            </a:extLst>
          </p:cNvPr>
          <p:cNvSpPr txBox="1"/>
          <p:nvPr/>
        </p:nvSpPr>
        <p:spPr>
          <a:xfrm>
            <a:off x="1210372" y="529077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Elective Requests</a:t>
            </a:r>
            <a:r>
              <a:rPr lang="en-US" dirty="0"/>
              <a:t>: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1A5929D-F362-32E8-7781-906ABD625E6B}"/>
              </a:ext>
            </a:extLst>
          </p:cNvPr>
          <p:cNvSpPr txBox="1">
            <a:spLocks/>
          </p:cNvSpPr>
          <p:nvPr/>
        </p:nvSpPr>
        <p:spPr>
          <a:xfrm>
            <a:off x="7018256" y="2579540"/>
            <a:ext cx="394362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Verification Data: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C3CAB662-2914-1A28-02B4-17E19E8ECD7D}"/>
              </a:ext>
            </a:extLst>
          </p:cNvPr>
          <p:cNvSpPr txBox="1">
            <a:spLocks/>
          </p:cNvSpPr>
          <p:nvPr/>
        </p:nvSpPr>
        <p:spPr>
          <a:xfrm>
            <a:off x="7038001" y="3429000"/>
            <a:ext cx="3943627" cy="823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Supporting verification data is supplied by your home school (i.e., indicating you are in good academic standing and the amounts of your liability coverage)</a:t>
            </a: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5FF4D22-FCF4-AFFE-81A9-278E5E69602F}"/>
              </a:ext>
            </a:extLst>
          </p:cNvPr>
          <p:cNvSpPr txBox="1">
            <a:spLocks/>
          </p:cNvSpPr>
          <p:nvPr/>
        </p:nvSpPr>
        <p:spPr>
          <a:xfrm>
            <a:off x="7038000" y="4759653"/>
            <a:ext cx="3943627" cy="1961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Transcript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Photograph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Curriculum vitae (CV)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AAMC Immunization Form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Supplemental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D773474-C41B-1BEC-32DC-84CE18F5ED39}"/>
              </a:ext>
            </a:extLst>
          </p:cNvPr>
          <p:cNvSpPr txBox="1">
            <a:spLocks/>
          </p:cNvSpPr>
          <p:nvPr/>
        </p:nvSpPr>
        <p:spPr>
          <a:xfrm>
            <a:off x="7038000" y="3928981"/>
            <a:ext cx="394362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Supporting Documents:</a:t>
            </a:r>
          </a:p>
        </p:txBody>
      </p:sp>
    </p:spTree>
    <p:extLst>
      <p:ext uri="{BB962C8B-B14F-4D97-AF65-F5344CB8AC3E}">
        <p14:creationId xmlns:p14="http://schemas.microsoft.com/office/powerpoint/2010/main" val="27352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57579F0-C7B7-41E0-A9B6-67CAC6EE7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36525"/>
            <a:ext cx="6696074" cy="365125"/>
          </a:xfrm>
        </p:spPr>
        <p:txBody>
          <a:bodyPr>
            <a:noAutofit/>
          </a:bodyPr>
          <a:lstStyle/>
          <a:p>
            <a:r>
              <a:rPr lang="en-US" sz="2400" dirty="0"/>
              <a:t>Key Information for VSLO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DDA6-D423-2E3E-7EBC-9919FF7C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5FB8-BECF-8642-4F14-6A258604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28567-FDB8-AD1A-2DD3-DC245199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1EBD41-8ACE-1FF7-E9EA-CF9A9F476D14}"/>
              </a:ext>
            </a:extLst>
          </p:cNvPr>
          <p:cNvSpPr txBox="1">
            <a:spLocks/>
          </p:cNvSpPr>
          <p:nvPr/>
        </p:nvSpPr>
        <p:spPr>
          <a:xfrm>
            <a:off x="2757130" y="887917"/>
            <a:ext cx="8596668" cy="5833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Helpful link: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https://www.uthsc.edu/medicine/medical-education/away-rotation.php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Request transcripts from Self-Service Banner, Student tab, Student Records, then top option: ERAS/VSAS Transcript request (Medical Students only).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AAMC Immunization Forms can be completed at University Health Services (UHS).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Letters of Good Standing can be requested from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knorwood@uthsc.edu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Certificate of Malpractice coverage is posted on OLSEN.  If additional coverage is needed, student acquires at student’s expense.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If need a criminal background check (other than at matriculation), student can request from Verified Credentials at student’s expense.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Letters of Recommendation (LOR) are the student’s responsibility.  Have the person send the LOR to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knorwood@uthsc.edu</a:t>
            </a:r>
            <a:r>
              <a:rPr lang="en-US" dirty="0">
                <a:solidFill>
                  <a:srgbClr val="0070C0"/>
                </a:solidFill>
              </a:rPr>
              <a:t> to attach to your application.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Need to have current copy of BLS/ACLS certification.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TB Mask fit card – know where it is, if you are asked to provide.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HIPAA Training certificate – know where it is, if you are asked to provide.  </a:t>
            </a:r>
            <a:r>
              <a:rPr lang="en-US" dirty="0">
                <a:solidFill>
                  <a:srgbClr val="0070C0"/>
                </a:solidFill>
                <a:hlinkClick r:id="rId4"/>
              </a:rPr>
              <a:t>HIPAA Privacy and Security Training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OSHA Training certificate – know where it is, if you are asked to provide.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Drug Screening – You may have it done at UHS.  6 panel or 10 panel?  6 months or 12 months?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Board Scores – know where your report is, in case the report is requested.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Home School Evaluation Form – this is located on OLSEN.  Ms. Norwood will send them to VSLO schools as well, if requested from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0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D582-992D-F83D-A613-501BF198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3ABF2-B954-7215-F4F1-FCBCFA522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B24B8-7DE6-946D-0BC8-A43D42A4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5CCD0-6669-4651-C2AD-52F58BC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E3E2289-7658-2AFC-FF42-7F1F9E23E62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62AE4-9371-3BB7-0040-06C1E77BA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59164" y="132665"/>
            <a:ext cx="10515600" cy="1325563"/>
          </a:xfrm>
        </p:spPr>
        <p:txBody>
          <a:bodyPr/>
          <a:lstStyle/>
          <a:p>
            <a:r>
              <a:rPr lang="en-US" dirty="0"/>
              <a:t>VSLO Photograph</a:t>
            </a:r>
            <a:br>
              <a:rPr lang="en-US" dirty="0"/>
            </a:br>
            <a:r>
              <a:rPr lang="en-US" dirty="0"/>
              <a:t>bad examples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1AE66-47AA-4110-86B9-0626D495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5A93F-DCAE-40B8-8E94-3239A1A6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91613-153A-4005-9F4D-2F185A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2" descr="Image result for elective application headshots good and bad examples">
            <a:extLst>
              <a:ext uri="{FF2B5EF4-FFF2-40B4-BE49-F238E27FC236}">
                <a16:creationId xmlns:a16="http://schemas.microsoft.com/office/drawing/2014/main" id="{A0917B04-7951-D370-0562-2399BD27D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3" y="1690688"/>
            <a:ext cx="2660747" cy="199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elective application headshots good and bad examples">
            <a:extLst>
              <a:ext uri="{FF2B5EF4-FFF2-40B4-BE49-F238E27FC236}">
                <a16:creationId xmlns:a16="http://schemas.microsoft.com/office/drawing/2014/main" id="{F786C282-3E7A-381B-82EE-F64CF82E5661}"/>
              </a:ext>
            </a:extLst>
          </p:cNvPr>
          <p:cNvPicPr>
            <a:picLocks noGrp="1" noChangeAspect="1" noChangeArrowheads="1"/>
          </p:cNvPicPr>
          <p:nvPr>
            <p:ph type="tbl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60" y="1357653"/>
            <a:ext cx="237172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Image result for bad professional headshots">
            <a:extLst>
              <a:ext uri="{FF2B5EF4-FFF2-40B4-BE49-F238E27FC236}">
                <a16:creationId xmlns:a16="http://schemas.microsoft.com/office/drawing/2014/main" id="{F86C5689-0F80-3582-EE62-348AC71B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78" y="900127"/>
            <a:ext cx="1913593" cy="287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result for elective application headshots good and bad examples">
            <a:extLst>
              <a:ext uri="{FF2B5EF4-FFF2-40B4-BE49-F238E27FC236}">
                <a16:creationId xmlns:a16="http://schemas.microsoft.com/office/drawing/2014/main" id="{EE765DEF-5137-B85E-3F78-AFE8B487B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436" y="111990"/>
            <a:ext cx="2660747" cy="266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elective application headshots good and bad examples">
            <a:extLst>
              <a:ext uri="{FF2B5EF4-FFF2-40B4-BE49-F238E27FC236}">
                <a16:creationId xmlns:a16="http://schemas.microsoft.com/office/drawing/2014/main" id="{145A7826-4BC5-2C96-E672-8588C8969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444" y="2764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bad professional headshots">
            <a:extLst>
              <a:ext uri="{FF2B5EF4-FFF2-40B4-BE49-F238E27FC236}">
                <a16:creationId xmlns:a16="http://schemas.microsoft.com/office/drawing/2014/main" id="{05876348-9D0A-02BD-B7CF-5356E785F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63" y="4960472"/>
            <a:ext cx="4373017" cy="16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Image result for bad professional headshots of medical students">
            <a:extLst>
              <a:ext uri="{FF2B5EF4-FFF2-40B4-BE49-F238E27FC236}">
                <a16:creationId xmlns:a16="http://schemas.microsoft.com/office/drawing/2014/main" id="{812F20AB-58DE-CC05-D050-05B50781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37" y="3887402"/>
            <a:ext cx="1408564" cy="25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bad professional headshots">
            <a:extLst>
              <a:ext uri="{FF2B5EF4-FFF2-40B4-BE49-F238E27FC236}">
                <a16:creationId xmlns:a16="http://schemas.microsoft.com/office/drawing/2014/main" id="{29649F48-C4DB-B575-4A86-1B439ACB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80" y="3553583"/>
            <a:ext cx="2539604" cy="31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Image result for bad professional headshots of medical students">
            <a:extLst>
              <a:ext uri="{FF2B5EF4-FFF2-40B4-BE49-F238E27FC236}">
                <a16:creationId xmlns:a16="http://schemas.microsoft.com/office/drawing/2014/main" id="{4B0FAC4F-0F16-A596-6C24-E08BCE2C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6" y="4240286"/>
            <a:ext cx="2325039" cy="13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82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{3852264B-B470-433A-BF37-697ECDB7222F}tf67328976_win32</Template>
  <TotalTime>138</TotalTime>
  <Words>979</Words>
  <Application>Microsoft Office PowerPoint</Application>
  <PresentationFormat>Widescreen</PresentationFormat>
  <Paragraphs>152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Tenorite</vt:lpstr>
      <vt:lpstr>Office Theme</vt:lpstr>
      <vt:lpstr>Applying through Visiting student learning opportunities system or vslo</vt:lpstr>
      <vt:lpstr>Applying through VSLO</vt:lpstr>
      <vt:lpstr>Visiting student learning opportunities - VSLO</vt:lpstr>
      <vt:lpstr>Gaining access and using VSLO</vt:lpstr>
      <vt:lpstr>Students must meet with their specialty advisor prior to applying for an away rotation</vt:lpstr>
      <vt:lpstr>What information might I need to apply in VSLO? https://www.uthsc.edu/medicine/medical-education/away-rotation.php </vt:lpstr>
      <vt:lpstr>PowerPoint Presentation</vt:lpstr>
      <vt:lpstr>PowerPoint Presentation</vt:lpstr>
      <vt:lpstr>VSLO Photograph bad examples</vt:lpstr>
      <vt:lpstr>Professional photograph</vt:lpstr>
      <vt:lpstr>PowerPoint Presentation</vt:lpstr>
      <vt:lpstr>PowerPoint Presentation</vt:lpstr>
      <vt:lpstr>Fees for VSLO</vt:lpstr>
      <vt:lpstr>Not sure if a rotation is the right fit for you</vt:lpstr>
      <vt:lpstr>Key links for VSLO</vt:lpstr>
      <vt:lpstr>Non-vslo away electives</vt:lpstr>
      <vt:lpstr>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through Visiting student learning opportunities system or vslo</dc:title>
  <dc:creator>Norwood, Kimberlee V</dc:creator>
  <cp:lastModifiedBy>Norwood, Kimberlee V</cp:lastModifiedBy>
  <cp:revision>6</cp:revision>
  <dcterms:created xsi:type="dcterms:W3CDTF">2023-01-17T14:11:25Z</dcterms:created>
  <dcterms:modified xsi:type="dcterms:W3CDTF">2023-01-17T16:29:42Z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