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2" r:id="rId4"/>
    <p:sldId id="259" r:id="rId5"/>
    <p:sldId id="258" r:id="rId6"/>
    <p:sldId id="261" r:id="rId7"/>
    <p:sldId id="263" r:id="rId8"/>
    <p:sldId id="274" r:id="rId9"/>
    <p:sldId id="264" r:id="rId10"/>
    <p:sldId id="265" r:id="rId11"/>
    <p:sldId id="266" r:id="rId12"/>
    <p:sldId id="26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3"/>
    <p:restoredTop sz="81991"/>
  </p:normalViewPr>
  <p:slideViewPr>
    <p:cSldViewPr snapToGrid="0" snapToObjects="1">
      <p:cViewPr varScale="1">
        <p:scale>
          <a:sx n="92" d="100"/>
          <a:sy n="92" d="100"/>
        </p:scale>
        <p:origin x="1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7879B-4ED7-5E40-81CB-834086ABA22F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5118B-F7B6-E14F-9C59-D26A9400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118B-F7B6-E14F-9C59-D26A9400E1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3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118B-F7B6-E14F-9C59-D26A9400E1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0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118B-F7B6-E14F-9C59-D26A9400E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to think about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does Step 2 need to be taken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should I do JIs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Who is going to write my letters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do I need to submit ERAS – Sept 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will I be interviewing?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118B-F7B6-E14F-9C59-D26A9400E1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2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potentially move one clerkship a bit later with approval from Dr. Jameson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students applying early take Step 2 later (block 9 or 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Interviews are early; Match is January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118B-F7B6-E14F-9C59-D26A9400E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9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these questions are pertinent now to scheduling your fourth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118B-F7B6-E14F-9C59-D26A9400E1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118B-F7B6-E14F-9C59-D26A9400E1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95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5118B-F7B6-E14F-9C59-D26A9400E1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0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F405-B62A-A743-9720-B8745BE90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BCB6B-010F-034D-89A4-BA45329D4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6C15C-2BF0-204C-9112-41870B0B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43F65-E2D8-D14E-81CE-7608BCF6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D1E7-6C1A-AA4E-B806-F99EF287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1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6777-93A1-3E4A-83DF-BE786DFB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43D1C-313D-AA42-8FA0-27FF44BF8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3F70B-6CA4-5A41-81FA-B9F04DBE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85034-E0DF-2846-A2FD-299C5FE6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2533D-8CFF-CC49-BAE8-281523DF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5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8CBB8-0D43-8D49-9F89-6E3879C8A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5FCEA-0C8E-8943-A2BE-46BE5DC5E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84F2-D1D6-1A4B-BB1F-0D8B8D4E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97AC7-6646-8045-90F2-8AEE8528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364A3-1906-7440-BE38-F7523474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D5A8-F40B-DA4F-9FF9-6652954A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DFC7A-DCAF-5C4B-9D0F-AD66F2E2C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F7B7D-4D55-1C41-8EED-273BE9E0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47CC-9628-F549-A241-1584A37C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27CC-D0C8-D347-A2AD-9C6773B1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F8E1-C0FF-B847-BF9C-CE340229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BDC9C-7347-2E4B-8576-239F0CDF8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E1132-2D18-6B4C-B677-827B6372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BE1B-BC67-D743-9047-6C16B3F2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F0012-343A-1644-B833-C3AA25CE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0B0E-10E3-AD4E-9454-829A9040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5D2F-E687-2B45-8F8B-B3593E7C0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C760E-5BFA-CE49-907E-766A6249D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DEF10-23A7-A840-AB22-CC16ACA1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2107E-3F86-7B42-964A-02F596BD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74B1E-B42E-914F-9C7C-E40EC376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2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63F6-1BFE-1B48-B08F-A9178093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B0E50-72C1-7E49-A1E6-B92ED09A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125C6-7853-6F49-9F70-EA35CAC0E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1DBAB-9D7B-4340-88F7-3039FA01C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75B34-B20A-A14F-B14E-8FAC83D0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3B0BEC-132F-6B47-86C4-05229991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4FB9D-AE00-E048-A339-F5595083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0EAFBF-4937-D44F-A69B-D9CBA336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5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4F0A-98AB-4240-9BF5-0331617D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053CF-7E57-0445-9D4E-90421B60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E10BC-243A-D841-8F42-3673C7B1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86507-E7A4-2140-9369-0AF03798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EA6F9-575F-5840-A345-44F1172B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FDA88-4355-4142-B842-7CA9DE6C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2D669-042E-BE47-9234-9FD799B2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3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BA85-CF84-AE49-BB03-8807A851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5590-A45D-B24F-A824-111AC5D5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3A4A1-545B-7441-9780-A69547E5F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E1088-37AD-A745-94E1-56E82502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BADEC-0276-A94C-A591-44AF9694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365E0-B120-9546-BCF1-5CFB9FC8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F853-0B7D-3045-871A-6C18E2B3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377C2-2A4C-C741-89F1-CB6C63319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420A7-2D38-BB49-8C6F-0F90B3036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3C2C8-B713-0446-92C9-C2CDF955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8EB54-AC05-9941-B222-E19F11F6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68E7C-8DED-4248-9D38-E8DC6B8A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28C43-FC12-0147-A7AB-35D38169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09956-B259-CC49-97D5-191A9463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4BDC1-DA4D-D54C-972E-C378AAFB3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800A-F138-1E4C-99A2-C0C7D58BCAD0}" type="datetimeFigureOut">
              <a:rPr lang="en-US" smtClean="0"/>
              <a:t>11/18/19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9C9C-B805-0A48-B0CF-B2378324C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523A9-D720-824D-A5E3-A5A5346CF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B1B3F-C98C-854B-B637-A034E38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6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amc.org/ci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amc.org/cim/residency/application/applyin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tudents-residents.aamc.org/applying-residency/apply-smart-residenc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esidencyexplorer.org/Account/Login?ReturnUrl=%2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mp.org/interactive-charting-outcomes-in-the-match/" TargetMode="External"/><Relationship Id="rId2" Type="http://schemas.openxmlformats.org/officeDocument/2006/relationships/hyperlink" Target="http://www.nrmp.org/main-residency-match-da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mp.org/matching-algorith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vgfgGmemdA?feature=oembed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rmp.org/at-a-glance-program-director-surve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Ue-NZeutjxshiICar2_HuPPy7W-a0D2TegKRf7fq880/edit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AD946-B3B4-9643-A481-C5B4A53A7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Fourth Year</a:t>
            </a:r>
            <a:br>
              <a:rPr lang="en-US" dirty="0"/>
            </a:br>
            <a:r>
              <a:rPr lang="en-US" sz="5000" dirty="0"/>
              <a:t>Class of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98D72-A0DA-A04C-ACE2-AEAB7AFB5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Prepared by </a:t>
            </a:r>
          </a:p>
          <a:p>
            <a:r>
              <a:rPr lang="en-US" dirty="0"/>
              <a:t>Phillip Link &amp; Andrew McBride (Class of 2020)</a:t>
            </a:r>
          </a:p>
          <a:p>
            <a:r>
              <a:rPr lang="en-US" dirty="0"/>
              <a:t>with Dr. Catherine Womack, MD</a:t>
            </a:r>
          </a:p>
        </p:txBody>
      </p:sp>
    </p:spTree>
    <p:extLst>
      <p:ext uri="{BB962C8B-B14F-4D97-AF65-F5344CB8AC3E}">
        <p14:creationId xmlns:p14="http://schemas.microsoft.com/office/powerpoint/2010/main" val="236690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44B1-E524-AD4B-AB51-9352DFF4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946B0-6B5C-624A-9087-9F2BBD6C33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Ask about whatever you think is important in your life and if it lines up with the specialty</a:t>
            </a:r>
          </a:p>
          <a:p>
            <a:r>
              <a:rPr lang="en-US" dirty="0"/>
              <a:t>Ask about if you are competitive to match in the specialty (and where)</a:t>
            </a:r>
          </a:p>
          <a:p>
            <a:r>
              <a:rPr lang="en-US" dirty="0"/>
              <a:t>Where do I plan to apply?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7FDE5-D245-1840-8E62-FE5EE20430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 I need to do an away?</a:t>
            </a:r>
          </a:p>
          <a:p>
            <a:r>
              <a:rPr lang="en-US" dirty="0"/>
              <a:t>Do I need to do research?</a:t>
            </a:r>
          </a:p>
          <a:p>
            <a:r>
              <a:rPr lang="en-US" dirty="0"/>
              <a:t>How do letters of recommendation work?</a:t>
            </a:r>
          </a:p>
          <a:p>
            <a:r>
              <a:rPr lang="en-US" dirty="0"/>
              <a:t>Should I apply to an alternate residency?</a:t>
            </a:r>
          </a:p>
          <a:p>
            <a:pPr lvl="0"/>
            <a:r>
              <a:rPr lang="en-US" dirty="0"/>
              <a:t>Should I look into prelim programs?</a:t>
            </a:r>
          </a:p>
          <a:p>
            <a:pPr lvl="0"/>
            <a:r>
              <a:rPr lang="en-US" dirty="0"/>
              <a:t>Should I discuss alternate career options with the Dean of Students?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1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A70A-B03B-8243-8567-27254EDF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Residency Guide – Advice from experts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41721-A7EB-324F-BBC1-4FB318E06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UT Residency Program Directors and Department Chairs: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F5DC-8CD5-1041-B72C-9776CB354D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Scores, GPA</a:t>
            </a:r>
          </a:p>
          <a:p>
            <a:r>
              <a:rPr lang="en-US" dirty="0"/>
              <a:t>Research</a:t>
            </a:r>
          </a:p>
          <a:p>
            <a:r>
              <a:rPr lang="en-US" dirty="0" err="1"/>
              <a:t>Aways</a:t>
            </a:r>
            <a:endParaRPr lang="en-US" dirty="0"/>
          </a:p>
          <a:p>
            <a:r>
              <a:rPr lang="en-US" dirty="0"/>
              <a:t>Ideal Candidate</a:t>
            </a:r>
          </a:p>
          <a:p>
            <a:r>
              <a:rPr lang="en-US" dirty="0"/>
              <a:t>Courses for M4s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7BCC88-7F33-6B46-A627-8925C6DE2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Have information for: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1A8EB-5F84-B74A-9369-320BC00F54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Anesthesia</a:t>
            </a:r>
          </a:p>
          <a:p>
            <a:pPr marL="0" indent="0">
              <a:buNone/>
            </a:pPr>
            <a:r>
              <a:rPr lang="en-US" dirty="0"/>
              <a:t>Dermatology</a:t>
            </a:r>
          </a:p>
          <a:p>
            <a:pPr marL="0" indent="0">
              <a:buNone/>
            </a:pPr>
            <a:r>
              <a:rPr lang="en-US" dirty="0"/>
              <a:t>Emergency Medicine</a:t>
            </a:r>
          </a:p>
          <a:p>
            <a:pPr marL="0" indent="0">
              <a:buNone/>
            </a:pPr>
            <a:r>
              <a:rPr lang="en-US" dirty="0"/>
              <a:t>Family Medicine</a:t>
            </a:r>
          </a:p>
          <a:p>
            <a:pPr marL="0" indent="0">
              <a:buNone/>
            </a:pPr>
            <a:r>
              <a:rPr lang="en-US" dirty="0"/>
              <a:t>General Surgery</a:t>
            </a:r>
          </a:p>
          <a:p>
            <a:pPr marL="0" indent="0">
              <a:buNone/>
            </a:pPr>
            <a:r>
              <a:rPr lang="en-US" dirty="0"/>
              <a:t>Internal Medicine</a:t>
            </a:r>
          </a:p>
          <a:p>
            <a:pPr marL="0" indent="0">
              <a:buNone/>
            </a:pPr>
            <a:r>
              <a:rPr lang="en-US" dirty="0"/>
              <a:t>Medicine-Pediatrics</a:t>
            </a:r>
          </a:p>
          <a:p>
            <a:pPr marL="0" indent="0">
              <a:buNone/>
            </a:pPr>
            <a:r>
              <a:rPr lang="en-US" dirty="0"/>
              <a:t>Neurology</a:t>
            </a:r>
          </a:p>
          <a:p>
            <a:pPr marL="0" indent="0">
              <a:buNone/>
            </a:pPr>
            <a:r>
              <a:rPr lang="en-US" dirty="0"/>
              <a:t>Ophthalmology</a:t>
            </a:r>
          </a:p>
          <a:p>
            <a:pPr marL="0" indent="0">
              <a:buNone/>
            </a:pPr>
            <a:r>
              <a:rPr lang="en-US" dirty="0"/>
              <a:t>Otolaryngology (ENT)</a:t>
            </a:r>
          </a:p>
          <a:p>
            <a:pPr marL="0" indent="0">
              <a:buNone/>
            </a:pPr>
            <a:r>
              <a:rPr lang="en-US" dirty="0"/>
              <a:t>Pediatrics</a:t>
            </a:r>
          </a:p>
          <a:p>
            <a:pPr marL="0" indent="0">
              <a:buNone/>
            </a:pPr>
            <a:r>
              <a:rPr lang="en-US" dirty="0"/>
              <a:t>Plastic Surgery</a:t>
            </a:r>
          </a:p>
          <a:p>
            <a:pPr marL="0" indent="0">
              <a:buNone/>
            </a:pPr>
            <a:r>
              <a:rPr lang="en-US" dirty="0"/>
              <a:t>Radiology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4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DB03-4BC3-1343-B232-93D1F18B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Residency Guide – an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01E1CD-A5B6-6E43-8938-BB8C6797D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9717" y="1825625"/>
            <a:ext cx="87125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128BFF-44A6-A540-8992-385020EC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63" y="630591"/>
            <a:ext cx="8385674" cy="55968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9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A66-6ABA-4347-B151-5A9341AB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 – AAMC </a:t>
            </a:r>
          </a:p>
        </p:txBody>
      </p:sp>
      <p:sp>
        <p:nvSpPr>
          <p:cNvPr id="4" name="Title 1">
            <a:hlinkClick r:id="rId2"/>
            <a:extLst>
              <a:ext uri="{FF2B5EF4-FFF2-40B4-BE49-F238E27FC236}">
                <a16:creationId xmlns:a16="http://schemas.microsoft.com/office/drawing/2014/main" id="{07DEC2C1-E06B-6949-9038-80CE4D6F6D00}"/>
              </a:ext>
            </a:extLst>
          </p:cNvPr>
          <p:cNvSpPr txBox="1">
            <a:spLocks/>
          </p:cNvSpPr>
          <p:nvPr/>
        </p:nvSpPr>
        <p:spPr>
          <a:xfrm>
            <a:off x="1047750" y="874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Careers in Medicine </a:t>
            </a:r>
          </a:p>
        </p:txBody>
      </p:sp>
      <p:pic>
        <p:nvPicPr>
          <p:cNvPr id="9" name="Content Placeholder 8">
            <a:hlinkClick r:id="rId2"/>
            <a:extLst>
              <a:ext uri="{FF2B5EF4-FFF2-40B4-BE49-F238E27FC236}">
                <a16:creationId xmlns:a16="http://schemas.microsoft.com/office/drawing/2014/main" id="{81EF00E3-F88B-B547-805A-168CC7ACE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7439" y="1825625"/>
            <a:ext cx="711909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9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A66-6ABA-4347-B151-5A9341AB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 – AAMC </a:t>
            </a:r>
          </a:p>
        </p:txBody>
      </p:sp>
      <p:sp>
        <p:nvSpPr>
          <p:cNvPr id="4" name="Title 1">
            <a:hlinkClick r:id="rId2"/>
            <a:extLst>
              <a:ext uri="{FF2B5EF4-FFF2-40B4-BE49-F238E27FC236}">
                <a16:creationId xmlns:a16="http://schemas.microsoft.com/office/drawing/2014/main" id="{07DEC2C1-E06B-6949-9038-80CE4D6F6D00}"/>
              </a:ext>
            </a:extLst>
          </p:cNvPr>
          <p:cNvSpPr txBox="1">
            <a:spLocks/>
          </p:cNvSpPr>
          <p:nvPr/>
        </p:nvSpPr>
        <p:spPr>
          <a:xfrm>
            <a:off x="1047750" y="874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Applying to Residency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850875DA-DED4-1E4F-9E29-E9225CACB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8501" y="1825625"/>
            <a:ext cx="78349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4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A66-6ABA-4347-B151-5A9341AB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 – AAMC </a:t>
            </a:r>
          </a:p>
        </p:txBody>
      </p:sp>
      <p:sp>
        <p:nvSpPr>
          <p:cNvPr id="4" name="Title 1">
            <a:hlinkClick r:id="rId2"/>
            <a:extLst>
              <a:ext uri="{FF2B5EF4-FFF2-40B4-BE49-F238E27FC236}">
                <a16:creationId xmlns:a16="http://schemas.microsoft.com/office/drawing/2014/main" id="{07DEC2C1-E06B-6949-9038-80CE4D6F6D00}"/>
              </a:ext>
            </a:extLst>
          </p:cNvPr>
          <p:cNvSpPr txBox="1">
            <a:spLocks/>
          </p:cNvSpPr>
          <p:nvPr/>
        </p:nvSpPr>
        <p:spPr>
          <a:xfrm>
            <a:off x="1047750" y="874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Information about Cost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16B42C28-A262-D142-933C-D395D6E69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1786" y="1825625"/>
            <a:ext cx="103084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5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A66-6ABA-4347-B151-5A9341AB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 – AAMC </a:t>
            </a:r>
          </a:p>
        </p:txBody>
      </p:sp>
      <p:sp>
        <p:nvSpPr>
          <p:cNvPr id="4" name="Title 1">
            <a:hlinkClick r:id="rId2"/>
            <a:extLst>
              <a:ext uri="{FF2B5EF4-FFF2-40B4-BE49-F238E27FC236}">
                <a16:creationId xmlns:a16="http://schemas.microsoft.com/office/drawing/2014/main" id="{07DEC2C1-E06B-6949-9038-80CE4D6F6D00}"/>
              </a:ext>
            </a:extLst>
          </p:cNvPr>
          <p:cNvSpPr txBox="1">
            <a:spLocks/>
          </p:cNvSpPr>
          <p:nvPr/>
        </p:nvSpPr>
        <p:spPr>
          <a:xfrm>
            <a:off x="1047750" y="874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Residency Explorer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F02559B0-178A-984E-8CA5-34452630B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4067" y="1825625"/>
            <a:ext cx="71038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4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A66-6ABA-4347-B151-5A9341AB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 – NRMP </a:t>
            </a:r>
          </a:p>
        </p:txBody>
      </p:sp>
      <p:sp>
        <p:nvSpPr>
          <p:cNvPr id="4" name="Title 1">
            <a:hlinkClick r:id="rId2"/>
            <a:extLst>
              <a:ext uri="{FF2B5EF4-FFF2-40B4-BE49-F238E27FC236}">
                <a16:creationId xmlns:a16="http://schemas.microsoft.com/office/drawing/2014/main" id="{07DEC2C1-E06B-6949-9038-80CE4D6F6D00}"/>
              </a:ext>
            </a:extLst>
          </p:cNvPr>
          <p:cNvSpPr txBox="1">
            <a:spLocks/>
          </p:cNvSpPr>
          <p:nvPr/>
        </p:nvSpPr>
        <p:spPr>
          <a:xfrm>
            <a:off x="1047750" y="874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Charting Outcomes in The Match</a:t>
            </a:r>
          </a:p>
        </p:txBody>
      </p:sp>
      <p:pic>
        <p:nvPicPr>
          <p:cNvPr id="7" name="Content Placeholder 6">
            <a:hlinkClick r:id="rId3"/>
            <a:extLst>
              <a:ext uri="{FF2B5EF4-FFF2-40B4-BE49-F238E27FC236}">
                <a16:creationId xmlns:a16="http://schemas.microsoft.com/office/drawing/2014/main" id="{93258BA5-C6D9-1648-BFC2-FE8D4DA0C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63439" y="1825625"/>
            <a:ext cx="72651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8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A66-6ABA-4347-B151-5A9341AB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 – NRMP </a:t>
            </a:r>
          </a:p>
        </p:txBody>
      </p:sp>
      <p:sp>
        <p:nvSpPr>
          <p:cNvPr id="4" name="Title 1">
            <a:hlinkClick r:id="rId3"/>
            <a:extLst>
              <a:ext uri="{FF2B5EF4-FFF2-40B4-BE49-F238E27FC236}">
                <a16:creationId xmlns:a16="http://schemas.microsoft.com/office/drawing/2014/main" id="{07DEC2C1-E06B-6949-9038-80CE4D6F6D00}"/>
              </a:ext>
            </a:extLst>
          </p:cNvPr>
          <p:cNvSpPr txBox="1">
            <a:spLocks/>
          </p:cNvSpPr>
          <p:nvPr/>
        </p:nvSpPr>
        <p:spPr>
          <a:xfrm>
            <a:off x="1047750" y="874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Video – How the Algorithm Works</a:t>
            </a:r>
          </a:p>
        </p:txBody>
      </p:sp>
      <p:pic>
        <p:nvPicPr>
          <p:cNvPr id="3" name="Online Media 2" descr="How the NRMP Matching Algorithm Works">
            <a:hlinkClick r:id="" action="ppaction://media"/>
            <a:extLst>
              <a:ext uri="{FF2B5EF4-FFF2-40B4-BE49-F238E27FC236}">
                <a16:creationId xmlns:a16="http://schemas.microsoft.com/office/drawing/2014/main" id="{9650A6D0-DD39-DE48-A82D-03FC5E5B97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A75F54-3776-3145-B917-20A3D5D1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Fourth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592D-2EE4-0541-935A-1E2133F6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Completing your M.D.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6C240-B9B4-4847-8107-6AEE5C7FF1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UT COM requirements</a:t>
            </a:r>
          </a:p>
          <a:p>
            <a:r>
              <a:rPr lang="en-US" dirty="0"/>
              <a:t>USMLE Step 2 CK and CS</a:t>
            </a:r>
          </a:p>
          <a:p>
            <a:r>
              <a:rPr lang="en-US" dirty="0"/>
              <a:t>Preparing to be an intern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Courses for future specialty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235029-7CE8-5740-BDC2-FDF61F96B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Applying to Residency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92F025-2BF3-634F-86DA-F427FAD3CC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Completing application</a:t>
            </a:r>
          </a:p>
          <a:p>
            <a:r>
              <a:rPr lang="en-US" dirty="0"/>
              <a:t>Securing letters</a:t>
            </a:r>
          </a:p>
          <a:p>
            <a:r>
              <a:rPr lang="en-US" dirty="0"/>
              <a:t>Interviewing </a:t>
            </a:r>
          </a:p>
          <a:p>
            <a:r>
              <a:rPr lang="en-US" dirty="0"/>
              <a:t>Ranking</a:t>
            </a:r>
          </a:p>
          <a:p>
            <a:r>
              <a:rPr lang="en-US" dirty="0"/>
              <a:t>Matching</a:t>
            </a:r>
          </a:p>
          <a:p>
            <a:endParaRPr lang="en-US" dirty="0"/>
          </a:p>
          <a:p>
            <a:r>
              <a:rPr lang="en-US" dirty="0"/>
              <a:t>Choosing a specialty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9752D59-FF38-1647-A950-85E6FCCA0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378" y="1690688"/>
            <a:ext cx="2285423" cy="83885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EF4249C-904C-B44A-9D8C-741120815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030" y="3006726"/>
            <a:ext cx="2459182" cy="24591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7B2A2C-D513-F241-96AE-B82F4E106FF0}"/>
              </a:ext>
            </a:extLst>
          </p:cNvPr>
          <p:cNvSpPr/>
          <p:nvPr/>
        </p:nvSpPr>
        <p:spPr>
          <a:xfrm>
            <a:off x="836612" y="5465908"/>
            <a:ext cx="10515600" cy="5746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A66-6ABA-4347-B151-5A9341AB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 – NRMP </a:t>
            </a:r>
          </a:p>
        </p:txBody>
      </p:sp>
      <p:sp>
        <p:nvSpPr>
          <p:cNvPr id="4" name="Title 1">
            <a:hlinkClick r:id="rId2"/>
            <a:extLst>
              <a:ext uri="{FF2B5EF4-FFF2-40B4-BE49-F238E27FC236}">
                <a16:creationId xmlns:a16="http://schemas.microsoft.com/office/drawing/2014/main" id="{07DEC2C1-E06B-6949-9038-80CE4D6F6D00}"/>
              </a:ext>
            </a:extLst>
          </p:cNvPr>
          <p:cNvSpPr txBox="1">
            <a:spLocks/>
          </p:cNvSpPr>
          <p:nvPr/>
        </p:nvSpPr>
        <p:spPr>
          <a:xfrm>
            <a:off x="1047750" y="874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Program Directors Survey</a:t>
            </a:r>
          </a:p>
        </p:txBody>
      </p:sp>
      <p:pic>
        <p:nvPicPr>
          <p:cNvPr id="3" name="Content Placeholder 2">
            <a:hlinkClick r:id="rId2"/>
            <a:extLst>
              <a:ext uri="{FF2B5EF4-FFF2-40B4-BE49-F238E27FC236}">
                <a16:creationId xmlns:a16="http://schemas.microsoft.com/office/drawing/2014/main" id="{0C3B4C70-D297-E249-8418-E42F0EE5C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4023" y="1825625"/>
            <a:ext cx="72439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9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E47A-A7E6-3440-9CFB-B3E776C4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last page -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EAEE9-B669-4240-8E2F-D2727E65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Authors – Phil and Andrew</a:t>
            </a:r>
          </a:p>
          <a:p>
            <a:r>
              <a:rPr lang="en-US" dirty="0"/>
              <a:t>Student Affairs Deans</a:t>
            </a:r>
          </a:p>
          <a:p>
            <a:r>
              <a:rPr lang="en-US" dirty="0"/>
              <a:t>CUME – Jordan Luttrell and David Wallace</a:t>
            </a:r>
          </a:p>
          <a:p>
            <a:pPr lvl="1"/>
            <a:r>
              <a:rPr lang="en-US" dirty="0"/>
              <a:t>IMPORTANT</a:t>
            </a:r>
          </a:p>
          <a:p>
            <a:pPr lvl="1"/>
            <a:r>
              <a:rPr lang="en-US" dirty="0"/>
              <a:t>Current M4s to reach out to. Cell phone numbers and emails. </a:t>
            </a:r>
          </a:p>
          <a:p>
            <a:pPr lvl="1"/>
            <a:r>
              <a:rPr lang="en-US" u="sng" dirty="0">
                <a:hlinkClick r:id="rId2"/>
              </a:rPr>
              <a:t>https://docs.google.com/document/d/1Ue-NZeutjxshiICar2_HuPPy7W-a0D2TegKRf7fq880/edit?usp=sharing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F1163-F573-BF4C-8536-E3D0EB4F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variables in scheduling M4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D1221-4C9E-BB4A-AFDD-B9228402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is required to graduate?</a:t>
            </a:r>
          </a:p>
          <a:p>
            <a:pPr lvl="0"/>
            <a:r>
              <a:rPr lang="en-US" dirty="0"/>
              <a:t>What should I specialize in?</a:t>
            </a:r>
          </a:p>
          <a:p>
            <a:pPr lvl="0"/>
            <a:r>
              <a:rPr lang="en-US" dirty="0"/>
              <a:t>Away rotations – Do I need to do </a:t>
            </a:r>
            <a:r>
              <a:rPr lang="en-US" dirty="0" err="1"/>
              <a:t>aways</a:t>
            </a:r>
            <a:r>
              <a:rPr lang="en-US" dirty="0"/>
              <a:t>? When? How many?</a:t>
            </a:r>
          </a:p>
          <a:p>
            <a:pPr lvl="0"/>
            <a:r>
              <a:rPr lang="en-US" dirty="0"/>
              <a:t>Step 2 CK and CS – When should I take these exams?</a:t>
            </a:r>
          </a:p>
          <a:p>
            <a:pPr lvl="0"/>
            <a:r>
              <a:rPr lang="en-US" dirty="0"/>
              <a:t>When do I apply for residency, and when are interviews?</a:t>
            </a:r>
          </a:p>
          <a:p>
            <a:pPr lvl="0"/>
            <a:r>
              <a:rPr lang="en-US" dirty="0"/>
              <a:t>[How do I apply for residency? – </a:t>
            </a:r>
            <a:r>
              <a:rPr lang="en-US" b="1" i="1" dirty="0"/>
              <a:t>This information comes later.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3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C00EE2-E243-DF4C-9377-72864AC80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MSEC Introduction to M4 Year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88BEEDE-596C-B547-BEA6-32C70F358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you will see in the PDF provided by MSEC</a:t>
            </a:r>
          </a:p>
          <a:p>
            <a:r>
              <a:rPr lang="en-US" dirty="0"/>
              <a:t>Aimed at helping you plan your fourth-year schedule</a:t>
            </a:r>
          </a:p>
        </p:txBody>
      </p:sp>
    </p:spTree>
    <p:extLst>
      <p:ext uri="{BB962C8B-B14F-4D97-AF65-F5344CB8AC3E}">
        <p14:creationId xmlns:p14="http://schemas.microsoft.com/office/powerpoint/2010/main" val="255478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CA5CD2-60CD-0F47-AE8C-E0E3B34D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 COM Requirements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2C92C3-03F0-544B-B864-9A16ADB2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13 four-week blocks </a:t>
            </a:r>
          </a:p>
          <a:p>
            <a:pPr lvl="1"/>
            <a:r>
              <a:rPr lang="en-US" dirty="0"/>
              <a:t>Block 5 (2020) through Block 5 (2021)</a:t>
            </a:r>
          </a:p>
          <a:p>
            <a:endParaRPr lang="en-US" dirty="0"/>
          </a:p>
          <a:p>
            <a:r>
              <a:rPr lang="en-US" dirty="0"/>
              <a:t>2 Junior Internships</a:t>
            </a:r>
          </a:p>
          <a:p>
            <a:r>
              <a:rPr lang="en-US" dirty="0"/>
              <a:t>4 Electives</a:t>
            </a:r>
          </a:p>
          <a:p>
            <a:r>
              <a:rPr lang="en-US" dirty="0"/>
              <a:t>1 Geriatrics-Palliative Care</a:t>
            </a:r>
          </a:p>
          <a:p>
            <a:r>
              <a:rPr lang="en-US" dirty="0"/>
              <a:t>1 Capstone</a:t>
            </a:r>
          </a:p>
          <a:p>
            <a:r>
              <a:rPr lang="en-US" dirty="0"/>
              <a:t>5 Option Blocks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(2 option blocks must be taken consecutively in Blocks 11, 12, or 1, during interview season)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9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A266-27CE-A640-9B18-5B5576AD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Master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83C99-8B09-474C-9612-F7AA1E39B3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help you plan your 13 blocks</a:t>
            </a:r>
          </a:p>
          <a:p>
            <a:r>
              <a:rPr lang="en-US" dirty="0"/>
              <a:t>Useful in helping you nail down your dates for Step 2 CK and CS</a:t>
            </a:r>
          </a:p>
          <a:p>
            <a:endParaRPr lang="en-US" dirty="0"/>
          </a:p>
          <a:p>
            <a:r>
              <a:rPr lang="en-US" dirty="0"/>
              <a:t>Also helpful in figuring out how to plan away rotations</a:t>
            </a:r>
          </a:p>
          <a:p>
            <a:endParaRPr lang="en-US" dirty="0"/>
          </a:p>
          <a:p>
            <a:r>
              <a:rPr lang="en-US" b="1" dirty="0"/>
              <a:t>What needs to happen before submitting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E8E305-3CFB-EB44-B632-BB7A304D60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69383" y="1825625"/>
            <a:ext cx="31872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56E3-325C-C243-8C33-DBE7742A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Schedules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E3C60-5AD5-1A4B-8C90-71310DF62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156" y="1647032"/>
            <a:ext cx="9437687" cy="47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5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5B4D-B00C-254D-ABDE-9145633C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Schedules – Early match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431D7-B9D7-9045-8841-6A2FB5956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1690688"/>
            <a:ext cx="6467475" cy="4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5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D23B-6236-7E41-AD31-F0E5F626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Advisor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BE17-1041-FE47-9DEA-263D909A39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January, you have to fill out this form</a:t>
            </a:r>
          </a:p>
          <a:p>
            <a:r>
              <a:rPr lang="en-US" dirty="0"/>
              <a:t>Some of these questions may be useful to ask now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5DE583-62C0-594D-91EB-55640BD58A3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9410" y="1825625"/>
            <a:ext cx="3367180" cy="4351338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7621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642</Words>
  <Application>Microsoft Macintosh PowerPoint</Application>
  <PresentationFormat>Widescreen</PresentationFormat>
  <Paragraphs>126</Paragraphs>
  <Slides>21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Welcome to Fourth Year Class of 2021</vt:lpstr>
      <vt:lpstr>Goals of Fourth Year</vt:lpstr>
      <vt:lpstr>Main variables in scheduling M4 year</vt:lpstr>
      <vt:lpstr>MSEC Introduction to M4 Year</vt:lpstr>
      <vt:lpstr>UT COM Requirements</vt:lpstr>
      <vt:lpstr>Quick Master Calendar</vt:lpstr>
      <vt:lpstr>Example Schedules</vt:lpstr>
      <vt:lpstr>Example Schedules – Early match</vt:lpstr>
      <vt:lpstr>Specialty Advisor</vt:lpstr>
      <vt:lpstr>Good questions to ask</vt:lpstr>
      <vt:lpstr>Residency Guide – Advice from experts</vt:lpstr>
      <vt:lpstr>Residency Guide – an example</vt:lpstr>
      <vt:lpstr>PowerPoint Presentation</vt:lpstr>
      <vt:lpstr>Other Resources – AAMC </vt:lpstr>
      <vt:lpstr>Other Resources – AAMC </vt:lpstr>
      <vt:lpstr>Other Resources – AAMC </vt:lpstr>
      <vt:lpstr>Other Resources – AAMC </vt:lpstr>
      <vt:lpstr>Other Resources – NRMP </vt:lpstr>
      <vt:lpstr>Other Resources – NRMP </vt:lpstr>
      <vt:lpstr>Other Resources – NRMP </vt:lpstr>
      <vt:lpstr>Very last page -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Fourth Year Class of 2021</dc:title>
  <dc:creator>Mcbride, Andrew Parks</dc:creator>
  <cp:lastModifiedBy>Mcbride, Andrew Parks</cp:lastModifiedBy>
  <cp:revision>11</cp:revision>
  <dcterms:created xsi:type="dcterms:W3CDTF">2019-11-18T04:44:47Z</dcterms:created>
  <dcterms:modified xsi:type="dcterms:W3CDTF">2019-11-18T15:21:36Z</dcterms:modified>
</cp:coreProperties>
</file>