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71" r:id="rId8"/>
    <p:sldId id="270" r:id="rId9"/>
    <p:sldId id="272" r:id="rId10"/>
    <p:sldId id="273" r:id="rId11"/>
    <p:sldId id="261" r:id="rId12"/>
    <p:sldId id="266" r:id="rId13"/>
    <p:sldId id="262" r:id="rId14"/>
    <p:sldId id="263" r:id="rId15"/>
    <p:sldId id="267" r:id="rId16"/>
    <p:sldId id="260" r:id="rId17"/>
    <p:sldId id="268" r:id="rId18"/>
    <p:sldId id="269" r:id="rId19"/>
  </p:sldIdLst>
  <p:sldSz cx="12192000" cy="6858000"/>
  <p:notesSz cx="7077075" cy="936307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21EE-127F-4B32-9F91-8DD30118A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01C7F-A6BE-46D1-86E1-20D3366DE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58DC6-E26E-40E9-BDD6-A0352EA1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B6B5C-1EFD-4142-B107-565A6D50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18714-0B1E-4194-97E5-C6FB6ABC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9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C6DB-AA4B-4027-8F90-F5DC10B7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2E645-B90B-4BE0-8717-0400B0EED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F5F41-C981-44CA-B8B1-BACE15AA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9C32E-71CB-4973-9B0D-1D6C6FCE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988E9-0C69-45AA-B6DE-3C5A2DE1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319AA6-12CA-4E9D-84C8-EE0E9E85B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A4CF5-5FAA-4A47-AB2C-9D55E3653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B78BE-1ABD-417D-A0AA-EBD3E0F79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CFB85-8E56-4BF5-8714-783DC26B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2726A-98FA-41C2-B694-E5668A6A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4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8855-3AD1-4C39-95FD-A00FF2A7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D84D4-57FE-464E-8758-022418C1D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42AFC-862B-4702-8DED-EB6B2FF6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A71FB-F3C0-4734-8559-923E026E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F910D-2DA6-4688-945E-593846CE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6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E0DB-92CC-4BDE-BC74-E709D3A2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2B2E2-ECD1-4CC2-9528-C68C60DD5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6A16C-E6A4-4AF2-BF42-4CB7BCA7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DEC0B-6292-45FE-B297-7762D155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89757-8258-4072-B7B9-E8782995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0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A4E3-5CDB-48C2-9E62-DAEE990F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61E8-319D-4748-9FD5-017662F4A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2B994-DA13-4449-B52C-64165B8D4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4605C-104D-4EB8-8F06-FFBE939D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05F54-E20B-483F-807C-5BF01C9F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1890D-4EBB-4C4F-86BA-C305A9C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1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CE16-F5E1-41A7-86C2-8E475536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6239-3F84-45A2-9E4F-4C4CEA626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9F00B-8013-494F-B153-4C925AE0C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679BF-42F0-4BE5-A18D-5CEF46A34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5EF12C-1673-4AA4-BA94-A32199CF0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1E91F3-C782-4113-939F-D5D657D0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6A985-443D-4EC5-9748-66077C4B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65072-F0E9-4ECB-97C4-821F6DA7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5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CF45-762E-4B1A-A1C9-5F2713032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8B433-91EF-432B-9A25-D519A6F1A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2FEFB-F486-4FEE-878F-288926D1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F0964-8B4B-495B-97D4-9C1D2C51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3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A4513-0B28-40CB-902E-432691DC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18518-14FD-419B-9DA4-4C79021C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6D987-0DC9-407E-AF79-B2770BEA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8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EDFF5-F12B-4DEE-8302-61393BB1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138D1-468D-43FB-BC88-2331C1261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4A406-B096-42CA-AD7B-558007BDE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2F396-96EC-4EA3-9963-0FE8E46B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21C52-C27F-4883-BE05-8292D8DB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71E3D-F346-49C6-91E6-D8095797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7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505D-3120-48F5-BF5C-2C74285D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0F9811-58ED-49EC-B9F8-8F9219843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7F448-1881-46D7-B013-BE87DB9DD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14494-5CBE-4680-B046-454E681A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312D-33A4-4599-B7C7-5BB4489067A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A6A12-B6B4-4BD9-909F-AADE0217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01B9C-D524-4DC7-99A9-8293D546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611F2-2A6A-42D9-ACCD-E28BDFF4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2EE93-5CF2-40E5-B0C3-5ADF0B241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38812-0676-42B5-972F-9790D066B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312D-33A4-4599-B7C7-5BB4489067AB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9BBE-9E4F-4867-9110-70E923CD8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FD039-DDCA-4ACD-8CE1-3A5F02233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F6D9-C166-4158-8916-4DA3E1BF2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6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thsc.co1.qualtrics.com/jfe/form/SV_24Q1kb2wEEGWu9v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mailto:knorwood@uthsc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norwood@uthsc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hyperlink" Target="https://cas.tennessee.edu/cas/login?service=https%3A%2F%2Fidp.utk.edu%2Fidp%2FAuthn%2FExtCas%3Fconversation%3De1s1%26entityId%3Dhttps%3A%2F%2Flms.navexglobal.com%2Ftopclass1%2Flogin.do%3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hsc.edu/medicine/medical-education/documents/senior-electives-application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mailto:knorwood@uthsc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hyperlink" Target="mailto:knorwood@uthsc.edu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146B130-2BFC-4CEC-A0A7-BFFACAE65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0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amc immunization form image">
            <a:extLst>
              <a:ext uri="{FF2B5EF4-FFF2-40B4-BE49-F238E27FC236}">
                <a16:creationId xmlns:a16="http://schemas.microsoft.com/office/drawing/2014/main" id="{080CE874-015F-4A1D-858F-9ED44840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09" y="174824"/>
            <a:ext cx="4978400" cy="644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75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61F91744-5277-4130-9F1D-F21F6FE1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98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visiting student learning opportunities images">
            <a:extLst>
              <a:ext uri="{FF2B5EF4-FFF2-40B4-BE49-F238E27FC236}">
                <a16:creationId xmlns:a16="http://schemas.microsoft.com/office/drawing/2014/main" id="{B5030B84-172A-41F0-BB29-760D626E4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143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FACBB-C689-47DE-94EC-2E67B3DF7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Key Information for VSLO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857FC-2D29-4EAD-B5DE-B376D1850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Request transcripts from:  </a:t>
            </a:r>
            <a:r>
              <a:rPr lang="en-US" dirty="0">
                <a:hlinkClick r:id="rId3"/>
              </a:rPr>
              <a:t>https://uthsc.co1.qualtrics.com/jfe/form/SV_24Q1kb2wEEGWu9v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AAMC Immunization Forms can be completed by Kimberlee Norwood.  *Be sure your Verified Credentials account is up-to-date.</a:t>
            </a:r>
          </a:p>
          <a:p>
            <a:r>
              <a:rPr lang="en-US" dirty="0">
                <a:solidFill>
                  <a:srgbClr val="0070C0"/>
                </a:solidFill>
              </a:rPr>
              <a:t>Letters of Good Standing can be requested from </a:t>
            </a:r>
            <a:r>
              <a:rPr lang="en-US" dirty="0">
                <a:solidFill>
                  <a:srgbClr val="0070C0"/>
                </a:solidFill>
                <a:hlinkClick r:id="rId4"/>
              </a:rPr>
              <a:t>knorwood@uthsc.edu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Certificate of Malpractice coverage is posted on OLSEN.  If additional coverage is needed, student acquires at student’s expense.</a:t>
            </a:r>
          </a:p>
          <a:p>
            <a:r>
              <a:rPr lang="en-US" dirty="0">
                <a:solidFill>
                  <a:srgbClr val="0070C0"/>
                </a:solidFill>
              </a:rPr>
              <a:t>If need a criminal background check (other than at matriculation), student can request from Verified Credentials at student’s expense.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90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D7BE-7347-45A8-B880-997A2390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Key Information for VSLO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91A5-F0BE-479D-851E-E1BB246EB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Letters of Recommendation (LOR) are the student’s responsibility.  Have the person send the LOR to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knorwood@uthsc.edu</a:t>
            </a:r>
            <a:r>
              <a:rPr lang="en-US" dirty="0">
                <a:solidFill>
                  <a:srgbClr val="0070C0"/>
                </a:solidFill>
              </a:rPr>
              <a:t> to attach to your application.</a:t>
            </a:r>
          </a:p>
          <a:p>
            <a:r>
              <a:rPr lang="en-US" dirty="0">
                <a:solidFill>
                  <a:srgbClr val="0070C0"/>
                </a:solidFill>
              </a:rPr>
              <a:t>Need to have current copy of BLS/ACLS certification.</a:t>
            </a:r>
          </a:p>
          <a:p>
            <a:r>
              <a:rPr lang="en-US" dirty="0">
                <a:solidFill>
                  <a:srgbClr val="0070C0"/>
                </a:solidFill>
              </a:rPr>
              <a:t>TB Mask fit card – know where it is, if you are asked to provide.</a:t>
            </a:r>
          </a:p>
          <a:p>
            <a:r>
              <a:rPr lang="en-US" dirty="0">
                <a:solidFill>
                  <a:srgbClr val="0070C0"/>
                </a:solidFill>
              </a:rPr>
              <a:t>HIPAA Training certificate – know where it is, if you are asked to provide.  </a:t>
            </a:r>
            <a:r>
              <a:rPr lang="en-US" dirty="0">
                <a:solidFill>
                  <a:srgbClr val="0070C0"/>
                </a:solidFill>
                <a:hlinkClick r:id="rId4"/>
              </a:rPr>
              <a:t>HIPAA Privacy and Security Training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OSHA Training certificate – know where it is, if you are asked to provide.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71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B5FF-4B2A-4D7D-BA9C-66F84D17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Key Information for VSLO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FA75-3C53-4F75-97CD-8C4983F88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Drug Screening – UTHSC does not do this.  You may have it done at UHS.  6 panel or 10 panel?  6 months or 12 months.</a:t>
            </a:r>
          </a:p>
          <a:p>
            <a:r>
              <a:rPr lang="en-US" dirty="0">
                <a:solidFill>
                  <a:srgbClr val="0070C0"/>
                </a:solidFill>
              </a:rPr>
              <a:t>Board Scores – know where your report is, in case the score is requested.</a:t>
            </a:r>
          </a:p>
          <a:p>
            <a:r>
              <a:rPr lang="en-US" dirty="0">
                <a:solidFill>
                  <a:srgbClr val="0070C0"/>
                </a:solidFill>
              </a:rPr>
              <a:t>Home School Evaluation Form – this is located on OLSEN.  Ms. Norwood will send them to VSLO schools as well.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494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5FDAD611-065C-4EC5-9EB4-4398F1690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4316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9F7E-2EFE-43CF-91E5-1F0E148E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Non-VSLO Away Rotations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EB4C-7A04-4391-AE67-FB6A1FA4C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If you want an away rotation not in VSLO, you must complete the </a:t>
            </a:r>
            <a:r>
              <a:rPr lang="en-US" i="1" dirty="0">
                <a:solidFill>
                  <a:srgbClr val="0070C0"/>
                </a:solidFill>
                <a:hlinkClick r:id="rId3"/>
              </a:rPr>
              <a:t>Application and Evaluation Form for Senior Electives </a:t>
            </a:r>
            <a:r>
              <a:rPr lang="en-US" dirty="0">
                <a:solidFill>
                  <a:srgbClr val="0070C0"/>
                </a:solidFill>
              </a:rPr>
              <a:t>and submit to </a:t>
            </a:r>
            <a:r>
              <a:rPr lang="en-US" dirty="0">
                <a:solidFill>
                  <a:srgbClr val="0070C0"/>
                </a:solidFill>
                <a:hlinkClick r:id="rId4"/>
              </a:rPr>
              <a:t>knorwood@uthsc.edu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Section 1 – student completes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Section 2 – corresponding UT Department completes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Section 3 – Office of Medical Education approves (</a:t>
            </a:r>
            <a:r>
              <a:rPr lang="en-US" dirty="0">
                <a:solidFill>
                  <a:srgbClr val="0070C0"/>
                </a:solidFill>
                <a:hlinkClick r:id="rId4"/>
              </a:rPr>
              <a:t>knorwood@uthsc.edu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Section 4 – Completed by the Host Institution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Form MUST be completed and returned with legible host institution information to </a:t>
            </a:r>
            <a:r>
              <a:rPr lang="en-US" dirty="0">
                <a:solidFill>
                  <a:srgbClr val="0070C0"/>
                </a:solidFill>
                <a:hlinkClick r:id="rId4"/>
              </a:rPr>
              <a:t>knorwood@uthsc.edu</a:t>
            </a:r>
            <a:r>
              <a:rPr lang="en-US" dirty="0">
                <a:solidFill>
                  <a:srgbClr val="0070C0"/>
                </a:solidFill>
              </a:rPr>
              <a:t> PRIOR to beginning the rotation.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09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D11B-E573-4142-A60D-04086695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Questions?</a:t>
            </a:r>
          </a:p>
        </p:txBody>
      </p:sp>
      <p:pic>
        <p:nvPicPr>
          <p:cNvPr id="9218" name="Picture 2" descr="Image result for questions clipart">
            <a:extLst>
              <a:ext uri="{FF2B5EF4-FFF2-40B4-BE49-F238E27FC236}">
                <a16:creationId xmlns:a16="http://schemas.microsoft.com/office/drawing/2014/main" id="{08A9AC2A-5FC3-4E47-819C-12B8DF4835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174027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questions clipart">
            <a:extLst>
              <a:ext uri="{FF2B5EF4-FFF2-40B4-BE49-F238E27FC236}">
                <a16:creationId xmlns:a16="http://schemas.microsoft.com/office/drawing/2014/main" id="{7B0DFBA0-1E8F-4FA2-B135-AFE15764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89" y="16906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questions clipart">
            <a:extLst>
              <a:ext uri="{FF2B5EF4-FFF2-40B4-BE49-F238E27FC236}">
                <a16:creationId xmlns:a16="http://schemas.microsoft.com/office/drawing/2014/main" id="{2B786FBC-0E06-4467-9450-C82BD10B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57" y="1690688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DBBE6B-927C-47D5-805C-1E61A1298A33}"/>
              </a:ext>
            </a:extLst>
          </p:cNvPr>
          <p:cNvSpPr txBox="1"/>
          <p:nvPr/>
        </p:nvSpPr>
        <p:spPr>
          <a:xfrm>
            <a:off x="1803042" y="5331854"/>
            <a:ext cx="821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Kimberlee Norwood, </a:t>
            </a:r>
            <a:r>
              <a:rPr lang="en-US" dirty="0">
                <a:hlinkClick r:id="rId6"/>
              </a:rPr>
              <a:t>knorwood@uthsc.edu</a:t>
            </a:r>
            <a:r>
              <a:rPr lang="en-US" dirty="0"/>
              <a:t>, 901-448-3843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38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26F3-F970-4E2C-9448-166C2ED3C9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Visiting Student Learning Opportunities (VSLO)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A540E-870D-4847-A36A-48B907FBF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 it is not called.</a:t>
            </a:r>
          </a:p>
          <a:p>
            <a:r>
              <a:rPr lang="en-US" dirty="0"/>
              <a:t>Pronounced – </a:t>
            </a:r>
            <a:r>
              <a:rPr lang="en-US" dirty="0" err="1"/>
              <a:t>Veez</a:t>
            </a:r>
            <a:r>
              <a:rPr lang="en-US" dirty="0"/>
              <a:t> Low.</a:t>
            </a:r>
          </a:p>
          <a:p>
            <a:r>
              <a:rPr lang="en-US" dirty="0"/>
              <a:t>Not Vee Slow.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5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9AB55504-FBEF-4E4F-89F3-483B467B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498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9F18F656-4D91-4A99-99E5-3BB47BE4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313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visiting student learning opportunities images">
            <a:extLst>
              <a:ext uri="{FF2B5EF4-FFF2-40B4-BE49-F238E27FC236}">
                <a16:creationId xmlns:a16="http://schemas.microsoft.com/office/drawing/2014/main" id="{BFBD55BC-E6FA-47C2-80D1-98980545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488"/>
            <a:ext cx="9144000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83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A9924C25-0997-4405-A991-3D5D6B78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41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5B3B-AE17-41CE-ABA5-7E642567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VSLO Photograph</a:t>
            </a:r>
          </a:p>
        </p:txBody>
      </p:sp>
      <p:pic>
        <p:nvPicPr>
          <p:cNvPr id="1026" name="Picture 2" descr="Image result for elective application headshots good and bad examples">
            <a:extLst>
              <a:ext uri="{FF2B5EF4-FFF2-40B4-BE49-F238E27FC236}">
                <a16:creationId xmlns:a16="http://schemas.microsoft.com/office/drawing/2014/main" id="{AB5A9230-D28C-4EC7-A116-52F545FEB1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3" y="1690688"/>
            <a:ext cx="2660747" cy="199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lective application headshots good and bad examples">
            <a:extLst>
              <a:ext uri="{FF2B5EF4-FFF2-40B4-BE49-F238E27FC236}">
                <a16:creationId xmlns:a16="http://schemas.microsoft.com/office/drawing/2014/main" id="{A72BE37A-B12A-4014-B88C-39C46C6D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80" y="1570759"/>
            <a:ext cx="2371725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ad professional headshots">
            <a:extLst>
              <a:ext uri="{FF2B5EF4-FFF2-40B4-BE49-F238E27FC236}">
                <a16:creationId xmlns:a16="http://schemas.microsoft.com/office/drawing/2014/main" id="{9E6E62DD-5A45-449B-87C0-B754CBA3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80" y="3553583"/>
            <a:ext cx="2539604" cy="31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ad professional headshots">
            <a:extLst>
              <a:ext uri="{FF2B5EF4-FFF2-40B4-BE49-F238E27FC236}">
                <a16:creationId xmlns:a16="http://schemas.microsoft.com/office/drawing/2014/main" id="{0D6749E5-111D-4A7B-A629-9F0A87B4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63" y="4960472"/>
            <a:ext cx="4373017" cy="16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bad professional headshots">
            <a:extLst>
              <a:ext uri="{FF2B5EF4-FFF2-40B4-BE49-F238E27FC236}">
                <a16:creationId xmlns:a16="http://schemas.microsoft.com/office/drawing/2014/main" id="{2FFEBCCB-8AA1-49F2-A8CB-8EDCA9AD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78" y="900127"/>
            <a:ext cx="1913593" cy="287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lective application headshots good and bad examples">
            <a:extLst>
              <a:ext uri="{FF2B5EF4-FFF2-40B4-BE49-F238E27FC236}">
                <a16:creationId xmlns:a16="http://schemas.microsoft.com/office/drawing/2014/main" id="{DC35322E-B8F0-4F0F-9AC2-E1A21CF1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436" y="111990"/>
            <a:ext cx="2660747" cy="266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bad professional headshots of medical students">
            <a:extLst>
              <a:ext uri="{FF2B5EF4-FFF2-40B4-BE49-F238E27FC236}">
                <a16:creationId xmlns:a16="http://schemas.microsoft.com/office/drawing/2014/main" id="{6523BF90-34F3-4CDB-B2F4-CC490E4E9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6" y="4240286"/>
            <a:ext cx="2325039" cy="13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lective application headshots good and bad examples">
            <a:extLst>
              <a:ext uri="{FF2B5EF4-FFF2-40B4-BE49-F238E27FC236}">
                <a16:creationId xmlns:a16="http://schemas.microsoft.com/office/drawing/2014/main" id="{0822899A-5BC1-4833-A90B-46D6A9D6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444" y="2764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bad professional headshots of medical students">
            <a:extLst>
              <a:ext uri="{FF2B5EF4-FFF2-40B4-BE49-F238E27FC236}">
                <a16:creationId xmlns:a16="http://schemas.microsoft.com/office/drawing/2014/main" id="{5FF1FED8-AB2E-422A-96E6-7E8E766E8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237" y="3887402"/>
            <a:ext cx="1408564" cy="25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41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88904-9353-47D8-8385-79026F2B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Professional	</a:t>
            </a:r>
          </a:p>
        </p:txBody>
      </p:sp>
      <p:pic>
        <p:nvPicPr>
          <p:cNvPr id="2052" name="Picture 4" descr="Image result for elective application headshots good and bad examples">
            <a:extLst>
              <a:ext uri="{FF2B5EF4-FFF2-40B4-BE49-F238E27FC236}">
                <a16:creationId xmlns:a16="http://schemas.microsoft.com/office/drawing/2014/main" id="{FF7768AC-D320-46DE-921B-FC1DEF8CD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9" y="1465767"/>
            <a:ext cx="2900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lective application headshots good and bad examples">
            <a:extLst>
              <a:ext uri="{FF2B5EF4-FFF2-40B4-BE49-F238E27FC236}">
                <a16:creationId xmlns:a16="http://schemas.microsoft.com/office/drawing/2014/main" id="{AEA43125-C863-4FE8-A6E3-560A72C90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05" y="1530855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lective application headshots good and bad examples">
            <a:extLst>
              <a:ext uri="{FF2B5EF4-FFF2-40B4-BE49-F238E27FC236}">
                <a16:creationId xmlns:a16="http://schemas.microsoft.com/office/drawing/2014/main" id="{D0C27C31-4137-4777-8D60-A0206BD0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69" y="1640645"/>
            <a:ext cx="2667721" cy="400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lective application headshots good and bad examples">
            <a:extLst>
              <a:ext uri="{FF2B5EF4-FFF2-40B4-BE49-F238E27FC236}">
                <a16:creationId xmlns:a16="http://schemas.microsoft.com/office/drawing/2014/main" id="{46CF3268-C78D-4209-A28F-8EA2C25E0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330" y="1756830"/>
            <a:ext cx="2667721" cy="38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772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29F3BF-2DC3-408D-BCD3-FE95B0D35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94" y="0"/>
            <a:ext cx="1035441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22BC7B-D15C-44E6-9FF0-E8E9C9C489AC}"/>
              </a:ext>
            </a:extLst>
          </p:cNvPr>
          <p:cNvSpPr txBox="1"/>
          <p:nvPr/>
        </p:nvSpPr>
        <p:spPr>
          <a:xfrm>
            <a:off x="1468582" y="5347855"/>
            <a:ext cx="3676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Physicians when applying for a specific position – highlighting relevant skills and experience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FFCA51-06B1-447E-897F-ADBABEFA899B}"/>
              </a:ext>
            </a:extLst>
          </p:cNvPr>
          <p:cNvSpPr txBox="1"/>
          <p:nvPr/>
        </p:nvSpPr>
        <p:spPr>
          <a:xfrm>
            <a:off x="6979640" y="5347855"/>
            <a:ext cx="3676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Medical Students, Residents, Physicians – living document, full history including academics, presentations, publications, etc.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0717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433</Words>
  <Application>Microsoft Office PowerPoint</Application>
  <PresentationFormat>Widescreen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Office Theme</vt:lpstr>
      <vt:lpstr>PowerPoint Presentation</vt:lpstr>
      <vt:lpstr>Visiting Student Learning Opportunities (VSLO)</vt:lpstr>
      <vt:lpstr>PowerPoint Presentation</vt:lpstr>
      <vt:lpstr>PowerPoint Presentation</vt:lpstr>
      <vt:lpstr>PowerPoint Presentation</vt:lpstr>
      <vt:lpstr>PowerPoint Presentation</vt:lpstr>
      <vt:lpstr>VSLO Photograph</vt:lpstr>
      <vt:lpstr>Be Professional </vt:lpstr>
      <vt:lpstr>PowerPoint Presentation</vt:lpstr>
      <vt:lpstr>PowerPoint Presentation</vt:lpstr>
      <vt:lpstr>PowerPoint Presentation</vt:lpstr>
      <vt:lpstr>PowerPoint Presentation</vt:lpstr>
      <vt:lpstr>Key Information for VSLO</vt:lpstr>
      <vt:lpstr>Key Information for VSLO</vt:lpstr>
      <vt:lpstr>Key Information for VSLO</vt:lpstr>
      <vt:lpstr>PowerPoint Presentation</vt:lpstr>
      <vt:lpstr>Non-VSLO Away Rotations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Norwood, Kimberlee V</dc:creator>
  <cp:lastModifiedBy>Norwood, Kimberlee V</cp:lastModifiedBy>
  <cp:revision>12</cp:revision>
  <cp:lastPrinted>2019-11-18T14:33:20Z</cp:lastPrinted>
  <dcterms:created xsi:type="dcterms:W3CDTF">2019-10-30T14:23:44Z</dcterms:created>
  <dcterms:modified xsi:type="dcterms:W3CDTF">2019-11-18T14:43:31Z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715A0C20-FAC7-4240-8FC5-394BF944C6A7</vt:lpwstr>
  </property>
  <property fmtid="{D5CDD505-2E9C-101B-9397-08002B2CF9AE}" pid="3" name="ArticulatePath">
    <vt:lpwstr>Presentation1</vt:lpwstr>
  </property>
</Properties>
</file>