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05452-3B13-9149-A5AA-540CD1B7AC74}" v="3" dt="2020-04-17T14:32:04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uthsc.edu/student-health-services/behavioral-health/index.php" TargetMode="External"/><Relationship Id="rId1" Type="http://schemas.openxmlformats.org/officeDocument/2006/relationships/hyperlink" Target="https://uthsc.edu/sassi/" TargetMode="Externa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uthsc.edu/sassi/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hyperlink" Target="https://www.uthsc.edu/student-health-services/behavioral-health/index.php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53012-2205-4129-BFF4-99873221C70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F062E-0716-4890-B300-9771FF1BDA00}">
      <dgm:prSet/>
      <dgm:spPr/>
      <dgm:t>
        <a:bodyPr/>
        <a:lstStyle/>
        <a:p>
          <a:r>
            <a:rPr lang="en-US" dirty="0"/>
            <a:t>1. Notify (email) your Clerkship Director and Clerkship Coordinator 30 DAYS IN ADVANCE of the CLERKSHIP to request permission.</a:t>
          </a:r>
        </a:p>
      </dgm:t>
    </dgm:pt>
    <dgm:pt modelId="{8DEB865D-894C-4EAE-9C38-92F3F2C7C677}" type="parTrans" cxnId="{B7A8EF8D-43C9-42B8-97A0-3464FE15A460}">
      <dgm:prSet/>
      <dgm:spPr/>
      <dgm:t>
        <a:bodyPr/>
        <a:lstStyle/>
        <a:p>
          <a:endParaRPr lang="en-US"/>
        </a:p>
      </dgm:t>
    </dgm:pt>
    <dgm:pt modelId="{AD839D71-2F69-48CF-B150-A1B544602591}" type="sibTrans" cxnId="{B7A8EF8D-43C9-42B8-97A0-3464FE15A460}">
      <dgm:prSet/>
      <dgm:spPr/>
      <dgm:t>
        <a:bodyPr/>
        <a:lstStyle/>
        <a:p>
          <a:endParaRPr lang="en-US"/>
        </a:p>
      </dgm:t>
    </dgm:pt>
    <dgm:pt modelId="{CB0CB737-82DC-4E49-88FF-A27380F5C380}">
      <dgm:prSet/>
      <dgm:spPr/>
      <dgm:t>
        <a:bodyPr/>
        <a:lstStyle/>
        <a:p>
          <a:r>
            <a:rPr lang="en-US" dirty="0"/>
            <a:t>2. Please be professional in your interactions with your administrators!</a:t>
          </a:r>
        </a:p>
      </dgm:t>
    </dgm:pt>
    <dgm:pt modelId="{DDD73CB1-040B-4B4F-9228-C80AB34F0B38}" type="parTrans" cxnId="{5070EDBE-BDEF-4976-B3B2-C62BF8564965}">
      <dgm:prSet/>
      <dgm:spPr/>
      <dgm:t>
        <a:bodyPr/>
        <a:lstStyle/>
        <a:p>
          <a:endParaRPr lang="en-US"/>
        </a:p>
      </dgm:t>
    </dgm:pt>
    <dgm:pt modelId="{7DCD52FE-50D8-4F08-8004-021B30D3734B}" type="sibTrans" cxnId="{5070EDBE-BDEF-4976-B3B2-C62BF8564965}">
      <dgm:prSet/>
      <dgm:spPr/>
      <dgm:t>
        <a:bodyPr/>
        <a:lstStyle/>
        <a:p>
          <a:endParaRPr lang="en-US"/>
        </a:p>
      </dgm:t>
    </dgm:pt>
    <dgm:pt modelId="{A25626A6-F166-FE4E-8BD4-004742DB7377}">
      <dgm:prSet/>
      <dgm:spPr/>
      <dgm:t>
        <a:bodyPr/>
        <a:lstStyle/>
        <a:p>
          <a:r>
            <a:rPr lang="en-US" dirty="0"/>
            <a:t>3. Complete a Limited Leave Request form (on OLSEN) once approved.</a:t>
          </a:r>
        </a:p>
      </dgm:t>
    </dgm:pt>
    <dgm:pt modelId="{1461F5CC-3C19-8444-8335-DAB50D5FBA10}" type="parTrans" cxnId="{3A8A0815-E74A-D44A-B9D5-53B05820D946}">
      <dgm:prSet/>
      <dgm:spPr/>
      <dgm:t>
        <a:bodyPr/>
        <a:lstStyle/>
        <a:p>
          <a:endParaRPr lang="en-US"/>
        </a:p>
      </dgm:t>
    </dgm:pt>
    <dgm:pt modelId="{83DD664F-DF0E-D744-917A-13A8714DEF5B}" type="sibTrans" cxnId="{3A8A0815-E74A-D44A-B9D5-53B05820D946}">
      <dgm:prSet/>
      <dgm:spPr/>
      <dgm:t>
        <a:bodyPr/>
        <a:lstStyle/>
        <a:p>
          <a:endParaRPr lang="en-US"/>
        </a:p>
      </dgm:t>
    </dgm:pt>
    <dgm:pt modelId="{753A44FF-5021-2B46-80DA-16A34F634644}" type="pres">
      <dgm:prSet presAssocID="{84953012-2205-4129-BFF4-99873221C703}" presName="linear" presStyleCnt="0">
        <dgm:presLayoutVars>
          <dgm:animLvl val="lvl"/>
          <dgm:resizeHandles val="exact"/>
        </dgm:presLayoutVars>
      </dgm:prSet>
      <dgm:spPr/>
    </dgm:pt>
    <dgm:pt modelId="{5FD434BF-4FDB-E644-89E0-4AFC9F16DD5D}" type="pres">
      <dgm:prSet presAssocID="{207F062E-0716-4890-B300-9771FF1BDA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FF3E84-5B1F-F844-8A46-A50AF70A5BC6}" type="pres">
      <dgm:prSet presAssocID="{AD839D71-2F69-48CF-B150-A1B544602591}" presName="spacer" presStyleCnt="0"/>
      <dgm:spPr/>
    </dgm:pt>
    <dgm:pt modelId="{986F9F70-0332-4A4F-B1B0-FB99D2C62B11}" type="pres">
      <dgm:prSet presAssocID="{CB0CB737-82DC-4E49-88FF-A27380F5C3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A557EA-7047-E648-9890-F34429E1AD64}" type="pres">
      <dgm:prSet presAssocID="{7DCD52FE-50D8-4F08-8004-021B30D3734B}" presName="spacer" presStyleCnt="0"/>
      <dgm:spPr/>
    </dgm:pt>
    <dgm:pt modelId="{BD52F98C-A322-834A-9467-74E93F921FDD}" type="pres">
      <dgm:prSet presAssocID="{A25626A6-F166-FE4E-8BD4-004742DB73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8F230D-285E-E944-902C-DDE6CAE03C4C}" type="presOf" srcId="{84953012-2205-4129-BFF4-99873221C703}" destId="{753A44FF-5021-2B46-80DA-16A34F634644}" srcOrd="0" destOrd="0" presId="urn:microsoft.com/office/officeart/2005/8/layout/vList2"/>
    <dgm:cxn modelId="{3A8A0815-E74A-D44A-B9D5-53B05820D946}" srcId="{84953012-2205-4129-BFF4-99873221C703}" destId="{A25626A6-F166-FE4E-8BD4-004742DB7377}" srcOrd="2" destOrd="0" parTransId="{1461F5CC-3C19-8444-8335-DAB50D5FBA10}" sibTransId="{83DD664F-DF0E-D744-917A-13A8714DEF5B}"/>
    <dgm:cxn modelId="{856DB336-9922-7D4E-A222-EC9EF5AC1EDD}" type="presOf" srcId="{A25626A6-F166-FE4E-8BD4-004742DB7377}" destId="{BD52F98C-A322-834A-9467-74E93F921FDD}" srcOrd="0" destOrd="0" presId="urn:microsoft.com/office/officeart/2005/8/layout/vList2"/>
    <dgm:cxn modelId="{5082955E-96A3-4147-A759-C2798D43CE0E}" type="presOf" srcId="{207F062E-0716-4890-B300-9771FF1BDA00}" destId="{5FD434BF-4FDB-E644-89E0-4AFC9F16DD5D}" srcOrd="0" destOrd="0" presId="urn:microsoft.com/office/officeart/2005/8/layout/vList2"/>
    <dgm:cxn modelId="{B7A8EF8D-43C9-42B8-97A0-3464FE15A460}" srcId="{84953012-2205-4129-BFF4-99873221C703}" destId="{207F062E-0716-4890-B300-9771FF1BDA00}" srcOrd="0" destOrd="0" parTransId="{8DEB865D-894C-4EAE-9C38-92F3F2C7C677}" sibTransId="{AD839D71-2F69-48CF-B150-A1B544602591}"/>
    <dgm:cxn modelId="{D3B080B3-E2F9-1A41-A06B-1636E1BFAC5A}" type="presOf" srcId="{CB0CB737-82DC-4E49-88FF-A27380F5C380}" destId="{986F9F70-0332-4A4F-B1B0-FB99D2C62B11}" srcOrd="0" destOrd="0" presId="urn:microsoft.com/office/officeart/2005/8/layout/vList2"/>
    <dgm:cxn modelId="{5070EDBE-BDEF-4976-B3B2-C62BF8564965}" srcId="{84953012-2205-4129-BFF4-99873221C703}" destId="{CB0CB737-82DC-4E49-88FF-A27380F5C380}" srcOrd="1" destOrd="0" parTransId="{DDD73CB1-040B-4B4F-9228-C80AB34F0B38}" sibTransId="{7DCD52FE-50D8-4F08-8004-021B30D3734B}"/>
    <dgm:cxn modelId="{62B88532-E4D1-2644-B45C-DFECA4E77E97}" type="presParOf" srcId="{753A44FF-5021-2B46-80DA-16A34F634644}" destId="{5FD434BF-4FDB-E644-89E0-4AFC9F16DD5D}" srcOrd="0" destOrd="0" presId="urn:microsoft.com/office/officeart/2005/8/layout/vList2"/>
    <dgm:cxn modelId="{B5A490C5-AB80-A048-B93A-C9522B067FA5}" type="presParOf" srcId="{753A44FF-5021-2B46-80DA-16A34F634644}" destId="{50FF3E84-5B1F-F844-8A46-A50AF70A5BC6}" srcOrd="1" destOrd="0" presId="urn:microsoft.com/office/officeart/2005/8/layout/vList2"/>
    <dgm:cxn modelId="{43E9283C-4D97-7047-AD11-DAFB56800520}" type="presParOf" srcId="{753A44FF-5021-2B46-80DA-16A34F634644}" destId="{986F9F70-0332-4A4F-B1B0-FB99D2C62B11}" srcOrd="2" destOrd="0" presId="urn:microsoft.com/office/officeart/2005/8/layout/vList2"/>
    <dgm:cxn modelId="{BC180B74-7C30-F648-A4C4-A9724CD5EFA2}" type="presParOf" srcId="{753A44FF-5021-2B46-80DA-16A34F634644}" destId="{8BA557EA-7047-E648-9890-F34429E1AD64}" srcOrd="3" destOrd="0" presId="urn:microsoft.com/office/officeart/2005/8/layout/vList2"/>
    <dgm:cxn modelId="{50498F40-BB6E-1842-A3B6-A4694F6B285F}" type="presParOf" srcId="{753A44FF-5021-2B46-80DA-16A34F634644}" destId="{BD52F98C-A322-834A-9467-74E93F921F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E9A99-1B42-41F9-9C53-418FB9B806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FE1D7A0-C1C6-4979-B6E6-1E3395586634}">
      <dgm:prSet/>
      <dgm:spPr/>
      <dgm:t>
        <a:bodyPr/>
        <a:lstStyle/>
        <a:p>
          <a:pPr>
            <a:defRPr cap="all"/>
          </a:pPr>
          <a:r>
            <a:rPr lang="en-US" dirty="0"/>
            <a:t>Four wellness days per year </a:t>
          </a:r>
        </a:p>
      </dgm:t>
    </dgm:pt>
    <dgm:pt modelId="{52B9A3EB-18F8-4818-B2EC-04470A5655AB}" type="parTrans" cxnId="{4DB3C1F1-2836-4E17-A683-9C9A3BB1E1BB}">
      <dgm:prSet/>
      <dgm:spPr/>
      <dgm:t>
        <a:bodyPr/>
        <a:lstStyle/>
        <a:p>
          <a:endParaRPr lang="en-US"/>
        </a:p>
      </dgm:t>
    </dgm:pt>
    <dgm:pt modelId="{4FC0FD44-B71D-4FE0-987A-52B46A59E7F9}" type="sibTrans" cxnId="{4DB3C1F1-2836-4E17-A683-9C9A3BB1E1BB}">
      <dgm:prSet/>
      <dgm:spPr/>
      <dgm:t>
        <a:bodyPr/>
        <a:lstStyle/>
        <a:p>
          <a:endParaRPr lang="en-US"/>
        </a:p>
      </dgm:t>
    </dgm:pt>
    <dgm:pt modelId="{F8BC5D5D-CB84-497F-A067-9431E3E93B41}">
      <dgm:prSet/>
      <dgm:spPr/>
      <dgm:t>
        <a:bodyPr/>
        <a:lstStyle/>
        <a:p>
          <a:pPr>
            <a:defRPr cap="all"/>
          </a:pPr>
          <a:r>
            <a:rPr lang="en-US" dirty="0"/>
            <a:t>No half days or hourly counts</a:t>
          </a:r>
        </a:p>
      </dgm:t>
    </dgm:pt>
    <dgm:pt modelId="{F5BB81F3-49A5-4353-87C4-70908713E1AB}" type="parTrans" cxnId="{FC5FEF5E-9660-4C8A-9DBE-8C9D256E5CA3}">
      <dgm:prSet/>
      <dgm:spPr/>
      <dgm:t>
        <a:bodyPr/>
        <a:lstStyle/>
        <a:p>
          <a:endParaRPr lang="en-US"/>
        </a:p>
      </dgm:t>
    </dgm:pt>
    <dgm:pt modelId="{24B21933-7936-4261-97E6-05A3873E5982}" type="sibTrans" cxnId="{FC5FEF5E-9660-4C8A-9DBE-8C9D256E5CA3}">
      <dgm:prSet/>
      <dgm:spPr/>
      <dgm:t>
        <a:bodyPr/>
        <a:lstStyle/>
        <a:p>
          <a:endParaRPr lang="en-US"/>
        </a:p>
      </dgm:t>
    </dgm:pt>
    <dgm:pt modelId="{A82D0A15-6C1D-4EC6-8A21-84524E6A4E87}" type="pres">
      <dgm:prSet presAssocID="{35EE9A99-1B42-41F9-9C53-418FB9B806F1}" presName="root" presStyleCnt="0">
        <dgm:presLayoutVars>
          <dgm:dir/>
          <dgm:resizeHandles val="exact"/>
        </dgm:presLayoutVars>
      </dgm:prSet>
      <dgm:spPr/>
    </dgm:pt>
    <dgm:pt modelId="{6CBFDD06-1F78-4E2A-8418-A2682B5332A3}" type="pres">
      <dgm:prSet presAssocID="{4FE1D7A0-C1C6-4979-B6E6-1E3395586634}" presName="compNode" presStyleCnt="0"/>
      <dgm:spPr/>
    </dgm:pt>
    <dgm:pt modelId="{51C1A2B2-85D9-4683-A356-A36206A0FBD2}" type="pres">
      <dgm:prSet presAssocID="{4FE1D7A0-C1C6-4979-B6E6-1E3395586634}" presName="iconBgRect" presStyleLbl="bgShp" presStyleIdx="0" presStyleCnt="2"/>
      <dgm:spPr/>
    </dgm:pt>
    <dgm:pt modelId="{DE6280E4-AC7A-4B6F-8CE2-92B9E582277F}" type="pres">
      <dgm:prSet presAssocID="{4FE1D7A0-C1C6-4979-B6E6-1E33955866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EB28E2B5-EEF6-437C-A62E-2D2F7E43F607}" type="pres">
      <dgm:prSet presAssocID="{4FE1D7A0-C1C6-4979-B6E6-1E3395586634}" presName="spaceRect" presStyleCnt="0"/>
      <dgm:spPr/>
    </dgm:pt>
    <dgm:pt modelId="{E92BDBE6-B286-4A33-9BAF-098D6EF0C998}" type="pres">
      <dgm:prSet presAssocID="{4FE1D7A0-C1C6-4979-B6E6-1E3395586634}" presName="textRect" presStyleLbl="revTx" presStyleIdx="0" presStyleCnt="2" custScaleX="94014">
        <dgm:presLayoutVars>
          <dgm:chMax val="1"/>
          <dgm:chPref val="1"/>
        </dgm:presLayoutVars>
      </dgm:prSet>
      <dgm:spPr/>
    </dgm:pt>
    <dgm:pt modelId="{590958DD-058B-4D49-A88D-10EAA3C7952F}" type="pres">
      <dgm:prSet presAssocID="{4FC0FD44-B71D-4FE0-987A-52B46A59E7F9}" presName="sibTrans" presStyleCnt="0"/>
      <dgm:spPr/>
    </dgm:pt>
    <dgm:pt modelId="{187E563D-611E-44EE-B1B0-51235BF259EB}" type="pres">
      <dgm:prSet presAssocID="{F8BC5D5D-CB84-497F-A067-9431E3E93B41}" presName="compNode" presStyleCnt="0"/>
      <dgm:spPr/>
    </dgm:pt>
    <dgm:pt modelId="{B1CD7F4A-8662-40D5-A435-14EF47DD220E}" type="pres">
      <dgm:prSet presAssocID="{F8BC5D5D-CB84-497F-A067-9431E3E93B41}" presName="iconBgRect" presStyleLbl="bgShp" presStyleIdx="1" presStyleCnt="2"/>
      <dgm:spPr/>
    </dgm:pt>
    <dgm:pt modelId="{70953714-3947-40CD-A550-1A49C4E1BB0D}" type="pres">
      <dgm:prSet presAssocID="{F8BC5D5D-CB84-497F-A067-9431E3E93B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9C5698B3-D697-4055-A4FE-1E5B6A2AFDBB}" type="pres">
      <dgm:prSet presAssocID="{F8BC5D5D-CB84-497F-A067-9431E3E93B41}" presName="spaceRect" presStyleCnt="0"/>
      <dgm:spPr/>
    </dgm:pt>
    <dgm:pt modelId="{4885F59C-94A8-45AB-AFEE-293C8FEBA79A}" type="pres">
      <dgm:prSet presAssocID="{F8BC5D5D-CB84-497F-A067-9431E3E93B41}" presName="textRect" presStyleLbl="revTx" presStyleIdx="1" presStyleCnt="2" custScaleX="87184">
        <dgm:presLayoutVars>
          <dgm:chMax val="1"/>
          <dgm:chPref val="1"/>
        </dgm:presLayoutVars>
      </dgm:prSet>
      <dgm:spPr/>
    </dgm:pt>
  </dgm:ptLst>
  <dgm:cxnLst>
    <dgm:cxn modelId="{2196B619-F116-42BF-A1C2-A30647609D9E}" type="presOf" srcId="{4FE1D7A0-C1C6-4979-B6E6-1E3395586634}" destId="{E92BDBE6-B286-4A33-9BAF-098D6EF0C998}" srcOrd="0" destOrd="0" presId="urn:microsoft.com/office/officeart/2018/5/layout/IconCircleLabelList"/>
    <dgm:cxn modelId="{37E8851C-3DCC-4377-ABC6-86E4D1F712B2}" type="presOf" srcId="{35EE9A99-1B42-41F9-9C53-418FB9B806F1}" destId="{A82D0A15-6C1D-4EC6-8A21-84524E6A4E87}" srcOrd="0" destOrd="0" presId="urn:microsoft.com/office/officeart/2018/5/layout/IconCircleLabelList"/>
    <dgm:cxn modelId="{FC5FEF5E-9660-4C8A-9DBE-8C9D256E5CA3}" srcId="{35EE9A99-1B42-41F9-9C53-418FB9B806F1}" destId="{F8BC5D5D-CB84-497F-A067-9431E3E93B41}" srcOrd="1" destOrd="0" parTransId="{F5BB81F3-49A5-4353-87C4-70908713E1AB}" sibTransId="{24B21933-7936-4261-97E6-05A3873E5982}"/>
    <dgm:cxn modelId="{9928B997-0256-4E9F-B324-6FDF575D146E}" type="presOf" srcId="{F8BC5D5D-CB84-497F-A067-9431E3E93B41}" destId="{4885F59C-94A8-45AB-AFEE-293C8FEBA79A}" srcOrd="0" destOrd="0" presId="urn:microsoft.com/office/officeart/2018/5/layout/IconCircleLabelList"/>
    <dgm:cxn modelId="{4DB3C1F1-2836-4E17-A683-9C9A3BB1E1BB}" srcId="{35EE9A99-1B42-41F9-9C53-418FB9B806F1}" destId="{4FE1D7A0-C1C6-4979-B6E6-1E3395586634}" srcOrd="0" destOrd="0" parTransId="{52B9A3EB-18F8-4818-B2EC-04470A5655AB}" sibTransId="{4FC0FD44-B71D-4FE0-987A-52B46A59E7F9}"/>
    <dgm:cxn modelId="{26EC3529-2232-4F85-B283-154ABEB5504D}" type="presParOf" srcId="{A82D0A15-6C1D-4EC6-8A21-84524E6A4E87}" destId="{6CBFDD06-1F78-4E2A-8418-A2682B5332A3}" srcOrd="0" destOrd="0" presId="urn:microsoft.com/office/officeart/2018/5/layout/IconCircleLabelList"/>
    <dgm:cxn modelId="{1FFE07F5-E4A3-4BBC-8B2E-318E94578772}" type="presParOf" srcId="{6CBFDD06-1F78-4E2A-8418-A2682B5332A3}" destId="{51C1A2B2-85D9-4683-A356-A36206A0FBD2}" srcOrd="0" destOrd="0" presId="urn:microsoft.com/office/officeart/2018/5/layout/IconCircleLabelList"/>
    <dgm:cxn modelId="{87E28019-A5B6-43DD-8098-8BEC3B135B11}" type="presParOf" srcId="{6CBFDD06-1F78-4E2A-8418-A2682B5332A3}" destId="{DE6280E4-AC7A-4B6F-8CE2-92B9E582277F}" srcOrd="1" destOrd="0" presId="urn:microsoft.com/office/officeart/2018/5/layout/IconCircleLabelList"/>
    <dgm:cxn modelId="{9DC94A30-D603-4EFA-983A-6AFE447D89C0}" type="presParOf" srcId="{6CBFDD06-1F78-4E2A-8418-A2682B5332A3}" destId="{EB28E2B5-EEF6-437C-A62E-2D2F7E43F607}" srcOrd="2" destOrd="0" presId="urn:microsoft.com/office/officeart/2018/5/layout/IconCircleLabelList"/>
    <dgm:cxn modelId="{01756913-D8D7-40D6-8B1F-E145E4FA9A26}" type="presParOf" srcId="{6CBFDD06-1F78-4E2A-8418-A2682B5332A3}" destId="{E92BDBE6-B286-4A33-9BAF-098D6EF0C998}" srcOrd="3" destOrd="0" presId="urn:microsoft.com/office/officeart/2018/5/layout/IconCircleLabelList"/>
    <dgm:cxn modelId="{FB0428E9-7C3F-4EA5-B596-6A29DCAA61C3}" type="presParOf" srcId="{A82D0A15-6C1D-4EC6-8A21-84524E6A4E87}" destId="{590958DD-058B-4D49-A88D-10EAA3C7952F}" srcOrd="1" destOrd="0" presId="urn:microsoft.com/office/officeart/2018/5/layout/IconCircleLabelList"/>
    <dgm:cxn modelId="{20883F6F-172E-4A2F-8B08-A3CF6142ED2C}" type="presParOf" srcId="{A82D0A15-6C1D-4EC6-8A21-84524E6A4E87}" destId="{187E563D-611E-44EE-B1B0-51235BF259EB}" srcOrd="2" destOrd="0" presId="urn:microsoft.com/office/officeart/2018/5/layout/IconCircleLabelList"/>
    <dgm:cxn modelId="{7668C269-61AA-4F0E-97EF-464170363027}" type="presParOf" srcId="{187E563D-611E-44EE-B1B0-51235BF259EB}" destId="{B1CD7F4A-8662-40D5-A435-14EF47DD220E}" srcOrd="0" destOrd="0" presId="urn:microsoft.com/office/officeart/2018/5/layout/IconCircleLabelList"/>
    <dgm:cxn modelId="{055DC7A5-3C1C-49E6-BC97-B93C20B3C8AF}" type="presParOf" srcId="{187E563D-611E-44EE-B1B0-51235BF259EB}" destId="{70953714-3947-40CD-A550-1A49C4E1BB0D}" srcOrd="1" destOrd="0" presId="urn:microsoft.com/office/officeart/2018/5/layout/IconCircleLabelList"/>
    <dgm:cxn modelId="{BA39CF49-DF40-44FD-AFEE-C494C9E924FC}" type="presParOf" srcId="{187E563D-611E-44EE-B1B0-51235BF259EB}" destId="{9C5698B3-D697-4055-A4FE-1E5B6A2AFDBB}" srcOrd="2" destOrd="0" presId="urn:microsoft.com/office/officeart/2018/5/layout/IconCircleLabelList"/>
    <dgm:cxn modelId="{F00808F8-AB96-4F1C-AF32-34FB4D4EDFFC}" type="presParOf" srcId="{187E563D-611E-44EE-B1B0-51235BF259EB}" destId="{4885F59C-94A8-45AB-AFEE-293C8FEBA7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41601-7368-4167-853B-E732FB97E0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EF6BD96B-6E44-4E83-AB43-3C3CEB1302CA}">
      <dgm:prSet/>
      <dgm:spPr/>
      <dgm:t>
        <a:bodyPr/>
        <a:lstStyle/>
        <a:p>
          <a:r>
            <a:rPr lang="en-US"/>
            <a:t>Available for when a student has an urgent/emergent need for a day away from clerkships that does not fall into an excused absence category.</a:t>
          </a:r>
        </a:p>
      </dgm:t>
    </dgm:pt>
    <dgm:pt modelId="{4441CA5D-3AB0-4E76-9BC2-A2505284BC36}" type="parTrans" cxnId="{361879E1-5B25-4156-A311-19336E1F2C3D}">
      <dgm:prSet/>
      <dgm:spPr/>
      <dgm:t>
        <a:bodyPr/>
        <a:lstStyle/>
        <a:p>
          <a:endParaRPr lang="en-US"/>
        </a:p>
      </dgm:t>
    </dgm:pt>
    <dgm:pt modelId="{C56F4EEA-F532-438E-AAC9-CE3798395BC4}" type="sibTrans" cxnId="{361879E1-5B25-4156-A311-19336E1F2C3D}">
      <dgm:prSet/>
      <dgm:spPr/>
      <dgm:t>
        <a:bodyPr/>
        <a:lstStyle/>
        <a:p>
          <a:endParaRPr lang="en-US"/>
        </a:p>
      </dgm:t>
    </dgm:pt>
    <dgm:pt modelId="{908BC3DB-C9B2-4CAE-974E-E14B6036FB0B}">
      <dgm:prSet/>
      <dgm:spPr/>
      <dgm:t>
        <a:bodyPr/>
        <a:lstStyle/>
        <a:p>
          <a:r>
            <a:rPr lang="en-US" dirty="0"/>
            <a:t>Notify (email) the clerkship director and clerkship coordinator ASAP when you need to take an emergent wellness day. Does not require 30 days advanced notice.</a:t>
          </a:r>
        </a:p>
      </dgm:t>
    </dgm:pt>
    <dgm:pt modelId="{A9FB630D-0D1E-4BC9-ACC2-A693926D7E69}" type="parTrans" cxnId="{3612DF94-0BF0-41F5-B895-FDD2F6FBF85E}">
      <dgm:prSet/>
      <dgm:spPr/>
      <dgm:t>
        <a:bodyPr/>
        <a:lstStyle/>
        <a:p>
          <a:endParaRPr lang="en-US"/>
        </a:p>
      </dgm:t>
    </dgm:pt>
    <dgm:pt modelId="{EFBE011E-61E5-4E10-B4CA-66715F1F78CD}" type="sibTrans" cxnId="{3612DF94-0BF0-41F5-B895-FDD2F6FBF85E}">
      <dgm:prSet/>
      <dgm:spPr/>
      <dgm:t>
        <a:bodyPr/>
        <a:lstStyle/>
        <a:p>
          <a:endParaRPr lang="en-US"/>
        </a:p>
      </dgm:t>
    </dgm:pt>
    <dgm:pt modelId="{491A7F7F-BEC0-4BC9-A912-50C58E8DE523}">
      <dgm:prSet/>
      <dgm:spPr/>
      <dgm:t>
        <a:bodyPr/>
        <a:lstStyle/>
        <a:p>
          <a:r>
            <a:rPr lang="en-US"/>
            <a:t>Be professional. Complete a Limited Leave Request as soon as you return to the clerkship. </a:t>
          </a:r>
        </a:p>
      </dgm:t>
    </dgm:pt>
    <dgm:pt modelId="{136961B5-9061-4017-9484-78C9161F307C}" type="parTrans" cxnId="{E62D5B0E-318C-4050-8E3A-E30741A1C876}">
      <dgm:prSet/>
      <dgm:spPr/>
      <dgm:t>
        <a:bodyPr/>
        <a:lstStyle/>
        <a:p>
          <a:endParaRPr lang="en-US"/>
        </a:p>
      </dgm:t>
    </dgm:pt>
    <dgm:pt modelId="{F70717BC-2DE9-4374-BCC4-7DF5F1C8E1DF}" type="sibTrans" cxnId="{E62D5B0E-318C-4050-8E3A-E30741A1C876}">
      <dgm:prSet/>
      <dgm:spPr/>
      <dgm:t>
        <a:bodyPr/>
        <a:lstStyle/>
        <a:p>
          <a:endParaRPr lang="en-US"/>
        </a:p>
      </dgm:t>
    </dgm:pt>
    <dgm:pt modelId="{0A4F618D-C48F-4BEA-8F9B-5D240D8E1C75}">
      <dgm:prSet/>
      <dgm:spPr/>
      <dgm:t>
        <a:bodyPr/>
        <a:lstStyle/>
        <a:p>
          <a:r>
            <a:rPr lang="en-US" dirty="0"/>
            <a:t>“No questions asked” policy to preserve student privacy. </a:t>
          </a:r>
        </a:p>
      </dgm:t>
    </dgm:pt>
    <dgm:pt modelId="{39AFA24C-7FDA-498F-9AAB-519B917D5023}" type="parTrans" cxnId="{D73E56D2-1BD6-405A-8C3E-C5ACFB1F825F}">
      <dgm:prSet/>
      <dgm:spPr/>
      <dgm:t>
        <a:bodyPr/>
        <a:lstStyle/>
        <a:p>
          <a:endParaRPr lang="en-US"/>
        </a:p>
      </dgm:t>
    </dgm:pt>
    <dgm:pt modelId="{7CFFB1D9-1E79-43D9-8FC7-D1917C978A6D}" type="sibTrans" cxnId="{D73E56D2-1BD6-405A-8C3E-C5ACFB1F825F}">
      <dgm:prSet/>
      <dgm:spPr/>
      <dgm:t>
        <a:bodyPr/>
        <a:lstStyle/>
        <a:p>
          <a:endParaRPr lang="en-US"/>
        </a:p>
      </dgm:t>
    </dgm:pt>
    <dgm:pt modelId="{DC6A11AB-BDFA-4CB7-9A19-257D074E565F}">
      <dgm:prSet/>
      <dgm:spPr/>
      <dgm:t>
        <a:bodyPr/>
        <a:lstStyle/>
        <a:p>
          <a:r>
            <a:rPr lang="en-US"/>
            <a:t>However, if you are struggling, please reach out to your CD.  We can help you!</a:t>
          </a:r>
        </a:p>
      </dgm:t>
    </dgm:pt>
    <dgm:pt modelId="{D00127E6-17A8-45C0-86FD-39BA16FA50D9}" type="parTrans" cxnId="{658973C1-6E71-4696-9F64-F50DCA45FFCB}">
      <dgm:prSet/>
      <dgm:spPr/>
      <dgm:t>
        <a:bodyPr/>
        <a:lstStyle/>
        <a:p>
          <a:endParaRPr lang="en-US"/>
        </a:p>
      </dgm:t>
    </dgm:pt>
    <dgm:pt modelId="{DDD51122-9CC9-42D7-A06F-7D3D68CEC271}" type="sibTrans" cxnId="{658973C1-6E71-4696-9F64-F50DCA45FFCB}">
      <dgm:prSet/>
      <dgm:spPr/>
      <dgm:t>
        <a:bodyPr/>
        <a:lstStyle/>
        <a:p>
          <a:endParaRPr lang="en-US"/>
        </a:p>
      </dgm:t>
    </dgm:pt>
    <dgm:pt modelId="{A43993B1-B2B9-499E-8B46-FAF9B889FB8D}" type="pres">
      <dgm:prSet presAssocID="{DE741601-7368-4167-853B-E732FB97E059}" presName="root" presStyleCnt="0">
        <dgm:presLayoutVars>
          <dgm:dir/>
          <dgm:resizeHandles val="exact"/>
        </dgm:presLayoutVars>
      </dgm:prSet>
      <dgm:spPr/>
    </dgm:pt>
    <dgm:pt modelId="{14A893F1-9F3D-46E2-9EE2-C17C01C7B932}" type="pres">
      <dgm:prSet presAssocID="{EF6BD96B-6E44-4E83-AB43-3C3CEB1302CA}" presName="compNode" presStyleCnt="0"/>
      <dgm:spPr/>
    </dgm:pt>
    <dgm:pt modelId="{BA9F7A3D-0C95-498C-B49E-1050B0EB4CCE}" type="pres">
      <dgm:prSet presAssocID="{EF6BD96B-6E44-4E83-AB43-3C3CEB1302CA}" presName="bgRect" presStyleLbl="bgShp" presStyleIdx="0" presStyleCnt="5"/>
      <dgm:spPr/>
    </dgm:pt>
    <dgm:pt modelId="{EFE30310-9E3C-46F9-954B-E2D038AF891D}" type="pres">
      <dgm:prSet presAssocID="{EF6BD96B-6E44-4E83-AB43-3C3CEB1302C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6F795DD-0E3E-40E4-86E5-287B1327F5E7}" type="pres">
      <dgm:prSet presAssocID="{EF6BD96B-6E44-4E83-AB43-3C3CEB1302CA}" presName="spaceRect" presStyleCnt="0"/>
      <dgm:spPr/>
    </dgm:pt>
    <dgm:pt modelId="{498ADAA7-B676-4AC8-B2FF-82F9C8320068}" type="pres">
      <dgm:prSet presAssocID="{EF6BD96B-6E44-4E83-AB43-3C3CEB1302CA}" presName="parTx" presStyleLbl="revTx" presStyleIdx="0" presStyleCnt="5">
        <dgm:presLayoutVars>
          <dgm:chMax val="0"/>
          <dgm:chPref val="0"/>
        </dgm:presLayoutVars>
      </dgm:prSet>
      <dgm:spPr/>
    </dgm:pt>
    <dgm:pt modelId="{E672A43B-3FC6-4F9E-A5B2-D9B66105E5AF}" type="pres">
      <dgm:prSet presAssocID="{C56F4EEA-F532-438E-AAC9-CE3798395BC4}" presName="sibTrans" presStyleCnt="0"/>
      <dgm:spPr/>
    </dgm:pt>
    <dgm:pt modelId="{904DA170-C91B-42F4-90F9-5D5718AA4C94}" type="pres">
      <dgm:prSet presAssocID="{908BC3DB-C9B2-4CAE-974E-E14B6036FB0B}" presName="compNode" presStyleCnt="0"/>
      <dgm:spPr/>
    </dgm:pt>
    <dgm:pt modelId="{389B11FA-F9C3-423B-A50D-1CF14CDAAE96}" type="pres">
      <dgm:prSet presAssocID="{908BC3DB-C9B2-4CAE-974E-E14B6036FB0B}" presName="bgRect" presStyleLbl="bgShp" presStyleIdx="1" presStyleCnt="5"/>
      <dgm:spPr/>
    </dgm:pt>
    <dgm:pt modelId="{184B88E3-DE1D-45AB-8A63-92B397ECFB53}" type="pres">
      <dgm:prSet presAssocID="{908BC3DB-C9B2-4CAE-974E-E14B6036FB0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4A854E27-8DC0-4B87-8931-CC2BD1B6CBFB}" type="pres">
      <dgm:prSet presAssocID="{908BC3DB-C9B2-4CAE-974E-E14B6036FB0B}" presName="spaceRect" presStyleCnt="0"/>
      <dgm:spPr/>
    </dgm:pt>
    <dgm:pt modelId="{A55FF75D-C03C-4400-B102-B7D508FFE7C5}" type="pres">
      <dgm:prSet presAssocID="{908BC3DB-C9B2-4CAE-974E-E14B6036FB0B}" presName="parTx" presStyleLbl="revTx" presStyleIdx="1" presStyleCnt="5">
        <dgm:presLayoutVars>
          <dgm:chMax val="0"/>
          <dgm:chPref val="0"/>
        </dgm:presLayoutVars>
      </dgm:prSet>
      <dgm:spPr/>
    </dgm:pt>
    <dgm:pt modelId="{A577E341-4D23-4CE2-9712-9F7186039D28}" type="pres">
      <dgm:prSet presAssocID="{EFBE011E-61E5-4E10-B4CA-66715F1F78CD}" presName="sibTrans" presStyleCnt="0"/>
      <dgm:spPr/>
    </dgm:pt>
    <dgm:pt modelId="{764A210F-9F8E-4408-8EE3-2FB143F0681F}" type="pres">
      <dgm:prSet presAssocID="{491A7F7F-BEC0-4BC9-A912-50C58E8DE523}" presName="compNode" presStyleCnt="0"/>
      <dgm:spPr/>
    </dgm:pt>
    <dgm:pt modelId="{BA791E8C-3028-49E5-B9C8-0B604A67FC1B}" type="pres">
      <dgm:prSet presAssocID="{491A7F7F-BEC0-4BC9-A912-50C58E8DE523}" presName="bgRect" presStyleLbl="bgShp" presStyleIdx="2" presStyleCnt="5"/>
      <dgm:spPr/>
    </dgm:pt>
    <dgm:pt modelId="{DBF0B8A1-6F74-4BA7-A3B7-E0B0FEC07B76}" type="pres">
      <dgm:prSet presAssocID="{491A7F7F-BEC0-4BC9-A912-50C58E8DE52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8AEBAFD-B386-4B0A-9D74-E437C9567DF8}" type="pres">
      <dgm:prSet presAssocID="{491A7F7F-BEC0-4BC9-A912-50C58E8DE523}" presName="spaceRect" presStyleCnt="0"/>
      <dgm:spPr/>
    </dgm:pt>
    <dgm:pt modelId="{D19B7837-058C-419A-9CC8-27DA43EF63AA}" type="pres">
      <dgm:prSet presAssocID="{491A7F7F-BEC0-4BC9-A912-50C58E8DE523}" presName="parTx" presStyleLbl="revTx" presStyleIdx="2" presStyleCnt="5">
        <dgm:presLayoutVars>
          <dgm:chMax val="0"/>
          <dgm:chPref val="0"/>
        </dgm:presLayoutVars>
      </dgm:prSet>
      <dgm:spPr/>
    </dgm:pt>
    <dgm:pt modelId="{6A7B2A13-D630-4ACE-98E0-76AC0B74F52E}" type="pres">
      <dgm:prSet presAssocID="{F70717BC-2DE9-4374-BCC4-7DF5F1C8E1DF}" presName="sibTrans" presStyleCnt="0"/>
      <dgm:spPr/>
    </dgm:pt>
    <dgm:pt modelId="{1E088AD5-9E68-48BF-A554-BA7F3662190F}" type="pres">
      <dgm:prSet presAssocID="{0A4F618D-C48F-4BEA-8F9B-5D240D8E1C75}" presName="compNode" presStyleCnt="0"/>
      <dgm:spPr/>
    </dgm:pt>
    <dgm:pt modelId="{08B94A42-E4F3-42CF-B327-25B176174ADC}" type="pres">
      <dgm:prSet presAssocID="{0A4F618D-C48F-4BEA-8F9B-5D240D8E1C75}" presName="bgRect" presStyleLbl="bgShp" presStyleIdx="3" presStyleCnt="5"/>
      <dgm:spPr/>
    </dgm:pt>
    <dgm:pt modelId="{50B65E1C-7146-41DD-B68B-EB731BF4E151}" type="pres">
      <dgm:prSet presAssocID="{0A4F618D-C48F-4BEA-8F9B-5D240D8E1C7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4354B4B6-9403-4CA3-B4F0-3EE9FBE63FA6}" type="pres">
      <dgm:prSet presAssocID="{0A4F618D-C48F-4BEA-8F9B-5D240D8E1C75}" presName="spaceRect" presStyleCnt="0"/>
      <dgm:spPr/>
    </dgm:pt>
    <dgm:pt modelId="{5B31F3CC-B5A1-4087-A330-47D9EDEAFD54}" type="pres">
      <dgm:prSet presAssocID="{0A4F618D-C48F-4BEA-8F9B-5D240D8E1C75}" presName="parTx" presStyleLbl="revTx" presStyleIdx="3" presStyleCnt="5">
        <dgm:presLayoutVars>
          <dgm:chMax val="0"/>
          <dgm:chPref val="0"/>
        </dgm:presLayoutVars>
      </dgm:prSet>
      <dgm:spPr/>
    </dgm:pt>
    <dgm:pt modelId="{42659A35-B8E7-439B-A150-4B521B13C9F0}" type="pres">
      <dgm:prSet presAssocID="{7CFFB1D9-1E79-43D9-8FC7-D1917C978A6D}" presName="sibTrans" presStyleCnt="0"/>
      <dgm:spPr/>
    </dgm:pt>
    <dgm:pt modelId="{4D8AF4AA-A97E-4855-9D56-BFCD0CE3F551}" type="pres">
      <dgm:prSet presAssocID="{DC6A11AB-BDFA-4CB7-9A19-257D074E565F}" presName="compNode" presStyleCnt="0"/>
      <dgm:spPr/>
    </dgm:pt>
    <dgm:pt modelId="{3C104293-33FE-4C72-B329-6897770FDAF8}" type="pres">
      <dgm:prSet presAssocID="{DC6A11AB-BDFA-4CB7-9A19-257D074E565F}" presName="bgRect" presStyleLbl="bgShp" presStyleIdx="4" presStyleCnt="5"/>
      <dgm:spPr/>
    </dgm:pt>
    <dgm:pt modelId="{D18CAAD7-9AE8-4804-A3FC-1E5B8606DFF3}" type="pres">
      <dgm:prSet presAssocID="{DC6A11AB-BDFA-4CB7-9A19-257D074E565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08C7E21-1D8E-452C-B75F-40733D4E9D88}" type="pres">
      <dgm:prSet presAssocID="{DC6A11AB-BDFA-4CB7-9A19-257D074E565F}" presName="spaceRect" presStyleCnt="0"/>
      <dgm:spPr/>
    </dgm:pt>
    <dgm:pt modelId="{F0789A56-DDE1-4C21-B515-434B3F08E67C}" type="pres">
      <dgm:prSet presAssocID="{DC6A11AB-BDFA-4CB7-9A19-257D074E565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62D5B0E-318C-4050-8E3A-E30741A1C876}" srcId="{DE741601-7368-4167-853B-E732FB97E059}" destId="{491A7F7F-BEC0-4BC9-A912-50C58E8DE523}" srcOrd="2" destOrd="0" parTransId="{136961B5-9061-4017-9484-78C9161F307C}" sibTransId="{F70717BC-2DE9-4374-BCC4-7DF5F1C8E1DF}"/>
    <dgm:cxn modelId="{82376B1D-518B-40FC-A5E1-49489EBC3E72}" type="presOf" srcId="{0A4F618D-C48F-4BEA-8F9B-5D240D8E1C75}" destId="{5B31F3CC-B5A1-4087-A330-47D9EDEAFD54}" srcOrd="0" destOrd="0" presId="urn:microsoft.com/office/officeart/2018/2/layout/IconVerticalSolidList"/>
    <dgm:cxn modelId="{8F8ED22C-1541-4E7C-B638-52FD40E32087}" type="presOf" srcId="{EF6BD96B-6E44-4E83-AB43-3C3CEB1302CA}" destId="{498ADAA7-B676-4AC8-B2FF-82F9C8320068}" srcOrd="0" destOrd="0" presId="urn:microsoft.com/office/officeart/2018/2/layout/IconVerticalSolidList"/>
    <dgm:cxn modelId="{1509AA33-1A3F-44F5-BDFF-6806FA5FCFFF}" type="presOf" srcId="{491A7F7F-BEC0-4BC9-A912-50C58E8DE523}" destId="{D19B7837-058C-419A-9CC8-27DA43EF63AA}" srcOrd="0" destOrd="0" presId="urn:microsoft.com/office/officeart/2018/2/layout/IconVerticalSolidList"/>
    <dgm:cxn modelId="{9075A33D-6ABE-40A2-9F04-C5E8B7F52C64}" type="presOf" srcId="{908BC3DB-C9B2-4CAE-974E-E14B6036FB0B}" destId="{A55FF75D-C03C-4400-B102-B7D508FFE7C5}" srcOrd="0" destOrd="0" presId="urn:microsoft.com/office/officeart/2018/2/layout/IconVerticalSolidList"/>
    <dgm:cxn modelId="{2EDC4062-60E6-4877-8640-FBD02EE6E681}" type="presOf" srcId="{DC6A11AB-BDFA-4CB7-9A19-257D074E565F}" destId="{F0789A56-DDE1-4C21-B515-434B3F08E67C}" srcOrd="0" destOrd="0" presId="urn:microsoft.com/office/officeart/2018/2/layout/IconVerticalSolidList"/>
    <dgm:cxn modelId="{3612DF94-0BF0-41F5-B895-FDD2F6FBF85E}" srcId="{DE741601-7368-4167-853B-E732FB97E059}" destId="{908BC3DB-C9B2-4CAE-974E-E14B6036FB0B}" srcOrd="1" destOrd="0" parTransId="{A9FB630D-0D1E-4BC9-ACC2-A693926D7E69}" sibTransId="{EFBE011E-61E5-4E10-B4CA-66715F1F78CD}"/>
    <dgm:cxn modelId="{658973C1-6E71-4696-9F64-F50DCA45FFCB}" srcId="{DE741601-7368-4167-853B-E732FB97E059}" destId="{DC6A11AB-BDFA-4CB7-9A19-257D074E565F}" srcOrd="4" destOrd="0" parTransId="{D00127E6-17A8-45C0-86FD-39BA16FA50D9}" sibTransId="{DDD51122-9CC9-42D7-A06F-7D3D68CEC271}"/>
    <dgm:cxn modelId="{D73E56D2-1BD6-405A-8C3E-C5ACFB1F825F}" srcId="{DE741601-7368-4167-853B-E732FB97E059}" destId="{0A4F618D-C48F-4BEA-8F9B-5D240D8E1C75}" srcOrd="3" destOrd="0" parTransId="{39AFA24C-7FDA-498F-9AAB-519B917D5023}" sibTransId="{7CFFB1D9-1E79-43D9-8FC7-D1917C978A6D}"/>
    <dgm:cxn modelId="{361879E1-5B25-4156-A311-19336E1F2C3D}" srcId="{DE741601-7368-4167-853B-E732FB97E059}" destId="{EF6BD96B-6E44-4E83-AB43-3C3CEB1302CA}" srcOrd="0" destOrd="0" parTransId="{4441CA5D-3AB0-4E76-9BC2-A2505284BC36}" sibTransId="{C56F4EEA-F532-438E-AAC9-CE3798395BC4}"/>
    <dgm:cxn modelId="{5A4F60FF-4419-4B7E-8440-B9A26FD5CCFE}" type="presOf" srcId="{DE741601-7368-4167-853B-E732FB97E059}" destId="{A43993B1-B2B9-499E-8B46-FAF9B889FB8D}" srcOrd="0" destOrd="0" presId="urn:microsoft.com/office/officeart/2018/2/layout/IconVerticalSolidList"/>
    <dgm:cxn modelId="{CB10CBCD-E0E9-4948-9C7E-D1DABE2D12FF}" type="presParOf" srcId="{A43993B1-B2B9-499E-8B46-FAF9B889FB8D}" destId="{14A893F1-9F3D-46E2-9EE2-C17C01C7B932}" srcOrd="0" destOrd="0" presId="urn:microsoft.com/office/officeart/2018/2/layout/IconVerticalSolidList"/>
    <dgm:cxn modelId="{9B567939-AAFD-4D71-85A2-8AE7F998CF7F}" type="presParOf" srcId="{14A893F1-9F3D-46E2-9EE2-C17C01C7B932}" destId="{BA9F7A3D-0C95-498C-B49E-1050B0EB4CCE}" srcOrd="0" destOrd="0" presId="urn:microsoft.com/office/officeart/2018/2/layout/IconVerticalSolidList"/>
    <dgm:cxn modelId="{916536B7-AB64-4E71-B8DB-5C70CEC35F8D}" type="presParOf" srcId="{14A893F1-9F3D-46E2-9EE2-C17C01C7B932}" destId="{EFE30310-9E3C-46F9-954B-E2D038AF891D}" srcOrd="1" destOrd="0" presId="urn:microsoft.com/office/officeart/2018/2/layout/IconVerticalSolidList"/>
    <dgm:cxn modelId="{1AE89412-64A2-48C2-862E-52B3180828FC}" type="presParOf" srcId="{14A893F1-9F3D-46E2-9EE2-C17C01C7B932}" destId="{46F795DD-0E3E-40E4-86E5-287B1327F5E7}" srcOrd="2" destOrd="0" presId="urn:microsoft.com/office/officeart/2018/2/layout/IconVerticalSolidList"/>
    <dgm:cxn modelId="{DAE23BB2-26B4-488B-9183-E5E77662135A}" type="presParOf" srcId="{14A893F1-9F3D-46E2-9EE2-C17C01C7B932}" destId="{498ADAA7-B676-4AC8-B2FF-82F9C8320068}" srcOrd="3" destOrd="0" presId="urn:microsoft.com/office/officeart/2018/2/layout/IconVerticalSolidList"/>
    <dgm:cxn modelId="{D094875F-E248-4999-8134-EF2EB1A75C9E}" type="presParOf" srcId="{A43993B1-B2B9-499E-8B46-FAF9B889FB8D}" destId="{E672A43B-3FC6-4F9E-A5B2-D9B66105E5AF}" srcOrd="1" destOrd="0" presId="urn:microsoft.com/office/officeart/2018/2/layout/IconVerticalSolidList"/>
    <dgm:cxn modelId="{59D19425-E7DB-4092-90B0-1EA4382A9561}" type="presParOf" srcId="{A43993B1-B2B9-499E-8B46-FAF9B889FB8D}" destId="{904DA170-C91B-42F4-90F9-5D5718AA4C94}" srcOrd="2" destOrd="0" presId="urn:microsoft.com/office/officeart/2018/2/layout/IconVerticalSolidList"/>
    <dgm:cxn modelId="{C5DA1E11-2F35-405A-8544-ED9D5756F489}" type="presParOf" srcId="{904DA170-C91B-42F4-90F9-5D5718AA4C94}" destId="{389B11FA-F9C3-423B-A50D-1CF14CDAAE96}" srcOrd="0" destOrd="0" presId="urn:microsoft.com/office/officeart/2018/2/layout/IconVerticalSolidList"/>
    <dgm:cxn modelId="{FA9AE0BE-292E-4C16-AEE3-57A131AFF028}" type="presParOf" srcId="{904DA170-C91B-42F4-90F9-5D5718AA4C94}" destId="{184B88E3-DE1D-45AB-8A63-92B397ECFB53}" srcOrd="1" destOrd="0" presId="urn:microsoft.com/office/officeart/2018/2/layout/IconVerticalSolidList"/>
    <dgm:cxn modelId="{07C3E237-5D3B-41FC-95DB-AB6633B994EA}" type="presParOf" srcId="{904DA170-C91B-42F4-90F9-5D5718AA4C94}" destId="{4A854E27-8DC0-4B87-8931-CC2BD1B6CBFB}" srcOrd="2" destOrd="0" presId="urn:microsoft.com/office/officeart/2018/2/layout/IconVerticalSolidList"/>
    <dgm:cxn modelId="{696D3C3D-F63E-4795-88CF-4FD954ED44E8}" type="presParOf" srcId="{904DA170-C91B-42F4-90F9-5D5718AA4C94}" destId="{A55FF75D-C03C-4400-B102-B7D508FFE7C5}" srcOrd="3" destOrd="0" presId="urn:microsoft.com/office/officeart/2018/2/layout/IconVerticalSolidList"/>
    <dgm:cxn modelId="{91D4C0E2-6624-4C8A-B7F7-E1D5A1BC6899}" type="presParOf" srcId="{A43993B1-B2B9-499E-8B46-FAF9B889FB8D}" destId="{A577E341-4D23-4CE2-9712-9F7186039D28}" srcOrd="3" destOrd="0" presId="urn:microsoft.com/office/officeart/2018/2/layout/IconVerticalSolidList"/>
    <dgm:cxn modelId="{670EBDEF-A76B-4105-A728-14EE7C6DFEC9}" type="presParOf" srcId="{A43993B1-B2B9-499E-8B46-FAF9B889FB8D}" destId="{764A210F-9F8E-4408-8EE3-2FB143F0681F}" srcOrd="4" destOrd="0" presId="urn:microsoft.com/office/officeart/2018/2/layout/IconVerticalSolidList"/>
    <dgm:cxn modelId="{D7C82715-1B6F-4BC0-B64A-04057D135891}" type="presParOf" srcId="{764A210F-9F8E-4408-8EE3-2FB143F0681F}" destId="{BA791E8C-3028-49E5-B9C8-0B604A67FC1B}" srcOrd="0" destOrd="0" presId="urn:microsoft.com/office/officeart/2018/2/layout/IconVerticalSolidList"/>
    <dgm:cxn modelId="{CD578297-8D61-41FB-9FE2-49095321B0A6}" type="presParOf" srcId="{764A210F-9F8E-4408-8EE3-2FB143F0681F}" destId="{DBF0B8A1-6F74-4BA7-A3B7-E0B0FEC07B76}" srcOrd="1" destOrd="0" presId="urn:microsoft.com/office/officeart/2018/2/layout/IconVerticalSolidList"/>
    <dgm:cxn modelId="{5916E06E-6958-426D-9CC9-EBEFB6209DD0}" type="presParOf" srcId="{764A210F-9F8E-4408-8EE3-2FB143F0681F}" destId="{88AEBAFD-B386-4B0A-9D74-E437C9567DF8}" srcOrd="2" destOrd="0" presId="urn:microsoft.com/office/officeart/2018/2/layout/IconVerticalSolidList"/>
    <dgm:cxn modelId="{B088FF3F-44BF-4E4B-BB06-3718BD45F2DA}" type="presParOf" srcId="{764A210F-9F8E-4408-8EE3-2FB143F0681F}" destId="{D19B7837-058C-419A-9CC8-27DA43EF63AA}" srcOrd="3" destOrd="0" presId="urn:microsoft.com/office/officeart/2018/2/layout/IconVerticalSolidList"/>
    <dgm:cxn modelId="{BDECC8A5-8879-4541-A1F3-9657FE658470}" type="presParOf" srcId="{A43993B1-B2B9-499E-8B46-FAF9B889FB8D}" destId="{6A7B2A13-D630-4ACE-98E0-76AC0B74F52E}" srcOrd="5" destOrd="0" presId="urn:microsoft.com/office/officeart/2018/2/layout/IconVerticalSolidList"/>
    <dgm:cxn modelId="{56AB95FF-0102-40C9-9AB7-000A3991A53E}" type="presParOf" srcId="{A43993B1-B2B9-499E-8B46-FAF9B889FB8D}" destId="{1E088AD5-9E68-48BF-A554-BA7F3662190F}" srcOrd="6" destOrd="0" presId="urn:microsoft.com/office/officeart/2018/2/layout/IconVerticalSolidList"/>
    <dgm:cxn modelId="{D21BD26E-BFAE-483B-B3EA-E68B2BDE498E}" type="presParOf" srcId="{1E088AD5-9E68-48BF-A554-BA7F3662190F}" destId="{08B94A42-E4F3-42CF-B327-25B176174ADC}" srcOrd="0" destOrd="0" presId="urn:microsoft.com/office/officeart/2018/2/layout/IconVerticalSolidList"/>
    <dgm:cxn modelId="{3FCDCBC3-7160-4E1A-8376-A5C9CED3F79A}" type="presParOf" srcId="{1E088AD5-9E68-48BF-A554-BA7F3662190F}" destId="{50B65E1C-7146-41DD-B68B-EB731BF4E151}" srcOrd="1" destOrd="0" presId="urn:microsoft.com/office/officeart/2018/2/layout/IconVerticalSolidList"/>
    <dgm:cxn modelId="{6E6EF2AB-985E-4B64-BEFC-CDDE451AC757}" type="presParOf" srcId="{1E088AD5-9E68-48BF-A554-BA7F3662190F}" destId="{4354B4B6-9403-4CA3-B4F0-3EE9FBE63FA6}" srcOrd="2" destOrd="0" presId="urn:microsoft.com/office/officeart/2018/2/layout/IconVerticalSolidList"/>
    <dgm:cxn modelId="{6B7C94F9-E7E6-4E48-845F-45203B88DBBA}" type="presParOf" srcId="{1E088AD5-9E68-48BF-A554-BA7F3662190F}" destId="{5B31F3CC-B5A1-4087-A330-47D9EDEAFD54}" srcOrd="3" destOrd="0" presId="urn:microsoft.com/office/officeart/2018/2/layout/IconVerticalSolidList"/>
    <dgm:cxn modelId="{3B787E27-B859-429C-9B22-8FC6EEAE8266}" type="presParOf" srcId="{A43993B1-B2B9-499E-8B46-FAF9B889FB8D}" destId="{42659A35-B8E7-439B-A150-4B521B13C9F0}" srcOrd="7" destOrd="0" presId="urn:microsoft.com/office/officeart/2018/2/layout/IconVerticalSolidList"/>
    <dgm:cxn modelId="{0E65536E-C3DF-4767-8614-4D534DD7A7D0}" type="presParOf" srcId="{A43993B1-B2B9-499E-8B46-FAF9B889FB8D}" destId="{4D8AF4AA-A97E-4855-9D56-BFCD0CE3F551}" srcOrd="8" destOrd="0" presId="urn:microsoft.com/office/officeart/2018/2/layout/IconVerticalSolidList"/>
    <dgm:cxn modelId="{85E3DC3B-F7E3-449D-AEFE-21C4083A4B74}" type="presParOf" srcId="{4D8AF4AA-A97E-4855-9D56-BFCD0CE3F551}" destId="{3C104293-33FE-4C72-B329-6897770FDAF8}" srcOrd="0" destOrd="0" presId="urn:microsoft.com/office/officeart/2018/2/layout/IconVerticalSolidList"/>
    <dgm:cxn modelId="{9027B637-EC07-4274-849A-989D8B3BC1C7}" type="presParOf" srcId="{4D8AF4AA-A97E-4855-9D56-BFCD0CE3F551}" destId="{D18CAAD7-9AE8-4804-A3FC-1E5B8606DFF3}" srcOrd="1" destOrd="0" presId="urn:microsoft.com/office/officeart/2018/2/layout/IconVerticalSolidList"/>
    <dgm:cxn modelId="{0DF2AEAC-5108-466F-9FB5-775A41F81C0E}" type="presParOf" srcId="{4D8AF4AA-A97E-4855-9D56-BFCD0CE3F551}" destId="{E08C7E21-1D8E-452C-B75F-40733D4E9D88}" srcOrd="2" destOrd="0" presId="urn:microsoft.com/office/officeart/2018/2/layout/IconVerticalSolidList"/>
    <dgm:cxn modelId="{1844D987-97AD-4311-9D79-7A43DE196F88}" type="presParOf" srcId="{4D8AF4AA-A97E-4855-9D56-BFCD0CE3F551}" destId="{F0789A56-DDE1-4C21-B515-434B3F08E6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B5709-6202-45C8-B936-F49C59D652F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5F7F5F-02D2-4EB0-A7AC-F366222C815D}">
      <dgm:prSet/>
      <dgm:spPr/>
      <dgm:t>
        <a:bodyPr/>
        <a:lstStyle/>
        <a:p>
          <a:r>
            <a:rPr lang="en-US" dirty="0"/>
            <a:t>SASSI Take Care</a:t>
          </a:r>
        </a:p>
        <a:p>
          <a:r>
            <a:rPr lang="en-US" dirty="0">
              <a:hlinkClick xmlns:r="http://schemas.openxmlformats.org/officeDocument/2006/relationships" r:id="rId1"/>
            </a:rPr>
            <a:t>https://uthsc.edu/sassi/</a:t>
          </a:r>
          <a:endParaRPr lang="en-US" dirty="0"/>
        </a:p>
      </dgm:t>
    </dgm:pt>
    <dgm:pt modelId="{228BAB47-BF61-42F5-B49C-50F0066B1041}" type="parTrans" cxnId="{5B51C53C-AAE6-4EC7-B755-543DA434B68D}">
      <dgm:prSet/>
      <dgm:spPr/>
      <dgm:t>
        <a:bodyPr/>
        <a:lstStyle/>
        <a:p>
          <a:endParaRPr lang="en-US"/>
        </a:p>
      </dgm:t>
    </dgm:pt>
    <dgm:pt modelId="{258842FA-57B4-4E26-A04D-4D1A76ADA447}" type="sibTrans" cxnId="{5B51C53C-AAE6-4EC7-B755-543DA434B68D}">
      <dgm:prSet/>
      <dgm:spPr/>
      <dgm:t>
        <a:bodyPr/>
        <a:lstStyle/>
        <a:p>
          <a:endParaRPr lang="en-US"/>
        </a:p>
      </dgm:t>
    </dgm:pt>
    <dgm:pt modelId="{EEC4BF62-D465-4CF7-BC2E-AD9173241553}">
      <dgm:prSet/>
      <dgm:spPr/>
      <dgm:t>
        <a:bodyPr/>
        <a:lstStyle/>
        <a:p>
          <a:r>
            <a:rPr lang="en-US" dirty="0"/>
            <a:t>Counseling services</a:t>
          </a:r>
        </a:p>
        <a:p>
          <a:r>
            <a:rPr lang="en-US" dirty="0">
              <a:hlinkClick xmlns:r="http://schemas.openxmlformats.org/officeDocument/2006/relationships" r:id="rId2"/>
            </a:rPr>
            <a:t>https://www.uthsc.edu/student-health-services/behavioral-health/index.php</a:t>
          </a:r>
          <a:endParaRPr lang="en-US" dirty="0"/>
        </a:p>
      </dgm:t>
    </dgm:pt>
    <dgm:pt modelId="{081091E4-FBE4-4DE3-ACCF-F6B871CFCB6E}" type="parTrans" cxnId="{A4E691E2-D03A-4D87-9032-28ED07C6CFAD}">
      <dgm:prSet/>
      <dgm:spPr/>
      <dgm:t>
        <a:bodyPr/>
        <a:lstStyle/>
        <a:p>
          <a:endParaRPr lang="en-US"/>
        </a:p>
      </dgm:t>
    </dgm:pt>
    <dgm:pt modelId="{DA31A099-FCA2-4677-BF09-22227588119A}" type="sibTrans" cxnId="{A4E691E2-D03A-4D87-9032-28ED07C6CFAD}">
      <dgm:prSet/>
      <dgm:spPr/>
      <dgm:t>
        <a:bodyPr/>
        <a:lstStyle/>
        <a:p>
          <a:endParaRPr lang="en-US"/>
        </a:p>
      </dgm:t>
    </dgm:pt>
    <dgm:pt modelId="{A5B9BE0B-2193-45AE-9443-7B888157D020}" type="pres">
      <dgm:prSet presAssocID="{6F1B5709-6202-45C8-B936-F49C59D652FF}" presName="root" presStyleCnt="0">
        <dgm:presLayoutVars>
          <dgm:dir/>
          <dgm:resizeHandles val="exact"/>
        </dgm:presLayoutVars>
      </dgm:prSet>
      <dgm:spPr/>
    </dgm:pt>
    <dgm:pt modelId="{EC9853CB-CA71-4DE2-92BC-CB841A58CB54}" type="pres">
      <dgm:prSet presAssocID="{D65F7F5F-02D2-4EB0-A7AC-F366222C815D}" presName="compNode" presStyleCnt="0"/>
      <dgm:spPr/>
    </dgm:pt>
    <dgm:pt modelId="{FCD1131B-C2AA-4452-BBED-FD8AA4739E6F}" type="pres">
      <dgm:prSet presAssocID="{D65F7F5F-02D2-4EB0-A7AC-F366222C815D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609C002-5E1E-49D4-8E66-843DE4205871}" type="pres">
      <dgm:prSet presAssocID="{D65F7F5F-02D2-4EB0-A7AC-F366222C815D}" presName="spaceRect" presStyleCnt="0"/>
      <dgm:spPr/>
    </dgm:pt>
    <dgm:pt modelId="{C140E4D1-DD36-42C3-9883-3B671E74A401}" type="pres">
      <dgm:prSet presAssocID="{D65F7F5F-02D2-4EB0-A7AC-F366222C815D}" presName="textRect" presStyleLbl="revTx" presStyleIdx="0" presStyleCnt="2" custScaleX="108667" custScaleY="183073">
        <dgm:presLayoutVars>
          <dgm:chMax val="1"/>
          <dgm:chPref val="1"/>
        </dgm:presLayoutVars>
      </dgm:prSet>
      <dgm:spPr/>
    </dgm:pt>
    <dgm:pt modelId="{F9D6FFDB-B1D3-4FB6-91F9-4B5380EEBCCA}" type="pres">
      <dgm:prSet presAssocID="{258842FA-57B4-4E26-A04D-4D1A76ADA447}" presName="sibTrans" presStyleCnt="0"/>
      <dgm:spPr/>
    </dgm:pt>
    <dgm:pt modelId="{5E3FDF71-3B9A-4E9C-B7C8-0CA153CA30F3}" type="pres">
      <dgm:prSet presAssocID="{EEC4BF62-D465-4CF7-BC2E-AD9173241553}" presName="compNode" presStyleCnt="0"/>
      <dgm:spPr/>
    </dgm:pt>
    <dgm:pt modelId="{929D660D-A739-402D-BEC7-90E48956F702}" type="pres">
      <dgm:prSet presAssocID="{EEC4BF62-D465-4CF7-BC2E-AD9173241553}" presName="iconRect" presStyleLbl="node1" presStyleIdx="1" presStyleCnt="2" custLinFactNeighborY="114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B6F87C5-8A2B-4F64-832C-3034B677A45D}" type="pres">
      <dgm:prSet presAssocID="{EEC4BF62-D465-4CF7-BC2E-AD9173241553}" presName="spaceRect" presStyleCnt="0"/>
      <dgm:spPr/>
    </dgm:pt>
    <dgm:pt modelId="{69D2B310-5AE0-44DF-99AA-8CC58E5AFA8E}" type="pres">
      <dgm:prSet presAssocID="{EEC4BF62-D465-4CF7-BC2E-AD9173241553}" presName="textRect" presStyleLbl="revTx" presStyleIdx="1" presStyleCnt="2" custScaleX="107773" custScaleY="265536" custLinFactNeighborX="-1309" custLinFactNeighborY="76129">
        <dgm:presLayoutVars>
          <dgm:chMax val="1"/>
          <dgm:chPref val="1"/>
        </dgm:presLayoutVars>
      </dgm:prSet>
      <dgm:spPr/>
    </dgm:pt>
  </dgm:ptLst>
  <dgm:cxnLst>
    <dgm:cxn modelId="{5B51C53C-AAE6-4EC7-B755-543DA434B68D}" srcId="{6F1B5709-6202-45C8-B936-F49C59D652FF}" destId="{D65F7F5F-02D2-4EB0-A7AC-F366222C815D}" srcOrd="0" destOrd="0" parTransId="{228BAB47-BF61-42F5-B49C-50F0066B1041}" sibTransId="{258842FA-57B4-4E26-A04D-4D1A76ADA447}"/>
    <dgm:cxn modelId="{2172A36B-E0A8-44A9-AB94-89397FDB68B7}" type="presOf" srcId="{EEC4BF62-D465-4CF7-BC2E-AD9173241553}" destId="{69D2B310-5AE0-44DF-99AA-8CC58E5AFA8E}" srcOrd="0" destOrd="0" presId="urn:microsoft.com/office/officeart/2018/2/layout/IconLabelList"/>
    <dgm:cxn modelId="{E0715287-C40F-420F-A6D1-9E3544723C3E}" type="presOf" srcId="{6F1B5709-6202-45C8-B936-F49C59D652FF}" destId="{A5B9BE0B-2193-45AE-9443-7B888157D020}" srcOrd="0" destOrd="0" presId="urn:microsoft.com/office/officeart/2018/2/layout/IconLabelList"/>
    <dgm:cxn modelId="{A4E691E2-D03A-4D87-9032-28ED07C6CFAD}" srcId="{6F1B5709-6202-45C8-B936-F49C59D652FF}" destId="{EEC4BF62-D465-4CF7-BC2E-AD9173241553}" srcOrd="1" destOrd="0" parTransId="{081091E4-FBE4-4DE3-ACCF-F6B871CFCB6E}" sibTransId="{DA31A099-FCA2-4677-BF09-22227588119A}"/>
    <dgm:cxn modelId="{1C49BFE8-9A3B-4D7A-A0F1-1A8A9C2F247F}" type="presOf" srcId="{D65F7F5F-02D2-4EB0-A7AC-F366222C815D}" destId="{C140E4D1-DD36-42C3-9883-3B671E74A401}" srcOrd="0" destOrd="0" presId="urn:microsoft.com/office/officeart/2018/2/layout/IconLabelList"/>
    <dgm:cxn modelId="{90B81DE0-3D2A-4365-BC7D-3BFAB0774A9F}" type="presParOf" srcId="{A5B9BE0B-2193-45AE-9443-7B888157D020}" destId="{EC9853CB-CA71-4DE2-92BC-CB841A58CB54}" srcOrd="0" destOrd="0" presId="urn:microsoft.com/office/officeart/2018/2/layout/IconLabelList"/>
    <dgm:cxn modelId="{479BFC0B-B934-4A17-9763-3576DC41B63D}" type="presParOf" srcId="{EC9853CB-CA71-4DE2-92BC-CB841A58CB54}" destId="{FCD1131B-C2AA-4452-BBED-FD8AA4739E6F}" srcOrd="0" destOrd="0" presId="urn:microsoft.com/office/officeart/2018/2/layout/IconLabelList"/>
    <dgm:cxn modelId="{CD598EE0-4D51-4C0C-AD20-D5B13CFCDD5F}" type="presParOf" srcId="{EC9853CB-CA71-4DE2-92BC-CB841A58CB54}" destId="{8609C002-5E1E-49D4-8E66-843DE4205871}" srcOrd="1" destOrd="0" presId="urn:microsoft.com/office/officeart/2018/2/layout/IconLabelList"/>
    <dgm:cxn modelId="{7A16B710-A209-4DFA-B0A5-E48B557413B2}" type="presParOf" srcId="{EC9853CB-CA71-4DE2-92BC-CB841A58CB54}" destId="{C140E4D1-DD36-42C3-9883-3B671E74A401}" srcOrd="2" destOrd="0" presId="urn:microsoft.com/office/officeart/2018/2/layout/IconLabelList"/>
    <dgm:cxn modelId="{6C429A87-58FE-47F9-84D9-41B09BC8A1B5}" type="presParOf" srcId="{A5B9BE0B-2193-45AE-9443-7B888157D020}" destId="{F9D6FFDB-B1D3-4FB6-91F9-4B5380EEBCCA}" srcOrd="1" destOrd="0" presId="urn:microsoft.com/office/officeart/2018/2/layout/IconLabelList"/>
    <dgm:cxn modelId="{FED86D23-5F4E-4DA2-B710-69D657589238}" type="presParOf" srcId="{A5B9BE0B-2193-45AE-9443-7B888157D020}" destId="{5E3FDF71-3B9A-4E9C-B7C8-0CA153CA30F3}" srcOrd="2" destOrd="0" presId="urn:microsoft.com/office/officeart/2018/2/layout/IconLabelList"/>
    <dgm:cxn modelId="{060C23B7-54B8-45EC-A9C3-421494399881}" type="presParOf" srcId="{5E3FDF71-3B9A-4E9C-B7C8-0CA153CA30F3}" destId="{929D660D-A739-402D-BEC7-90E48956F702}" srcOrd="0" destOrd="0" presId="urn:microsoft.com/office/officeart/2018/2/layout/IconLabelList"/>
    <dgm:cxn modelId="{AA8C1171-525B-4C9E-9F95-77A08D49AEBA}" type="presParOf" srcId="{5E3FDF71-3B9A-4E9C-B7C8-0CA153CA30F3}" destId="{1B6F87C5-8A2B-4F64-832C-3034B677A45D}" srcOrd="1" destOrd="0" presId="urn:microsoft.com/office/officeart/2018/2/layout/IconLabelList"/>
    <dgm:cxn modelId="{A378FA50-F3C7-4B3C-9266-9F34ACF82B86}" type="presParOf" srcId="{5E3FDF71-3B9A-4E9C-B7C8-0CA153CA30F3}" destId="{69D2B310-5AE0-44DF-99AA-8CC58E5AFA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34BF-4FDB-E644-89E0-4AFC9F16DD5D}">
      <dsp:nvSpPr>
        <dsp:cNvPr id="0" name=""/>
        <dsp:cNvSpPr/>
      </dsp:nvSpPr>
      <dsp:spPr>
        <a:xfrm>
          <a:off x="0" y="641196"/>
          <a:ext cx="6513603" cy="1484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Notify (email) your Clerkship Director and Clerkship Coordinator 30 DAYS IN ADVANCE of the CLERKSHIP to request permission.</a:t>
          </a:r>
        </a:p>
      </dsp:txBody>
      <dsp:txXfrm>
        <a:off x="72479" y="713675"/>
        <a:ext cx="6368645" cy="1339772"/>
      </dsp:txXfrm>
    </dsp:sp>
    <dsp:sp modelId="{986F9F70-0332-4A4F-B1B0-FB99D2C62B11}">
      <dsp:nvSpPr>
        <dsp:cNvPr id="0" name=""/>
        <dsp:cNvSpPr/>
      </dsp:nvSpPr>
      <dsp:spPr>
        <a:xfrm>
          <a:off x="0" y="2203686"/>
          <a:ext cx="6513603" cy="1484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Please be professional in your interactions with your administrators!</a:t>
          </a:r>
        </a:p>
      </dsp:txBody>
      <dsp:txXfrm>
        <a:off x="72479" y="2276165"/>
        <a:ext cx="6368645" cy="1339772"/>
      </dsp:txXfrm>
    </dsp:sp>
    <dsp:sp modelId="{BD52F98C-A322-834A-9467-74E93F921FDD}">
      <dsp:nvSpPr>
        <dsp:cNvPr id="0" name=""/>
        <dsp:cNvSpPr/>
      </dsp:nvSpPr>
      <dsp:spPr>
        <a:xfrm>
          <a:off x="0" y="3766177"/>
          <a:ext cx="6513603" cy="1484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Complete a Limited Leave Request form (on OLSEN) once approved.</a:t>
          </a:r>
        </a:p>
      </dsp:txBody>
      <dsp:txXfrm>
        <a:off x="72479" y="3838656"/>
        <a:ext cx="6368645" cy="133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1A2B2-85D9-4683-A356-A36206A0FBD2}">
      <dsp:nvSpPr>
        <dsp:cNvPr id="0" name=""/>
        <dsp:cNvSpPr/>
      </dsp:nvSpPr>
      <dsp:spPr>
        <a:xfrm>
          <a:off x="2490743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280E4-AC7A-4B6F-8CE2-92B9E582277F}">
      <dsp:nvSpPr>
        <dsp:cNvPr id="0" name=""/>
        <dsp:cNvSpPr/>
      </dsp:nvSpPr>
      <dsp:spPr>
        <a:xfrm>
          <a:off x="295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BDBE6-B286-4A33-9BAF-098D6EF0C998}">
      <dsp:nvSpPr>
        <dsp:cNvPr id="0" name=""/>
        <dsp:cNvSpPr/>
      </dsp:nvSpPr>
      <dsp:spPr>
        <a:xfrm>
          <a:off x="1890041" y="3255669"/>
          <a:ext cx="31819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Four wellness days per year </a:t>
          </a:r>
        </a:p>
      </dsp:txBody>
      <dsp:txXfrm>
        <a:off x="1890041" y="3255669"/>
        <a:ext cx="3181907" cy="720000"/>
      </dsp:txXfrm>
    </dsp:sp>
    <dsp:sp modelId="{B1CD7F4A-8662-40D5-A435-14EF47DD220E}">
      <dsp:nvSpPr>
        <dsp:cNvPr id="0" name=""/>
        <dsp:cNvSpPr/>
      </dsp:nvSpPr>
      <dsp:spPr>
        <a:xfrm>
          <a:off x="6720743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53714-3947-40CD-A550-1A49C4E1BB0D}">
      <dsp:nvSpPr>
        <dsp:cNvPr id="0" name=""/>
        <dsp:cNvSpPr/>
      </dsp:nvSpPr>
      <dsp:spPr>
        <a:xfrm>
          <a:off x="718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5F59C-94A8-45AB-AFEE-293C8FEBA79A}">
      <dsp:nvSpPr>
        <dsp:cNvPr id="0" name=""/>
        <dsp:cNvSpPr/>
      </dsp:nvSpPr>
      <dsp:spPr>
        <a:xfrm>
          <a:off x="6249431" y="3255669"/>
          <a:ext cx="31386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No half days or hourly counts</a:t>
          </a:r>
        </a:p>
      </dsp:txBody>
      <dsp:txXfrm>
        <a:off x="6249431" y="3255669"/>
        <a:ext cx="3138624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F7A3D-0C95-498C-B49E-1050B0EB4CCE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30310-9E3C-46F9-954B-E2D038AF891D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ADAA7-B676-4AC8-B2FF-82F9C8320068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Available for when a student has an urgent/emergent need for a day away from clerkships that does not fall into an excused absence category.</a:t>
          </a:r>
        </a:p>
      </dsp:txBody>
      <dsp:txXfrm>
        <a:off x="836323" y="3399"/>
        <a:ext cx="9679276" cy="724089"/>
      </dsp:txXfrm>
    </dsp:sp>
    <dsp:sp modelId="{389B11FA-F9C3-423B-A50D-1CF14CDAAE96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B88E3-DE1D-45AB-8A63-92B397ECFB5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F75D-C03C-4400-B102-B7D508FFE7C5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Notify (email) the clerkship director and clerkship coordinator ASAP when you need to take an emergent wellness day. Does not require 30 days advanced notice.</a:t>
          </a:r>
        </a:p>
      </dsp:txBody>
      <dsp:txXfrm>
        <a:off x="836323" y="908511"/>
        <a:ext cx="9679276" cy="724089"/>
      </dsp:txXfrm>
    </dsp:sp>
    <dsp:sp modelId="{BA791E8C-3028-49E5-B9C8-0B604A67FC1B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0B8A1-6F74-4BA7-A3B7-E0B0FEC07B7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B7837-058C-419A-9CC8-27DA43EF63AA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professional. Complete a Limited Leave Request as soon as you return to the clerkship. </a:t>
          </a:r>
        </a:p>
      </dsp:txBody>
      <dsp:txXfrm>
        <a:off x="836323" y="1813624"/>
        <a:ext cx="9679276" cy="724089"/>
      </dsp:txXfrm>
    </dsp:sp>
    <dsp:sp modelId="{08B94A42-E4F3-42CF-B327-25B176174ADC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65E1C-7146-41DD-B68B-EB731BF4E15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1F3CC-B5A1-4087-A330-47D9EDEAFD54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“No questions asked” policy to preserve student privacy. </a:t>
          </a:r>
        </a:p>
      </dsp:txBody>
      <dsp:txXfrm>
        <a:off x="836323" y="2718736"/>
        <a:ext cx="9679276" cy="724089"/>
      </dsp:txXfrm>
    </dsp:sp>
    <dsp:sp modelId="{3C104293-33FE-4C72-B329-6897770FDAF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CAAD7-9AE8-4804-A3FC-1E5B8606DFF3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89A56-DDE1-4C21-B515-434B3F08E67C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However, if you are struggling, please reach out to your CD.  We can help you!</a:t>
          </a:r>
        </a:p>
      </dsp:txBody>
      <dsp:txXfrm>
        <a:off x="836323" y="3623848"/>
        <a:ext cx="9679276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1131B-C2AA-4452-BBED-FD8AA4739E6F}">
      <dsp:nvSpPr>
        <dsp:cNvPr id="0" name=""/>
        <dsp:cNvSpPr/>
      </dsp:nvSpPr>
      <dsp:spPr>
        <a:xfrm>
          <a:off x="1854763" y="52270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0E4D1-DD36-42C3-9883-3B671E74A401}">
      <dsp:nvSpPr>
        <dsp:cNvPr id="0" name=""/>
        <dsp:cNvSpPr/>
      </dsp:nvSpPr>
      <dsp:spPr>
        <a:xfrm>
          <a:off x="479556" y="2637913"/>
          <a:ext cx="4694414" cy="131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SASSI Take Care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3"/>
            </a:rPr>
            <a:t>https://uthsc.edu/sassi/</a:t>
          </a:r>
          <a:endParaRPr lang="en-US" sz="2200" kern="1200" dirty="0"/>
        </a:p>
      </dsp:txBody>
      <dsp:txXfrm>
        <a:off x="479556" y="2637913"/>
        <a:ext cx="4694414" cy="1318125"/>
      </dsp:txXfrm>
    </dsp:sp>
    <dsp:sp modelId="{929D660D-A739-402D-BEC7-90E48956F702}">
      <dsp:nvSpPr>
        <dsp:cNvPr id="0" name=""/>
        <dsp:cNvSpPr/>
      </dsp:nvSpPr>
      <dsp:spPr>
        <a:xfrm>
          <a:off x="7285867" y="596395"/>
          <a:ext cx="1944000" cy="1944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2B310-5AE0-44DF-99AA-8CC58E5AFA8E}">
      <dsp:nvSpPr>
        <dsp:cNvPr id="0" name=""/>
        <dsp:cNvSpPr/>
      </dsp:nvSpPr>
      <dsp:spPr>
        <a:xfrm>
          <a:off x="5873422" y="2566887"/>
          <a:ext cx="4655793" cy="191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Counseling services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6"/>
            </a:rPr>
            <a:t>https://www.uthsc.edu/student-health-services/behavioral-health/index.php</a:t>
          </a:r>
          <a:endParaRPr lang="en-US" sz="2100" kern="1200" dirty="0"/>
        </a:p>
      </dsp:txBody>
      <dsp:txXfrm>
        <a:off x="5873422" y="2566887"/>
        <a:ext cx="4655793" cy="191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8ED8-405E-5C49-ACD0-3BA6B65C57B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7FC8-0F78-8C4E-818F-54762E81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What counts as a wellness day? </a:t>
            </a:r>
          </a:p>
          <a:p>
            <a:pPr lvl="1"/>
            <a:r>
              <a:rPr lang="en-US" sz="1700" dirty="0"/>
              <a:t>Important life events (weddings, reunions, etc.)</a:t>
            </a:r>
          </a:p>
          <a:p>
            <a:pPr lvl="1"/>
            <a:r>
              <a:rPr lang="en-US" sz="1700" dirty="0"/>
              <a:t>Nondisclosed reasons (counseling appointments, “mental health day”, rest, recharge, reboot)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2C46-3627-6A4C-A9F5-63A42F025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4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DA0E-2EF7-9C45-BF8B-8C9E7F79B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68542-FA61-274F-96EB-97E320BF6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8C79-EC68-5245-AC8B-F8B5C787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4EE13-04D3-6A4F-9697-CD93C1CA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F5DC-ACD6-884D-95DE-3E43D7E1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FAD6-DF0B-704B-935D-8F1203F8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22C82-1CF5-0F46-B7BA-C2E97D24F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F9BC-5E90-C444-B107-E0DDF4C0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74B9-3D06-4740-BDED-6E6A621D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462FC-B6D0-2945-B590-AF38612D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0EC27-6608-FA4A-A8D3-F3685E479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63513-9ADA-3845-B02C-EF0D28F8B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1B21-EDE1-2945-931C-AD55A74C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18B4-E7BA-E946-9EF6-45EE71B9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1602-08D6-3E41-A485-D254D66A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229F-832D-2F45-9750-2D4295701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3EAAA-CC5F-4942-A56E-DE601CB7A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BCFEA-400B-A446-8EFA-A7993F2F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14C97-76D3-9C47-B65E-99BD4D2B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0C56B-8652-8544-90C4-15AED964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79EF-491A-564C-A100-99CCAFD4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7D9C-F226-E943-A1DF-E0B7C795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A83E-8776-AA4B-AC8F-E2C04D94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05E76-E50D-3F43-AEB3-E1CDBFC9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4CA5-314F-AE4D-A1FA-AAD40F87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1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2B9A-D603-F749-B4E9-BC2B993D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00A81-2873-FD4B-BA5E-BD69AFF1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4555-0CD3-F143-A766-0BA4AF33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4DDF-56CA-DB48-A0E0-980656F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1595-F314-5642-B77D-BB744B65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2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5297-EC73-C847-874D-5D21ECFD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76DB-E4C1-B64E-B7C1-010B33D55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06F4C-2173-374B-A163-305B46E94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9C1B3-2A5A-FF40-9586-106B368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069EE-26FB-AE47-8507-D61FEFAB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55902-3F50-404D-A9F7-A3C656EB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9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45C5-E718-CF4B-BF5C-B385409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A9113-9881-B447-A696-A96BCDA8E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76D73-B04B-D54F-AB4D-E7E4ACF5E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61399-F000-F64F-BB99-5D750AE14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8E6A-FC72-394E-B1BC-CC8F68ECE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52940-35D8-AC4A-827B-794F550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676A8-4640-5A40-92C6-DB07688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A044A-2C88-E244-8EE3-FD22013C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6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627E-3C23-E04D-8BE1-5BBF1740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7BCE-5AE7-3447-B34A-087AD489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01BCF-5975-DE46-887E-6827F141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7E4BB-3265-7C4B-94B9-3FB54BE7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6A942-DA58-6840-B8F2-AA2C0BE5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86542-562A-8840-B6E5-AD5B47B0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040B0-B550-6C46-9705-50C2BF24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7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D711-6DC1-E742-AA37-5A8FB57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6391E-0F09-F94B-8A26-ABF1742D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5295-93CC-6749-B128-DC028BA3E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5DC03-2890-2247-BBFE-435A2A1B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6126-7484-0246-99B5-91AC8698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6DD0-AFDA-944E-9EAC-59710079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8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6DF8-6C90-CE48-9C9E-5AF3406B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D3B8-4C81-B349-89D2-6BEB7EF2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A4659-C76E-CF49-BBD2-A5890BE0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78329-D1E6-0345-929A-60132DAF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5E69D-8C69-1C47-ADBB-207E7136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8839-3E90-4441-92BA-A961C662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17598-CEF7-8C42-9DE6-E8CF53702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6F5DA-72C0-B44C-A360-6D3E1EF6F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C18D2-324B-7D4B-A7AA-E10A3B5A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F71D1-48E0-0E47-AA45-8FB36D67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F67B-CA2B-3841-B1A4-0CC6066B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0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CCF0-E7FB-A543-AFC7-990764A9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24A68-FCEE-CE41-AA66-2897C4C8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D298-82E8-3D47-BE7B-364DEB09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9286-C330-B24D-B939-E59ACEEF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FBA8C-5831-3749-B971-B13C15D4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7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5D5E4-C3ED-CD44-84FB-DE3E90BC4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397A-D47D-A746-9E1D-73B87FEEA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AD37-C265-8141-9CF0-557832B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07B8-9B44-3A41-8E40-C1056C57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8427-54A2-0B4C-BD0A-96D5D431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7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4BB4-2FC4-4541-9894-E1B81E4B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580A6-4256-404E-8F19-A2D0BA63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39103-E5B1-E947-AC3F-3267FD62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6D591-9047-1F44-90F9-B59AC546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35BCC-4B74-984A-8105-BCB1DD0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EF55-297B-B542-9AEA-FEF1B895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6F06-4690-E54E-80A1-479A88A78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B330B-F7F9-254A-8DAE-59C2F1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7A31-5D04-5E45-B314-F26E1D45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055CA-8E7F-C748-ABC8-EA43B571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49FD9-8BBA-A240-8756-08EC629B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4AB1-3383-EC4F-9BC8-8D243D3F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8A7E-61E8-DD42-9D47-6AAE58A9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A1281-9C14-D74F-B08D-9C96533D2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C1D1-5882-E746-ACEB-9F28CA9C3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814E0-28CA-E94E-A687-305549A4D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E7C75-6B5E-544C-BA17-8634BD8D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96127-E138-1E49-AAE5-B5534025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40642-CB6B-934F-82CB-5ABBAD17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D9B7-DE5E-054F-9995-F97CDFBD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9C87D-02E1-6E43-B808-916F5FF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61D61-A7C2-A44A-A1B4-95BC5459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297F1-D2E0-0349-A0F1-085CD570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7DE9B-3586-C540-BCA7-0B57E141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9A6AC-BE20-1B4B-949A-98A129D4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41977-9136-644E-8214-E1D4A29A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A193-2EC2-EA48-9A65-F3C4D84F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B7F1-2E91-1544-8CC1-87BDD077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A62-C041-C04B-A233-230C147E1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CDD12-5B84-324C-80F7-9DABF220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CBD7-53B0-7F4C-BEE4-D28DB19C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61FE8-59DF-8E43-89B8-7B933FCA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DB5E-984E-8A47-A18F-C214D006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479C4-B385-6C42-ADA6-5A13AC7AA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C1DF-02EB-3F4C-89CB-3BEA3023B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C3E3D-7C25-C74E-9003-78D7AA1A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9552B-01AA-DF4F-AC68-AD28DE33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D633B-9068-6F48-B3F6-01069980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7F570-CD3F-0E4D-A22D-0EFDFBB5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D63D-76E0-184A-9A6F-7BAE9482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6AE1-38AB-6A43-9030-8E90C8789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D7AA-959C-3147-9F57-21859239A54B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9C8CC-4F1D-374C-A940-EA8F5BB1C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7DB5-5912-564D-894B-86C5DE28B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FD1D-82BC-5C43-B97D-25C03AE9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3E027-D798-7A4A-B22F-EC1DB0E1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B8CD-43FE-9141-8BCB-BFBA8E9D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7BB9-ECBE-1F4F-A3A0-1EBDF9465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231C-6436-E448-B755-438C150DD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7C00-B56A-A04F-B1A1-83BFA4FE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4026F-9C5E-4657-A45E-3D45F0D3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B7984-D0E6-D640-8319-8D902A1BA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3224067"/>
            <a:ext cx="3852041" cy="169479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Excused Absences and Wellness Days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204AEA-70FA-C04D-973E-C0051274214E}"/>
              </a:ext>
            </a:extLst>
          </p:cNvPr>
          <p:cNvSpPr txBox="1"/>
          <p:nvPr/>
        </p:nvSpPr>
        <p:spPr>
          <a:xfrm>
            <a:off x="8353610" y="5324298"/>
            <a:ext cx="318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UTHSC College of Medicine</a:t>
            </a:r>
          </a:p>
          <a:p>
            <a:pPr algn="ctr"/>
            <a:r>
              <a:rPr lang="en-US" dirty="0"/>
              <a:t>Office of Medicine Education</a:t>
            </a:r>
          </a:p>
          <a:p>
            <a:pPr algn="ctr"/>
            <a:r>
              <a:rPr lang="en-US" dirty="0"/>
              <a:t>Updated April 17, 2020</a:t>
            </a:r>
          </a:p>
        </p:txBody>
      </p:sp>
    </p:spTree>
    <p:extLst>
      <p:ext uri="{BB962C8B-B14F-4D97-AF65-F5344CB8AC3E}">
        <p14:creationId xmlns:p14="http://schemas.microsoft.com/office/powerpoint/2010/main" val="8485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DE492-5776-FA46-9FDD-C296BE80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Wellness Days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EDAD86-8206-476A-82CD-D9114352F9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36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2F06-7429-2748-8075-470D25B9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Anticipated (Planned) Wellness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2F8E-4970-874D-9CE9-70CCA53D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numCol="1">
            <a:normAutofit/>
          </a:bodyPr>
          <a:lstStyle/>
          <a:p>
            <a:r>
              <a:rPr lang="en-US" sz="1700" dirty="0"/>
              <a:t>Notify CD/CC 30 day prior to the START of the rotation. </a:t>
            </a:r>
          </a:p>
          <a:p>
            <a:r>
              <a:rPr lang="en-US" sz="1700" dirty="0"/>
              <a:t>May NOT be used during: </a:t>
            </a:r>
          </a:p>
          <a:p>
            <a:pPr lvl="1"/>
            <a:r>
              <a:rPr lang="en-US" sz="1700" dirty="0"/>
              <a:t>Course/shelf exams</a:t>
            </a:r>
          </a:p>
          <a:p>
            <a:pPr lvl="1"/>
            <a:r>
              <a:rPr lang="en-US" sz="1700" dirty="0"/>
              <a:t>Clerkship orientations</a:t>
            </a:r>
          </a:p>
          <a:p>
            <a:pPr lvl="1"/>
            <a:r>
              <a:rPr lang="en-US" sz="1700" dirty="0"/>
              <a:t>Simulation/skill training days</a:t>
            </a:r>
          </a:p>
          <a:p>
            <a:pPr lvl="1"/>
            <a:r>
              <a:rPr lang="en-US" sz="1700" dirty="0"/>
              <a:t>OSCEs</a:t>
            </a:r>
          </a:p>
          <a:p>
            <a:pPr lvl="1"/>
            <a:r>
              <a:rPr lang="en-US" sz="1700" dirty="0"/>
              <a:t>Oral, slide exams</a:t>
            </a:r>
          </a:p>
          <a:p>
            <a:pPr lvl="1"/>
            <a:r>
              <a:rPr lang="en-US" sz="1700" dirty="0"/>
              <a:t>JI rotations</a:t>
            </a:r>
          </a:p>
          <a:p>
            <a:pPr lvl="1"/>
            <a:r>
              <a:rPr lang="en-US" sz="1700" dirty="0"/>
              <a:t>On-call days</a:t>
            </a:r>
          </a:p>
          <a:p>
            <a:pPr lvl="1"/>
            <a:r>
              <a:rPr lang="en-US" sz="1700" dirty="0"/>
              <a:t>Days before or immediately after vacations or administrative closings (i.e. MLK Day)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18201-65EF-438C-9CAD-A4E2FE892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4B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9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5AF5-AF3D-0748-BC96-69419740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6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Examples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AC14-1316-104E-B5F6-971F0E0E7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24536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Planned Wellness Days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FF81B-5217-7A42-9482-AF307F50A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47057"/>
            <a:ext cx="5157787" cy="3987800"/>
          </a:xfrm>
        </p:spPr>
        <p:txBody>
          <a:bodyPr/>
          <a:lstStyle/>
          <a:p>
            <a:r>
              <a:rPr lang="en-US" dirty="0"/>
              <a:t>Weddings</a:t>
            </a:r>
          </a:p>
          <a:p>
            <a:r>
              <a:rPr lang="en-US" dirty="0"/>
              <a:t>Family reunions</a:t>
            </a:r>
          </a:p>
          <a:p>
            <a:r>
              <a:rPr lang="en-US" dirty="0"/>
              <a:t>Planned mental health day</a:t>
            </a:r>
          </a:p>
          <a:p>
            <a:r>
              <a:rPr lang="en-US" dirty="0"/>
              <a:t>Nondisclosed reasoning (e.g. counseling appointment)</a:t>
            </a:r>
          </a:p>
          <a:p>
            <a:r>
              <a:rPr lang="en-US" dirty="0"/>
              <a:t>Other important personal or family events that don’t fall under an excused absence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0F6975-ACFF-A145-9199-F413A3A6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024536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Emergent Wellness Days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28F2BE-54B5-2041-AA14-C4C606AC5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47057"/>
            <a:ext cx="5183188" cy="3684588"/>
          </a:xfrm>
        </p:spPr>
        <p:txBody>
          <a:bodyPr/>
          <a:lstStyle/>
          <a:p>
            <a:r>
              <a:rPr lang="en-US" dirty="0"/>
              <a:t>Unplanned mental health day</a:t>
            </a:r>
          </a:p>
          <a:p>
            <a:r>
              <a:rPr lang="en-US" dirty="0"/>
              <a:t>Need for urgent counseling</a:t>
            </a:r>
          </a:p>
          <a:p>
            <a:r>
              <a:rPr lang="en-US" dirty="0"/>
              <a:t>Any other unforeseen event that does not qualify for an acute excused absence or which the student does not wish to disclose</a:t>
            </a:r>
          </a:p>
        </p:txBody>
      </p:sp>
    </p:spTree>
    <p:extLst>
      <p:ext uri="{BB962C8B-B14F-4D97-AF65-F5344CB8AC3E}">
        <p14:creationId xmlns:p14="http://schemas.microsoft.com/office/powerpoint/2010/main" val="423428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4F82-EBFB-914F-B099-4A607E8D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Emergent (Unplanned) Wellness Days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85DF45-A94E-4DBF-8FB9-1989BF795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3292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33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43AB9-EC1A-534D-A6FD-332E5026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dirty="0"/>
              <a:t>Wellness and Mental Health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ADEA8E-29EC-4D87-BF63-451DC4579A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9853" y="1860604"/>
          <a:ext cx="11065321" cy="447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33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2281-F0FC-4B40-B19C-C619B31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Rationale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1C2BEF-DDF0-EB45-A8C1-AC866B5F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Excused absences – Students should be able to attend general preventive medical care, urgent/acute medical care, and have appropriate time off for sickness. </a:t>
            </a:r>
          </a:p>
          <a:p>
            <a:r>
              <a:rPr lang="en-US" sz="2000" dirty="0"/>
              <a:t>Wellness Days – Goal is to promote mental health and wellness among students. </a:t>
            </a:r>
          </a:p>
          <a:p>
            <a:pPr lvl="1"/>
            <a:r>
              <a:rPr lang="en-US" sz="2000" dirty="0"/>
              <a:t>Take a day to rest, recharge, reboot, etc.</a:t>
            </a:r>
          </a:p>
          <a:p>
            <a:pPr lvl="1"/>
            <a:r>
              <a:rPr lang="en-US" sz="2000" dirty="0"/>
              <a:t>NOT a substitute for professional counseling or mental health treatment for a student experiencing a more significant mental health concern!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4BD6F-C6E7-4D71-9828-E4F7D9991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5" r="1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3F1333-8840-6947-83AA-4D75ADF7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6" y="335115"/>
            <a:ext cx="11305648" cy="600223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F7947B29-9FF6-C245-A0C7-E04B6FB17E68}"/>
              </a:ext>
            </a:extLst>
          </p:cNvPr>
          <p:cNvSpPr/>
          <p:nvPr/>
        </p:nvSpPr>
        <p:spPr>
          <a:xfrm rot="10800000">
            <a:off x="9691757" y="4625010"/>
            <a:ext cx="1175026" cy="30413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5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FC7A-3F5B-AC4B-B0DF-0565A28D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99"/>
            <a:ext cx="10515600" cy="1325563"/>
          </a:xfrm>
        </p:spPr>
        <p:txBody>
          <a:bodyPr/>
          <a:lstStyle/>
          <a:p>
            <a:r>
              <a:rPr lang="en-US" dirty="0"/>
              <a:t>Policy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7554B-7C51-CD42-8981-110B6459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" y="1246295"/>
            <a:ext cx="9211733" cy="3649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153B1-9015-9E42-87C4-ACCED1D3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67" y="1928284"/>
            <a:ext cx="9330267" cy="4699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AF73F-2601-FB4E-8195-DFA25756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Request an Excused Absence or Planned Wellness 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0C42FE-710A-449A-80D9-64278507FF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63656"/>
          <a:ext cx="6513604" cy="589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50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2C215-4FF0-9D4D-8F56-9E383BF7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Requesting Permission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997405-A397-804F-8E2B-2F0BEBA4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“I will be taking a wellness day for my sister’s wedding on xx/xx/xx.”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am emailing you to request the possibility of a wellness day on xx/xx/xx for my sister’s wedding. Thank you!”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54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DC581-93B4-AD42-A330-6950BC6C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counts as an Excused Absence?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2073-F1C0-F246-BA7A-2B1B8262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3" y="319087"/>
            <a:ext cx="7213032" cy="589286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Funerals (death of a close family member)</a:t>
            </a:r>
          </a:p>
          <a:p>
            <a:r>
              <a:rPr lang="en-US" sz="2000" dirty="0"/>
              <a:t>Acute illness/urgent medical appointments (includes SICK DAYS!)</a:t>
            </a:r>
          </a:p>
          <a:p>
            <a:r>
              <a:rPr lang="en-US" sz="2000" dirty="0"/>
              <a:t>Preventive or routine healthcare (e.g. PCP appointment, dentist, </a:t>
            </a:r>
            <a:r>
              <a:rPr lang="en-US" sz="2000" dirty="0" err="1"/>
              <a:t>etc</a:t>
            </a:r>
            <a:r>
              <a:rPr lang="en-US" sz="2000" dirty="0"/>
              <a:t> including mental health/counseling visits)</a:t>
            </a:r>
          </a:p>
          <a:p>
            <a:r>
              <a:rPr lang="en-US" sz="2000" dirty="0"/>
              <a:t>Religious observances/Holy Days</a:t>
            </a:r>
          </a:p>
          <a:p>
            <a:r>
              <a:rPr lang="en-US" sz="2000" dirty="0"/>
              <a:t>Jury duty and other legal obligations</a:t>
            </a:r>
          </a:p>
          <a:p>
            <a:r>
              <a:rPr lang="en-US" sz="2000" dirty="0"/>
              <a:t>Step 2 CK/CS*</a:t>
            </a:r>
          </a:p>
          <a:p>
            <a:r>
              <a:rPr lang="en-US" sz="2000" dirty="0"/>
              <a:t>Residency interviews*</a:t>
            </a:r>
          </a:p>
          <a:p>
            <a:r>
              <a:rPr lang="en-US" sz="2000" dirty="0"/>
              <a:t>Attendance at professional meetings if presenting or representing the College of Medicine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 Step 2 CK and residency interviews NOT allowed on M3 clerkships. Step 2 CS can only be taken on a Monday but not during a clerkship orientation. HOWEVER, note that exceptions will be made due to the coronavirus pandemic.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8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4B4A4-12F6-344F-84CE-D50046A8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Sick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6353-0328-F846-97BC-CD714DD4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Notify your Clerkship Director, Clerkship Coordinator, and your team/attending AS SOON AS YOU KNOW you will miss the day. </a:t>
            </a:r>
          </a:p>
          <a:p>
            <a:r>
              <a:rPr lang="en-US" dirty="0"/>
              <a:t>Prompt notification is not only the professional thing to do, but also let’s us know that you are alive and not missing!!</a:t>
            </a:r>
          </a:p>
          <a:p>
            <a:r>
              <a:rPr lang="en-US" dirty="0"/>
              <a:t>Complete a Limited Leave Request as soon as you return. </a:t>
            </a:r>
          </a:p>
          <a:p>
            <a:r>
              <a:rPr lang="en-US" dirty="0"/>
              <a:t>Doctor’s note is required if you miss </a:t>
            </a:r>
            <a:r>
              <a:rPr lang="en-US" b="1" dirty="0"/>
              <a:t>more than 2 days </a:t>
            </a:r>
            <a:r>
              <a:rPr lang="en-US" dirty="0"/>
              <a:t>for any illness.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97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B4841-10DB-6442-9DC3-D0D4546E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Professional Meeting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94E9-E088-D14A-9634-8768BE1E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618" y="521419"/>
            <a:ext cx="6835073" cy="581183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Notify CD/CC </a:t>
            </a:r>
            <a:r>
              <a:rPr lang="en-US" u="sng" dirty="0">
                <a:solidFill>
                  <a:srgbClr val="FFFFFF"/>
                </a:solidFill>
              </a:rPr>
              <a:t>30 days prior to the START </a:t>
            </a:r>
            <a:r>
              <a:rPr lang="en-US" dirty="0">
                <a:solidFill>
                  <a:srgbClr val="FFFFFF"/>
                </a:solidFill>
              </a:rPr>
              <a:t>of the affected rotation. </a:t>
            </a:r>
          </a:p>
          <a:p>
            <a:r>
              <a:rPr lang="en-US" dirty="0">
                <a:solidFill>
                  <a:srgbClr val="FFFFFF"/>
                </a:solidFill>
              </a:rPr>
              <a:t>Must be either presenting (poster/oral) or representing the COM.</a:t>
            </a:r>
          </a:p>
          <a:p>
            <a:r>
              <a:rPr lang="en-US" dirty="0">
                <a:solidFill>
                  <a:srgbClr val="FFFFFF"/>
                </a:solidFill>
              </a:rPr>
              <a:t>Provide documentation (email/letter) of your acceptance to the meeting AS SOON AS YOU GET THIS. </a:t>
            </a:r>
          </a:p>
          <a:p>
            <a:r>
              <a:rPr lang="en-US" dirty="0">
                <a:solidFill>
                  <a:srgbClr val="FFFFFF"/>
                </a:solidFill>
              </a:rPr>
              <a:t>Goal is to maximize your participation in your event while also minimizing the time away from your clerkship.  </a:t>
            </a:r>
          </a:p>
          <a:p>
            <a:r>
              <a:rPr lang="en-US" dirty="0">
                <a:solidFill>
                  <a:srgbClr val="FFFFFF"/>
                </a:solidFill>
              </a:rPr>
              <a:t>Approval is at the discretion of the Clerkship Director.</a:t>
            </a:r>
          </a:p>
        </p:txBody>
      </p:sp>
    </p:spTree>
    <p:extLst>
      <p:ext uri="{BB962C8B-B14F-4D97-AF65-F5344CB8AC3E}">
        <p14:creationId xmlns:p14="http://schemas.microsoft.com/office/powerpoint/2010/main" val="243240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cused Absences and Wellness Days" id="{80759FAE-8630-664C-AC1D-0142017EF404}" vid="{4EFF2753-C40F-C045-9012-95FE33CD91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807</Words>
  <Application>Microsoft Macintosh PowerPoint</Application>
  <PresentationFormat>Widescreen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Excused Absences and Wellness Days</vt:lpstr>
      <vt:lpstr>Rationale</vt:lpstr>
      <vt:lpstr>PowerPoint Presentation</vt:lpstr>
      <vt:lpstr>Policy Manager</vt:lpstr>
      <vt:lpstr>How to Request an Excused Absence or Planned Wellness Day</vt:lpstr>
      <vt:lpstr>Requesting Permission</vt:lpstr>
      <vt:lpstr>What counts as an Excused Absence? </vt:lpstr>
      <vt:lpstr>Sick Days</vt:lpstr>
      <vt:lpstr>Professional Meeting Attendance</vt:lpstr>
      <vt:lpstr>Wellness Days</vt:lpstr>
      <vt:lpstr>Anticipated (Planned) Wellness Days</vt:lpstr>
      <vt:lpstr>Examples</vt:lpstr>
      <vt:lpstr>Emergent (Unplanned) Wellness Days</vt:lpstr>
      <vt:lpstr>Wellness and Mental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UTHSC College of Medicine  Excused Absences and Wellness Days</dc:title>
  <dc:creator>Kristen Bettin</dc:creator>
  <cp:lastModifiedBy>Kristen Bettin</cp:lastModifiedBy>
  <cp:revision>2</cp:revision>
  <dcterms:created xsi:type="dcterms:W3CDTF">2020-02-14T22:18:16Z</dcterms:created>
  <dcterms:modified xsi:type="dcterms:W3CDTF">2020-07-16T14:39:37Z</dcterms:modified>
</cp:coreProperties>
</file>