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11" r:id="rId7"/>
    <p:sldId id="312" r:id="rId8"/>
    <p:sldId id="313" r:id="rId9"/>
    <p:sldId id="314"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ADAD1-01B9-ED49-83DF-55B1AE7BF365}" v="1" dt="2020-11-17T03:37:10.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nthomasg@uthsc.edu" TargetMode="External"/><Relationship Id="rId2" Type="http://schemas.openxmlformats.org/officeDocument/2006/relationships/hyperlink" Target="mailto:dedwar30@uths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738013" y="639098"/>
            <a:ext cx="4813072" cy="3571186"/>
          </a:xfrm>
        </p:spPr>
        <p:txBody>
          <a:bodyPr>
            <a:normAutofit/>
          </a:bodyPr>
          <a:lstStyle/>
          <a:p>
            <a:r>
              <a:rPr lang="en-US"/>
              <a:t>M4 Capstone</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0131" r="2" b="27410"/>
          <a:stretch/>
        </p:blipFill>
        <p:spPr>
          <a:xfrm>
            <a:off x="633999" y="640081"/>
            <a:ext cx="5462001" cy="5054156"/>
          </a:xfrm>
          <a:prstGeom prst="rect">
            <a:avLst/>
          </a:prstGeom>
        </p:spPr>
      </p:pic>
      <p:cxnSp>
        <p:nvCxnSpPr>
          <p:cNvPr id="45" name="Straight Connector 44">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Purpose</a:t>
            </a:r>
          </a:p>
        </p:txBody>
      </p:sp>
      <p:sp>
        <p:nvSpPr>
          <p:cNvPr id="3" name="Content Placeholder 2">
            <a:extLst>
              <a:ext uri="{FF2B5EF4-FFF2-40B4-BE49-F238E27FC236}">
                <a16:creationId xmlns:a16="http://schemas.microsoft.com/office/drawing/2014/main" id="{00DAA193-B06B-4C8C-BB50-5F4DA4602715}"/>
              </a:ext>
            </a:extLst>
          </p:cNvPr>
          <p:cNvSpPr>
            <a:spLocks noGrp="1"/>
          </p:cNvSpPr>
          <p:nvPr>
            <p:ph idx="1"/>
          </p:nvPr>
        </p:nvSpPr>
        <p:spPr/>
        <p:txBody>
          <a:bodyPr/>
          <a:lstStyle/>
          <a:p>
            <a:r>
              <a:rPr lang="en-US" dirty="0"/>
              <a:t>The purpose of Capstone is to help prepare 4</a:t>
            </a:r>
            <a:r>
              <a:rPr lang="en-US" baseline="30000" dirty="0"/>
              <a:t>th</a:t>
            </a:r>
            <a:r>
              <a:rPr lang="en-US" dirty="0"/>
              <a:t> year medical students for the start of intern year.  The curriculum includes review of both clinical and pre-clinical topics, reinforcement of skills, practical advice regarding day to day tasks of interns, and an introduction to subject matter that future physicians will benefit from prior to starting as well as during their internship.  </a:t>
            </a:r>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83EE-5272-40D9-96C6-ABAF15B0061D}"/>
              </a:ext>
            </a:extLst>
          </p:cNvPr>
          <p:cNvSpPr>
            <a:spLocks noGrp="1"/>
          </p:cNvSpPr>
          <p:nvPr>
            <p:ph type="title"/>
          </p:nvPr>
        </p:nvSpPr>
        <p:spPr/>
        <p:txBody>
          <a:bodyPr/>
          <a:lstStyle/>
          <a:p>
            <a:r>
              <a:rPr lang="en-US" dirty="0"/>
              <a:t>When &amp; Where</a:t>
            </a:r>
          </a:p>
        </p:txBody>
      </p:sp>
      <p:sp>
        <p:nvSpPr>
          <p:cNvPr id="3" name="Content Placeholder 2">
            <a:extLst>
              <a:ext uri="{FF2B5EF4-FFF2-40B4-BE49-F238E27FC236}">
                <a16:creationId xmlns:a16="http://schemas.microsoft.com/office/drawing/2014/main" id="{F2579BE4-EB1A-4119-89B3-C425F910D5C3}"/>
              </a:ext>
            </a:extLst>
          </p:cNvPr>
          <p:cNvSpPr>
            <a:spLocks noGrp="1"/>
          </p:cNvSpPr>
          <p:nvPr>
            <p:ph idx="1"/>
          </p:nvPr>
        </p:nvSpPr>
        <p:spPr/>
        <p:txBody>
          <a:bodyPr vert="horz" lIns="0" tIns="45720" rIns="0" bIns="45720" rtlCol="0" anchor="t">
            <a:normAutofit fontScale="92500"/>
          </a:bodyPr>
          <a:lstStyle/>
          <a:p>
            <a:r>
              <a:rPr lang="en-US" dirty="0">
                <a:solidFill>
                  <a:schemeClr val="accent1"/>
                </a:solidFill>
              </a:rPr>
              <a:t>Chattanooga</a:t>
            </a:r>
            <a:r>
              <a:rPr lang="en-US" dirty="0"/>
              <a:t>  Block 2</a:t>
            </a:r>
            <a:br>
              <a:rPr lang="en-US" dirty="0"/>
            </a:br>
            <a:r>
              <a:rPr lang="en-US" dirty="0">
                <a:solidFill>
                  <a:schemeClr val="accent1"/>
                </a:solidFill>
              </a:rPr>
              <a:t>Knoxville</a:t>
            </a:r>
            <a:r>
              <a:rPr lang="en-US" dirty="0"/>
              <a:t>        Block 3</a:t>
            </a:r>
            <a:br>
              <a:rPr lang="en-US" dirty="0"/>
            </a:br>
            <a:r>
              <a:rPr lang="en-US" dirty="0">
                <a:solidFill>
                  <a:schemeClr val="accent1"/>
                </a:solidFill>
              </a:rPr>
              <a:t>Memphis</a:t>
            </a:r>
            <a:r>
              <a:rPr lang="en-US" dirty="0"/>
              <a:t>        Blocks 1, 3 or 10</a:t>
            </a:r>
          </a:p>
          <a:p>
            <a:r>
              <a:rPr lang="en-US" dirty="0"/>
              <a:t>In light of the current pandemic, almost all classes are currently being held virtually via Zoom.  Students taking Capstone at Memphis are currently required to be in person for the following sessions:</a:t>
            </a:r>
          </a:p>
          <a:p>
            <a:pPr marL="383540" lvl="1">
              <a:buFont typeface="Arial" panose="020B0604020202020204" pitchFamily="34" charset="0"/>
              <a:buChar char="•"/>
            </a:pPr>
            <a:r>
              <a:rPr lang="en-US" u="sng" dirty="0"/>
              <a:t>Airways &amp; Central Lines </a:t>
            </a:r>
            <a:r>
              <a:rPr lang="en-US" dirty="0"/>
              <a:t>at CHIPS with Anesthesiology staff</a:t>
            </a:r>
          </a:p>
          <a:p>
            <a:pPr marL="383540" lvl="1">
              <a:buFont typeface="Arial" panose="020B0604020202020204" pitchFamily="34" charset="0"/>
              <a:buChar char="•"/>
            </a:pPr>
            <a:r>
              <a:rPr lang="en-US" dirty="0"/>
              <a:t>Hands-on </a:t>
            </a:r>
            <a:r>
              <a:rPr lang="en-US" u="sng" dirty="0"/>
              <a:t>ACLS Skills Session </a:t>
            </a:r>
            <a:r>
              <a:rPr lang="en-US" dirty="0"/>
              <a:t>(student can schedule based on their own schedule, must be completed within 60 days of starting the course) </a:t>
            </a:r>
          </a:p>
          <a:p>
            <a:r>
              <a:rPr lang="en-US" i="1" dirty="0"/>
              <a:t>Delivery of content is subject to change based on current restrictions in place as well as differs by site.  Once restrictions have been lifted, the majority (if not all) classes will be mandatory in-person</a:t>
            </a:r>
          </a:p>
        </p:txBody>
      </p:sp>
    </p:spTree>
    <p:extLst>
      <p:ext uri="{BB962C8B-B14F-4D97-AF65-F5344CB8AC3E}">
        <p14:creationId xmlns:p14="http://schemas.microsoft.com/office/powerpoint/2010/main" val="101566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63C3-4BD7-48E3-B233-266747AB739E}"/>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8762ADA1-F45E-4698-85FD-E1837736B361}"/>
              </a:ext>
            </a:extLst>
          </p:cNvPr>
          <p:cNvSpPr>
            <a:spLocks noGrp="1"/>
          </p:cNvSpPr>
          <p:nvPr>
            <p:ph idx="1"/>
          </p:nvPr>
        </p:nvSpPr>
        <p:spPr/>
        <p:txBody>
          <a:bodyPr>
            <a:normAutofit lnSpcReduction="10000"/>
          </a:bodyPr>
          <a:lstStyle/>
          <a:p>
            <a:r>
              <a:rPr lang="en-US" dirty="0">
                <a:solidFill>
                  <a:schemeClr val="accent1"/>
                </a:solidFill>
              </a:rPr>
              <a:t>Intern School</a:t>
            </a:r>
          </a:p>
          <a:p>
            <a:r>
              <a:rPr lang="en-US" dirty="0">
                <a:solidFill>
                  <a:schemeClr val="accent1"/>
                </a:solidFill>
              </a:rPr>
              <a:t>Back-to-Basics</a:t>
            </a:r>
          </a:p>
          <a:p>
            <a:r>
              <a:rPr lang="en-US" dirty="0">
                <a:solidFill>
                  <a:schemeClr val="accent1"/>
                </a:solidFill>
              </a:rPr>
              <a:t>Social Determinants of Health</a:t>
            </a:r>
          </a:p>
          <a:p>
            <a:r>
              <a:rPr lang="en-US" dirty="0">
                <a:solidFill>
                  <a:schemeClr val="accent1"/>
                </a:solidFill>
              </a:rPr>
              <a:t>Professionalism </a:t>
            </a:r>
          </a:p>
          <a:p>
            <a:r>
              <a:rPr lang="en-US" dirty="0">
                <a:solidFill>
                  <a:schemeClr val="accent1"/>
                </a:solidFill>
              </a:rPr>
              <a:t>Emergencies</a:t>
            </a:r>
          </a:p>
          <a:p>
            <a:r>
              <a:rPr lang="en-US" dirty="0">
                <a:solidFill>
                  <a:schemeClr val="accent1"/>
                </a:solidFill>
              </a:rPr>
              <a:t>Legal Aspects of Medicine</a:t>
            </a:r>
          </a:p>
          <a:p>
            <a:r>
              <a:rPr lang="en-US" dirty="0">
                <a:solidFill>
                  <a:schemeClr val="accent1"/>
                </a:solidFill>
              </a:rPr>
              <a:t>Business of Medicine</a:t>
            </a:r>
          </a:p>
          <a:p>
            <a:r>
              <a:rPr lang="en-US" dirty="0">
                <a:solidFill>
                  <a:schemeClr val="accent1"/>
                </a:solidFill>
              </a:rPr>
              <a:t>Financial Wellness</a:t>
            </a:r>
          </a:p>
        </p:txBody>
      </p:sp>
      <p:sp>
        <p:nvSpPr>
          <p:cNvPr id="4" name="TextBox 3">
            <a:extLst>
              <a:ext uri="{FF2B5EF4-FFF2-40B4-BE49-F238E27FC236}">
                <a16:creationId xmlns:a16="http://schemas.microsoft.com/office/drawing/2014/main" id="{81F648D8-A51A-4B48-BAC9-8C475A86D70C}"/>
              </a:ext>
            </a:extLst>
          </p:cNvPr>
          <p:cNvSpPr txBox="1"/>
          <p:nvPr/>
        </p:nvSpPr>
        <p:spPr>
          <a:xfrm>
            <a:off x="5941012" y="2342071"/>
            <a:ext cx="5214668" cy="3139321"/>
          </a:xfrm>
          <a:prstGeom prst="rect">
            <a:avLst/>
          </a:prstGeom>
          <a:noFill/>
        </p:spPr>
        <p:txBody>
          <a:bodyPr wrap="square" rtlCol="0">
            <a:spAutoFit/>
          </a:bodyPr>
          <a:lstStyle/>
          <a:p>
            <a:r>
              <a:rPr lang="en-US" i="1" dirty="0"/>
              <a:t>Content varies slightly by site, however the curriculum encompasses a variety of different topics, such as:</a:t>
            </a:r>
          </a:p>
          <a:p>
            <a:pPr marL="742950" lvl="1" indent="-285750">
              <a:buFont typeface="Arial" panose="020B0604020202020204" pitchFamily="34" charset="0"/>
              <a:buChar char="•"/>
            </a:pPr>
            <a:r>
              <a:rPr lang="en-US" i="1" dirty="0"/>
              <a:t>How to write admission orders</a:t>
            </a:r>
          </a:p>
          <a:p>
            <a:pPr marL="742950" lvl="1" indent="-285750">
              <a:buFont typeface="Arial" panose="020B0604020202020204" pitchFamily="34" charset="0"/>
              <a:buChar char="•"/>
            </a:pPr>
            <a:r>
              <a:rPr lang="en-US" i="1" dirty="0"/>
              <a:t>Medical legal issues</a:t>
            </a:r>
          </a:p>
          <a:p>
            <a:pPr marL="742950" lvl="1" indent="-285750">
              <a:buFont typeface="Arial" panose="020B0604020202020204" pitchFamily="34" charset="0"/>
              <a:buChar char="•"/>
            </a:pPr>
            <a:r>
              <a:rPr lang="en-US" i="1" dirty="0"/>
              <a:t>Financial Planning</a:t>
            </a:r>
          </a:p>
          <a:p>
            <a:pPr marL="742950" lvl="1" indent="-285750">
              <a:buFont typeface="Arial" panose="020B0604020202020204" pitchFamily="34" charset="0"/>
              <a:buChar char="•"/>
            </a:pPr>
            <a:r>
              <a:rPr lang="en-US" i="1" dirty="0"/>
              <a:t>Time Management</a:t>
            </a:r>
          </a:p>
          <a:p>
            <a:pPr marL="742950" lvl="1" indent="-285750">
              <a:buFont typeface="Arial" panose="020B0604020202020204" pitchFamily="34" charset="0"/>
              <a:buChar char="•"/>
            </a:pPr>
            <a:r>
              <a:rPr lang="en-US" i="1" dirty="0"/>
              <a:t>Radiology</a:t>
            </a:r>
          </a:p>
          <a:p>
            <a:pPr marL="742950" lvl="1" indent="-285750">
              <a:buFont typeface="Arial" panose="020B0604020202020204" pitchFamily="34" charset="0"/>
              <a:buChar char="•"/>
            </a:pPr>
            <a:r>
              <a:rPr lang="en-US" i="1" dirty="0"/>
              <a:t>Pain management </a:t>
            </a:r>
          </a:p>
          <a:p>
            <a:pPr marL="742950" lvl="1" indent="-285750">
              <a:buFont typeface="Arial" panose="020B0604020202020204" pitchFamily="34" charset="0"/>
              <a:buChar char="•"/>
            </a:pPr>
            <a:r>
              <a:rPr lang="en-US" i="1" dirty="0"/>
              <a:t>Q&amp;A with a program director</a:t>
            </a:r>
          </a:p>
          <a:p>
            <a:pPr marL="742950" lvl="1" indent="-285750">
              <a:buFont typeface="Arial" panose="020B0604020202020204" pitchFamily="34" charset="0"/>
              <a:buChar char="•"/>
            </a:pPr>
            <a:r>
              <a:rPr lang="en-US" i="1" dirty="0"/>
              <a:t>Resident panel  </a:t>
            </a:r>
          </a:p>
        </p:txBody>
      </p:sp>
    </p:spTree>
    <p:extLst>
      <p:ext uri="{BB962C8B-B14F-4D97-AF65-F5344CB8AC3E}">
        <p14:creationId xmlns:p14="http://schemas.microsoft.com/office/powerpoint/2010/main" val="76797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1CFE-659F-4759-AB68-02D5C9EFCCD7}"/>
              </a:ext>
            </a:extLst>
          </p:cNvPr>
          <p:cNvSpPr>
            <a:spLocks noGrp="1"/>
          </p:cNvSpPr>
          <p:nvPr>
            <p:ph type="title"/>
          </p:nvPr>
        </p:nvSpPr>
        <p:spPr/>
        <p:txBody>
          <a:bodyPr/>
          <a:lstStyle/>
          <a:p>
            <a:r>
              <a:rPr lang="en-US" dirty="0"/>
              <a:t>Grading Policy</a:t>
            </a:r>
          </a:p>
        </p:txBody>
      </p:sp>
      <p:sp>
        <p:nvSpPr>
          <p:cNvPr id="3" name="Content Placeholder 2">
            <a:extLst>
              <a:ext uri="{FF2B5EF4-FFF2-40B4-BE49-F238E27FC236}">
                <a16:creationId xmlns:a16="http://schemas.microsoft.com/office/drawing/2014/main" id="{3FEBDD37-77FD-4C1A-9B86-BD3F0DC47F29}"/>
              </a:ext>
            </a:extLst>
          </p:cNvPr>
          <p:cNvSpPr>
            <a:spLocks noGrp="1"/>
          </p:cNvSpPr>
          <p:nvPr>
            <p:ph idx="1"/>
          </p:nvPr>
        </p:nvSpPr>
        <p:spPr/>
        <p:txBody>
          <a:bodyPr vert="horz" lIns="0" tIns="45720" rIns="0" bIns="45720" rtlCol="0" anchor="t">
            <a:normAutofit/>
          </a:bodyPr>
          <a:lstStyle/>
          <a:p>
            <a:r>
              <a:rPr lang="en-US" dirty="0"/>
              <a:t>Capstone is a 4 week Pass/ Fail course </a:t>
            </a:r>
          </a:p>
          <a:p>
            <a:r>
              <a:rPr lang="en-US" u="sng" dirty="0"/>
              <a:t>All sessions are mandatory </a:t>
            </a:r>
            <a:r>
              <a:rPr lang="en-US" dirty="0"/>
              <a:t>(see excused absence policy)</a:t>
            </a:r>
          </a:p>
          <a:p>
            <a:r>
              <a:rPr lang="en-US" dirty="0"/>
              <a:t>A grade of </a:t>
            </a:r>
            <a:r>
              <a:rPr lang="en-US" b="1" dirty="0"/>
              <a:t>PASS</a:t>
            </a:r>
            <a:r>
              <a:rPr lang="en-US" dirty="0"/>
              <a:t> is contingent upon attendance, participation and completion of a limited number of assignments by due date assigned</a:t>
            </a:r>
          </a:p>
        </p:txBody>
      </p:sp>
    </p:spTree>
    <p:extLst>
      <p:ext uri="{BB962C8B-B14F-4D97-AF65-F5344CB8AC3E}">
        <p14:creationId xmlns:p14="http://schemas.microsoft.com/office/powerpoint/2010/main" val="15459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DFCD-4FB1-4B6D-BC98-849F928C7A9D}"/>
              </a:ext>
            </a:extLst>
          </p:cNvPr>
          <p:cNvSpPr>
            <a:spLocks noGrp="1"/>
          </p:cNvSpPr>
          <p:nvPr>
            <p:ph type="title"/>
          </p:nvPr>
        </p:nvSpPr>
        <p:spPr/>
        <p:txBody>
          <a:bodyPr/>
          <a:lstStyle/>
          <a:p>
            <a:r>
              <a:rPr lang="en-US" dirty="0"/>
              <a:t>Absence Policy</a:t>
            </a:r>
          </a:p>
        </p:txBody>
      </p:sp>
      <p:sp>
        <p:nvSpPr>
          <p:cNvPr id="3" name="Content Placeholder 2">
            <a:extLst>
              <a:ext uri="{FF2B5EF4-FFF2-40B4-BE49-F238E27FC236}">
                <a16:creationId xmlns:a16="http://schemas.microsoft.com/office/drawing/2014/main" id="{8602F60D-8645-43BC-A553-0AA65E3E3F6B}"/>
              </a:ext>
            </a:extLst>
          </p:cNvPr>
          <p:cNvSpPr>
            <a:spLocks noGrp="1"/>
          </p:cNvSpPr>
          <p:nvPr>
            <p:ph idx="1"/>
          </p:nvPr>
        </p:nvSpPr>
        <p:spPr/>
        <p:txBody>
          <a:bodyPr/>
          <a:lstStyle/>
          <a:p>
            <a:r>
              <a:rPr lang="en-US" dirty="0"/>
              <a:t>Excused absences are defined as those situations in which the student anticipates an absence and can ask for permission to be absent from the course prior to the absence date.  Students must contact the course administrator and director ahead of time by email to discuss planned absences, preferably before the start of the course.  Opportunities to make-up missed classwork will be discussed on an individual basis.</a:t>
            </a:r>
          </a:p>
          <a:p>
            <a:r>
              <a:rPr lang="en-US" dirty="0"/>
              <a:t>Examples of excused absences include residency interviews and STEP exams (CK and CS), however students are asked to respectfully keep the number of absences to a minimum in order to maximize the yield of this course.  </a:t>
            </a:r>
          </a:p>
        </p:txBody>
      </p:sp>
    </p:spTree>
    <p:extLst>
      <p:ext uri="{BB962C8B-B14F-4D97-AF65-F5344CB8AC3E}">
        <p14:creationId xmlns:p14="http://schemas.microsoft.com/office/powerpoint/2010/main" val="217684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CDB1-09DB-4002-B727-54BD36CA96F8}"/>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882429AC-AF6E-4226-BB6C-FAA93BCF1FDD}"/>
              </a:ext>
            </a:extLst>
          </p:cNvPr>
          <p:cNvSpPr>
            <a:spLocks noGrp="1"/>
          </p:cNvSpPr>
          <p:nvPr>
            <p:ph idx="1"/>
          </p:nvPr>
        </p:nvSpPr>
        <p:spPr/>
        <p:txBody>
          <a:bodyPr/>
          <a:lstStyle/>
          <a:p>
            <a:endParaRPr lang="en-US" dirty="0"/>
          </a:p>
          <a:p>
            <a:r>
              <a:rPr lang="en-US" dirty="0"/>
              <a:t>Course administrator: Deborah Barton MBA   </a:t>
            </a:r>
            <a:r>
              <a:rPr lang="en-US" dirty="0">
                <a:hlinkClick r:id="rId2"/>
              </a:rPr>
              <a:t>dedwar30@uthsc.edu</a:t>
            </a:r>
            <a:r>
              <a:rPr lang="en-US" dirty="0"/>
              <a:t> </a:t>
            </a:r>
          </a:p>
          <a:p>
            <a:r>
              <a:rPr lang="en-US" dirty="0"/>
              <a:t>Course director:  </a:t>
            </a:r>
            <a:r>
              <a:rPr lang="en-US" dirty="0" err="1"/>
              <a:t>Neena</a:t>
            </a:r>
            <a:r>
              <a:rPr lang="en-US" dirty="0"/>
              <a:t> Thomas-</a:t>
            </a:r>
            <a:r>
              <a:rPr lang="en-US" dirty="0" err="1"/>
              <a:t>Gosain</a:t>
            </a:r>
            <a:r>
              <a:rPr lang="en-US" dirty="0"/>
              <a:t> MD MHS   </a:t>
            </a:r>
            <a:r>
              <a:rPr lang="en-US" dirty="0">
                <a:hlinkClick r:id="rId3"/>
              </a:rPr>
              <a:t>nthomasg@uthsc.edu</a:t>
            </a:r>
            <a:r>
              <a:rPr lang="en-US" dirty="0"/>
              <a:t> </a:t>
            </a:r>
          </a:p>
          <a:p>
            <a:endParaRPr lang="en-US" dirty="0"/>
          </a:p>
        </p:txBody>
      </p:sp>
    </p:spTree>
    <p:extLst>
      <p:ext uri="{BB962C8B-B14F-4D97-AF65-F5344CB8AC3E}">
        <p14:creationId xmlns:p14="http://schemas.microsoft.com/office/powerpoint/2010/main" val="245277212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435</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Bookman Old Style</vt:lpstr>
      <vt:lpstr>Calibri</vt:lpstr>
      <vt:lpstr>Franklin Gothic Book</vt:lpstr>
      <vt:lpstr>1_RetrospectVTI</vt:lpstr>
      <vt:lpstr>M4 Capstone</vt:lpstr>
      <vt:lpstr>Purpose</vt:lpstr>
      <vt:lpstr>When &amp; Where</vt:lpstr>
      <vt:lpstr>Curriculum</vt:lpstr>
      <vt:lpstr>Grading Policy</vt:lpstr>
      <vt:lpstr>Absence Policy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 Capstone</dc:title>
  <dc:creator>Thomas-Gosain, Neena F.</dc:creator>
  <cp:lastModifiedBy>Wilson, Jennifer M</cp:lastModifiedBy>
  <cp:revision>14</cp:revision>
  <dcterms:created xsi:type="dcterms:W3CDTF">2020-11-16T19:42:48Z</dcterms:created>
  <dcterms:modified xsi:type="dcterms:W3CDTF">2021-01-07T18:33:44Z</dcterms:modified>
</cp:coreProperties>
</file>