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8" r:id="rId4"/>
    <p:sldId id="297" r:id="rId5"/>
    <p:sldId id="295" r:id="rId6"/>
    <p:sldId id="261" r:id="rId7"/>
    <p:sldId id="258" r:id="rId8"/>
    <p:sldId id="259" r:id="rId9"/>
    <p:sldId id="260" r:id="rId10"/>
    <p:sldId id="290" r:id="rId11"/>
    <p:sldId id="262" r:id="rId12"/>
    <p:sldId id="265" r:id="rId13"/>
    <p:sldId id="264" r:id="rId14"/>
    <p:sldId id="266" r:id="rId15"/>
    <p:sldId id="270" r:id="rId16"/>
    <p:sldId id="272" r:id="rId17"/>
    <p:sldId id="268" r:id="rId18"/>
    <p:sldId id="267" r:id="rId19"/>
    <p:sldId id="273" r:id="rId20"/>
    <p:sldId id="274" r:id="rId21"/>
    <p:sldId id="275" r:id="rId22"/>
    <p:sldId id="277" r:id="rId23"/>
    <p:sldId id="299" r:id="rId24"/>
    <p:sldId id="278" r:id="rId25"/>
    <p:sldId id="286" r:id="rId26"/>
    <p:sldId id="279" r:id="rId27"/>
    <p:sldId id="281" r:id="rId28"/>
    <p:sldId id="283" r:id="rId29"/>
    <p:sldId id="292" r:id="rId30"/>
    <p:sldId id="284" r:id="rId31"/>
    <p:sldId id="285"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7" d="100"/>
          <a:sy n="117" d="100"/>
        </p:scale>
        <p:origin x="-240" y="-102"/>
      </p:cViewPr>
      <p:guideLst>
        <p:guide orient="horz" pos="2160"/>
        <p:guide pos="3840"/>
      </p:guideLst>
    </p:cSldViewPr>
  </p:slideViewPr>
  <p:notesTextViewPr>
    <p:cViewPr>
      <p:scale>
        <a:sx n="1" d="1"/>
        <a:sy n="1" d="1"/>
      </p:scale>
      <p:origin x="0" y="0"/>
    </p:cViewPr>
  </p:notesTextViewPr>
  <p:sorterViewPr>
    <p:cViewPr>
      <p:scale>
        <a:sx n="100" d="100"/>
        <a:sy n="100" d="100"/>
      </p:scale>
      <p:origin x="0" y="1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3F910-0F7F-425A-8202-5CD9F6EDBEF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6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89698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207881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306820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3F910-0F7F-425A-8202-5CD9F6EDBEF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93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92085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163992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234712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26769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A6E50-E7B5-46C0-A666-F3A50F96AECF}" type="datetimeFigureOut">
              <a:rPr lang="en-US" smtClean="0"/>
              <a:t>8/21/2020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03F910-0F7F-425A-8202-5CD9F6EDBEF5}" type="slidenum">
              <a:rPr lang="en-US" smtClean="0"/>
              <a:t>‹#›</a:t>
            </a:fld>
            <a:endParaRPr lang="en-US" dirty="0"/>
          </a:p>
        </p:txBody>
      </p:sp>
    </p:spTree>
    <p:extLst>
      <p:ext uri="{BB962C8B-B14F-4D97-AF65-F5344CB8AC3E}">
        <p14:creationId xmlns:p14="http://schemas.microsoft.com/office/powerpoint/2010/main" val="355686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97A6E50-E7B5-46C0-A666-F3A50F96AECF}"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03F910-0F7F-425A-8202-5CD9F6EDBEF5}" type="slidenum">
              <a:rPr lang="en-US" smtClean="0"/>
              <a:t>‹#›</a:t>
            </a:fld>
            <a:endParaRPr lang="en-US" dirty="0"/>
          </a:p>
        </p:txBody>
      </p:sp>
    </p:spTree>
    <p:extLst>
      <p:ext uri="{BB962C8B-B14F-4D97-AF65-F5344CB8AC3E}">
        <p14:creationId xmlns:p14="http://schemas.microsoft.com/office/powerpoint/2010/main" val="153650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A6E50-E7B5-46C0-A666-F3A50F96AECF}" type="datetimeFigureOut">
              <a:rPr lang="en-US" smtClean="0"/>
              <a:t>8/21/2020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03F910-0F7F-425A-8202-5CD9F6EDBEF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505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Promotion &amp; </a:t>
            </a:r>
            <a:r>
              <a:rPr lang="en-US" sz="6600" dirty="0" smtClean="0"/>
              <a:t>Tenure </a:t>
            </a:r>
            <a:r>
              <a:rPr lang="en-US" sz="6600" dirty="0" smtClean="0"/>
              <a:t>for </a:t>
            </a:r>
            <a:br>
              <a:rPr lang="en-US" sz="6600" dirty="0" smtClean="0"/>
            </a:br>
            <a:r>
              <a:rPr lang="en-US" sz="6600" dirty="0" err="1" smtClean="0"/>
              <a:t>Dept</a:t>
            </a:r>
            <a:r>
              <a:rPr lang="en-US" sz="6600" dirty="0" smtClean="0"/>
              <a:t> Coordinators of P&amp;T</a:t>
            </a:r>
            <a:br>
              <a:rPr lang="en-US" sz="6600" dirty="0" smtClean="0"/>
            </a:br>
            <a:r>
              <a:rPr lang="en-US" sz="6600" dirty="0" smtClean="0"/>
              <a:t> 2020-2021</a:t>
            </a:r>
            <a:endParaRPr lang="en-US" sz="6600" dirty="0"/>
          </a:p>
        </p:txBody>
      </p:sp>
      <p:sp>
        <p:nvSpPr>
          <p:cNvPr id="3" name="Subtitle 2"/>
          <p:cNvSpPr>
            <a:spLocks noGrp="1"/>
          </p:cNvSpPr>
          <p:nvPr>
            <p:ph type="subTitle" idx="1"/>
          </p:nvPr>
        </p:nvSpPr>
        <p:spPr/>
        <p:txBody>
          <a:bodyPr>
            <a:normAutofit/>
          </a:bodyPr>
          <a:lstStyle/>
          <a:p>
            <a:r>
              <a:rPr lang="en-US" dirty="0" smtClean="0"/>
              <a:t>Polly Hofmann, PhD</a:t>
            </a:r>
          </a:p>
          <a:p>
            <a:r>
              <a:rPr lang="en-US" dirty="0" smtClean="0"/>
              <a:t>Sr Associate Dean of Faculty affairs</a:t>
            </a:r>
          </a:p>
          <a:p>
            <a:endParaRPr lang="en-US" dirty="0"/>
          </a:p>
        </p:txBody>
      </p:sp>
      <p:sp>
        <p:nvSpPr>
          <p:cNvPr id="4" name="TextBox 3"/>
          <p:cNvSpPr txBox="1"/>
          <p:nvPr/>
        </p:nvSpPr>
        <p:spPr>
          <a:xfrm>
            <a:off x="1097280" y="5413954"/>
            <a:ext cx="2291012" cy="369332"/>
          </a:xfrm>
          <a:prstGeom prst="rect">
            <a:avLst/>
          </a:prstGeom>
          <a:noFill/>
        </p:spPr>
        <p:txBody>
          <a:bodyPr wrap="none" rtlCol="0">
            <a:spAutoFit/>
          </a:bodyPr>
          <a:lstStyle/>
          <a:p>
            <a:r>
              <a:rPr lang="en-US" dirty="0" smtClean="0">
                <a:solidFill>
                  <a:schemeClr val="tx1">
                    <a:lumMod val="50000"/>
                    <a:lumOff val="50000"/>
                  </a:schemeClr>
                </a:solidFill>
              </a:rPr>
              <a:t>phofmann@uthsc.edu</a:t>
            </a:r>
            <a:endParaRPr lang="en-US" dirty="0">
              <a:solidFill>
                <a:schemeClr val="tx1">
                  <a:lumMod val="50000"/>
                  <a:lumOff val="50000"/>
                </a:schemeClr>
              </a:solidFill>
            </a:endParaRPr>
          </a:p>
        </p:txBody>
      </p:sp>
    </p:spTree>
    <p:extLst>
      <p:ext uri="{BB962C8B-B14F-4D97-AF65-F5344CB8AC3E}">
        <p14:creationId xmlns:p14="http://schemas.microsoft.com/office/powerpoint/2010/main" val="176260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9364" cy="6858000"/>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030" y="0"/>
            <a:ext cx="5299364" cy="6858000"/>
          </a:xfrm>
          <a:prstGeom prst="rect">
            <a:avLst/>
          </a:prstGeom>
          <a:ln>
            <a:solidFill>
              <a:schemeClr val="tx1"/>
            </a:solidFill>
          </a:ln>
        </p:spPr>
      </p:pic>
      <p:sp>
        <p:nvSpPr>
          <p:cNvPr id="4" name="TextBox 3"/>
          <p:cNvSpPr txBox="1"/>
          <p:nvPr/>
        </p:nvSpPr>
        <p:spPr>
          <a:xfrm>
            <a:off x="11521441" y="1380744"/>
            <a:ext cx="301751" cy="2898648"/>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417297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329185"/>
            <a:ext cx="3172968" cy="3573344"/>
          </a:xfrm>
          <a:solidFill>
            <a:schemeClr val="bg1"/>
          </a:solidFill>
        </p:spPr>
        <p:txBody>
          <a:bodyPr>
            <a:normAutofit fontScale="90000"/>
          </a:bodyPr>
          <a:lstStyle/>
          <a:p>
            <a:r>
              <a:rPr lang="en-US" dirty="0" smtClean="0"/>
              <a:t>Required </a:t>
            </a:r>
            <a:r>
              <a:rPr lang="en-US" dirty="0" smtClean="0"/>
              <a:t>Letter of Evaluation Summary Sheet for Each Faculty</a:t>
            </a:r>
            <a:endParaRPr lang="en-US" dirty="0"/>
          </a:p>
        </p:txBody>
      </p:sp>
      <p:sp>
        <p:nvSpPr>
          <p:cNvPr id="10" name="TextBox 9"/>
          <p:cNvSpPr txBox="1"/>
          <p:nvPr/>
        </p:nvSpPr>
        <p:spPr>
          <a:xfrm>
            <a:off x="0" y="6406372"/>
            <a:ext cx="3253006" cy="338554"/>
          </a:xfrm>
          <a:prstGeom prst="rect">
            <a:avLst/>
          </a:prstGeom>
          <a:noFill/>
        </p:spPr>
        <p:txBody>
          <a:bodyPr wrap="none" rtlCol="0">
            <a:spAutoFit/>
          </a:bodyPr>
          <a:lstStyle/>
          <a:p>
            <a:r>
              <a:rPr lang="en-US" sz="1600" dirty="0" smtClean="0"/>
              <a:t>FORM: </a:t>
            </a:r>
            <a:r>
              <a:rPr lang="en-US" sz="1600" dirty="0" smtClean="0"/>
              <a:t>Letter of </a:t>
            </a:r>
            <a:r>
              <a:rPr lang="en-US" sz="1600" dirty="0" err="1" smtClean="0"/>
              <a:t>Eval</a:t>
            </a:r>
            <a:r>
              <a:rPr lang="en-US" sz="1600" dirty="0" smtClean="0"/>
              <a:t> Summary Sheet</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10" y="0"/>
            <a:ext cx="8875059" cy="6858000"/>
          </a:xfrm>
          <a:prstGeom prst="rect">
            <a:avLst/>
          </a:prstGeom>
        </p:spPr>
      </p:pic>
    </p:spTree>
    <p:extLst>
      <p:ext uri="{BB962C8B-B14F-4D97-AF65-F5344CB8AC3E}">
        <p14:creationId xmlns:p14="http://schemas.microsoft.com/office/powerpoint/2010/main" val="965980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464" y="1737360"/>
            <a:ext cx="10133215" cy="4488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a:t>
            </a:r>
            <a:br>
              <a:rPr lang="en-US" dirty="0" smtClean="0"/>
            </a:br>
            <a:r>
              <a:rPr lang="en-US" dirty="0" smtClean="0"/>
              <a:t>Letter Database for Dr Bob Smith</a:t>
            </a:r>
            <a:endParaRPr lang="en-US" dirty="0"/>
          </a:p>
        </p:txBody>
      </p:sp>
      <p:sp>
        <p:nvSpPr>
          <p:cNvPr id="3" name="Rectangle 2"/>
          <p:cNvSpPr/>
          <p:nvPr/>
        </p:nvSpPr>
        <p:spPr>
          <a:xfrm>
            <a:off x="1022465" y="5376812"/>
            <a:ext cx="10573790" cy="738664"/>
          </a:xfrm>
          <a:prstGeom prst="rect">
            <a:avLst/>
          </a:prstGeom>
        </p:spPr>
        <p:txBody>
          <a:bodyPr wrap="square">
            <a:spAutoFit/>
          </a:bodyPr>
          <a:lstStyle/>
          <a:p>
            <a:r>
              <a:rPr lang="en-US" sz="1400" baseline="30000" dirty="0"/>
              <a:t>1</a:t>
            </a:r>
            <a:r>
              <a:rPr lang="en-US" sz="1400" dirty="0"/>
              <a:t>Put “NA”, for Not Applicable, if UT faculty is not going up for award of tenure</a:t>
            </a:r>
          </a:p>
          <a:p>
            <a:r>
              <a:rPr lang="en-US" sz="1400" baseline="30000" dirty="0"/>
              <a:t>2</a:t>
            </a:r>
            <a:r>
              <a:rPr lang="en-US" sz="1400" dirty="0"/>
              <a:t>Internal: UTHSC or UTHSC affiliates like St Jude or VA </a:t>
            </a:r>
            <a:r>
              <a:rPr lang="en-US" sz="1400" b="1" dirty="0"/>
              <a:t>VERSUS</a:t>
            </a:r>
            <a:r>
              <a:rPr lang="en-US" sz="1400" dirty="0"/>
              <a:t> External: not employed or affiliated with UTHSC</a:t>
            </a:r>
          </a:p>
          <a:p>
            <a:r>
              <a:rPr lang="en-US" sz="1400" baseline="30000" dirty="0"/>
              <a:t>3</a:t>
            </a:r>
            <a:r>
              <a:rPr lang="en-US" sz="1400" dirty="0"/>
              <a:t>Put not listed if rank not listed in letter; Put NA, for not applicable, if UT faculty is only going up for tenure without promotion.</a:t>
            </a:r>
          </a:p>
        </p:txBody>
      </p:sp>
      <p:sp>
        <p:nvSpPr>
          <p:cNvPr id="4" name="Rectangle 3"/>
          <p:cNvSpPr/>
          <p:nvPr/>
        </p:nvSpPr>
        <p:spPr>
          <a:xfrm>
            <a:off x="1097280" y="1737360"/>
            <a:ext cx="8656320" cy="1014380"/>
          </a:xfrm>
          <a:prstGeom prst="rect">
            <a:avLst/>
          </a:prstGeom>
        </p:spPr>
        <p:txBody>
          <a:bodyPr wrap="square">
            <a:spAutoFit/>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UT Faculty</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Bob Smith</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Promotion to what rank</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 Professor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the Award of Tenure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Correct number of acceptable internal plus external letters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8764" y="2741546"/>
            <a:ext cx="9146078" cy="2768236"/>
          </a:xfrm>
          <a:prstGeom prst="rect">
            <a:avLst/>
          </a:prstGeom>
        </p:spPr>
      </p:pic>
      <p:sp>
        <p:nvSpPr>
          <p:cNvPr id="10" name="TextBox 9"/>
          <p:cNvSpPr txBox="1"/>
          <p:nvPr/>
        </p:nvSpPr>
        <p:spPr>
          <a:xfrm>
            <a:off x="6041769" y="6485096"/>
            <a:ext cx="6078395" cy="369332"/>
          </a:xfrm>
          <a:prstGeom prst="rect">
            <a:avLst/>
          </a:prstGeom>
          <a:noFill/>
        </p:spPr>
        <p:txBody>
          <a:bodyPr wrap="none" rtlCol="0">
            <a:spAutoFit/>
          </a:bodyPr>
          <a:lstStyle/>
          <a:p>
            <a:r>
              <a:rPr lang="en-US" dirty="0" smtClean="0"/>
              <a:t>FORM: </a:t>
            </a:r>
            <a:r>
              <a:rPr lang="en-US" dirty="0" smtClean="0"/>
              <a:t>Solicitation Letter from UT Requesting Evaluation Letter</a:t>
            </a:r>
            <a:endParaRPr lang="en-US" dirty="0"/>
          </a:p>
        </p:txBody>
      </p:sp>
      <p:sp>
        <p:nvSpPr>
          <p:cNvPr id="6" name="TextBox 5"/>
          <p:cNvSpPr txBox="1"/>
          <p:nvPr/>
        </p:nvSpPr>
        <p:spPr>
          <a:xfrm>
            <a:off x="1609344" y="4186343"/>
            <a:ext cx="1367682" cy="584775"/>
          </a:xfrm>
          <a:prstGeom prst="rect">
            <a:avLst/>
          </a:prstGeom>
          <a:noFill/>
        </p:spPr>
        <p:txBody>
          <a:bodyPr wrap="none" rtlCol="0">
            <a:spAutoFit/>
          </a:bodyPr>
          <a:lstStyle/>
          <a:p>
            <a:r>
              <a:rPr lang="en-US" sz="800" dirty="0" smtClean="0"/>
              <a:t>Patricia Smith, PhD</a:t>
            </a:r>
          </a:p>
          <a:p>
            <a:r>
              <a:rPr lang="en-US" sz="800" dirty="0" smtClean="0"/>
              <a:t>Professor, Dept Physiology</a:t>
            </a:r>
          </a:p>
          <a:p>
            <a:r>
              <a:rPr lang="en-US" sz="800" dirty="0" smtClean="0"/>
              <a:t>University of Texas at Austin</a:t>
            </a:r>
          </a:p>
          <a:p>
            <a:r>
              <a:rPr lang="en-US" sz="800" dirty="0" smtClean="0"/>
              <a:t>Psmith@texas.edu</a:t>
            </a:r>
            <a:endParaRPr lang="en-US" sz="800" dirty="0"/>
          </a:p>
        </p:txBody>
      </p:sp>
      <p:sp>
        <p:nvSpPr>
          <p:cNvPr id="7" name="TextBox 6"/>
          <p:cNvSpPr txBox="1"/>
          <p:nvPr/>
        </p:nvSpPr>
        <p:spPr>
          <a:xfrm>
            <a:off x="3387606" y="4401786"/>
            <a:ext cx="491225" cy="369332"/>
          </a:xfrm>
          <a:prstGeom prst="rect">
            <a:avLst/>
          </a:prstGeom>
          <a:noFill/>
        </p:spPr>
        <p:txBody>
          <a:bodyPr wrap="none" rtlCol="0">
            <a:spAutoFit/>
          </a:bodyPr>
          <a:lstStyle/>
          <a:p>
            <a:r>
              <a:rPr lang="en-US" dirty="0" smtClean="0"/>
              <a:t>yes</a:t>
            </a:r>
            <a:endParaRPr lang="en-US" dirty="0"/>
          </a:p>
        </p:txBody>
      </p:sp>
      <p:sp>
        <p:nvSpPr>
          <p:cNvPr id="8" name="TextBox 7"/>
          <p:cNvSpPr txBox="1"/>
          <p:nvPr/>
        </p:nvSpPr>
        <p:spPr>
          <a:xfrm>
            <a:off x="4379976" y="4428399"/>
            <a:ext cx="292068"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5479735" y="4397950"/>
            <a:ext cx="292068"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6777479" y="4408566"/>
            <a:ext cx="29206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7480063" y="4392386"/>
            <a:ext cx="29206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8182647" y="4388294"/>
            <a:ext cx="29206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080967" y="4397950"/>
            <a:ext cx="292068"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785586" y="4388294"/>
            <a:ext cx="29206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19760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092639" y="1562469"/>
            <a:ext cx="6006721" cy="3733062"/>
          </a:xfrm>
          <a:prstGeom prst="rect">
            <a:avLst/>
          </a:prstGeom>
        </p:spPr>
      </p:pic>
      <p:sp>
        <p:nvSpPr>
          <p:cNvPr id="15" name="Right Arrow 14"/>
          <p:cNvSpPr/>
          <p:nvPr/>
        </p:nvSpPr>
        <p:spPr>
          <a:xfrm rot="10800000">
            <a:off x="9281160" y="2542032"/>
            <a:ext cx="1380744" cy="39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1901952" y="5140083"/>
            <a:ext cx="1271016"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8522208" y="3246120"/>
            <a:ext cx="18288"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768" y="768096"/>
            <a:ext cx="968535" cy="369332"/>
          </a:xfrm>
          <a:prstGeom prst="rect">
            <a:avLst/>
          </a:prstGeom>
          <a:noFill/>
        </p:spPr>
        <p:txBody>
          <a:bodyPr wrap="none" rtlCol="0">
            <a:spAutoFit/>
          </a:bodyPr>
          <a:lstStyle/>
          <a:p>
            <a:r>
              <a:rPr lang="en-US" dirty="0" smtClean="0"/>
              <a:t>Rank???</a:t>
            </a:r>
            <a:endParaRPr lang="en-US" dirty="0"/>
          </a:p>
        </p:txBody>
      </p:sp>
    </p:spTree>
    <p:extLst>
      <p:ext uri="{BB962C8B-B14F-4D97-AF65-F5344CB8AC3E}">
        <p14:creationId xmlns:p14="http://schemas.microsoft.com/office/powerpoint/2010/main" val="42322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464" y="1737360"/>
            <a:ext cx="10133215" cy="4488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a:t>
            </a:r>
            <a:br>
              <a:rPr lang="en-US" dirty="0" smtClean="0"/>
            </a:br>
            <a:r>
              <a:rPr lang="en-US" dirty="0" smtClean="0"/>
              <a:t>Letter Database for Dr Bob Smith</a:t>
            </a:r>
            <a:endParaRPr lang="en-US" dirty="0"/>
          </a:p>
        </p:txBody>
      </p:sp>
      <p:sp>
        <p:nvSpPr>
          <p:cNvPr id="3" name="Rectangle 2"/>
          <p:cNvSpPr/>
          <p:nvPr/>
        </p:nvSpPr>
        <p:spPr>
          <a:xfrm>
            <a:off x="1022465" y="5376812"/>
            <a:ext cx="10573790" cy="738664"/>
          </a:xfrm>
          <a:prstGeom prst="rect">
            <a:avLst/>
          </a:prstGeom>
        </p:spPr>
        <p:txBody>
          <a:bodyPr wrap="square">
            <a:spAutoFit/>
          </a:bodyPr>
          <a:lstStyle/>
          <a:p>
            <a:r>
              <a:rPr lang="en-US" sz="1400" baseline="30000" dirty="0"/>
              <a:t>1</a:t>
            </a:r>
            <a:r>
              <a:rPr lang="en-US" sz="1400" dirty="0"/>
              <a:t>Put “NA”, for Not Applicable, if UT faculty is not going up for award of tenure</a:t>
            </a:r>
          </a:p>
          <a:p>
            <a:r>
              <a:rPr lang="en-US" sz="1400" baseline="30000" dirty="0"/>
              <a:t>2</a:t>
            </a:r>
            <a:r>
              <a:rPr lang="en-US" sz="1400" dirty="0"/>
              <a:t>Internal: UTHSC or UTHSC affiliates like St Jude or VA </a:t>
            </a:r>
            <a:r>
              <a:rPr lang="en-US" sz="1400" b="1" dirty="0"/>
              <a:t>VERSUS</a:t>
            </a:r>
            <a:r>
              <a:rPr lang="en-US" sz="1400" dirty="0"/>
              <a:t> External: not employed or affiliated with UTHSC</a:t>
            </a:r>
          </a:p>
          <a:p>
            <a:r>
              <a:rPr lang="en-US" sz="1400" baseline="30000" dirty="0"/>
              <a:t>3</a:t>
            </a:r>
            <a:r>
              <a:rPr lang="en-US" sz="1400" dirty="0"/>
              <a:t>Put not listed if rank not listed in letter; Put NA, for not applicable, if UT faculty is only going up for tenure without promotion.</a:t>
            </a:r>
          </a:p>
        </p:txBody>
      </p:sp>
      <p:sp>
        <p:nvSpPr>
          <p:cNvPr id="4" name="Rectangle 3"/>
          <p:cNvSpPr/>
          <p:nvPr/>
        </p:nvSpPr>
        <p:spPr>
          <a:xfrm>
            <a:off x="1097280" y="1737360"/>
            <a:ext cx="8656320" cy="1014380"/>
          </a:xfrm>
          <a:prstGeom prst="rect">
            <a:avLst/>
          </a:prstGeom>
        </p:spPr>
        <p:txBody>
          <a:bodyPr wrap="square">
            <a:spAutoFit/>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UT Faculty</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Bob Smith</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Promotion to what rank</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 Professor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the Award of Tenure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Correct number of acceptable internal plus external letters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8764" y="2741546"/>
            <a:ext cx="9146078" cy="2768236"/>
          </a:xfrm>
          <a:prstGeom prst="rect">
            <a:avLst/>
          </a:prstGeom>
        </p:spPr>
      </p:pic>
      <p:sp>
        <p:nvSpPr>
          <p:cNvPr id="6" name="TextBox 5"/>
          <p:cNvSpPr txBox="1"/>
          <p:nvPr/>
        </p:nvSpPr>
        <p:spPr>
          <a:xfrm>
            <a:off x="1609344" y="4186343"/>
            <a:ext cx="1367682" cy="584775"/>
          </a:xfrm>
          <a:prstGeom prst="rect">
            <a:avLst/>
          </a:prstGeom>
          <a:noFill/>
        </p:spPr>
        <p:txBody>
          <a:bodyPr wrap="none" rtlCol="0">
            <a:spAutoFit/>
          </a:bodyPr>
          <a:lstStyle/>
          <a:p>
            <a:r>
              <a:rPr lang="en-US" sz="800" dirty="0" smtClean="0"/>
              <a:t>Patricia Smith, PhD</a:t>
            </a:r>
          </a:p>
          <a:p>
            <a:r>
              <a:rPr lang="en-US" sz="800" dirty="0" smtClean="0"/>
              <a:t>Professor, Dept Physiology</a:t>
            </a:r>
          </a:p>
          <a:p>
            <a:r>
              <a:rPr lang="en-US" sz="800" dirty="0" smtClean="0"/>
              <a:t>University of Texas at Austin</a:t>
            </a:r>
          </a:p>
          <a:p>
            <a:r>
              <a:rPr lang="en-US" sz="800" dirty="0" smtClean="0"/>
              <a:t>Psmith@texas.edu</a:t>
            </a:r>
            <a:endParaRPr lang="en-US" sz="800" dirty="0"/>
          </a:p>
        </p:txBody>
      </p:sp>
      <p:sp>
        <p:nvSpPr>
          <p:cNvPr id="7" name="TextBox 6"/>
          <p:cNvSpPr txBox="1"/>
          <p:nvPr/>
        </p:nvSpPr>
        <p:spPr>
          <a:xfrm>
            <a:off x="3387606" y="4401786"/>
            <a:ext cx="491225" cy="369332"/>
          </a:xfrm>
          <a:prstGeom prst="rect">
            <a:avLst/>
          </a:prstGeom>
          <a:noFill/>
        </p:spPr>
        <p:txBody>
          <a:bodyPr wrap="none" rtlCol="0">
            <a:spAutoFit/>
          </a:bodyPr>
          <a:lstStyle/>
          <a:p>
            <a:r>
              <a:rPr lang="en-US" dirty="0" smtClean="0"/>
              <a:t>yes</a:t>
            </a:r>
            <a:endParaRPr lang="en-US" dirty="0"/>
          </a:p>
        </p:txBody>
      </p:sp>
      <p:sp>
        <p:nvSpPr>
          <p:cNvPr id="8" name="TextBox 7"/>
          <p:cNvSpPr txBox="1"/>
          <p:nvPr/>
        </p:nvSpPr>
        <p:spPr>
          <a:xfrm>
            <a:off x="4379976" y="4428399"/>
            <a:ext cx="572080" cy="369332"/>
          </a:xfrm>
          <a:prstGeom prst="rect">
            <a:avLst/>
          </a:prstGeom>
          <a:noFill/>
        </p:spPr>
        <p:txBody>
          <a:bodyPr wrap="none" rtlCol="0">
            <a:spAutoFit/>
          </a:bodyPr>
          <a:lstStyle/>
          <a:p>
            <a:r>
              <a:rPr lang="en-US" dirty="0" smtClean="0"/>
              <a:t>Prof</a:t>
            </a:r>
            <a:endParaRPr lang="en-US" dirty="0"/>
          </a:p>
        </p:txBody>
      </p:sp>
      <p:sp>
        <p:nvSpPr>
          <p:cNvPr id="11" name="TextBox 10"/>
          <p:cNvSpPr txBox="1"/>
          <p:nvPr/>
        </p:nvSpPr>
        <p:spPr>
          <a:xfrm>
            <a:off x="5479735" y="4397950"/>
            <a:ext cx="292068"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6777479" y="4408566"/>
            <a:ext cx="29206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7480063" y="4392386"/>
            <a:ext cx="29206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8182647" y="4388294"/>
            <a:ext cx="29206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080967" y="4397950"/>
            <a:ext cx="292068"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785586" y="4388294"/>
            <a:ext cx="29206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041769" y="6485096"/>
            <a:ext cx="6078395" cy="369332"/>
          </a:xfrm>
          <a:prstGeom prst="rect">
            <a:avLst/>
          </a:prstGeom>
          <a:noFill/>
        </p:spPr>
        <p:txBody>
          <a:bodyPr wrap="none" rtlCol="0">
            <a:spAutoFit/>
          </a:bodyPr>
          <a:lstStyle/>
          <a:p>
            <a:r>
              <a:rPr lang="en-US" dirty="0" smtClean="0"/>
              <a:t>FORM: </a:t>
            </a:r>
            <a:r>
              <a:rPr lang="en-US" dirty="0" smtClean="0"/>
              <a:t>Solicitation Letter from UT Requesting Evaluation Letter</a:t>
            </a:r>
            <a:endParaRPr lang="en-US" dirty="0"/>
          </a:p>
        </p:txBody>
      </p:sp>
    </p:spTree>
    <p:extLst>
      <p:ext uri="{BB962C8B-B14F-4D97-AF65-F5344CB8AC3E}">
        <p14:creationId xmlns:p14="http://schemas.microsoft.com/office/powerpoint/2010/main" val="3914718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2639" y="1562469"/>
            <a:ext cx="6006721" cy="3733062"/>
          </a:xfrm>
          <a:prstGeom prst="rect">
            <a:avLst/>
          </a:prstGeom>
        </p:spPr>
      </p:pic>
      <p:sp>
        <p:nvSpPr>
          <p:cNvPr id="3" name="TextBox 2"/>
          <p:cNvSpPr txBox="1"/>
          <p:nvPr/>
        </p:nvSpPr>
        <p:spPr>
          <a:xfrm>
            <a:off x="2523744" y="603504"/>
            <a:ext cx="1780039" cy="369332"/>
          </a:xfrm>
          <a:prstGeom prst="rect">
            <a:avLst/>
          </a:prstGeom>
          <a:noFill/>
        </p:spPr>
        <p:txBody>
          <a:bodyPr wrap="none" rtlCol="0">
            <a:spAutoFit/>
          </a:bodyPr>
          <a:lstStyle/>
          <a:p>
            <a:r>
              <a:rPr lang="en-US" dirty="0" smtClean="0"/>
              <a:t>Tenure Status???</a:t>
            </a:r>
            <a:endParaRPr lang="en-US" dirty="0"/>
          </a:p>
        </p:txBody>
      </p:sp>
    </p:spTree>
    <p:extLst>
      <p:ext uri="{BB962C8B-B14F-4D97-AF65-F5344CB8AC3E}">
        <p14:creationId xmlns:p14="http://schemas.microsoft.com/office/powerpoint/2010/main" val="4218904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168" y="777240"/>
            <a:ext cx="7700313" cy="5078313"/>
          </a:xfrm>
          <a:prstGeom prst="rect">
            <a:avLst/>
          </a:prstGeom>
          <a:noFill/>
        </p:spPr>
        <p:txBody>
          <a:bodyPr wrap="none" rtlCol="0">
            <a:spAutoFit/>
          </a:bodyPr>
          <a:lstStyle/>
          <a:p>
            <a:r>
              <a:rPr lang="en-US" i="1" dirty="0" smtClean="0"/>
              <a:t>Follow up email</a:t>
            </a:r>
          </a:p>
          <a:p>
            <a:endParaRPr lang="en-US" dirty="0"/>
          </a:p>
          <a:p>
            <a:r>
              <a:rPr lang="en-US" dirty="0" smtClean="0"/>
              <a:t>Dear Dr. Smith,</a:t>
            </a:r>
          </a:p>
          <a:p>
            <a:endParaRPr lang="en-US" dirty="0"/>
          </a:p>
          <a:p>
            <a:r>
              <a:rPr lang="en-US" dirty="0" smtClean="0"/>
              <a:t>Thank you for providing a letter of evaluation for Dr. Bob Smith.</a:t>
            </a:r>
          </a:p>
          <a:p>
            <a:r>
              <a:rPr lang="en-US" dirty="0" smtClean="0"/>
              <a:t>To finalize this letter for use in the dossier for Dr. Smith’s promotion and tenure, </a:t>
            </a:r>
          </a:p>
          <a:p>
            <a:r>
              <a:rPr lang="en-US" dirty="0" smtClean="0"/>
              <a:t>can you please share with me your own tenure status.  Our Board of Trustees</a:t>
            </a:r>
          </a:p>
          <a:p>
            <a:r>
              <a:rPr lang="en-US" dirty="0" smtClean="0"/>
              <a:t>requires that we obtain such information related to our evaluators.</a:t>
            </a:r>
          </a:p>
          <a:p>
            <a:endParaRPr lang="en-US" dirty="0" smtClean="0"/>
          </a:p>
          <a:p>
            <a:r>
              <a:rPr lang="en-US" dirty="0" smtClean="0"/>
              <a:t>Again, thank you for your help</a:t>
            </a:r>
          </a:p>
          <a:p>
            <a:endParaRPr lang="en-US" dirty="0"/>
          </a:p>
          <a:p>
            <a:r>
              <a:rPr lang="en-US" dirty="0" smtClean="0"/>
              <a:t>Judy Farmer</a:t>
            </a:r>
          </a:p>
          <a:p>
            <a:r>
              <a:rPr lang="en-US" dirty="0" smtClean="0"/>
              <a:t>P&amp;T Coordinator Department of Pediatrics</a:t>
            </a:r>
          </a:p>
          <a:p>
            <a:endParaRPr lang="en-US" dirty="0"/>
          </a:p>
          <a:p>
            <a:endParaRPr lang="en-US" i="1" dirty="0" smtClean="0"/>
          </a:p>
          <a:p>
            <a:r>
              <a:rPr lang="en-US" i="1" dirty="0" smtClean="0"/>
              <a:t>Response</a:t>
            </a:r>
          </a:p>
          <a:p>
            <a:endParaRPr lang="en-US" dirty="0"/>
          </a:p>
          <a:p>
            <a:r>
              <a:rPr lang="en-US" dirty="0" smtClean="0"/>
              <a:t>Judy, I am tenured.  Pat</a:t>
            </a:r>
          </a:p>
        </p:txBody>
      </p:sp>
      <p:sp>
        <p:nvSpPr>
          <p:cNvPr id="3" name="TextBox 2"/>
          <p:cNvSpPr txBox="1"/>
          <p:nvPr/>
        </p:nvSpPr>
        <p:spPr>
          <a:xfrm>
            <a:off x="4087368" y="155448"/>
            <a:ext cx="7543668" cy="523220"/>
          </a:xfrm>
          <a:prstGeom prst="rect">
            <a:avLst/>
          </a:prstGeom>
          <a:noFill/>
        </p:spPr>
        <p:txBody>
          <a:bodyPr wrap="none" rtlCol="0">
            <a:spAutoFit/>
          </a:bodyPr>
          <a:lstStyle/>
          <a:p>
            <a:r>
              <a:rPr lang="en-US" sz="2800" u="sng" dirty="0" smtClean="0"/>
              <a:t>What to do if you need tenure status of evaluator?</a:t>
            </a:r>
            <a:endParaRPr lang="en-US" sz="2800" u="sng" dirty="0"/>
          </a:p>
        </p:txBody>
      </p:sp>
    </p:spTree>
    <p:extLst>
      <p:ext uri="{BB962C8B-B14F-4D97-AF65-F5344CB8AC3E}">
        <p14:creationId xmlns:p14="http://schemas.microsoft.com/office/powerpoint/2010/main" val="31846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464" y="1737360"/>
            <a:ext cx="10133215" cy="4488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a:t>
            </a:r>
            <a:br>
              <a:rPr lang="en-US" dirty="0" smtClean="0"/>
            </a:br>
            <a:r>
              <a:rPr lang="en-US" dirty="0" smtClean="0"/>
              <a:t>Letter Database for Dr Bob Smith</a:t>
            </a:r>
            <a:endParaRPr lang="en-US" dirty="0"/>
          </a:p>
        </p:txBody>
      </p:sp>
      <p:sp>
        <p:nvSpPr>
          <p:cNvPr id="3" name="Rectangle 2"/>
          <p:cNvSpPr/>
          <p:nvPr/>
        </p:nvSpPr>
        <p:spPr>
          <a:xfrm>
            <a:off x="1022465" y="5376812"/>
            <a:ext cx="10573790" cy="738664"/>
          </a:xfrm>
          <a:prstGeom prst="rect">
            <a:avLst/>
          </a:prstGeom>
        </p:spPr>
        <p:txBody>
          <a:bodyPr wrap="square">
            <a:spAutoFit/>
          </a:bodyPr>
          <a:lstStyle/>
          <a:p>
            <a:r>
              <a:rPr lang="en-US" sz="1400" baseline="30000" dirty="0"/>
              <a:t>1</a:t>
            </a:r>
            <a:r>
              <a:rPr lang="en-US" sz="1400" dirty="0"/>
              <a:t>Put “NA”, for Not Applicable, if UT faculty is not going up for award of tenure</a:t>
            </a:r>
          </a:p>
          <a:p>
            <a:r>
              <a:rPr lang="en-US" sz="1400" baseline="30000" dirty="0"/>
              <a:t>2</a:t>
            </a:r>
            <a:r>
              <a:rPr lang="en-US" sz="1400" dirty="0"/>
              <a:t>Internal: UTHSC or UTHSC affiliates like St Jude or VA </a:t>
            </a:r>
            <a:r>
              <a:rPr lang="en-US" sz="1400" b="1" dirty="0"/>
              <a:t>VERSUS</a:t>
            </a:r>
            <a:r>
              <a:rPr lang="en-US" sz="1400" dirty="0"/>
              <a:t> External: not employed or affiliated with UTHSC</a:t>
            </a:r>
          </a:p>
          <a:p>
            <a:r>
              <a:rPr lang="en-US" sz="1400" baseline="30000" dirty="0"/>
              <a:t>3</a:t>
            </a:r>
            <a:r>
              <a:rPr lang="en-US" sz="1400" dirty="0"/>
              <a:t>Put not listed if rank not listed in letter; Put NA, for not applicable, if UT faculty is only going up for tenure without promotion.</a:t>
            </a:r>
          </a:p>
        </p:txBody>
      </p:sp>
      <p:sp>
        <p:nvSpPr>
          <p:cNvPr id="4" name="Rectangle 3"/>
          <p:cNvSpPr/>
          <p:nvPr/>
        </p:nvSpPr>
        <p:spPr>
          <a:xfrm>
            <a:off x="1097280" y="1737360"/>
            <a:ext cx="8656320" cy="1014380"/>
          </a:xfrm>
          <a:prstGeom prst="rect">
            <a:avLst/>
          </a:prstGeom>
        </p:spPr>
        <p:txBody>
          <a:bodyPr wrap="square">
            <a:spAutoFit/>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UT Faculty</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Bob Smith</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Promotion to what rank</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 Professor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the Award of Tenure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Correct number of acceptable internal plus external letters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8764" y="2741546"/>
            <a:ext cx="9146078" cy="2768236"/>
          </a:xfrm>
          <a:prstGeom prst="rect">
            <a:avLst/>
          </a:prstGeom>
        </p:spPr>
      </p:pic>
      <p:sp>
        <p:nvSpPr>
          <p:cNvPr id="7" name="TextBox 6"/>
          <p:cNvSpPr txBox="1"/>
          <p:nvPr/>
        </p:nvSpPr>
        <p:spPr>
          <a:xfrm>
            <a:off x="3387606" y="4401786"/>
            <a:ext cx="491225" cy="369332"/>
          </a:xfrm>
          <a:prstGeom prst="rect">
            <a:avLst/>
          </a:prstGeom>
          <a:noFill/>
        </p:spPr>
        <p:txBody>
          <a:bodyPr wrap="none" rtlCol="0">
            <a:spAutoFit/>
          </a:bodyPr>
          <a:lstStyle/>
          <a:p>
            <a:r>
              <a:rPr lang="en-US" dirty="0" smtClean="0"/>
              <a:t>yes</a:t>
            </a:r>
            <a:endParaRPr lang="en-US" dirty="0"/>
          </a:p>
        </p:txBody>
      </p:sp>
      <p:sp>
        <p:nvSpPr>
          <p:cNvPr id="8" name="TextBox 7"/>
          <p:cNvSpPr txBox="1"/>
          <p:nvPr/>
        </p:nvSpPr>
        <p:spPr>
          <a:xfrm>
            <a:off x="4379976" y="4428399"/>
            <a:ext cx="572080" cy="369332"/>
          </a:xfrm>
          <a:prstGeom prst="rect">
            <a:avLst/>
          </a:prstGeom>
          <a:noFill/>
        </p:spPr>
        <p:txBody>
          <a:bodyPr wrap="none" rtlCol="0">
            <a:spAutoFit/>
          </a:bodyPr>
          <a:lstStyle/>
          <a:p>
            <a:r>
              <a:rPr lang="en-US" dirty="0" smtClean="0"/>
              <a:t>Prof</a:t>
            </a:r>
            <a:endParaRPr lang="en-US" dirty="0"/>
          </a:p>
        </p:txBody>
      </p:sp>
      <p:sp>
        <p:nvSpPr>
          <p:cNvPr id="12" name="TextBox 11"/>
          <p:cNvSpPr txBox="1"/>
          <p:nvPr/>
        </p:nvSpPr>
        <p:spPr>
          <a:xfrm>
            <a:off x="6777479" y="4408566"/>
            <a:ext cx="491225" cy="369332"/>
          </a:xfrm>
          <a:prstGeom prst="rect">
            <a:avLst/>
          </a:prstGeom>
          <a:noFill/>
        </p:spPr>
        <p:txBody>
          <a:bodyPr wrap="none" rtlCol="0">
            <a:spAutoFit/>
          </a:bodyPr>
          <a:lstStyle/>
          <a:p>
            <a:r>
              <a:rPr lang="en-US" dirty="0" smtClean="0"/>
              <a:t>yes</a:t>
            </a:r>
            <a:endParaRPr lang="en-US" dirty="0"/>
          </a:p>
        </p:txBody>
      </p:sp>
      <p:sp>
        <p:nvSpPr>
          <p:cNvPr id="13" name="TextBox 12"/>
          <p:cNvSpPr txBox="1"/>
          <p:nvPr/>
        </p:nvSpPr>
        <p:spPr>
          <a:xfrm>
            <a:off x="7480063" y="4392386"/>
            <a:ext cx="29206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8182647" y="4388294"/>
            <a:ext cx="29206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080967" y="4397950"/>
            <a:ext cx="292068"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785586" y="4388294"/>
            <a:ext cx="292068"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5365396" y="4319415"/>
            <a:ext cx="601246" cy="523732"/>
          </a:xfrm>
          <a:prstGeom prst="rect">
            <a:avLst/>
          </a:prstGeom>
          <a:noFill/>
        </p:spPr>
        <p:txBody>
          <a:bodyPr wrap="square" rtlCol="0">
            <a:spAutoFit/>
          </a:bodyPr>
          <a:lstStyle/>
          <a:p>
            <a:r>
              <a:rPr lang="en-US" sz="900" dirty="0" smtClean="0"/>
              <a:t>yes in attached email</a:t>
            </a:r>
            <a:endParaRPr lang="en-US" sz="900" dirty="0"/>
          </a:p>
        </p:txBody>
      </p:sp>
      <p:sp>
        <p:nvSpPr>
          <p:cNvPr id="6" name="TextBox 5"/>
          <p:cNvSpPr txBox="1"/>
          <p:nvPr/>
        </p:nvSpPr>
        <p:spPr>
          <a:xfrm>
            <a:off x="1609344" y="4186343"/>
            <a:ext cx="1367682" cy="584775"/>
          </a:xfrm>
          <a:prstGeom prst="rect">
            <a:avLst/>
          </a:prstGeom>
          <a:noFill/>
        </p:spPr>
        <p:txBody>
          <a:bodyPr wrap="none" rtlCol="0">
            <a:spAutoFit/>
          </a:bodyPr>
          <a:lstStyle/>
          <a:p>
            <a:r>
              <a:rPr lang="en-US" sz="800" dirty="0" smtClean="0"/>
              <a:t>Patricia Smith, PhD</a:t>
            </a:r>
          </a:p>
          <a:p>
            <a:r>
              <a:rPr lang="en-US" sz="800" dirty="0" smtClean="0"/>
              <a:t>Professor, Dept Physiology</a:t>
            </a:r>
          </a:p>
          <a:p>
            <a:r>
              <a:rPr lang="en-US" sz="800" dirty="0" smtClean="0"/>
              <a:t>University of Texas at Austin</a:t>
            </a:r>
          </a:p>
          <a:p>
            <a:r>
              <a:rPr lang="en-US" sz="800" dirty="0" smtClean="0"/>
              <a:t>Psmith@texas.edu</a:t>
            </a:r>
            <a:endParaRPr lang="en-US" sz="800" dirty="0"/>
          </a:p>
        </p:txBody>
      </p:sp>
      <p:sp>
        <p:nvSpPr>
          <p:cNvPr id="17" name="TextBox 16"/>
          <p:cNvSpPr txBox="1"/>
          <p:nvPr/>
        </p:nvSpPr>
        <p:spPr>
          <a:xfrm>
            <a:off x="6121967" y="4427573"/>
            <a:ext cx="695703" cy="276999"/>
          </a:xfrm>
          <a:prstGeom prst="rect">
            <a:avLst/>
          </a:prstGeom>
          <a:noFill/>
        </p:spPr>
        <p:txBody>
          <a:bodyPr wrap="none" rtlCol="0">
            <a:spAutoFit/>
          </a:bodyPr>
          <a:lstStyle/>
          <a:p>
            <a:r>
              <a:rPr lang="en-US" sz="1200" dirty="0" smtClean="0"/>
              <a:t>external</a:t>
            </a:r>
            <a:endParaRPr lang="en-US" sz="1200" dirty="0"/>
          </a:p>
        </p:txBody>
      </p:sp>
      <p:sp>
        <p:nvSpPr>
          <p:cNvPr id="18" name="TextBox 17"/>
          <p:cNvSpPr txBox="1"/>
          <p:nvPr/>
        </p:nvSpPr>
        <p:spPr>
          <a:xfrm>
            <a:off x="6041769" y="6485096"/>
            <a:ext cx="6078395" cy="369332"/>
          </a:xfrm>
          <a:prstGeom prst="rect">
            <a:avLst/>
          </a:prstGeom>
          <a:noFill/>
        </p:spPr>
        <p:txBody>
          <a:bodyPr wrap="none" rtlCol="0">
            <a:spAutoFit/>
          </a:bodyPr>
          <a:lstStyle/>
          <a:p>
            <a:r>
              <a:rPr lang="en-US" dirty="0" smtClean="0"/>
              <a:t>FORM: </a:t>
            </a:r>
            <a:r>
              <a:rPr lang="en-US" dirty="0" smtClean="0"/>
              <a:t>Solicitation Letter from UT Requesting Evaluation Letter</a:t>
            </a:r>
            <a:endParaRPr lang="en-US" dirty="0"/>
          </a:p>
        </p:txBody>
      </p:sp>
    </p:spTree>
    <p:extLst>
      <p:ext uri="{BB962C8B-B14F-4D97-AF65-F5344CB8AC3E}">
        <p14:creationId xmlns:p14="http://schemas.microsoft.com/office/powerpoint/2010/main" val="89566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2639" y="1562469"/>
            <a:ext cx="6006721" cy="3733062"/>
          </a:xfrm>
          <a:prstGeom prst="rect">
            <a:avLst/>
          </a:prstGeom>
        </p:spPr>
      </p:pic>
      <p:sp>
        <p:nvSpPr>
          <p:cNvPr id="3" name="TextBox 2"/>
          <p:cNvSpPr txBox="1"/>
          <p:nvPr/>
        </p:nvSpPr>
        <p:spPr>
          <a:xfrm>
            <a:off x="2688336" y="667512"/>
            <a:ext cx="3480889" cy="369332"/>
          </a:xfrm>
          <a:prstGeom prst="rect">
            <a:avLst/>
          </a:prstGeom>
          <a:noFill/>
        </p:spPr>
        <p:txBody>
          <a:bodyPr wrap="none" rtlCol="0">
            <a:spAutoFit/>
          </a:bodyPr>
          <a:lstStyle/>
          <a:p>
            <a:r>
              <a:rPr lang="en-US" dirty="0" smtClean="0"/>
              <a:t>Lists correct Rank for Bob Smith???</a:t>
            </a:r>
            <a:endParaRPr lang="en-US" dirty="0"/>
          </a:p>
        </p:txBody>
      </p:sp>
    </p:spTree>
    <p:extLst>
      <p:ext uri="{BB962C8B-B14F-4D97-AF65-F5344CB8AC3E}">
        <p14:creationId xmlns:p14="http://schemas.microsoft.com/office/powerpoint/2010/main" val="47759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464" y="1737360"/>
            <a:ext cx="10133215" cy="4488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a:t>
            </a:r>
            <a:br>
              <a:rPr lang="en-US" dirty="0" smtClean="0"/>
            </a:br>
            <a:r>
              <a:rPr lang="en-US" dirty="0" smtClean="0"/>
              <a:t>Letter Database for Dr Bob Smith</a:t>
            </a:r>
            <a:endParaRPr lang="en-US" dirty="0"/>
          </a:p>
        </p:txBody>
      </p:sp>
      <p:sp>
        <p:nvSpPr>
          <p:cNvPr id="3" name="Rectangle 2"/>
          <p:cNvSpPr/>
          <p:nvPr/>
        </p:nvSpPr>
        <p:spPr>
          <a:xfrm>
            <a:off x="1022465" y="5376812"/>
            <a:ext cx="10573790" cy="738664"/>
          </a:xfrm>
          <a:prstGeom prst="rect">
            <a:avLst/>
          </a:prstGeom>
        </p:spPr>
        <p:txBody>
          <a:bodyPr wrap="square">
            <a:spAutoFit/>
          </a:bodyPr>
          <a:lstStyle/>
          <a:p>
            <a:r>
              <a:rPr lang="en-US" sz="1400" baseline="30000" dirty="0"/>
              <a:t>1</a:t>
            </a:r>
            <a:r>
              <a:rPr lang="en-US" sz="1400" dirty="0"/>
              <a:t>Put “NA”, for Not Applicable, if UT faculty is not going up for award of tenure</a:t>
            </a:r>
          </a:p>
          <a:p>
            <a:r>
              <a:rPr lang="en-US" sz="1400" baseline="30000" dirty="0"/>
              <a:t>2</a:t>
            </a:r>
            <a:r>
              <a:rPr lang="en-US" sz="1400" dirty="0"/>
              <a:t>Internal: UTHSC or UTHSC affiliates like St Jude or VA </a:t>
            </a:r>
            <a:r>
              <a:rPr lang="en-US" sz="1400" b="1" dirty="0"/>
              <a:t>VERSUS</a:t>
            </a:r>
            <a:r>
              <a:rPr lang="en-US" sz="1400" dirty="0"/>
              <a:t> External: not employed or affiliated with UTHSC</a:t>
            </a:r>
          </a:p>
          <a:p>
            <a:r>
              <a:rPr lang="en-US" sz="1400" baseline="30000" dirty="0"/>
              <a:t>3</a:t>
            </a:r>
            <a:r>
              <a:rPr lang="en-US" sz="1400" dirty="0"/>
              <a:t>Put not listed if rank not listed in letter; Put NA, for not applicable, if UT faculty is only going up for tenure without promotion.</a:t>
            </a:r>
          </a:p>
        </p:txBody>
      </p:sp>
      <p:sp>
        <p:nvSpPr>
          <p:cNvPr id="4" name="Rectangle 3"/>
          <p:cNvSpPr/>
          <p:nvPr/>
        </p:nvSpPr>
        <p:spPr>
          <a:xfrm>
            <a:off x="1097280" y="1737360"/>
            <a:ext cx="8656320" cy="1014380"/>
          </a:xfrm>
          <a:prstGeom prst="rect">
            <a:avLst/>
          </a:prstGeom>
        </p:spPr>
        <p:txBody>
          <a:bodyPr wrap="square">
            <a:spAutoFit/>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UT Faculty</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Bob Smith</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Promotion to what rank</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 Professor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the Award of Tenure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Correct number of acceptable internal plus external letters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8764" y="2741546"/>
            <a:ext cx="9146078" cy="2768236"/>
          </a:xfrm>
          <a:prstGeom prst="rect">
            <a:avLst/>
          </a:prstGeom>
        </p:spPr>
      </p:pic>
      <p:sp>
        <p:nvSpPr>
          <p:cNvPr id="7" name="TextBox 6"/>
          <p:cNvSpPr txBox="1"/>
          <p:nvPr/>
        </p:nvSpPr>
        <p:spPr>
          <a:xfrm>
            <a:off x="3387606" y="4401786"/>
            <a:ext cx="491225" cy="369332"/>
          </a:xfrm>
          <a:prstGeom prst="rect">
            <a:avLst/>
          </a:prstGeom>
          <a:noFill/>
        </p:spPr>
        <p:txBody>
          <a:bodyPr wrap="none" rtlCol="0">
            <a:spAutoFit/>
          </a:bodyPr>
          <a:lstStyle/>
          <a:p>
            <a:r>
              <a:rPr lang="en-US" dirty="0" smtClean="0"/>
              <a:t>yes</a:t>
            </a:r>
            <a:endParaRPr lang="en-US" dirty="0"/>
          </a:p>
        </p:txBody>
      </p:sp>
      <p:sp>
        <p:nvSpPr>
          <p:cNvPr id="8" name="TextBox 7"/>
          <p:cNvSpPr txBox="1"/>
          <p:nvPr/>
        </p:nvSpPr>
        <p:spPr>
          <a:xfrm>
            <a:off x="4379976" y="4428399"/>
            <a:ext cx="572080" cy="369332"/>
          </a:xfrm>
          <a:prstGeom prst="rect">
            <a:avLst/>
          </a:prstGeom>
          <a:noFill/>
        </p:spPr>
        <p:txBody>
          <a:bodyPr wrap="none" rtlCol="0">
            <a:spAutoFit/>
          </a:bodyPr>
          <a:lstStyle/>
          <a:p>
            <a:r>
              <a:rPr lang="en-US" dirty="0" smtClean="0"/>
              <a:t>Prof</a:t>
            </a:r>
            <a:endParaRPr lang="en-US" dirty="0"/>
          </a:p>
        </p:txBody>
      </p:sp>
      <p:sp>
        <p:nvSpPr>
          <p:cNvPr id="12" name="TextBox 11"/>
          <p:cNvSpPr txBox="1"/>
          <p:nvPr/>
        </p:nvSpPr>
        <p:spPr>
          <a:xfrm>
            <a:off x="6777479" y="4408566"/>
            <a:ext cx="491225" cy="369332"/>
          </a:xfrm>
          <a:prstGeom prst="rect">
            <a:avLst/>
          </a:prstGeom>
          <a:noFill/>
        </p:spPr>
        <p:txBody>
          <a:bodyPr wrap="none" rtlCol="0">
            <a:spAutoFit/>
          </a:bodyPr>
          <a:lstStyle/>
          <a:p>
            <a:r>
              <a:rPr lang="en-US" dirty="0" smtClean="0"/>
              <a:t>yes</a:t>
            </a:r>
            <a:endParaRPr lang="en-US" dirty="0"/>
          </a:p>
        </p:txBody>
      </p:sp>
      <p:sp>
        <p:nvSpPr>
          <p:cNvPr id="13" name="TextBox 12"/>
          <p:cNvSpPr txBox="1"/>
          <p:nvPr/>
        </p:nvSpPr>
        <p:spPr>
          <a:xfrm>
            <a:off x="7305271" y="4427573"/>
            <a:ext cx="737702" cy="261610"/>
          </a:xfrm>
          <a:prstGeom prst="rect">
            <a:avLst/>
          </a:prstGeom>
          <a:noFill/>
        </p:spPr>
        <p:txBody>
          <a:bodyPr wrap="none" rtlCol="0">
            <a:spAutoFit/>
          </a:bodyPr>
          <a:lstStyle/>
          <a:p>
            <a:r>
              <a:rPr lang="en-US" sz="1100" dirty="0" smtClean="0"/>
              <a:t>Not listed</a:t>
            </a:r>
            <a:endParaRPr lang="en-US" sz="1100" dirty="0"/>
          </a:p>
        </p:txBody>
      </p:sp>
      <p:sp>
        <p:nvSpPr>
          <p:cNvPr id="14" name="TextBox 13"/>
          <p:cNvSpPr txBox="1"/>
          <p:nvPr/>
        </p:nvSpPr>
        <p:spPr>
          <a:xfrm>
            <a:off x="8182647" y="4388294"/>
            <a:ext cx="29206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9080967" y="4397950"/>
            <a:ext cx="292068"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9785586" y="4388294"/>
            <a:ext cx="292068"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5365396" y="4319415"/>
            <a:ext cx="601246" cy="523732"/>
          </a:xfrm>
          <a:prstGeom prst="rect">
            <a:avLst/>
          </a:prstGeom>
          <a:noFill/>
        </p:spPr>
        <p:txBody>
          <a:bodyPr wrap="square" rtlCol="0">
            <a:spAutoFit/>
          </a:bodyPr>
          <a:lstStyle/>
          <a:p>
            <a:r>
              <a:rPr lang="en-US" sz="900" dirty="0" smtClean="0"/>
              <a:t>yes in attached email</a:t>
            </a:r>
            <a:endParaRPr lang="en-US" sz="900" dirty="0"/>
          </a:p>
        </p:txBody>
      </p:sp>
      <p:sp>
        <p:nvSpPr>
          <p:cNvPr id="6" name="TextBox 5"/>
          <p:cNvSpPr txBox="1"/>
          <p:nvPr/>
        </p:nvSpPr>
        <p:spPr>
          <a:xfrm>
            <a:off x="1609344" y="4186343"/>
            <a:ext cx="1367682" cy="584775"/>
          </a:xfrm>
          <a:prstGeom prst="rect">
            <a:avLst/>
          </a:prstGeom>
          <a:noFill/>
        </p:spPr>
        <p:txBody>
          <a:bodyPr wrap="none" rtlCol="0">
            <a:spAutoFit/>
          </a:bodyPr>
          <a:lstStyle/>
          <a:p>
            <a:r>
              <a:rPr lang="en-US" sz="800" dirty="0" smtClean="0"/>
              <a:t>Patricia Smith, PhD</a:t>
            </a:r>
          </a:p>
          <a:p>
            <a:r>
              <a:rPr lang="en-US" sz="800" dirty="0" smtClean="0"/>
              <a:t>Professor, Dept Physiology</a:t>
            </a:r>
          </a:p>
          <a:p>
            <a:r>
              <a:rPr lang="en-US" sz="800" dirty="0" smtClean="0"/>
              <a:t>University of Texas at Austin</a:t>
            </a:r>
          </a:p>
          <a:p>
            <a:r>
              <a:rPr lang="en-US" sz="800" dirty="0" smtClean="0"/>
              <a:t>Psmith@texas.edu</a:t>
            </a:r>
            <a:endParaRPr lang="en-US" sz="800" dirty="0"/>
          </a:p>
        </p:txBody>
      </p:sp>
      <p:sp>
        <p:nvSpPr>
          <p:cNvPr id="17" name="TextBox 16"/>
          <p:cNvSpPr txBox="1"/>
          <p:nvPr/>
        </p:nvSpPr>
        <p:spPr>
          <a:xfrm>
            <a:off x="6121967" y="4427573"/>
            <a:ext cx="695703" cy="276999"/>
          </a:xfrm>
          <a:prstGeom prst="rect">
            <a:avLst/>
          </a:prstGeom>
          <a:noFill/>
        </p:spPr>
        <p:txBody>
          <a:bodyPr wrap="none" rtlCol="0">
            <a:spAutoFit/>
          </a:bodyPr>
          <a:lstStyle/>
          <a:p>
            <a:r>
              <a:rPr lang="en-US" sz="1200" dirty="0" smtClean="0"/>
              <a:t>external</a:t>
            </a:r>
            <a:endParaRPr lang="en-US" sz="1200" dirty="0"/>
          </a:p>
        </p:txBody>
      </p:sp>
      <p:sp>
        <p:nvSpPr>
          <p:cNvPr id="18" name="TextBox 17"/>
          <p:cNvSpPr txBox="1"/>
          <p:nvPr/>
        </p:nvSpPr>
        <p:spPr>
          <a:xfrm>
            <a:off x="5994983" y="6487155"/>
            <a:ext cx="6078395" cy="369332"/>
          </a:xfrm>
          <a:prstGeom prst="rect">
            <a:avLst/>
          </a:prstGeom>
          <a:noFill/>
        </p:spPr>
        <p:txBody>
          <a:bodyPr wrap="none" rtlCol="0">
            <a:spAutoFit/>
          </a:bodyPr>
          <a:lstStyle/>
          <a:p>
            <a:r>
              <a:rPr lang="en-US" dirty="0" smtClean="0"/>
              <a:t>FORM: </a:t>
            </a:r>
            <a:r>
              <a:rPr lang="en-US" dirty="0" smtClean="0"/>
              <a:t>Solicitation Letter from UT Requesting Evaluation Letter</a:t>
            </a:r>
            <a:endParaRPr lang="en-US" dirty="0"/>
          </a:p>
        </p:txBody>
      </p:sp>
    </p:spTree>
    <p:extLst>
      <p:ext uri="{BB962C8B-B14F-4D97-AF65-F5344CB8AC3E}">
        <p14:creationId xmlns:p14="http://schemas.microsoft.com/office/powerpoint/2010/main" val="282343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New!  P&amp;T 2020-2021 – Required Documents with Descriptions</a:t>
            </a:r>
          </a:p>
          <a:p>
            <a:pPr marL="457200" indent="-457200">
              <a:buFont typeface="+mj-lt"/>
              <a:buAutoNum type="arabicPeriod"/>
            </a:pPr>
            <a:r>
              <a:rPr lang="en-US" dirty="0" smtClean="0"/>
              <a:t>Letters </a:t>
            </a:r>
            <a:r>
              <a:rPr lang="en-US" dirty="0" smtClean="0"/>
              <a:t>of Reference</a:t>
            </a:r>
          </a:p>
          <a:p>
            <a:pPr marL="749808" lvl="1" indent="-457200">
              <a:buFont typeface="+mj-lt"/>
              <a:buAutoNum type="alphaLcPeriod"/>
            </a:pPr>
            <a:r>
              <a:rPr lang="en-US" dirty="0" smtClean="0"/>
              <a:t>Minimum Number</a:t>
            </a:r>
          </a:p>
          <a:p>
            <a:pPr marL="749808" lvl="1" indent="-457200">
              <a:buFont typeface="+mj-lt"/>
              <a:buAutoNum type="alphaLcPeriod"/>
            </a:pPr>
            <a:r>
              <a:rPr lang="en-US" dirty="0" smtClean="0"/>
              <a:t>Solicitation</a:t>
            </a:r>
          </a:p>
          <a:p>
            <a:pPr marL="749808" lvl="1" indent="-457200">
              <a:buFont typeface="+mj-lt"/>
              <a:buAutoNum type="alphaLcPeriod"/>
            </a:pPr>
            <a:r>
              <a:rPr lang="en-US" dirty="0" smtClean="0"/>
              <a:t>Letter Database for Each Faculty</a:t>
            </a:r>
          </a:p>
          <a:p>
            <a:pPr marL="749808" lvl="1" indent="-457200">
              <a:buFont typeface="+mj-lt"/>
              <a:buAutoNum type="alphaLcPeriod"/>
            </a:pPr>
            <a:r>
              <a:rPr lang="en-US" dirty="0" smtClean="0"/>
              <a:t>Judging Acceptability of Letters</a:t>
            </a:r>
          </a:p>
          <a:p>
            <a:pPr marL="457200" indent="-457200">
              <a:buFont typeface="+mj-lt"/>
              <a:buAutoNum type="arabicPeriod"/>
            </a:pPr>
            <a:r>
              <a:rPr lang="en-US" dirty="0" smtClean="0"/>
              <a:t>Early Promotion and Tenure</a:t>
            </a:r>
          </a:p>
          <a:p>
            <a:pPr marL="457200" indent="-457200">
              <a:buFont typeface="+mj-lt"/>
              <a:buAutoNum type="arabicPeriod"/>
            </a:pPr>
            <a:r>
              <a:rPr lang="en-US" dirty="0" smtClean="0"/>
              <a:t>Requirement </a:t>
            </a:r>
            <a:r>
              <a:rPr lang="en-US" dirty="0" smtClean="0"/>
              <a:t>for Tenure: Peer Review of Teaching &amp; Documentation</a:t>
            </a:r>
          </a:p>
          <a:p>
            <a:pPr marL="457200" indent="-457200">
              <a:buFont typeface="+mj-lt"/>
              <a:buAutoNum type="arabicPeriod"/>
            </a:pPr>
            <a:r>
              <a:rPr lang="en-US" dirty="0" smtClean="0"/>
              <a:t>Requirement we need to follow for Promotion of Tenured Faculty</a:t>
            </a:r>
          </a:p>
          <a:p>
            <a:pPr marL="457200" indent="-457200">
              <a:buFont typeface="+mj-lt"/>
              <a:buAutoNum type="arabicPeriod"/>
            </a:pPr>
            <a:r>
              <a:rPr lang="en-US" dirty="0" smtClean="0"/>
              <a:t>Promotion Metric – For Paid Faculty with Effort%</a:t>
            </a:r>
          </a:p>
          <a:p>
            <a:pPr marL="457200" indent="-457200">
              <a:buFont typeface="+mj-lt"/>
              <a:buAutoNum type="arabicPeriod"/>
            </a:pPr>
            <a:r>
              <a:rPr lang="en-US" dirty="0" smtClean="0"/>
              <a:t>Department Committee Template</a:t>
            </a:r>
          </a:p>
          <a:p>
            <a:pPr marL="457200" indent="-457200">
              <a:buFont typeface="+mj-lt"/>
              <a:buAutoNum type="arabicPeriod"/>
            </a:pPr>
            <a:r>
              <a:rPr lang="en-US" dirty="0" smtClean="0"/>
              <a:t>Chair Letter “If-</a:t>
            </a:r>
            <a:r>
              <a:rPr lang="en-US" dirty="0" err="1" smtClean="0"/>
              <a:t>Thens</a:t>
            </a:r>
            <a:r>
              <a:rPr lang="en-US" dirty="0" smtClean="0"/>
              <a:t>”</a:t>
            </a:r>
          </a:p>
        </p:txBody>
      </p:sp>
    </p:spTree>
    <p:extLst>
      <p:ext uri="{BB962C8B-B14F-4D97-AF65-F5344CB8AC3E}">
        <p14:creationId xmlns:p14="http://schemas.microsoft.com/office/powerpoint/2010/main" val="243312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2639" y="1562469"/>
            <a:ext cx="6006721" cy="3733062"/>
          </a:xfrm>
          <a:prstGeom prst="rect">
            <a:avLst/>
          </a:prstGeom>
        </p:spPr>
      </p:pic>
      <p:sp>
        <p:nvSpPr>
          <p:cNvPr id="3" name="TextBox 2"/>
          <p:cNvSpPr txBox="1"/>
          <p:nvPr/>
        </p:nvSpPr>
        <p:spPr>
          <a:xfrm>
            <a:off x="3092639" y="768096"/>
            <a:ext cx="2975495" cy="369332"/>
          </a:xfrm>
          <a:prstGeom prst="rect">
            <a:avLst/>
          </a:prstGeom>
          <a:noFill/>
        </p:spPr>
        <p:txBody>
          <a:bodyPr wrap="none" rtlCol="0">
            <a:spAutoFit/>
          </a:bodyPr>
          <a:lstStyle/>
          <a:p>
            <a:r>
              <a:rPr lang="en-US" dirty="0" smtClean="0"/>
              <a:t>Support of tenure statement?</a:t>
            </a:r>
            <a:endParaRPr lang="en-US" dirty="0"/>
          </a:p>
        </p:txBody>
      </p:sp>
    </p:spTree>
    <p:extLst>
      <p:ext uri="{BB962C8B-B14F-4D97-AF65-F5344CB8AC3E}">
        <p14:creationId xmlns:p14="http://schemas.microsoft.com/office/powerpoint/2010/main" val="225121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464" y="1737360"/>
            <a:ext cx="10133215" cy="4488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a:t>
            </a:r>
            <a:br>
              <a:rPr lang="en-US" dirty="0" smtClean="0"/>
            </a:br>
            <a:r>
              <a:rPr lang="en-US" dirty="0" smtClean="0"/>
              <a:t>Letter Database for Dr Bob Smith</a:t>
            </a:r>
            <a:endParaRPr lang="en-US" dirty="0"/>
          </a:p>
        </p:txBody>
      </p:sp>
      <p:sp>
        <p:nvSpPr>
          <p:cNvPr id="3" name="Rectangle 2"/>
          <p:cNvSpPr/>
          <p:nvPr/>
        </p:nvSpPr>
        <p:spPr>
          <a:xfrm>
            <a:off x="1022465" y="5376812"/>
            <a:ext cx="10573790" cy="738664"/>
          </a:xfrm>
          <a:prstGeom prst="rect">
            <a:avLst/>
          </a:prstGeom>
        </p:spPr>
        <p:txBody>
          <a:bodyPr wrap="square">
            <a:spAutoFit/>
          </a:bodyPr>
          <a:lstStyle/>
          <a:p>
            <a:r>
              <a:rPr lang="en-US" sz="1400" baseline="30000" dirty="0"/>
              <a:t>1</a:t>
            </a:r>
            <a:r>
              <a:rPr lang="en-US" sz="1400" dirty="0"/>
              <a:t>Put “NA”, for Not Applicable, if UT faculty is not going up for award of tenure</a:t>
            </a:r>
          </a:p>
          <a:p>
            <a:r>
              <a:rPr lang="en-US" sz="1400" baseline="30000" dirty="0"/>
              <a:t>2</a:t>
            </a:r>
            <a:r>
              <a:rPr lang="en-US" sz="1400" dirty="0"/>
              <a:t>Internal: UTHSC or UTHSC affiliates like St Jude or VA </a:t>
            </a:r>
            <a:r>
              <a:rPr lang="en-US" sz="1400" b="1" dirty="0"/>
              <a:t>VERSUS</a:t>
            </a:r>
            <a:r>
              <a:rPr lang="en-US" sz="1400" dirty="0"/>
              <a:t> External: not employed or affiliated with UTHSC</a:t>
            </a:r>
          </a:p>
          <a:p>
            <a:r>
              <a:rPr lang="en-US" sz="1400" baseline="30000" dirty="0"/>
              <a:t>3</a:t>
            </a:r>
            <a:r>
              <a:rPr lang="en-US" sz="1400" dirty="0"/>
              <a:t>Put not listed if rank not listed in letter; Put NA, for not applicable, if UT faculty is only going up for tenure without promotion.</a:t>
            </a:r>
          </a:p>
        </p:txBody>
      </p:sp>
      <p:sp>
        <p:nvSpPr>
          <p:cNvPr id="4" name="Rectangle 3"/>
          <p:cNvSpPr/>
          <p:nvPr/>
        </p:nvSpPr>
        <p:spPr>
          <a:xfrm>
            <a:off x="1097280" y="1737360"/>
            <a:ext cx="8656320" cy="1014380"/>
          </a:xfrm>
          <a:prstGeom prst="rect">
            <a:avLst/>
          </a:prstGeom>
        </p:spPr>
        <p:txBody>
          <a:bodyPr wrap="square">
            <a:spAutoFit/>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UT Faculty</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Bob Smith</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Promotion to what rank</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 Professor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Consideration of the Award of Tenure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Correct number of acceptable internal plus external letters (yes or 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8764" y="2741546"/>
            <a:ext cx="9146078" cy="2768236"/>
          </a:xfrm>
          <a:prstGeom prst="rect">
            <a:avLst/>
          </a:prstGeom>
        </p:spPr>
      </p:pic>
      <p:sp>
        <p:nvSpPr>
          <p:cNvPr id="7" name="TextBox 6"/>
          <p:cNvSpPr txBox="1"/>
          <p:nvPr/>
        </p:nvSpPr>
        <p:spPr>
          <a:xfrm>
            <a:off x="3387606" y="4401786"/>
            <a:ext cx="491225" cy="369332"/>
          </a:xfrm>
          <a:prstGeom prst="rect">
            <a:avLst/>
          </a:prstGeom>
          <a:noFill/>
        </p:spPr>
        <p:txBody>
          <a:bodyPr wrap="none" rtlCol="0">
            <a:spAutoFit/>
          </a:bodyPr>
          <a:lstStyle/>
          <a:p>
            <a:r>
              <a:rPr lang="en-US" dirty="0" smtClean="0"/>
              <a:t>yes</a:t>
            </a:r>
            <a:endParaRPr lang="en-US" dirty="0"/>
          </a:p>
        </p:txBody>
      </p:sp>
      <p:sp>
        <p:nvSpPr>
          <p:cNvPr id="8" name="TextBox 7"/>
          <p:cNvSpPr txBox="1"/>
          <p:nvPr/>
        </p:nvSpPr>
        <p:spPr>
          <a:xfrm>
            <a:off x="4379976" y="4428399"/>
            <a:ext cx="572080" cy="369332"/>
          </a:xfrm>
          <a:prstGeom prst="rect">
            <a:avLst/>
          </a:prstGeom>
          <a:noFill/>
        </p:spPr>
        <p:txBody>
          <a:bodyPr wrap="none" rtlCol="0">
            <a:spAutoFit/>
          </a:bodyPr>
          <a:lstStyle/>
          <a:p>
            <a:r>
              <a:rPr lang="en-US" dirty="0" smtClean="0"/>
              <a:t>Prof</a:t>
            </a:r>
            <a:endParaRPr lang="en-US" dirty="0"/>
          </a:p>
        </p:txBody>
      </p:sp>
      <p:sp>
        <p:nvSpPr>
          <p:cNvPr id="12" name="TextBox 11"/>
          <p:cNvSpPr txBox="1"/>
          <p:nvPr/>
        </p:nvSpPr>
        <p:spPr>
          <a:xfrm>
            <a:off x="6777479" y="4408566"/>
            <a:ext cx="491225" cy="369332"/>
          </a:xfrm>
          <a:prstGeom prst="rect">
            <a:avLst/>
          </a:prstGeom>
          <a:noFill/>
        </p:spPr>
        <p:txBody>
          <a:bodyPr wrap="none" rtlCol="0">
            <a:spAutoFit/>
          </a:bodyPr>
          <a:lstStyle/>
          <a:p>
            <a:r>
              <a:rPr lang="en-US" dirty="0" smtClean="0"/>
              <a:t>yes</a:t>
            </a:r>
            <a:endParaRPr lang="en-US" dirty="0"/>
          </a:p>
        </p:txBody>
      </p:sp>
      <p:sp>
        <p:nvSpPr>
          <p:cNvPr id="13" name="TextBox 12"/>
          <p:cNvSpPr txBox="1"/>
          <p:nvPr/>
        </p:nvSpPr>
        <p:spPr>
          <a:xfrm>
            <a:off x="7305271" y="4427573"/>
            <a:ext cx="737702" cy="261610"/>
          </a:xfrm>
          <a:prstGeom prst="rect">
            <a:avLst/>
          </a:prstGeom>
          <a:noFill/>
        </p:spPr>
        <p:txBody>
          <a:bodyPr wrap="none" rtlCol="0">
            <a:spAutoFit/>
          </a:bodyPr>
          <a:lstStyle/>
          <a:p>
            <a:r>
              <a:rPr lang="en-US" sz="1100" dirty="0" smtClean="0"/>
              <a:t>Not listed</a:t>
            </a:r>
            <a:endParaRPr lang="en-US" sz="1100" dirty="0"/>
          </a:p>
        </p:txBody>
      </p:sp>
      <p:sp>
        <p:nvSpPr>
          <p:cNvPr id="14" name="TextBox 13"/>
          <p:cNvSpPr txBox="1"/>
          <p:nvPr/>
        </p:nvSpPr>
        <p:spPr>
          <a:xfrm>
            <a:off x="8182647" y="4388294"/>
            <a:ext cx="491225" cy="369332"/>
          </a:xfrm>
          <a:prstGeom prst="rect">
            <a:avLst/>
          </a:prstGeom>
          <a:noFill/>
        </p:spPr>
        <p:txBody>
          <a:bodyPr wrap="none" rtlCol="0">
            <a:spAutoFit/>
          </a:bodyPr>
          <a:lstStyle/>
          <a:p>
            <a:r>
              <a:rPr lang="en-US" dirty="0" smtClean="0"/>
              <a:t>yes</a:t>
            </a:r>
            <a:endParaRPr lang="en-US" dirty="0"/>
          </a:p>
        </p:txBody>
      </p:sp>
      <p:sp>
        <p:nvSpPr>
          <p:cNvPr id="15" name="TextBox 14"/>
          <p:cNvSpPr txBox="1"/>
          <p:nvPr/>
        </p:nvSpPr>
        <p:spPr>
          <a:xfrm>
            <a:off x="9080967" y="4397950"/>
            <a:ext cx="491225" cy="369332"/>
          </a:xfrm>
          <a:prstGeom prst="rect">
            <a:avLst/>
          </a:prstGeom>
          <a:noFill/>
        </p:spPr>
        <p:txBody>
          <a:bodyPr wrap="none" rtlCol="0">
            <a:spAutoFit/>
          </a:bodyPr>
          <a:lstStyle/>
          <a:p>
            <a:r>
              <a:rPr lang="en-US" dirty="0" smtClean="0"/>
              <a:t>yes</a:t>
            </a:r>
            <a:endParaRPr lang="en-US" dirty="0"/>
          </a:p>
        </p:txBody>
      </p:sp>
      <p:sp>
        <p:nvSpPr>
          <p:cNvPr id="16" name="TextBox 15"/>
          <p:cNvSpPr txBox="1"/>
          <p:nvPr/>
        </p:nvSpPr>
        <p:spPr>
          <a:xfrm>
            <a:off x="9785586" y="4388294"/>
            <a:ext cx="491225" cy="369332"/>
          </a:xfrm>
          <a:prstGeom prst="rect">
            <a:avLst/>
          </a:prstGeom>
          <a:noFill/>
        </p:spPr>
        <p:txBody>
          <a:bodyPr wrap="none" rtlCol="0">
            <a:spAutoFit/>
          </a:bodyPr>
          <a:lstStyle/>
          <a:p>
            <a:r>
              <a:rPr lang="en-US" dirty="0" smtClean="0"/>
              <a:t>yes</a:t>
            </a:r>
            <a:endParaRPr lang="en-US" dirty="0"/>
          </a:p>
        </p:txBody>
      </p:sp>
      <p:sp>
        <p:nvSpPr>
          <p:cNvPr id="11" name="TextBox 10"/>
          <p:cNvSpPr txBox="1"/>
          <p:nvPr/>
        </p:nvSpPr>
        <p:spPr>
          <a:xfrm>
            <a:off x="5365396" y="4319415"/>
            <a:ext cx="601246" cy="523732"/>
          </a:xfrm>
          <a:prstGeom prst="rect">
            <a:avLst/>
          </a:prstGeom>
          <a:noFill/>
        </p:spPr>
        <p:txBody>
          <a:bodyPr wrap="square" rtlCol="0">
            <a:spAutoFit/>
          </a:bodyPr>
          <a:lstStyle/>
          <a:p>
            <a:r>
              <a:rPr lang="en-US" sz="900" dirty="0" smtClean="0"/>
              <a:t>yes in attached email</a:t>
            </a:r>
            <a:endParaRPr lang="en-US" sz="900" dirty="0"/>
          </a:p>
        </p:txBody>
      </p:sp>
      <p:sp>
        <p:nvSpPr>
          <p:cNvPr id="6" name="TextBox 5"/>
          <p:cNvSpPr txBox="1"/>
          <p:nvPr/>
        </p:nvSpPr>
        <p:spPr>
          <a:xfrm>
            <a:off x="1609344" y="4186343"/>
            <a:ext cx="1367682" cy="584775"/>
          </a:xfrm>
          <a:prstGeom prst="rect">
            <a:avLst/>
          </a:prstGeom>
          <a:noFill/>
        </p:spPr>
        <p:txBody>
          <a:bodyPr wrap="none" rtlCol="0">
            <a:spAutoFit/>
          </a:bodyPr>
          <a:lstStyle/>
          <a:p>
            <a:r>
              <a:rPr lang="en-US" sz="800" dirty="0" smtClean="0"/>
              <a:t>Patricia Smith, PhD</a:t>
            </a:r>
          </a:p>
          <a:p>
            <a:r>
              <a:rPr lang="en-US" sz="800" dirty="0" smtClean="0"/>
              <a:t>Professor, Dept Physiology</a:t>
            </a:r>
          </a:p>
          <a:p>
            <a:r>
              <a:rPr lang="en-US" sz="800" dirty="0" smtClean="0"/>
              <a:t>University of Texas at Austin</a:t>
            </a:r>
          </a:p>
          <a:p>
            <a:r>
              <a:rPr lang="en-US" sz="800" dirty="0" smtClean="0"/>
              <a:t>Psmith@texas.edu</a:t>
            </a:r>
            <a:endParaRPr lang="en-US" sz="800" dirty="0"/>
          </a:p>
        </p:txBody>
      </p:sp>
      <p:sp>
        <p:nvSpPr>
          <p:cNvPr id="17" name="TextBox 16"/>
          <p:cNvSpPr txBox="1"/>
          <p:nvPr/>
        </p:nvSpPr>
        <p:spPr>
          <a:xfrm>
            <a:off x="6121967" y="4427573"/>
            <a:ext cx="695703" cy="276999"/>
          </a:xfrm>
          <a:prstGeom prst="rect">
            <a:avLst/>
          </a:prstGeom>
          <a:noFill/>
        </p:spPr>
        <p:txBody>
          <a:bodyPr wrap="none" rtlCol="0">
            <a:spAutoFit/>
          </a:bodyPr>
          <a:lstStyle/>
          <a:p>
            <a:r>
              <a:rPr lang="en-US" sz="1200" dirty="0" smtClean="0"/>
              <a:t>external</a:t>
            </a:r>
            <a:endParaRPr lang="en-US" sz="1200" dirty="0"/>
          </a:p>
        </p:txBody>
      </p:sp>
      <p:sp>
        <p:nvSpPr>
          <p:cNvPr id="18" name="TextBox 17"/>
          <p:cNvSpPr txBox="1"/>
          <p:nvPr/>
        </p:nvSpPr>
        <p:spPr>
          <a:xfrm>
            <a:off x="6041769" y="6485096"/>
            <a:ext cx="6078395" cy="369332"/>
          </a:xfrm>
          <a:prstGeom prst="rect">
            <a:avLst/>
          </a:prstGeom>
          <a:noFill/>
        </p:spPr>
        <p:txBody>
          <a:bodyPr wrap="none" rtlCol="0">
            <a:spAutoFit/>
          </a:bodyPr>
          <a:lstStyle/>
          <a:p>
            <a:r>
              <a:rPr lang="en-US" dirty="0" smtClean="0"/>
              <a:t>FORM: </a:t>
            </a:r>
            <a:r>
              <a:rPr lang="en-US" dirty="0" smtClean="0"/>
              <a:t>Solicitation Letter from UT Requesting Evaluation Letter</a:t>
            </a:r>
            <a:endParaRPr lang="en-US" dirty="0"/>
          </a:p>
        </p:txBody>
      </p:sp>
    </p:spTree>
    <p:extLst>
      <p:ext uri="{BB962C8B-B14F-4D97-AF65-F5344CB8AC3E}">
        <p14:creationId xmlns:p14="http://schemas.microsoft.com/office/powerpoint/2010/main" val="63173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Letters Needed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38353235"/>
              </p:ext>
            </p:extLst>
          </p:nvPr>
        </p:nvGraphicFramePr>
        <p:xfrm>
          <a:off x="1810513" y="1786189"/>
          <a:ext cx="6766559" cy="1681227"/>
        </p:xfrm>
        <a:graphic>
          <a:graphicData uri="http://schemas.openxmlformats.org/drawingml/2006/table">
            <a:tbl>
              <a:tblPr firstRow="1" bandRow="1">
                <a:tableStyleId>{5C22544A-7EE6-4342-B048-85BDC9FD1C3A}</a:tableStyleId>
              </a:tblPr>
              <a:tblGrid>
                <a:gridCol w="2837507">
                  <a:extLst>
                    <a:ext uri="{9D8B030D-6E8A-4147-A177-3AD203B41FA5}">
                      <a16:colId xmlns="" xmlns:a16="http://schemas.microsoft.com/office/drawing/2014/main" val="31174329"/>
                    </a:ext>
                  </a:extLst>
                </a:gridCol>
                <a:gridCol w="1734564">
                  <a:extLst>
                    <a:ext uri="{9D8B030D-6E8A-4147-A177-3AD203B41FA5}">
                      <a16:colId xmlns="" xmlns:a16="http://schemas.microsoft.com/office/drawing/2014/main" val="725468294"/>
                    </a:ext>
                  </a:extLst>
                </a:gridCol>
                <a:gridCol w="2194488">
                  <a:extLst>
                    <a:ext uri="{9D8B030D-6E8A-4147-A177-3AD203B41FA5}">
                      <a16:colId xmlns="" xmlns:a16="http://schemas.microsoft.com/office/drawing/2014/main" val="2821966636"/>
                    </a:ext>
                  </a:extLst>
                </a:gridCol>
              </a:tblGrid>
              <a:tr h="327087">
                <a:tc>
                  <a:txBody>
                    <a:bodyPr/>
                    <a:lstStyle/>
                    <a:p>
                      <a:pPr marL="0" marR="0">
                        <a:lnSpc>
                          <a:spcPct val="107000"/>
                        </a:lnSpc>
                        <a:spcBef>
                          <a:spcPts val="0"/>
                        </a:spcBef>
                        <a:spcAft>
                          <a:spcPts val="0"/>
                        </a:spcAft>
                      </a:pPr>
                      <a:r>
                        <a:rPr lang="en-US" sz="1100" dirty="0">
                          <a:effectLst/>
                        </a:rPr>
                        <a:t>Type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Min# of </a:t>
                      </a:r>
                      <a:r>
                        <a:rPr lang="en-US" sz="1100" baseline="30000" dirty="0">
                          <a:effectLst/>
                        </a:rPr>
                        <a:t>1</a:t>
                      </a:r>
                      <a:r>
                        <a:rPr lang="en-US" sz="1100" dirty="0">
                          <a:effectLst/>
                        </a:rPr>
                        <a:t>Internal Letters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Min # of </a:t>
                      </a:r>
                      <a:r>
                        <a:rPr lang="en-US" sz="1100" baseline="30000" dirty="0">
                          <a:effectLst/>
                        </a:rPr>
                        <a:t>2</a:t>
                      </a:r>
                      <a:r>
                        <a:rPr lang="en-US" sz="1100" dirty="0">
                          <a:effectLst/>
                        </a:rPr>
                        <a:t>External Letters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2569637566"/>
                  </a:ext>
                </a:extLst>
              </a:tr>
              <a:tr h="0">
                <a:tc>
                  <a:txBody>
                    <a:bodyPr/>
                    <a:lstStyle/>
                    <a:p>
                      <a:pPr marL="0" marR="0">
                        <a:lnSpc>
                          <a:spcPct val="107000"/>
                        </a:lnSpc>
                        <a:spcBef>
                          <a:spcPts val="0"/>
                        </a:spcBef>
                        <a:spcAft>
                          <a:spcPts val="0"/>
                        </a:spcAft>
                      </a:pPr>
                      <a:r>
                        <a:rPr lang="en-US" sz="1100" dirty="0">
                          <a:effectLst/>
                        </a:rPr>
                        <a:t>A. Instructor to Assistant Professor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78251779"/>
                  </a:ext>
                </a:extLst>
              </a:tr>
              <a:tr h="0">
                <a:tc>
                  <a:txBody>
                    <a:bodyPr/>
                    <a:lstStyle/>
                    <a:p>
                      <a:pPr marL="0" marR="0">
                        <a:lnSpc>
                          <a:spcPct val="107000"/>
                        </a:lnSpc>
                        <a:spcBef>
                          <a:spcPts val="0"/>
                        </a:spcBef>
                        <a:spcAft>
                          <a:spcPts val="0"/>
                        </a:spcAft>
                      </a:pPr>
                      <a:r>
                        <a:rPr lang="en-US" sz="1100" dirty="0">
                          <a:effectLst/>
                        </a:rPr>
                        <a:t>B. Assist to Assoc WITHOUT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89668903"/>
                  </a:ext>
                </a:extLst>
              </a:tr>
              <a:tr h="0">
                <a:tc>
                  <a:txBody>
                    <a:bodyPr/>
                    <a:lstStyle/>
                    <a:p>
                      <a:pPr marL="0" marR="0">
                        <a:lnSpc>
                          <a:spcPct val="107000"/>
                        </a:lnSpc>
                        <a:spcBef>
                          <a:spcPts val="0"/>
                        </a:spcBef>
                        <a:spcAft>
                          <a:spcPts val="0"/>
                        </a:spcAft>
                      </a:pPr>
                      <a:r>
                        <a:rPr lang="en-US" sz="1100" dirty="0">
                          <a:effectLst/>
                        </a:rPr>
                        <a:t>C. Assist to Assoc WITH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272868010"/>
                  </a:ext>
                </a:extLst>
              </a:tr>
              <a:tr h="0">
                <a:tc>
                  <a:txBody>
                    <a:bodyPr/>
                    <a:lstStyle/>
                    <a:p>
                      <a:pPr marL="0" marR="0">
                        <a:lnSpc>
                          <a:spcPct val="107000"/>
                        </a:lnSpc>
                        <a:spcBef>
                          <a:spcPts val="0"/>
                        </a:spcBef>
                        <a:spcAft>
                          <a:spcPts val="0"/>
                        </a:spcAft>
                      </a:pPr>
                      <a:r>
                        <a:rPr lang="en-US" sz="1100" dirty="0">
                          <a:effectLst/>
                        </a:rPr>
                        <a:t>D. Assoc to Professor with or without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444427665"/>
                  </a:ext>
                </a:extLst>
              </a:tr>
              <a:tr h="0">
                <a:tc>
                  <a:txBody>
                    <a:bodyPr/>
                    <a:lstStyle/>
                    <a:p>
                      <a:pPr marL="0" marR="0">
                        <a:lnSpc>
                          <a:spcPct val="107000"/>
                        </a:lnSpc>
                        <a:spcBef>
                          <a:spcPts val="0"/>
                        </a:spcBef>
                        <a:spcAft>
                          <a:spcPts val="0"/>
                        </a:spcAft>
                      </a:pPr>
                      <a:r>
                        <a:rPr lang="en-US" sz="1100" dirty="0">
                          <a:effectLst/>
                        </a:rPr>
                        <a:t>E. Tenure without </a:t>
                      </a:r>
                      <a:r>
                        <a:rPr lang="en-US" sz="1100" dirty="0" smtClean="0">
                          <a:effectLst/>
                        </a:rPr>
                        <a:t>Promotion (“a”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2549531524"/>
                  </a:ext>
                </a:extLst>
              </a:tr>
            </a:tbl>
          </a:graphicData>
        </a:graphic>
      </p:graphicFrame>
      <p:sp>
        <p:nvSpPr>
          <p:cNvPr id="11" name="Rectangle 10"/>
          <p:cNvSpPr/>
          <p:nvPr/>
        </p:nvSpPr>
        <p:spPr>
          <a:xfrm>
            <a:off x="1024129" y="3516246"/>
            <a:ext cx="10131551" cy="2759602"/>
          </a:xfrm>
          <a:prstGeom prst="rect">
            <a:avLst/>
          </a:prstGeom>
        </p:spPr>
        <p:txBody>
          <a:bodyPr wrap="square">
            <a:spAutoFit/>
          </a:bodyPr>
          <a:lstStyle/>
          <a:p>
            <a:pPr marR="0" lvl="0">
              <a:lnSpc>
                <a:spcPct val="107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Internal versus External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baseline="30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Internal</a:t>
            </a:r>
            <a:r>
              <a:rPr lang="en-US" dirty="0">
                <a:latin typeface="Calibri" panose="020F0502020204030204" pitchFamily="34" charset="0"/>
                <a:ea typeface="Calibri" panose="020F0502020204030204" pitchFamily="34" charset="0"/>
                <a:cs typeface="Times New Roman" panose="02020603050405020304" pitchFamily="18" charset="0"/>
              </a:rPr>
              <a:t>: UTHSC or UTHSC affiliates like St Jude or VA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baseline="30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External</a:t>
            </a:r>
            <a:r>
              <a:rPr lang="en-US" dirty="0">
                <a:latin typeface="Calibri" panose="020F0502020204030204" pitchFamily="34" charset="0"/>
                <a:ea typeface="Calibri" panose="020F0502020204030204" pitchFamily="34" charset="0"/>
                <a:cs typeface="Times New Roman" panose="02020603050405020304" pitchFamily="18" charset="0"/>
              </a:rPr>
              <a:t>: not employed or affiliated with UTHSC</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Letter writer must be (a) at or above the candidate’s current rank, in the case of tenure review only, or (b) at or above the rank to which the candidate aspires to be promoted.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For consideration for the award of tenure for a UTHSC faculty, the letter writer MUST be tenured and state as much in the letter of reference.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1358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4" y="57151"/>
            <a:ext cx="3325149" cy="5592536"/>
          </a:xfrm>
          <a:solidFill>
            <a:schemeClr val="bg1"/>
          </a:solidFill>
        </p:spPr>
        <p:txBody>
          <a:bodyPr>
            <a:normAutofit fontScale="90000"/>
          </a:bodyPr>
          <a:lstStyle/>
          <a:p>
            <a:r>
              <a:rPr lang="en-US" dirty="0" smtClean="0"/>
              <a:t>Required </a:t>
            </a:r>
            <a:r>
              <a:rPr lang="en-US" dirty="0" smtClean="0"/>
              <a:t>Letter of Evaluation Summary Sheet </a:t>
            </a:r>
            <a:r>
              <a:rPr lang="en-US" dirty="0" smtClean="0"/>
              <a:t/>
            </a:r>
            <a:br>
              <a:rPr lang="en-US" dirty="0" smtClean="0"/>
            </a:br>
            <a:r>
              <a:rPr lang="en-US" dirty="0"/>
              <a:t>F</a:t>
            </a:r>
            <a:r>
              <a:rPr lang="en-US" dirty="0" smtClean="0"/>
              <a:t>or Each </a:t>
            </a:r>
            <a:r>
              <a:rPr lang="en-US" dirty="0" smtClean="0"/>
              <a:t>Faculty</a:t>
            </a:r>
            <a:br>
              <a:rPr lang="en-US" dirty="0" smtClean="0"/>
            </a:br>
            <a:r>
              <a:rPr lang="en-US" dirty="0" smtClean="0"/>
              <a:t/>
            </a:r>
            <a:br>
              <a:rPr lang="en-US" dirty="0" smtClean="0"/>
            </a:br>
            <a:r>
              <a:rPr lang="en-US" dirty="0" smtClean="0"/>
              <a:t>→ Footnote 4</a:t>
            </a:r>
            <a:r>
              <a:rPr lang="en-US" dirty="0"/>
              <a:t/>
            </a:r>
            <a:br>
              <a:rPr lang="en-US" dirty="0"/>
            </a:br>
            <a:r>
              <a:rPr lang="en-US" dirty="0"/>
              <a:t>→ </a:t>
            </a:r>
            <a:r>
              <a:rPr lang="en-US" dirty="0" smtClean="0"/>
              <a:t>Questions?</a:t>
            </a:r>
            <a:endParaRPr lang="en-US" dirty="0"/>
          </a:p>
        </p:txBody>
      </p:sp>
      <p:sp>
        <p:nvSpPr>
          <p:cNvPr id="10" name="TextBox 9"/>
          <p:cNvSpPr txBox="1"/>
          <p:nvPr/>
        </p:nvSpPr>
        <p:spPr>
          <a:xfrm>
            <a:off x="0" y="6406372"/>
            <a:ext cx="3253006" cy="338554"/>
          </a:xfrm>
          <a:prstGeom prst="rect">
            <a:avLst/>
          </a:prstGeom>
          <a:noFill/>
        </p:spPr>
        <p:txBody>
          <a:bodyPr wrap="none" rtlCol="0">
            <a:spAutoFit/>
          </a:bodyPr>
          <a:lstStyle/>
          <a:p>
            <a:r>
              <a:rPr lang="en-US" sz="1600" dirty="0" smtClean="0"/>
              <a:t>FORM: </a:t>
            </a:r>
            <a:r>
              <a:rPr lang="en-US" sz="1600" dirty="0" smtClean="0"/>
              <a:t>Letter of </a:t>
            </a:r>
            <a:r>
              <a:rPr lang="en-US" sz="1600" dirty="0" err="1" smtClean="0"/>
              <a:t>Eval</a:t>
            </a:r>
            <a:r>
              <a:rPr lang="en-US" sz="1600" dirty="0" smtClean="0"/>
              <a:t> Summary Sheet</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10" y="0"/>
            <a:ext cx="8875059" cy="6858000"/>
          </a:xfrm>
          <a:prstGeom prst="rect">
            <a:avLst/>
          </a:prstGeom>
        </p:spPr>
      </p:pic>
    </p:spTree>
    <p:extLst>
      <p:ext uri="{BB962C8B-B14F-4D97-AF65-F5344CB8AC3E}">
        <p14:creationId xmlns:p14="http://schemas.microsoft.com/office/powerpoint/2010/main" val="331208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r>
              <a:rPr lang="en-US" dirty="0" smtClean="0"/>
              <a:t/>
            </a:r>
            <a:br>
              <a:rPr lang="en-US" dirty="0" smtClean="0"/>
            </a:br>
            <a:r>
              <a:rPr lang="en-US" dirty="0"/>
              <a:t>F</a:t>
            </a:r>
            <a:r>
              <a:rPr lang="en-US" dirty="0" smtClean="0"/>
              <a:t>or Early Promotion or Tenure</a:t>
            </a:r>
            <a:endParaRPr lang="en-US" dirty="0"/>
          </a:p>
        </p:txBody>
      </p:sp>
      <p:sp>
        <p:nvSpPr>
          <p:cNvPr id="3" name="Content Placeholder 2"/>
          <p:cNvSpPr>
            <a:spLocks noGrp="1"/>
          </p:cNvSpPr>
          <p:nvPr>
            <p:ph idx="1"/>
          </p:nvPr>
        </p:nvSpPr>
        <p:spPr>
          <a:xfrm>
            <a:off x="1097280" y="1845734"/>
            <a:ext cx="10058400" cy="4023360"/>
          </a:xfrm>
        </p:spPr>
        <p:txBody>
          <a:bodyPr>
            <a:noAutofit/>
          </a:bodyPr>
          <a:lstStyle/>
          <a:p>
            <a:pPr marL="0" indent="0">
              <a:lnSpc>
                <a:spcPct val="100000"/>
              </a:lnSpc>
              <a:buNone/>
            </a:pPr>
            <a:endParaRPr lang="en-US" sz="1600" b="1" dirty="0" smtClean="0"/>
          </a:p>
          <a:p>
            <a:pPr marL="0" indent="0">
              <a:lnSpc>
                <a:spcPct val="100000"/>
              </a:lnSpc>
              <a:buNone/>
            </a:pPr>
            <a:r>
              <a:rPr lang="en-US" sz="1600" b="1" dirty="0" smtClean="0"/>
              <a:t>When </a:t>
            </a:r>
            <a:r>
              <a:rPr lang="en-US" sz="1600" b="1" dirty="0"/>
              <a:t>is a promotion considered “early</a:t>
            </a:r>
            <a:r>
              <a:rPr lang="en-US" sz="1600" b="1" dirty="0" smtClean="0"/>
              <a:t>” (for 2019-2020 P&amp;T cycle)?</a:t>
            </a:r>
          </a:p>
          <a:p>
            <a:pPr marL="0" indent="0">
              <a:lnSpc>
                <a:spcPct val="100000"/>
              </a:lnSpc>
              <a:buNone/>
            </a:pPr>
            <a:endParaRPr lang="en-US" sz="1200" b="1" dirty="0"/>
          </a:p>
          <a:p>
            <a:pPr marL="201168" lvl="1" indent="0">
              <a:lnSpc>
                <a:spcPct val="100000"/>
              </a:lnSpc>
              <a:buNone/>
            </a:pPr>
            <a:r>
              <a:rPr lang="en-US" sz="1200" dirty="0"/>
              <a:t>For faculty to be </a:t>
            </a:r>
            <a:r>
              <a:rPr lang="en-US" sz="1200" u="sng" dirty="0"/>
              <a:t>promoted to Associate Professor</a:t>
            </a:r>
            <a:r>
              <a:rPr lang="en-US" sz="1200" dirty="0"/>
              <a:t>, they must have been an Assistant Professor (at any reputable institution) for a total of 4 years.  </a:t>
            </a:r>
          </a:p>
          <a:p>
            <a:pPr marL="201168" lvl="1" indent="0">
              <a:lnSpc>
                <a:spcPct val="100000"/>
              </a:lnSpc>
              <a:buNone/>
            </a:pPr>
            <a:r>
              <a:rPr lang="en-US" sz="1200" dirty="0"/>
              <a:t>Thus, if they were initially named an Assistant Professor after July 1, 2016, then they are requesting an EARLY promotion. </a:t>
            </a:r>
          </a:p>
          <a:p>
            <a:pPr marL="0" indent="0">
              <a:lnSpc>
                <a:spcPct val="100000"/>
              </a:lnSpc>
              <a:buNone/>
            </a:pPr>
            <a:endParaRPr lang="en-US" sz="1200" dirty="0"/>
          </a:p>
          <a:p>
            <a:pPr marL="201168" lvl="1" indent="0">
              <a:lnSpc>
                <a:spcPct val="100000"/>
              </a:lnSpc>
              <a:buNone/>
            </a:pPr>
            <a:r>
              <a:rPr lang="en-US" sz="1200" dirty="0"/>
              <a:t>For faulty to be </a:t>
            </a:r>
            <a:r>
              <a:rPr lang="en-US" sz="1200" u="sng" dirty="0"/>
              <a:t>promoted to Professor</a:t>
            </a:r>
            <a:r>
              <a:rPr lang="en-US" sz="1200" dirty="0"/>
              <a:t>, they must have been an Associate Professor (at any reputable institution) for a total of 5 years.  </a:t>
            </a:r>
          </a:p>
          <a:p>
            <a:pPr marL="201168" lvl="1" indent="0">
              <a:lnSpc>
                <a:spcPct val="100000"/>
              </a:lnSpc>
              <a:buNone/>
            </a:pPr>
            <a:r>
              <a:rPr lang="en-US" sz="1200" dirty="0"/>
              <a:t>Thus, if they were initially named an Associate Professor after July 1, 2015, then they are requesting an EARLY promotion. </a:t>
            </a:r>
            <a:endParaRPr lang="en-US" sz="1200" dirty="0" smtClean="0"/>
          </a:p>
          <a:p>
            <a:pPr marL="201168" lvl="1" indent="0">
              <a:lnSpc>
                <a:spcPct val="100000"/>
              </a:lnSpc>
              <a:buNone/>
            </a:pPr>
            <a:endParaRPr lang="en-US" sz="1200" dirty="0"/>
          </a:p>
          <a:p>
            <a:pPr marL="201168" lvl="1" indent="0">
              <a:lnSpc>
                <a:spcPct val="100000"/>
              </a:lnSpc>
              <a:buNone/>
            </a:pPr>
            <a:r>
              <a:rPr lang="en-US" sz="1200" dirty="0" smtClean="0"/>
              <a:t>There </a:t>
            </a:r>
            <a:r>
              <a:rPr lang="en-US" sz="1200" dirty="0"/>
              <a:t>may be some exceptions to these rules if a faculty took time off from being on faculty, i.e. entered private practice.  Consult with me if there is such a break in their academic record</a:t>
            </a:r>
            <a:r>
              <a:rPr lang="en-US" sz="1200" dirty="0" smtClean="0"/>
              <a:t>.</a:t>
            </a:r>
            <a:endParaRPr lang="en-US" sz="1200" dirty="0"/>
          </a:p>
        </p:txBody>
      </p:sp>
    </p:spTree>
    <p:extLst>
      <p:ext uri="{BB962C8B-B14F-4D97-AF65-F5344CB8AC3E}">
        <p14:creationId xmlns:p14="http://schemas.microsoft.com/office/powerpoint/2010/main" val="2353344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r>
              <a:rPr lang="en-US" dirty="0" smtClean="0"/>
              <a:t/>
            </a:r>
            <a:br>
              <a:rPr lang="en-US" dirty="0" smtClean="0"/>
            </a:br>
            <a:r>
              <a:rPr lang="en-US" dirty="0"/>
              <a:t>F</a:t>
            </a:r>
            <a:r>
              <a:rPr lang="en-US" dirty="0" smtClean="0"/>
              <a:t>or Early Promotion or Tenure</a:t>
            </a:r>
            <a:endParaRPr lang="en-US" dirty="0"/>
          </a:p>
        </p:txBody>
      </p:sp>
      <p:sp>
        <p:nvSpPr>
          <p:cNvPr id="3" name="Content Placeholder 2"/>
          <p:cNvSpPr>
            <a:spLocks noGrp="1"/>
          </p:cNvSpPr>
          <p:nvPr>
            <p:ph idx="1"/>
          </p:nvPr>
        </p:nvSpPr>
        <p:spPr>
          <a:xfrm>
            <a:off x="1097280" y="1845734"/>
            <a:ext cx="10058400" cy="4023360"/>
          </a:xfrm>
        </p:spPr>
        <p:txBody>
          <a:bodyPr>
            <a:noAutofit/>
          </a:bodyPr>
          <a:lstStyle/>
          <a:p>
            <a:pPr marL="0" indent="0">
              <a:lnSpc>
                <a:spcPct val="100000"/>
              </a:lnSpc>
              <a:buNone/>
            </a:pPr>
            <a:endParaRPr lang="en-US" sz="1200" b="1" dirty="0" smtClean="0"/>
          </a:p>
          <a:p>
            <a:pPr marL="0" indent="0">
              <a:lnSpc>
                <a:spcPct val="100000"/>
              </a:lnSpc>
              <a:buNone/>
            </a:pPr>
            <a:r>
              <a:rPr lang="en-US" sz="1600" b="1" dirty="0" smtClean="0"/>
              <a:t>When </a:t>
            </a:r>
            <a:r>
              <a:rPr lang="en-US" sz="1600" b="1" dirty="0"/>
              <a:t>is the award of tenure considered “early</a:t>
            </a:r>
            <a:r>
              <a:rPr lang="en-US" sz="1600" b="1" dirty="0" smtClean="0"/>
              <a:t>” </a:t>
            </a:r>
            <a:r>
              <a:rPr lang="en-US" sz="1600" b="1" dirty="0"/>
              <a:t>(for 2019-2020 P&amp;T cycle)</a:t>
            </a:r>
            <a:r>
              <a:rPr lang="en-US" sz="1600" b="1" dirty="0" smtClean="0"/>
              <a:t>?</a:t>
            </a:r>
          </a:p>
          <a:p>
            <a:pPr marL="0" indent="0">
              <a:lnSpc>
                <a:spcPct val="100000"/>
              </a:lnSpc>
              <a:buNone/>
            </a:pPr>
            <a:endParaRPr lang="en-US" sz="1600" dirty="0"/>
          </a:p>
          <a:p>
            <a:pPr marL="292608" lvl="1" indent="0">
              <a:lnSpc>
                <a:spcPct val="100000"/>
              </a:lnSpc>
              <a:buNone/>
            </a:pPr>
            <a:r>
              <a:rPr lang="en-US" sz="1200" dirty="0"/>
              <a:t>All tenure-track periods are now set at 6 years per our Board of Trustees.  The 6 years is only counted for time spent at UTHSC.</a:t>
            </a:r>
          </a:p>
          <a:p>
            <a:pPr marL="292608" lvl="1" indent="0">
              <a:lnSpc>
                <a:spcPct val="100000"/>
              </a:lnSpc>
              <a:buNone/>
            </a:pPr>
            <a:r>
              <a:rPr lang="en-US" sz="1200" dirty="0"/>
              <a:t>Thus, if a tenure-track faculty was initially name on to the tenure-track after July 1, 2014 at UTHSC, then they are requesting an EARLY tenure review</a:t>
            </a:r>
            <a:r>
              <a:rPr lang="en-US" sz="1200" dirty="0" smtClean="0"/>
              <a:t>.</a:t>
            </a:r>
          </a:p>
          <a:p>
            <a:pPr marL="0" indent="0">
              <a:lnSpc>
                <a:spcPct val="100000"/>
              </a:lnSpc>
              <a:buNone/>
            </a:pPr>
            <a:endParaRPr lang="en-US" sz="1200" dirty="0" smtClean="0"/>
          </a:p>
          <a:p>
            <a:pPr marL="292608" lvl="1" indent="0">
              <a:lnSpc>
                <a:spcPct val="100000"/>
              </a:lnSpc>
              <a:buNone/>
            </a:pPr>
            <a:r>
              <a:rPr lang="en-US" sz="1200" dirty="0" smtClean="0"/>
              <a:t>There </a:t>
            </a:r>
            <a:r>
              <a:rPr lang="en-US" sz="1200" dirty="0"/>
              <a:t>will be exceptions to this rule if the faculty received an extension or suspension of their tenure clock. Consult with me in these cases.</a:t>
            </a:r>
          </a:p>
        </p:txBody>
      </p:sp>
    </p:spTree>
    <p:extLst>
      <p:ext uri="{BB962C8B-B14F-4D97-AF65-F5344CB8AC3E}">
        <p14:creationId xmlns:p14="http://schemas.microsoft.com/office/powerpoint/2010/main" val="132247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212080" cy="1450757"/>
          </a:xfrm>
        </p:spPr>
        <p:txBody>
          <a:bodyPr>
            <a:noAutofit/>
          </a:bodyPr>
          <a:lstStyle/>
          <a:p>
            <a:r>
              <a:rPr lang="en-US" sz="3600" b="1" u="sng" dirty="0" smtClean="0"/>
              <a:t>Extra</a:t>
            </a:r>
            <a:r>
              <a:rPr lang="en-US" sz="3600" dirty="0" smtClean="0"/>
              <a:t> Documents Needed</a:t>
            </a:r>
            <a:br>
              <a:rPr lang="en-US" sz="3600" dirty="0" smtClean="0"/>
            </a:br>
            <a:r>
              <a:rPr lang="en-US" sz="3600" dirty="0" smtClean="0"/>
              <a:t>For Early Promotion at Department Level</a:t>
            </a:r>
            <a:endParaRPr lang="en-US" sz="3600" dirty="0"/>
          </a:p>
        </p:txBody>
      </p:sp>
      <p:sp>
        <p:nvSpPr>
          <p:cNvPr id="3" name="Content Placeholder 2"/>
          <p:cNvSpPr>
            <a:spLocks noGrp="1"/>
          </p:cNvSpPr>
          <p:nvPr>
            <p:ph idx="1"/>
          </p:nvPr>
        </p:nvSpPr>
        <p:spPr>
          <a:xfrm>
            <a:off x="1097280" y="1845734"/>
            <a:ext cx="5285232" cy="4023360"/>
          </a:xfrm>
        </p:spPr>
        <p:txBody>
          <a:bodyPr>
            <a:normAutofit/>
          </a:bodyPr>
          <a:lstStyle/>
          <a:p>
            <a:pPr>
              <a:buFont typeface="Arial" panose="020B0604020202020204" pitchFamily="34" charset="0"/>
              <a:buChar char="•"/>
            </a:pPr>
            <a:r>
              <a:rPr lang="en-US" dirty="0" smtClean="0"/>
              <a:t>Annual Reviews since being hired or last promotion </a:t>
            </a:r>
          </a:p>
          <a:p>
            <a:pPr>
              <a:buFont typeface="Arial" panose="020B0604020202020204" pitchFamily="34" charset="0"/>
              <a:buChar char="•"/>
            </a:pPr>
            <a:r>
              <a:rPr lang="en-US" dirty="0" smtClean="0"/>
              <a:t>Documentation on Student Evaluation of Teaching</a:t>
            </a:r>
          </a:p>
          <a:p>
            <a:pPr>
              <a:buFont typeface="Arial" panose="020B0604020202020204" pitchFamily="34" charset="0"/>
              <a:buChar char="•"/>
            </a:pPr>
            <a:r>
              <a:rPr lang="en-US" dirty="0" smtClean="0"/>
              <a:t>Print out of Hofmann Letter (email) of Solicitation for ALL evaluators which supplied a letter</a:t>
            </a:r>
          </a:p>
          <a:p>
            <a:pPr>
              <a:buFont typeface="Arial" panose="020B0604020202020204" pitchFamily="34" charset="0"/>
              <a:buChar char="•"/>
            </a:pPr>
            <a:r>
              <a:rPr lang="en-US" dirty="0" smtClean="0"/>
              <a:t>Department P&amp;T Letter must have explanation/evidence for basis of decision for early promotion – “Why are they are rock star?”</a:t>
            </a:r>
          </a:p>
          <a:p>
            <a:pPr>
              <a:buFont typeface="Arial" panose="020B0604020202020204" pitchFamily="34" charset="0"/>
              <a:buChar char="•"/>
            </a:pPr>
            <a:r>
              <a:rPr lang="en-US" dirty="0" smtClean="0"/>
              <a:t>Chair Letter must </a:t>
            </a:r>
            <a:r>
              <a:rPr lang="en-US" dirty="0"/>
              <a:t>have explanation/evidence for basis of decision for early promotion – “Why are they </a:t>
            </a:r>
            <a:r>
              <a:rPr lang="en-US" dirty="0" smtClean="0"/>
              <a:t>a rock star?”</a:t>
            </a:r>
            <a:endParaRPr lang="en-US" dirty="0"/>
          </a:p>
          <a:p>
            <a:pPr>
              <a:buFont typeface="Arial" panose="020B0604020202020204" pitchFamily="34" charset="0"/>
              <a:buChar char="•"/>
            </a:pPr>
            <a:endParaRPr lang="en-US" dirty="0" smtClean="0"/>
          </a:p>
        </p:txBody>
      </p:sp>
      <p:sp>
        <p:nvSpPr>
          <p:cNvPr id="4" name="TextBox 3"/>
          <p:cNvSpPr txBox="1"/>
          <p:nvPr/>
        </p:nvSpPr>
        <p:spPr>
          <a:xfrm>
            <a:off x="283464" y="6488668"/>
            <a:ext cx="5693097" cy="369332"/>
          </a:xfrm>
          <a:prstGeom prst="rect">
            <a:avLst/>
          </a:prstGeom>
          <a:noFill/>
        </p:spPr>
        <p:txBody>
          <a:bodyPr wrap="none" rtlCol="0">
            <a:spAutoFit/>
          </a:bodyPr>
          <a:lstStyle/>
          <a:p>
            <a:r>
              <a:rPr lang="en-US" dirty="0" smtClean="0"/>
              <a:t>FORM: Request for Early Promotion – Checklist COM Depts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a:ln>
            <a:solidFill>
              <a:schemeClr val="tx1"/>
            </a:solidFill>
          </a:ln>
        </p:spPr>
      </p:pic>
    </p:spTree>
    <p:extLst>
      <p:ext uri="{BB962C8B-B14F-4D97-AF65-F5344CB8AC3E}">
        <p14:creationId xmlns:p14="http://schemas.microsoft.com/office/powerpoint/2010/main" val="2389976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413248" cy="1450757"/>
          </a:xfrm>
        </p:spPr>
        <p:txBody>
          <a:bodyPr>
            <a:noAutofit/>
          </a:bodyPr>
          <a:lstStyle/>
          <a:p>
            <a:r>
              <a:rPr lang="en-US" sz="3600" b="1" u="sng" dirty="0" smtClean="0"/>
              <a:t>Extra</a:t>
            </a:r>
            <a:r>
              <a:rPr lang="en-US" sz="3600" dirty="0" smtClean="0"/>
              <a:t> Documents</a:t>
            </a:r>
            <a:br>
              <a:rPr lang="en-US" sz="3600" dirty="0" smtClean="0"/>
            </a:br>
            <a:r>
              <a:rPr lang="en-US" sz="3600" dirty="0" smtClean="0"/>
              <a:t>For Early Tenure at Department Level</a:t>
            </a:r>
            <a:endParaRPr lang="en-US" sz="3600" dirty="0"/>
          </a:p>
        </p:txBody>
      </p:sp>
      <p:sp>
        <p:nvSpPr>
          <p:cNvPr id="3" name="Content Placeholder 2"/>
          <p:cNvSpPr>
            <a:spLocks noGrp="1"/>
          </p:cNvSpPr>
          <p:nvPr>
            <p:ph idx="1"/>
          </p:nvPr>
        </p:nvSpPr>
        <p:spPr>
          <a:xfrm>
            <a:off x="1097280" y="1845734"/>
            <a:ext cx="5285232" cy="4023360"/>
          </a:xfrm>
        </p:spPr>
        <p:txBody>
          <a:bodyPr>
            <a:normAutofit fontScale="92500" lnSpcReduction="10000"/>
          </a:bodyPr>
          <a:lstStyle/>
          <a:p>
            <a:pPr>
              <a:buFont typeface="Arial" panose="020B0604020202020204" pitchFamily="34" charset="0"/>
              <a:buChar char="•"/>
            </a:pPr>
            <a:r>
              <a:rPr lang="en-US" dirty="0" smtClean="0"/>
              <a:t>Interim (AKA MidTenure) Review</a:t>
            </a:r>
          </a:p>
          <a:p>
            <a:pPr>
              <a:buFont typeface="Arial" panose="020B0604020202020204" pitchFamily="34" charset="0"/>
              <a:buChar char="•"/>
            </a:pPr>
            <a:r>
              <a:rPr lang="en-US" dirty="0" smtClean="0"/>
              <a:t>Annual Reviews for all years while on tenure track</a:t>
            </a:r>
          </a:p>
          <a:p>
            <a:pPr>
              <a:buFont typeface="Arial" panose="020B0604020202020204" pitchFamily="34" charset="0"/>
              <a:buChar char="•"/>
            </a:pPr>
            <a:r>
              <a:rPr lang="en-US" dirty="0" smtClean="0"/>
              <a:t>Documentation on Student Evaluation of Teaching</a:t>
            </a:r>
          </a:p>
          <a:p>
            <a:pPr>
              <a:buFont typeface="Arial" panose="020B0604020202020204" pitchFamily="34" charset="0"/>
              <a:buChar char="•"/>
            </a:pPr>
            <a:r>
              <a:rPr lang="en-US" dirty="0" smtClean="0"/>
              <a:t>Peer Evaluation of Teaching</a:t>
            </a:r>
          </a:p>
          <a:p>
            <a:pPr>
              <a:buFont typeface="Arial" panose="020B0604020202020204" pitchFamily="34" charset="0"/>
              <a:buChar char="•"/>
            </a:pPr>
            <a:r>
              <a:rPr lang="en-US" dirty="0" smtClean="0"/>
              <a:t>Print out of Hofmann Letter (email) of Solicitation for ALL evaluators which supplied a letter</a:t>
            </a:r>
          </a:p>
          <a:p>
            <a:pPr>
              <a:buFont typeface="Arial" panose="020B0604020202020204" pitchFamily="34" charset="0"/>
              <a:buChar char="•"/>
            </a:pPr>
            <a:r>
              <a:rPr lang="en-US" dirty="0" smtClean="0"/>
              <a:t>Department P&amp;T Letter must have explanation/evidence for basis of decision for early tenure – “Why are they a rock star?”</a:t>
            </a:r>
          </a:p>
          <a:p>
            <a:pPr>
              <a:buFont typeface="Arial" panose="020B0604020202020204" pitchFamily="34" charset="0"/>
              <a:buChar char="•"/>
            </a:pPr>
            <a:r>
              <a:rPr lang="en-US" dirty="0" smtClean="0"/>
              <a:t>Chair Letter must </a:t>
            </a:r>
            <a:r>
              <a:rPr lang="en-US" dirty="0"/>
              <a:t>have explanation/evidence for basis of decision for early </a:t>
            </a:r>
            <a:r>
              <a:rPr lang="en-US" dirty="0" smtClean="0"/>
              <a:t>tenure </a:t>
            </a:r>
            <a:r>
              <a:rPr lang="en-US" dirty="0"/>
              <a:t>– “Why are they are </a:t>
            </a:r>
            <a:r>
              <a:rPr lang="en-US" dirty="0" smtClean="0"/>
              <a:t>rock star?”</a:t>
            </a:r>
            <a:endParaRPr lang="en-US" dirty="0"/>
          </a:p>
          <a:p>
            <a:pPr>
              <a:buFont typeface="Arial" panose="020B0604020202020204" pitchFamily="34" charset="0"/>
              <a:buChar char="•"/>
            </a:pPr>
            <a:endParaRPr lang="en-US" dirty="0" smtClean="0"/>
          </a:p>
        </p:txBody>
      </p:sp>
      <p:sp>
        <p:nvSpPr>
          <p:cNvPr id="4" name="TextBox 3"/>
          <p:cNvSpPr txBox="1"/>
          <p:nvPr/>
        </p:nvSpPr>
        <p:spPr>
          <a:xfrm>
            <a:off x="731520" y="6391656"/>
            <a:ext cx="5339860" cy="369332"/>
          </a:xfrm>
          <a:prstGeom prst="rect">
            <a:avLst/>
          </a:prstGeom>
          <a:noFill/>
        </p:spPr>
        <p:txBody>
          <a:bodyPr wrap="none" rtlCol="0">
            <a:spAutoFit/>
          </a:bodyPr>
          <a:lstStyle/>
          <a:p>
            <a:r>
              <a:rPr lang="en-US" dirty="0" smtClean="0"/>
              <a:t>FORM: Request for Early Tenure – Checklist COM Depts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a:ln>
            <a:solidFill>
              <a:schemeClr val="tx1"/>
            </a:solidFill>
          </a:ln>
        </p:spPr>
      </p:pic>
    </p:spTree>
    <p:extLst>
      <p:ext uri="{BB962C8B-B14F-4D97-AF65-F5344CB8AC3E}">
        <p14:creationId xmlns:p14="http://schemas.microsoft.com/office/powerpoint/2010/main" val="1187383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a:t>
            </a:r>
            <a:r>
              <a:rPr lang="en-US" dirty="0" smtClean="0"/>
              <a:t>for ALL Faculty Up for Consideration of the Award of Tenure</a:t>
            </a:r>
            <a:endParaRPr lang="en-US" dirty="0"/>
          </a:p>
        </p:txBody>
      </p:sp>
      <p:sp>
        <p:nvSpPr>
          <p:cNvPr id="3" name="Content Placeholder 2"/>
          <p:cNvSpPr>
            <a:spLocks noGrp="1"/>
          </p:cNvSpPr>
          <p:nvPr>
            <p:ph idx="1"/>
          </p:nvPr>
        </p:nvSpPr>
        <p:spPr>
          <a:xfrm>
            <a:off x="1097280" y="1845734"/>
            <a:ext cx="10058400" cy="1455250"/>
          </a:xfrm>
        </p:spPr>
        <p:txBody>
          <a:bodyPr/>
          <a:lstStyle/>
          <a:p>
            <a:r>
              <a:rPr lang="en-US" dirty="0" smtClean="0"/>
              <a:t>Peer Review of Teaching</a:t>
            </a:r>
          </a:p>
          <a:p>
            <a:pPr lvl="1">
              <a:buFont typeface="Arial" panose="020B0604020202020204" pitchFamily="34" charset="0"/>
              <a:buChar char="•"/>
            </a:pPr>
            <a:r>
              <a:rPr lang="en-US" dirty="0" smtClean="0"/>
              <a:t>2 completed forms </a:t>
            </a:r>
            <a:r>
              <a:rPr lang="en-US" dirty="0" smtClean="0">
                <a:solidFill>
                  <a:srgbClr val="FF0000"/>
                </a:solidFill>
              </a:rPr>
              <a:t>required</a:t>
            </a:r>
          </a:p>
          <a:p>
            <a:pPr lvl="1">
              <a:buFont typeface="Arial" panose="020B0604020202020204" pitchFamily="34" charset="0"/>
              <a:buChar char="•"/>
            </a:pPr>
            <a:r>
              <a:rPr lang="en-US" dirty="0" smtClean="0"/>
              <a:t>Entire Document Outlining Process plus Forms </a:t>
            </a:r>
            <a:r>
              <a:rPr lang="en-US" dirty="0" smtClean="0"/>
              <a:t>“Peer Review of Teaching 2020-2021”</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62" y="2843784"/>
            <a:ext cx="3016612" cy="3903851"/>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234" y="2833824"/>
            <a:ext cx="3024309" cy="3913811"/>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744" y="2843784"/>
            <a:ext cx="3024309" cy="3913811"/>
          </a:xfrm>
          <a:prstGeom prst="rect">
            <a:avLst/>
          </a:prstGeom>
          <a:ln>
            <a:solidFill>
              <a:schemeClr val="tx1"/>
            </a:solidFill>
          </a:ln>
        </p:spPr>
      </p:pic>
    </p:spTree>
    <p:extLst>
      <p:ext uri="{BB962C8B-B14F-4D97-AF65-F5344CB8AC3E}">
        <p14:creationId xmlns:p14="http://schemas.microsoft.com/office/powerpoint/2010/main" val="4181096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 we need to follow for Promotion of </a:t>
            </a:r>
            <a:r>
              <a:rPr lang="en-US" dirty="0" smtClean="0"/>
              <a:t>Already Tenured Faculty</a:t>
            </a:r>
            <a:endParaRPr lang="en-US" dirty="0"/>
          </a:p>
        </p:txBody>
      </p:sp>
      <p:sp>
        <p:nvSpPr>
          <p:cNvPr id="3" name="Content Placeholder 2"/>
          <p:cNvSpPr>
            <a:spLocks noGrp="1"/>
          </p:cNvSpPr>
          <p:nvPr>
            <p:ph idx="1"/>
          </p:nvPr>
        </p:nvSpPr>
        <p:spPr/>
        <p:txBody>
          <a:bodyPr>
            <a:normAutofit/>
          </a:bodyPr>
          <a:lstStyle/>
          <a:p>
            <a:r>
              <a:rPr lang="en-US" b="1" dirty="0"/>
              <a:t>For Dossiers From Appendix N – </a:t>
            </a:r>
            <a:r>
              <a:rPr lang="en-US" b="1" dirty="0" smtClean="0"/>
              <a:t>For Promotion</a:t>
            </a:r>
            <a:endParaRPr lang="en-US" b="1" dirty="0"/>
          </a:p>
          <a:p>
            <a:endParaRPr lang="en-US" dirty="0" smtClean="0"/>
          </a:p>
          <a:p>
            <a:pPr>
              <a:buFont typeface="Arial" panose="020B0604020202020204" pitchFamily="34" charset="0"/>
              <a:buChar char="•"/>
            </a:pPr>
            <a:r>
              <a:rPr lang="en-US" dirty="0" smtClean="0"/>
              <a:t>For </a:t>
            </a:r>
            <a:r>
              <a:rPr lang="en-US" dirty="0"/>
              <a:t>tenured or tenure-track appointments, the dossier must include at least the following items: </a:t>
            </a:r>
          </a:p>
          <a:p>
            <a:r>
              <a:rPr lang="en-US" dirty="0"/>
              <a:t>CV and Annual performance </a:t>
            </a:r>
            <a:r>
              <a:rPr lang="en-US" dirty="0" smtClean="0"/>
              <a:t>documents </a:t>
            </a:r>
            <a:r>
              <a:rPr lang="en-US" dirty="0"/>
              <a:t>for last 5 years.  </a:t>
            </a:r>
          </a:p>
          <a:p>
            <a:endParaRPr lang="en-US" dirty="0"/>
          </a:p>
          <a:p>
            <a:pPr>
              <a:buFont typeface="Arial" panose="020B0604020202020204" pitchFamily="34" charset="0"/>
              <a:buChar char="•"/>
            </a:pPr>
            <a:r>
              <a:rPr lang="en-US" dirty="0"/>
              <a:t>For non-tenure-track faculty appointments the faculty member’s dossier must include at least a current Curriculum Vitae.</a:t>
            </a:r>
          </a:p>
          <a:p>
            <a:endParaRPr lang="en-US" i="1" dirty="0" smtClean="0"/>
          </a:p>
        </p:txBody>
      </p:sp>
    </p:spTree>
    <p:extLst>
      <p:ext uri="{BB962C8B-B14F-4D97-AF65-F5344CB8AC3E}">
        <p14:creationId xmlns:p14="http://schemas.microsoft.com/office/powerpoint/2010/main" val="77153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4"/>
            <a:ext cx="4658540" cy="2187176"/>
          </a:xfrm>
          <a:solidFill>
            <a:schemeClr val="bg1"/>
          </a:solidFill>
        </p:spPr>
        <p:txBody>
          <a:bodyPr>
            <a:normAutofit fontScale="90000"/>
          </a:bodyPr>
          <a:lstStyle/>
          <a:p>
            <a:r>
              <a:rPr lang="en-US" dirty="0" smtClean="0"/>
              <a:t>From: P&amp;T 2020-2021 Required Documents with Descriptions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7" y="0"/>
            <a:ext cx="6558643" cy="6858000"/>
          </a:xfrm>
          <a:prstGeom prst="rect">
            <a:avLst/>
          </a:prstGeom>
        </p:spPr>
      </p:pic>
    </p:spTree>
    <p:extLst>
      <p:ext uri="{BB962C8B-B14F-4D97-AF65-F5344CB8AC3E}">
        <p14:creationId xmlns:p14="http://schemas.microsoft.com/office/powerpoint/2010/main" val="3620269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Metric </a:t>
            </a:r>
            <a:br>
              <a:rPr lang="en-US" dirty="0" smtClean="0"/>
            </a:br>
            <a:r>
              <a:rPr lang="en-US" dirty="0" smtClean="0"/>
              <a:t>For Paid Faculty with %Efforts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One score is required from Department; completed by Department P&amp;T</a:t>
            </a:r>
          </a:p>
          <a:p>
            <a:pPr>
              <a:buFont typeface="Arial" panose="020B0604020202020204" pitchFamily="34" charset="0"/>
              <a:buChar char="•"/>
            </a:pPr>
            <a:r>
              <a:rPr lang="en-US" dirty="0" smtClean="0"/>
              <a:t>IF %efforts have changed over the years in rank, go with the effort that is most recent. But be sure Department P&amp;T committee recognizes ALL the faculty has done.</a:t>
            </a:r>
            <a:endParaRPr lang="en-US" dirty="0"/>
          </a:p>
        </p:txBody>
      </p:sp>
      <p:sp>
        <p:nvSpPr>
          <p:cNvPr id="4" name="TextBox 3"/>
          <p:cNvSpPr txBox="1"/>
          <p:nvPr/>
        </p:nvSpPr>
        <p:spPr>
          <a:xfrm>
            <a:off x="6287866" y="5209837"/>
            <a:ext cx="5366854" cy="923330"/>
          </a:xfrm>
          <a:prstGeom prst="rect">
            <a:avLst/>
          </a:prstGeom>
          <a:noFill/>
        </p:spPr>
        <p:txBody>
          <a:bodyPr wrap="none" rtlCol="0">
            <a:spAutoFit/>
          </a:bodyPr>
          <a:lstStyle/>
          <a:p>
            <a:r>
              <a:rPr lang="en-US" dirty="0" smtClean="0"/>
              <a:t>FORMs: </a:t>
            </a:r>
            <a:endParaRPr lang="en-US" dirty="0" smtClean="0"/>
          </a:p>
          <a:p>
            <a:pPr marL="342900" indent="-342900">
              <a:buAutoNum type="alphaUcPeriod"/>
            </a:pPr>
            <a:r>
              <a:rPr lang="en-US" dirty="0" smtClean="0"/>
              <a:t>Promotion Metric with Instructions</a:t>
            </a:r>
          </a:p>
          <a:p>
            <a:pPr marL="342900" indent="-342900">
              <a:buAutoNum type="alphaUcPeriod"/>
            </a:pPr>
            <a:r>
              <a:rPr lang="en-US" dirty="0" smtClean="0"/>
              <a:t>Promotion Metric </a:t>
            </a:r>
            <a:r>
              <a:rPr lang="en-US" dirty="0" smtClean="0"/>
              <a:t>Short Version with Auto Calculate</a:t>
            </a:r>
          </a:p>
        </p:txBody>
      </p:sp>
    </p:spTree>
    <p:extLst>
      <p:ext uri="{BB962C8B-B14F-4D97-AF65-F5344CB8AC3E}">
        <p14:creationId xmlns:p14="http://schemas.microsoft.com/office/powerpoint/2010/main" val="3832100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a:t>
            </a:r>
            <a:br>
              <a:rPr lang="en-US" dirty="0" smtClean="0"/>
            </a:br>
            <a:r>
              <a:rPr lang="en-US" dirty="0" smtClean="0"/>
              <a:t>Committee Letter, pg 1</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a:ln>
            <a:solidFill>
              <a:schemeClr val="tx1"/>
            </a:solidFill>
          </a:ln>
        </p:spPr>
      </p:pic>
      <p:sp>
        <p:nvSpPr>
          <p:cNvPr id="5" name="TextBox 4"/>
          <p:cNvSpPr txBox="1"/>
          <p:nvPr/>
        </p:nvSpPr>
        <p:spPr>
          <a:xfrm>
            <a:off x="576072" y="6419088"/>
            <a:ext cx="4092211" cy="369332"/>
          </a:xfrm>
          <a:prstGeom prst="rect">
            <a:avLst/>
          </a:prstGeom>
          <a:noFill/>
        </p:spPr>
        <p:txBody>
          <a:bodyPr wrap="none" rtlCol="0">
            <a:spAutoFit/>
          </a:bodyPr>
          <a:lstStyle/>
          <a:p>
            <a:r>
              <a:rPr lang="en-US" dirty="0" smtClean="0"/>
              <a:t>FORM: Template Dept P&amp;T Letter to Chair</a:t>
            </a:r>
            <a:endParaRPr lang="en-US" dirty="0"/>
          </a:p>
        </p:txBody>
      </p:sp>
    </p:spTree>
    <p:extLst>
      <p:ext uri="{BB962C8B-B14F-4D97-AF65-F5344CB8AC3E}">
        <p14:creationId xmlns:p14="http://schemas.microsoft.com/office/powerpoint/2010/main" val="1294756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a:t>
            </a:r>
            <a:br>
              <a:rPr lang="en-US" dirty="0" smtClean="0"/>
            </a:br>
            <a:r>
              <a:rPr lang="en-US" dirty="0" smtClean="0"/>
              <a:t>Committee Letter, pg 2</a:t>
            </a:r>
            <a:endParaRPr lang="en-US" dirty="0"/>
          </a:p>
        </p:txBody>
      </p:sp>
      <p:sp>
        <p:nvSpPr>
          <p:cNvPr id="5" name="TextBox 4"/>
          <p:cNvSpPr txBox="1"/>
          <p:nvPr/>
        </p:nvSpPr>
        <p:spPr>
          <a:xfrm>
            <a:off x="576071" y="6409771"/>
            <a:ext cx="5087868" cy="369332"/>
          </a:xfrm>
          <a:prstGeom prst="rect">
            <a:avLst/>
          </a:prstGeom>
          <a:noFill/>
        </p:spPr>
        <p:txBody>
          <a:bodyPr wrap="none" rtlCol="0">
            <a:spAutoFit/>
          </a:bodyPr>
          <a:lstStyle/>
          <a:p>
            <a:r>
              <a:rPr lang="en-US" dirty="0" smtClean="0"/>
              <a:t>FORM: </a:t>
            </a:r>
            <a:r>
              <a:rPr lang="en-US" dirty="0" smtClean="0"/>
              <a:t>Template Department P&amp;T Committee Letter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a:ln>
            <a:solidFill>
              <a:schemeClr val="tx1"/>
            </a:solidFill>
          </a:ln>
        </p:spPr>
      </p:pic>
    </p:spTree>
    <p:extLst>
      <p:ext uri="{BB962C8B-B14F-4D97-AF65-F5344CB8AC3E}">
        <p14:creationId xmlns:p14="http://schemas.microsoft.com/office/powerpoint/2010/main" val="1735755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Letter “If - </a:t>
            </a:r>
            <a:r>
              <a:rPr lang="en-US" dirty="0"/>
              <a:t>T</a:t>
            </a:r>
            <a:r>
              <a:rPr lang="en-US" dirty="0" smtClean="0"/>
              <a:t>hens”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If early promotion and/or early tenure, then must have detailed justification as to why.</a:t>
            </a:r>
          </a:p>
          <a:p>
            <a:pPr>
              <a:buFont typeface="Arial" panose="020B0604020202020204" pitchFamily="34" charset="0"/>
              <a:buChar char="•"/>
            </a:pPr>
            <a:r>
              <a:rPr lang="en-US" dirty="0" smtClean="0"/>
              <a:t>If department faculty vote was not unanimous, then must suggest possible explanation.</a:t>
            </a:r>
          </a:p>
          <a:p>
            <a:pPr>
              <a:buFont typeface="Arial" panose="020B0604020202020204" pitchFamily="34" charset="0"/>
              <a:buChar char="•"/>
            </a:pPr>
            <a:r>
              <a:rPr lang="en-US" dirty="0" smtClean="0"/>
              <a:t>If tenure-track went longer than 6 years, then must provide explanation.</a:t>
            </a:r>
          </a:p>
          <a:p>
            <a:pPr>
              <a:buFont typeface="Arial" panose="020B0604020202020204" pitchFamily="34" charset="0"/>
              <a:buChar char="•"/>
            </a:pPr>
            <a:r>
              <a:rPr lang="en-US" dirty="0" smtClean="0"/>
              <a:t>If some of the “time in rank” credit was at another institution, then must confirm faculty candidate did X years at X institution at the rank of X.</a:t>
            </a:r>
          </a:p>
          <a:p>
            <a:pPr>
              <a:buFont typeface="Arial" panose="020B0604020202020204" pitchFamily="34" charset="0"/>
              <a:buChar char="•"/>
            </a:pPr>
            <a:r>
              <a:rPr lang="en-US" dirty="0" smtClean="0"/>
              <a:t>If there is no department P&amp;T committee vote, then must provide justification as to why.</a:t>
            </a:r>
          </a:p>
          <a:p>
            <a:pPr>
              <a:buFont typeface="Arial" panose="020B0604020202020204" pitchFamily="34" charset="0"/>
              <a:buChar char="•"/>
            </a:pPr>
            <a:r>
              <a:rPr lang="en-US" dirty="0" smtClean="0"/>
              <a:t>If there has been a major change in the effort allocation of the faculty candidate over the years, then the letter should note as much to better explain productivity in the various missions.</a:t>
            </a:r>
          </a:p>
          <a:p>
            <a:pPr>
              <a:buFont typeface="Arial" panose="020B0604020202020204" pitchFamily="34" charset="0"/>
              <a:buChar char="•"/>
            </a:pPr>
            <a:endParaRPr lang="en-US" dirty="0"/>
          </a:p>
          <a:p>
            <a:pPr>
              <a:buFont typeface="Arial" panose="020B0604020202020204" pitchFamily="34" charset="0"/>
              <a:buChar char="•"/>
            </a:pPr>
            <a:r>
              <a:rPr lang="en-US" dirty="0" smtClean="0"/>
              <a:t>REQUIRED cc’s to Chair letter:  </a:t>
            </a:r>
          </a:p>
          <a:p>
            <a:pPr lvl="1">
              <a:buFont typeface="Arial" panose="020B0604020202020204" pitchFamily="34" charset="0"/>
              <a:buChar char="•"/>
            </a:pPr>
            <a:r>
              <a:rPr lang="en-US" dirty="0" smtClean="0"/>
              <a:t>Faculty Candidate</a:t>
            </a:r>
          </a:p>
          <a:p>
            <a:pPr lvl="1">
              <a:buFont typeface="Arial" panose="020B0604020202020204" pitchFamily="34" charset="0"/>
              <a:buChar char="•"/>
            </a:pPr>
            <a:r>
              <a:rPr lang="en-US" dirty="0" smtClean="0"/>
              <a:t>Chair of Department Promotions and Tenure Committee</a:t>
            </a:r>
            <a:endParaRPr lang="en-US" dirty="0"/>
          </a:p>
        </p:txBody>
      </p:sp>
      <p:sp>
        <p:nvSpPr>
          <p:cNvPr id="4" name="TextBox 3"/>
          <p:cNvSpPr txBox="1"/>
          <p:nvPr/>
        </p:nvSpPr>
        <p:spPr>
          <a:xfrm>
            <a:off x="9416093" y="233499"/>
            <a:ext cx="2155205" cy="1200329"/>
          </a:xfrm>
          <a:prstGeom prst="rect">
            <a:avLst/>
          </a:prstGeom>
          <a:noFill/>
        </p:spPr>
        <p:txBody>
          <a:bodyPr wrap="none" rtlCol="0">
            <a:spAutoFit/>
          </a:bodyPr>
          <a:lstStyle/>
          <a:p>
            <a:r>
              <a:rPr lang="en-US" dirty="0" smtClean="0"/>
              <a:t>Now all found in the </a:t>
            </a:r>
          </a:p>
          <a:p>
            <a:r>
              <a:rPr lang="en-US" dirty="0" smtClean="0"/>
              <a:t>“P&amp;T 2020-2021 </a:t>
            </a:r>
          </a:p>
          <a:p>
            <a:r>
              <a:rPr lang="en-US" dirty="0" smtClean="0"/>
              <a:t>Required Documents</a:t>
            </a:r>
          </a:p>
          <a:p>
            <a:r>
              <a:rPr lang="en-US" dirty="0" smtClean="0"/>
              <a:t>With Descriptions”</a:t>
            </a:r>
            <a:endParaRPr lang="en-US" dirty="0"/>
          </a:p>
        </p:txBody>
      </p:sp>
      <p:cxnSp>
        <p:nvCxnSpPr>
          <p:cNvPr id="6" name="Straight Arrow Connector 5"/>
          <p:cNvCxnSpPr/>
          <p:nvPr/>
        </p:nvCxnSpPr>
        <p:spPr>
          <a:xfrm flipV="1">
            <a:off x="656705" y="1546167"/>
            <a:ext cx="8587048" cy="395685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610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4"/>
            <a:ext cx="5270862" cy="2187176"/>
          </a:xfrm>
          <a:solidFill>
            <a:schemeClr val="bg1"/>
          </a:solidFill>
        </p:spPr>
        <p:txBody>
          <a:bodyPr>
            <a:normAutofit fontScale="90000"/>
          </a:bodyPr>
          <a:lstStyle/>
          <a:p>
            <a:r>
              <a:rPr lang="en-US" dirty="0" smtClean="0"/>
              <a:t>From: P&amp;T 2020-2021 Required Documents with Descriptions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829" y="0"/>
            <a:ext cx="5692238" cy="6858000"/>
          </a:xfrm>
          <a:prstGeom prst="rect">
            <a:avLst/>
          </a:prstGeom>
        </p:spPr>
      </p:pic>
    </p:spTree>
    <p:extLst>
      <p:ext uri="{BB962C8B-B14F-4D97-AF65-F5344CB8AC3E}">
        <p14:creationId xmlns:p14="http://schemas.microsoft.com/office/powerpoint/2010/main" val="40571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4"/>
            <a:ext cx="4658540" cy="2187176"/>
          </a:xfrm>
          <a:solidFill>
            <a:schemeClr val="bg1"/>
          </a:solidFill>
        </p:spPr>
        <p:txBody>
          <a:bodyPr>
            <a:normAutofit fontScale="90000"/>
          </a:bodyPr>
          <a:lstStyle/>
          <a:p>
            <a:r>
              <a:rPr lang="en-US" dirty="0" smtClean="0"/>
              <a:t>From: P&amp;T 2020-2021 Required Documents with Descriptions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7" y="0"/>
            <a:ext cx="6558643" cy="6858000"/>
          </a:xfrm>
          <a:prstGeom prst="rect">
            <a:avLst/>
          </a:prstGeom>
        </p:spPr>
      </p:pic>
    </p:spTree>
    <p:extLst>
      <p:ext uri="{BB962C8B-B14F-4D97-AF65-F5344CB8AC3E}">
        <p14:creationId xmlns:p14="http://schemas.microsoft.com/office/powerpoint/2010/main" val="261385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Letters Needed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38353235"/>
              </p:ext>
            </p:extLst>
          </p:nvPr>
        </p:nvGraphicFramePr>
        <p:xfrm>
          <a:off x="1810513" y="1786189"/>
          <a:ext cx="6766559" cy="1681227"/>
        </p:xfrm>
        <a:graphic>
          <a:graphicData uri="http://schemas.openxmlformats.org/drawingml/2006/table">
            <a:tbl>
              <a:tblPr firstRow="1" bandRow="1">
                <a:tableStyleId>{5C22544A-7EE6-4342-B048-85BDC9FD1C3A}</a:tableStyleId>
              </a:tblPr>
              <a:tblGrid>
                <a:gridCol w="2837507">
                  <a:extLst>
                    <a:ext uri="{9D8B030D-6E8A-4147-A177-3AD203B41FA5}">
                      <a16:colId xmlns="" xmlns:a16="http://schemas.microsoft.com/office/drawing/2014/main" val="31174329"/>
                    </a:ext>
                  </a:extLst>
                </a:gridCol>
                <a:gridCol w="1734564">
                  <a:extLst>
                    <a:ext uri="{9D8B030D-6E8A-4147-A177-3AD203B41FA5}">
                      <a16:colId xmlns="" xmlns:a16="http://schemas.microsoft.com/office/drawing/2014/main" val="725468294"/>
                    </a:ext>
                  </a:extLst>
                </a:gridCol>
                <a:gridCol w="2194488">
                  <a:extLst>
                    <a:ext uri="{9D8B030D-6E8A-4147-A177-3AD203B41FA5}">
                      <a16:colId xmlns="" xmlns:a16="http://schemas.microsoft.com/office/drawing/2014/main" val="2821966636"/>
                    </a:ext>
                  </a:extLst>
                </a:gridCol>
              </a:tblGrid>
              <a:tr h="327087">
                <a:tc>
                  <a:txBody>
                    <a:bodyPr/>
                    <a:lstStyle/>
                    <a:p>
                      <a:pPr marL="0" marR="0">
                        <a:lnSpc>
                          <a:spcPct val="107000"/>
                        </a:lnSpc>
                        <a:spcBef>
                          <a:spcPts val="0"/>
                        </a:spcBef>
                        <a:spcAft>
                          <a:spcPts val="0"/>
                        </a:spcAft>
                      </a:pPr>
                      <a:r>
                        <a:rPr lang="en-US" sz="1100" dirty="0">
                          <a:effectLst/>
                        </a:rPr>
                        <a:t>Type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Min# of </a:t>
                      </a:r>
                      <a:r>
                        <a:rPr lang="en-US" sz="1100" baseline="30000" dirty="0">
                          <a:effectLst/>
                        </a:rPr>
                        <a:t>1</a:t>
                      </a:r>
                      <a:r>
                        <a:rPr lang="en-US" sz="1100" dirty="0">
                          <a:effectLst/>
                        </a:rPr>
                        <a:t>Internal Letters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Min # of </a:t>
                      </a:r>
                      <a:r>
                        <a:rPr lang="en-US" sz="1100" baseline="30000" dirty="0">
                          <a:effectLst/>
                        </a:rPr>
                        <a:t>2</a:t>
                      </a:r>
                      <a:r>
                        <a:rPr lang="en-US" sz="1100" dirty="0">
                          <a:effectLst/>
                        </a:rPr>
                        <a:t>External Letters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2569637566"/>
                  </a:ext>
                </a:extLst>
              </a:tr>
              <a:tr h="0">
                <a:tc>
                  <a:txBody>
                    <a:bodyPr/>
                    <a:lstStyle/>
                    <a:p>
                      <a:pPr marL="0" marR="0">
                        <a:lnSpc>
                          <a:spcPct val="107000"/>
                        </a:lnSpc>
                        <a:spcBef>
                          <a:spcPts val="0"/>
                        </a:spcBef>
                        <a:spcAft>
                          <a:spcPts val="0"/>
                        </a:spcAft>
                      </a:pPr>
                      <a:r>
                        <a:rPr lang="en-US" sz="1100" dirty="0">
                          <a:effectLst/>
                        </a:rPr>
                        <a:t>A. Instructor to Assistant Professor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78251779"/>
                  </a:ext>
                </a:extLst>
              </a:tr>
              <a:tr h="0">
                <a:tc>
                  <a:txBody>
                    <a:bodyPr/>
                    <a:lstStyle/>
                    <a:p>
                      <a:pPr marL="0" marR="0">
                        <a:lnSpc>
                          <a:spcPct val="107000"/>
                        </a:lnSpc>
                        <a:spcBef>
                          <a:spcPts val="0"/>
                        </a:spcBef>
                        <a:spcAft>
                          <a:spcPts val="0"/>
                        </a:spcAft>
                      </a:pPr>
                      <a:r>
                        <a:rPr lang="en-US" sz="1100" dirty="0">
                          <a:effectLst/>
                        </a:rPr>
                        <a:t>B. Assist to Assoc WITHOUT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89668903"/>
                  </a:ext>
                </a:extLst>
              </a:tr>
              <a:tr h="0">
                <a:tc>
                  <a:txBody>
                    <a:bodyPr/>
                    <a:lstStyle/>
                    <a:p>
                      <a:pPr marL="0" marR="0">
                        <a:lnSpc>
                          <a:spcPct val="107000"/>
                        </a:lnSpc>
                        <a:spcBef>
                          <a:spcPts val="0"/>
                        </a:spcBef>
                        <a:spcAft>
                          <a:spcPts val="0"/>
                        </a:spcAft>
                      </a:pPr>
                      <a:r>
                        <a:rPr lang="en-US" sz="1100" dirty="0">
                          <a:effectLst/>
                        </a:rPr>
                        <a:t>C. Assist to Assoc WITH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272868010"/>
                  </a:ext>
                </a:extLst>
              </a:tr>
              <a:tr h="0">
                <a:tc>
                  <a:txBody>
                    <a:bodyPr/>
                    <a:lstStyle/>
                    <a:p>
                      <a:pPr marL="0" marR="0">
                        <a:lnSpc>
                          <a:spcPct val="107000"/>
                        </a:lnSpc>
                        <a:spcBef>
                          <a:spcPts val="0"/>
                        </a:spcBef>
                        <a:spcAft>
                          <a:spcPts val="0"/>
                        </a:spcAft>
                      </a:pPr>
                      <a:r>
                        <a:rPr lang="en-US" sz="1100" dirty="0">
                          <a:effectLst/>
                        </a:rPr>
                        <a:t>D. Assoc to Professor with or without tenure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3444427665"/>
                  </a:ext>
                </a:extLst>
              </a:tr>
              <a:tr h="0">
                <a:tc>
                  <a:txBody>
                    <a:bodyPr/>
                    <a:lstStyle/>
                    <a:p>
                      <a:pPr marL="0" marR="0">
                        <a:lnSpc>
                          <a:spcPct val="107000"/>
                        </a:lnSpc>
                        <a:spcBef>
                          <a:spcPts val="0"/>
                        </a:spcBef>
                        <a:spcAft>
                          <a:spcPts val="0"/>
                        </a:spcAft>
                      </a:pPr>
                      <a:r>
                        <a:rPr lang="en-US" sz="1100" dirty="0">
                          <a:effectLst/>
                        </a:rPr>
                        <a:t>E. Tenure without </a:t>
                      </a:r>
                      <a:r>
                        <a:rPr lang="en-US" sz="1100" dirty="0" smtClean="0">
                          <a:effectLst/>
                        </a:rPr>
                        <a:t>Promotion (“a”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 xmlns:a16="http://schemas.microsoft.com/office/drawing/2014/main" val="2549531524"/>
                  </a:ext>
                </a:extLst>
              </a:tr>
            </a:tbl>
          </a:graphicData>
        </a:graphic>
      </p:graphicFrame>
      <p:sp>
        <p:nvSpPr>
          <p:cNvPr id="11" name="Rectangle 10"/>
          <p:cNvSpPr/>
          <p:nvPr/>
        </p:nvSpPr>
        <p:spPr>
          <a:xfrm>
            <a:off x="1024129" y="3516246"/>
            <a:ext cx="10131551" cy="3055965"/>
          </a:xfrm>
          <a:prstGeom prst="rect">
            <a:avLst/>
          </a:prstGeom>
        </p:spPr>
        <p:txBody>
          <a:bodyPr wrap="square">
            <a:spAutoFit/>
          </a:bodyPr>
          <a:lstStyle/>
          <a:p>
            <a:pPr marR="0" lvl="0">
              <a:lnSpc>
                <a:spcPct val="107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Internal versus External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baseline="30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Internal</a:t>
            </a:r>
            <a:r>
              <a:rPr lang="en-US" dirty="0">
                <a:latin typeface="Calibri" panose="020F0502020204030204" pitchFamily="34" charset="0"/>
                <a:ea typeface="Calibri" panose="020F0502020204030204" pitchFamily="34" charset="0"/>
                <a:cs typeface="Times New Roman" panose="02020603050405020304" pitchFamily="18" charset="0"/>
              </a:rPr>
              <a:t>: UTHSC or UTHSC affiliates like St Jude or VA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baseline="30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External</a:t>
            </a:r>
            <a:r>
              <a:rPr lang="en-US" dirty="0">
                <a:latin typeface="Calibri" panose="020F0502020204030204" pitchFamily="34" charset="0"/>
                <a:ea typeface="Calibri" panose="020F0502020204030204" pitchFamily="34" charset="0"/>
                <a:cs typeface="Times New Roman" panose="02020603050405020304" pitchFamily="18" charset="0"/>
              </a:rPr>
              <a:t>: not employed or affiliated with UTHSC</a:t>
            </a:r>
          </a:p>
          <a:p>
            <a:pPr>
              <a:lnSpc>
                <a:spcPct val="107000"/>
              </a:lnSpc>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Letter writer must be (a) at or above the candidate’s current rank, in the case of tenure review only, or (b) at or above the rank to which the candidate aspires to be promoted.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For consideration for the award of tenure for a UTHSC faculty, the letter writer MUST be tenured and state as much in the letter of reference</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a:t>For already tenured faculty going up for promotion, tenured letter writers should be used wherever possible.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35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508086" cy="1633637"/>
          </a:xfrm>
          <a:solidFill>
            <a:schemeClr val="bg1"/>
          </a:solidFill>
        </p:spPr>
        <p:txBody>
          <a:bodyPr/>
          <a:lstStyle/>
          <a:p>
            <a:r>
              <a:rPr lang="en-US" dirty="0" smtClean="0"/>
              <a:t>Soliciting Letters</a:t>
            </a:r>
            <a:endParaRPr lang="en-US" dirty="0"/>
          </a:p>
        </p:txBody>
      </p:sp>
      <p:pic>
        <p:nvPicPr>
          <p:cNvPr id="20" name="Picture 19"/>
          <p:cNvPicPr>
            <a:picLocks noChangeAspect="1"/>
          </p:cNvPicPr>
          <p:nvPr/>
        </p:nvPicPr>
        <p:blipFill>
          <a:blip r:embed="rId2"/>
          <a:stretch>
            <a:fillRect/>
          </a:stretch>
        </p:blipFill>
        <p:spPr>
          <a:xfrm>
            <a:off x="5605366" y="775210"/>
            <a:ext cx="5589844" cy="4868667"/>
          </a:xfrm>
          <a:prstGeom prst="rect">
            <a:avLst/>
          </a:prstGeom>
          <a:solidFill>
            <a:schemeClr val="bg1"/>
          </a:solidFill>
          <a:ln w="38100">
            <a:solidFill>
              <a:schemeClr val="accent1"/>
            </a:solidFill>
          </a:ln>
        </p:spPr>
      </p:pic>
      <p:sp>
        <p:nvSpPr>
          <p:cNvPr id="21" name="TextBox 20"/>
          <p:cNvSpPr txBox="1"/>
          <p:nvPr/>
        </p:nvSpPr>
        <p:spPr>
          <a:xfrm>
            <a:off x="1005840" y="2286000"/>
            <a:ext cx="3712464" cy="1754326"/>
          </a:xfrm>
          <a:prstGeom prst="rect">
            <a:avLst/>
          </a:prstGeom>
          <a:noFill/>
        </p:spPr>
        <p:txBody>
          <a:bodyPr wrap="square" rtlCol="0">
            <a:spAutoFit/>
          </a:bodyPr>
          <a:lstStyle/>
          <a:p>
            <a:pPr marL="342900" indent="-342900">
              <a:buFont typeface="+mj-lt"/>
              <a:buAutoNum type="arabicPeriod"/>
            </a:pPr>
            <a:r>
              <a:rPr lang="en-US" dirty="0" smtClean="0"/>
              <a:t>Must use email template provided</a:t>
            </a:r>
          </a:p>
          <a:p>
            <a:pPr marL="342900" indent="-342900">
              <a:buFont typeface="+mj-lt"/>
              <a:buAutoNum type="arabicPeriod"/>
            </a:pPr>
            <a:r>
              <a:rPr lang="en-US" dirty="0" smtClean="0"/>
              <a:t>Send as text in body of email</a:t>
            </a:r>
          </a:p>
          <a:p>
            <a:pPr marL="342900" indent="-342900">
              <a:buFont typeface="+mj-lt"/>
              <a:buAutoNum type="arabicPeriod"/>
            </a:pPr>
            <a:r>
              <a:rPr lang="en-US" dirty="0" smtClean="0"/>
              <a:t>Fill out information in red font and change it to black font</a:t>
            </a:r>
          </a:p>
          <a:p>
            <a:pPr marL="342900" indent="-342900">
              <a:buFont typeface="+mj-lt"/>
              <a:buAutoNum type="arabicPeriod"/>
            </a:pPr>
            <a:r>
              <a:rPr lang="en-US" dirty="0" smtClean="0"/>
              <a:t>Add TWO attachments</a:t>
            </a:r>
            <a:endParaRPr lang="en-US" dirty="0"/>
          </a:p>
        </p:txBody>
      </p:sp>
      <p:sp>
        <p:nvSpPr>
          <p:cNvPr id="3" name="TextBox 2"/>
          <p:cNvSpPr txBox="1"/>
          <p:nvPr/>
        </p:nvSpPr>
        <p:spPr>
          <a:xfrm>
            <a:off x="7244190" y="6298277"/>
            <a:ext cx="3487493" cy="584775"/>
          </a:xfrm>
          <a:prstGeom prst="rect">
            <a:avLst/>
          </a:prstGeom>
          <a:noFill/>
        </p:spPr>
        <p:txBody>
          <a:bodyPr wrap="none" rtlCol="0">
            <a:spAutoFit/>
          </a:bodyPr>
          <a:lstStyle/>
          <a:p>
            <a:r>
              <a:rPr lang="en-US" sz="1600" dirty="0" smtClean="0"/>
              <a:t>FORMs: 	</a:t>
            </a:r>
            <a:r>
              <a:rPr lang="en-US" sz="1600" dirty="0" smtClean="0"/>
              <a:t>Solicitation Letter from UT </a:t>
            </a:r>
          </a:p>
          <a:p>
            <a:r>
              <a:rPr lang="en-US" sz="1600" dirty="0" smtClean="0"/>
              <a:t>		Requesting Evaluation Letter</a:t>
            </a:r>
            <a:endParaRPr lang="en-US" sz="1600" dirty="0"/>
          </a:p>
        </p:txBody>
      </p:sp>
    </p:spTree>
    <p:extLst>
      <p:ext uri="{BB962C8B-B14F-4D97-AF65-F5344CB8AC3E}">
        <p14:creationId xmlns:p14="http://schemas.microsoft.com/office/powerpoint/2010/main" val="425224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508086" cy="1633637"/>
          </a:xfrm>
          <a:solidFill>
            <a:schemeClr val="bg1"/>
          </a:solidFill>
        </p:spPr>
        <p:txBody>
          <a:bodyPr/>
          <a:lstStyle/>
          <a:p>
            <a:r>
              <a:rPr lang="en-US" dirty="0" smtClean="0"/>
              <a:t>Soliciting Letters</a:t>
            </a:r>
            <a:endParaRPr lang="en-US" dirty="0"/>
          </a:p>
        </p:txBody>
      </p:sp>
      <p:sp>
        <p:nvSpPr>
          <p:cNvPr id="21" name="TextBox 20"/>
          <p:cNvSpPr txBox="1"/>
          <p:nvPr/>
        </p:nvSpPr>
        <p:spPr>
          <a:xfrm>
            <a:off x="1005840" y="2286000"/>
            <a:ext cx="3712464" cy="2308324"/>
          </a:xfrm>
          <a:prstGeom prst="rect">
            <a:avLst/>
          </a:prstGeom>
          <a:noFill/>
        </p:spPr>
        <p:txBody>
          <a:bodyPr wrap="square" rtlCol="0">
            <a:spAutoFit/>
          </a:bodyPr>
          <a:lstStyle/>
          <a:p>
            <a:pPr marL="342900" indent="-342900">
              <a:buFont typeface="+mj-lt"/>
              <a:buAutoNum type="arabicPeriod" startAt="5"/>
            </a:pPr>
            <a:r>
              <a:rPr lang="en-US" dirty="0" smtClean="0"/>
              <a:t>Date should be BEFORE meeting of department committee</a:t>
            </a:r>
          </a:p>
          <a:p>
            <a:pPr marL="342900" indent="-342900">
              <a:buFont typeface="+mj-lt"/>
              <a:buAutoNum type="arabicPeriod" startAt="5"/>
            </a:pPr>
            <a:r>
              <a:rPr lang="en-US" dirty="0" smtClean="0"/>
              <a:t>They may just reply to you or they may send to me and I will get to you ASAP</a:t>
            </a:r>
          </a:p>
          <a:p>
            <a:pPr marL="342900" indent="-342900">
              <a:buFont typeface="+mj-lt"/>
              <a:buAutoNum type="arabicPeriod" startAt="5"/>
            </a:pPr>
            <a:r>
              <a:rPr lang="en-US" dirty="0" smtClean="0"/>
              <a:t>Note the requirements they must do – this will become important in a minute</a:t>
            </a:r>
            <a:endParaRPr lang="en-US" dirty="0"/>
          </a:p>
        </p:txBody>
      </p:sp>
      <p:pic>
        <p:nvPicPr>
          <p:cNvPr id="4" name="Picture 3"/>
          <p:cNvPicPr>
            <a:picLocks noChangeAspect="1"/>
          </p:cNvPicPr>
          <p:nvPr/>
        </p:nvPicPr>
        <p:blipFill>
          <a:blip r:embed="rId2"/>
          <a:stretch>
            <a:fillRect/>
          </a:stretch>
        </p:blipFill>
        <p:spPr>
          <a:xfrm>
            <a:off x="5605366" y="1103421"/>
            <a:ext cx="5589844" cy="4064667"/>
          </a:xfrm>
          <a:prstGeom prst="rect">
            <a:avLst/>
          </a:prstGeom>
          <a:solidFill>
            <a:schemeClr val="bg1"/>
          </a:solidFill>
          <a:ln w="38100">
            <a:solidFill>
              <a:schemeClr val="accent1"/>
            </a:solidFill>
          </a:ln>
        </p:spPr>
      </p:pic>
      <p:sp>
        <p:nvSpPr>
          <p:cNvPr id="6" name="TextBox 5"/>
          <p:cNvSpPr txBox="1"/>
          <p:nvPr/>
        </p:nvSpPr>
        <p:spPr>
          <a:xfrm>
            <a:off x="7244190" y="6323329"/>
            <a:ext cx="4241097" cy="584775"/>
          </a:xfrm>
          <a:prstGeom prst="rect">
            <a:avLst/>
          </a:prstGeom>
          <a:noFill/>
        </p:spPr>
        <p:txBody>
          <a:bodyPr wrap="none" rtlCol="0">
            <a:spAutoFit/>
          </a:bodyPr>
          <a:lstStyle/>
          <a:p>
            <a:r>
              <a:rPr lang="en-US" sz="1600" dirty="0" smtClean="0"/>
              <a:t>FORMs: 	Hofmann Letter of Solicitation</a:t>
            </a:r>
          </a:p>
          <a:p>
            <a:r>
              <a:rPr lang="en-US" sz="1600" dirty="0" smtClean="0"/>
              <a:t>		UTHSC Promotion and Tenure Criteria</a:t>
            </a:r>
            <a:endParaRPr lang="en-US" sz="1600" dirty="0"/>
          </a:p>
        </p:txBody>
      </p:sp>
    </p:spTree>
    <p:extLst>
      <p:ext uri="{BB962C8B-B14F-4D97-AF65-F5344CB8AC3E}">
        <p14:creationId xmlns:p14="http://schemas.microsoft.com/office/powerpoint/2010/main" val="195854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508086" cy="1633637"/>
          </a:xfrm>
          <a:solidFill>
            <a:schemeClr val="bg1"/>
          </a:solidFill>
        </p:spPr>
        <p:txBody>
          <a:bodyPr/>
          <a:lstStyle/>
          <a:p>
            <a:r>
              <a:rPr lang="en-US" dirty="0" smtClean="0"/>
              <a:t>Soliciting Letters</a:t>
            </a:r>
            <a:endParaRPr lang="en-US" dirty="0"/>
          </a:p>
        </p:txBody>
      </p:sp>
      <p:sp>
        <p:nvSpPr>
          <p:cNvPr id="21" name="TextBox 20"/>
          <p:cNvSpPr txBox="1"/>
          <p:nvPr/>
        </p:nvSpPr>
        <p:spPr>
          <a:xfrm>
            <a:off x="1005840" y="2286000"/>
            <a:ext cx="3712464" cy="923330"/>
          </a:xfrm>
          <a:prstGeom prst="rect">
            <a:avLst/>
          </a:prstGeom>
          <a:noFill/>
        </p:spPr>
        <p:txBody>
          <a:bodyPr wrap="square" rtlCol="0">
            <a:spAutoFit/>
          </a:bodyPr>
          <a:lstStyle/>
          <a:p>
            <a:pPr marL="342900" indent="-342900">
              <a:buFont typeface="+mj-lt"/>
              <a:buAutoNum type="arabicPeriod" startAt="8"/>
            </a:pPr>
            <a:r>
              <a:rPr lang="en-US" dirty="0" smtClean="0"/>
              <a:t>Note enclosures</a:t>
            </a:r>
          </a:p>
          <a:p>
            <a:pPr marL="342900" indent="-342900">
              <a:buFont typeface="+mj-lt"/>
              <a:buAutoNum type="arabicPeriod" startAt="8"/>
            </a:pPr>
            <a:r>
              <a:rPr lang="en-US" dirty="0" smtClean="0"/>
              <a:t>Note this email should be cc’ed to the chair of dept</a:t>
            </a:r>
          </a:p>
        </p:txBody>
      </p:sp>
      <p:pic>
        <p:nvPicPr>
          <p:cNvPr id="6" name="Picture 5"/>
          <p:cNvPicPr>
            <a:picLocks noChangeAspect="1"/>
          </p:cNvPicPr>
          <p:nvPr/>
        </p:nvPicPr>
        <p:blipFill>
          <a:blip r:embed="rId2"/>
          <a:stretch>
            <a:fillRect/>
          </a:stretch>
        </p:blipFill>
        <p:spPr>
          <a:xfrm>
            <a:off x="5605366" y="1009130"/>
            <a:ext cx="5589844" cy="3582267"/>
          </a:xfrm>
          <a:prstGeom prst="rect">
            <a:avLst/>
          </a:prstGeom>
          <a:solidFill>
            <a:schemeClr val="bg1"/>
          </a:solidFill>
          <a:ln w="38100">
            <a:solidFill>
              <a:schemeClr val="accent1"/>
            </a:solidFill>
          </a:ln>
        </p:spPr>
      </p:pic>
      <p:sp>
        <p:nvSpPr>
          <p:cNvPr id="7" name="TextBox 6"/>
          <p:cNvSpPr txBox="1"/>
          <p:nvPr/>
        </p:nvSpPr>
        <p:spPr>
          <a:xfrm>
            <a:off x="7244190" y="6335855"/>
            <a:ext cx="4241097" cy="584775"/>
          </a:xfrm>
          <a:prstGeom prst="rect">
            <a:avLst/>
          </a:prstGeom>
          <a:noFill/>
        </p:spPr>
        <p:txBody>
          <a:bodyPr wrap="none" rtlCol="0">
            <a:spAutoFit/>
          </a:bodyPr>
          <a:lstStyle/>
          <a:p>
            <a:r>
              <a:rPr lang="en-US" sz="1600" dirty="0" smtClean="0"/>
              <a:t>FORMs: 	Hofmann Letter of Solicitation</a:t>
            </a:r>
          </a:p>
          <a:p>
            <a:r>
              <a:rPr lang="en-US" sz="1600" dirty="0" smtClean="0"/>
              <a:t>		UTHSC Promotion and Tenure Criteria</a:t>
            </a:r>
            <a:endParaRPr lang="en-US" sz="1600" dirty="0"/>
          </a:p>
        </p:txBody>
      </p:sp>
    </p:spTree>
    <p:extLst>
      <p:ext uri="{BB962C8B-B14F-4D97-AF65-F5344CB8AC3E}">
        <p14:creationId xmlns:p14="http://schemas.microsoft.com/office/powerpoint/2010/main" val="1423373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591</TotalTime>
  <Words>1971</Words>
  <Application>Microsoft Office PowerPoint</Application>
  <PresentationFormat>Custom</PresentationFormat>
  <Paragraphs>297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Promotion &amp; Tenure for  Dept Coordinators of P&amp;T  2020-2021</vt:lpstr>
      <vt:lpstr>Agenda</vt:lpstr>
      <vt:lpstr>From: P&amp;T 2020-2021 Required Documents with Descriptions</vt:lpstr>
      <vt:lpstr>From: P&amp;T 2020-2021 Required Documents with Descriptions</vt:lpstr>
      <vt:lpstr>From: P&amp;T 2020-2021 Required Documents with Descriptions</vt:lpstr>
      <vt:lpstr>Minimum Letters Needed</vt:lpstr>
      <vt:lpstr>Soliciting Letters</vt:lpstr>
      <vt:lpstr>Soliciting Letters</vt:lpstr>
      <vt:lpstr>Soliciting Letters</vt:lpstr>
      <vt:lpstr>PowerPoint Presentation</vt:lpstr>
      <vt:lpstr>Required Letter of Evaluation Summary Sheet for Each Faculty</vt:lpstr>
      <vt:lpstr>Example Letter Database for Dr Bob Smith</vt:lpstr>
      <vt:lpstr>PowerPoint Presentation</vt:lpstr>
      <vt:lpstr>Example Letter Database for Dr Bob Smith</vt:lpstr>
      <vt:lpstr>PowerPoint Presentation</vt:lpstr>
      <vt:lpstr>PowerPoint Presentation</vt:lpstr>
      <vt:lpstr>Example Letter Database for Dr Bob Smith</vt:lpstr>
      <vt:lpstr>PowerPoint Presentation</vt:lpstr>
      <vt:lpstr>Example Letter Database for Dr Bob Smith</vt:lpstr>
      <vt:lpstr>PowerPoint Presentation</vt:lpstr>
      <vt:lpstr>Example Letter Database for Dr Bob Smith</vt:lpstr>
      <vt:lpstr>Minimum Letters Needed</vt:lpstr>
      <vt:lpstr>Required Letter of Evaluation Summary Sheet  For Each Faculty  → Footnote 4 → Questions?</vt:lpstr>
      <vt:lpstr>Policies  For Early Promotion or Tenure</vt:lpstr>
      <vt:lpstr>Policies  For Early Promotion or Tenure</vt:lpstr>
      <vt:lpstr>Extra Documents Needed For Early Promotion at Department Level</vt:lpstr>
      <vt:lpstr>Extra Documents For Early Tenure at Department Level</vt:lpstr>
      <vt:lpstr>Requirement for ALL Faculty Up for Consideration of the Award of Tenure</vt:lpstr>
      <vt:lpstr>Requirement we need to follow for Promotion of Already Tenured Faculty</vt:lpstr>
      <vt:lpstr>Promotion Metric  For Paid Faculty with %Efforts</vt:lpstr>
      <vt:lpstr>Department  Committee Letter, pg 1</vt:lpstr>
      <vt:lpstr>Department  Committee Letter, pg 2</vt:lpstr>
      <vt:lpstr>Chair Letter “If - Thens”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&amp; Tenure 2019</dc:title>
  <dc:creator>Hofmann, Polly A</dc:creator>
  <cp:lastModifiedBy>br</cp:lastModifiedBy>
  <cp:revision>53</cp:revision>
  <dcterms:created xsi:type="dcterms:W3CDTF">2019-09-30T22:43:13Z</dcterms:created>
  <dcterms:modified xsi:type="dcterms:W3CDTF">2020-08-21T20:14:01Z</dcterms:modified>
</cp:coreProperties>
</file>