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4"/>
  </p:sldMasterIdLst>
  <p:notesMasterIdLst>
    <p:notesMasterId r:id="rId23"/>
  </p:notesMasterIdLst>
  <p:sldIdLst>
    <p:sldId id="480" r:id="rId5"/>
    <p:sldId id="456" r:id="rId6"/>
    <p:sldId id="481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459" r:id="rId20"/>
    <p:sldId id="460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79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0D0CE"/>
    <a:srgbClr val="B1B3B3"/>
    <a:srgbClr val="888B8D"/>
    <a:srgbClr val="63666A"/>
    <a:srgbClr val="F2B411"/>
    <a:srgbClr val="E87722"/>
    <a:srgbClr val="55565A"/>
    <a:srgbClr val="A22B38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ADF3D-B9B2-4CC4-A288-685236BD171D}" v="1" dt="2020-10-15T19:10:25.776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6" autoAdjust="0"/>
    <p:restoredTop sz="83860" autoAdjust="0"/>
  </p:normalViewPr>
  <p:slideViewPr>
    <p:cSldViewPr snapToGrid="0">
      <p:cViewPr varScale="1">
        <p:scale>
          <a:sx n="56" d="100"/>
          <a:sy n="56" d="100"/>
        </p:scale>
        <p:origin x="1084" y="32"/>
      </p:cViewPr>
      <p:guideLst>
        <p:guide orient="horz" pos="2880"/>
        <p:guide pos="5120"/>
        <p:guide orient="horz" pos="2160"/>
        <p:guide orient="horz" pos="695"/>
        <p:guide orient="horz" pos="3919"/>
        <p:guide orient="horz" pos="7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Erin E" userId="0f857398-97cd-439d-be41-2aefda69f2bd" providerId="ADAL" clId="{D53ADF3D-B9B2-4CC4-A288-685236BD171D}"/>
    <pc:docChg chg="modSld">
      <pc:chgData name="Jones, Erin E" userId="0f857398-97cd-439d-be41-2aefda69f2bd" providerId="ADAL" clId="{D53ADF3D-B9B2-4CC4-A288-685236BD171D}" dt="2020-10-15T19:10:56.109" v="15" actId="120"/>
      <pc:docMkLst>
        <pc:docMk/>
      </pc:docMkLst>
      <pc:sldChg chg="modSp">
        <pc:chgData name="Jones, Erin E" userId="0f857398-97cd-439d-be41-2aefda69f2bd" providerId="ADAL" clId="{D53ADF3D-B9B2-4CC4-A288-685236BD171D}" dt="2020-10-15T19:10:56.109" v="15" actId="120"/>
        <pc:sldMkLst>
          <pc:docMk/>
          <pc:sldMk cId="1362778652" sldId="340"/>
        </pc:sldMkLst>
        <pc:spChg chg="mod">
          <ac:chgData name="Jones, Erin E" userId="0f857398-97cd-439d-be41-2aefda69f2bd" providerId="ADAL" clId="{D53ADF3D-B9B2-4CC4-A288-685236BD171D}" dt="2020-10-15T19:10:56.109" v="15" actId="120"/>
          <ac:spMkLst>
            <pc:docMk/>
            <pc:sldMk cId="1362778652" sldId="340"/>
            <ac:spMk id="7" creationId="{5D709520-ACE2-3B4A-A277-ACDEA10CA7C2}"/>
          </ac:spMkLst>
        </pc:spChg>
        <pc:spChg chg="mod">
          <ac:chgData name="Jones, Erin E" userId="0f857398-97cd-439d-be41-2aefda69f2bd" providerId="ADAL" clId="{D53ADF3D-B9B2-4CC4-A288-685236BD171D}" dt="2020-10-15T19:10:45.335" v="14" actId="1036"/>
          <ac:spMkLst>
            <pc:docMk/>
            <pc:sldMk cId="1362778652" sldId="340"/>
            <ac:spMk id="9" creationId="{382BADBE-9140-6845-8F63-3DF45A7A97D0}"/>
          </ac:spMkLst>
        </pc:spChg>
      </pc:sldChg>
      <pc:sldChg chg="delSp">
        <pc:chgData name="Jones, Erin E" userId="0f857398-97cd-439d-be41-2aefda69f2bd" providerId="ADAL" clId="{D53ADF3D-B9B2-4CC4-A288-685236BD171D}" dt="2020-10-15T19:10:25.773" v="0"/>
        <pc:sldMkLst>
          <pc:docMk/>
          <pc:sldMk cId="4107108669" sldId="480"/>
        </pc:sldMkLst>
        <pc:spChg chg="del">
          <ac:chgData name="Jones, Erin E" userId="0f857398-97cd-439d-be41-2aefda69f2bd" providerId="ADAL" clId="{D53ADF3D-B9B2-4CC4-A288-685236BD171D}" dt="2020-10-15T19:10:25.773" v="0"/>
          <ac:spMkLst>
            <pc:docMk/>
            <pc:sldMk cId="4107108669" sldId="480"/>
            <ac:spMk id="3" creationId="{3FE82D85-8B82-4143-91ED-6B8D0FA4B6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59E1-8A92-412E-9FFC-46DC2A12AD11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AA27-3892-4360-B986-D6B124C223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6CF09-9E59-47E3-8E21-4369E3687EAA}" type="slidenum">
              <a:rPr lang="en-US" altLang="en-US" sz="12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884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1A3000-7C6C-4235-9E66-F2C74AE380CA}" type="slidenum">
              <a:rPr lang="en-US" altLang="en-US" sz="120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2244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9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2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B53CE1-F990-46E3-A4BB-51E2BBA1214F}" type="slidenum">
              <a:rPr lang="en-US" altLang="en-US" sz="12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95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E195-4DF7-4CBD-A029-A5B5A568BA2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162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7335-F67E-4F06-9679-4A8B10F7AB1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36576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8"/>
            <a:ext cx="36576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8"/>
            <a:ext cx="36576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632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FD73-5587-4AFB-B7F3-397D0E5B524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2"/>
            <a:ext cx="54864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8"/>
            <a:ext cx="54864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9FF7-289B-4D36-8046-535A60784B3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24330" y="1828801"/>
            <a:ext cx="5571671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1"/>
            <a:ext cx="3585028" cy="1435100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096000" y="1828801"/>
            <a:ext cx="5715000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1"/>
            <a:ext cx="3584448" cy="1435100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817BE-EAFE-488D-818F-3A834185D3B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92439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51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57E-8730-495C-B72C-7BA235BB7AD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2" y="3873724"/>
            <a:ext cx="2077359" cy="2031776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86399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3" y="3873724"/>
            <a:ext cx="2077359" cy="2031776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067405" y="1835375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9" cy="2031776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70C7-51DA-4C40-888B-8B285A0F75BB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378141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8802"/>
            <a:ext cx="2819400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E966-8415-402E-B332-A7CC6B09356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33751" y="1828802"/>
            <a:ext cx="2824163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57912" y="1826531"/>
            <a:ext cx="2821781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977313" y="1826531"/>
            <a:ext cx="2833688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3" y="2971800"/>
            <a:ext cx="1461407" cy="1439408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6" y="2971800"/>
            <a:ext cx="1461407" cy="1439408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6" y="2971800"/>
            <a:ext cx="1461407" cy="1439408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4" y="2971800"/>
            <a:ext cx="1461407" cy="1439408"/>
          </a:xfrm>
          <a:solidFill>
            <a:srgbClr val="A22B38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C153F-3CBA-4181-B037-6B310FABB90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8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F0FC-FFAA-4039-A769-69F98E1E889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77123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39895" y="1826532"/>
            <a:ext cx="2240280" cy="197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10" y="2700789"/>
            <a:ext cx="1116693" cy="1099883"/>
          </a:xfrm>
          <a:solidFill>
            <a:schemeClr val="accent2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3" y="2700789"/>
            <a:ext cx="1116693" cy="1099883"/>
          </a:xfrm>
          <a:solidFill>
            <a:schemeClr val="accent4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6" y="2700789"/>
            <a:ext cx="1116693" cy="1099883"/>
          </a:xfrm>
          <a:solidFill>
            <a:schemeClr val="accent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4" y="2700789"/>
            <a:ext cx="1116693" cy="1099883"/>
          </a:xfrm>
          <a:solidFill>
            <a:srgbClr val="A22B38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5E925-2FCB-43EF-8928-862B5DDB1D8D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03911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3229-5410-4D93-9AD3-A509D72622F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1970316"/>
          </a:xfrm>
          <a:solidFill>
            <a:schemeClr val="tx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1970316"/>
          </a:xfrm>
          <a:solidFill>
            <a:schemeClr val="accent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1970316"/>
          </a:xfrm>
          <a:solidFill>
            <a:schemeClr val="accent4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1970316"/>
          </a:xfrm>
          <a:solidFill>
            <a:schemeClr val="accent1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1970316"/>
          </a:xfrm>
          <a:solidFill>
            <a:srgbClr val="A22B38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5" y="3799113"/>
            <a:ext cx="2194563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7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13343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35ED-FA26-4B2D-B129-C7BD7701DBE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1" cy="1307592"/>
          </a:xfrm>
          <a:solidFill>
            <a:schemeClr val="tx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7"/>
            <a:ext cx="1697451" cy="1307592"/>
          </a:xfrm>
          <a:solidFill>
            <a:schemeClr val="accent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1" cy="1307592"/>
          </a:xfrm>
          <a:solidFill>
            <a:schemeClr val="accent4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2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7DCE-7B9D-4DEB-967D-ECB0AFFEB9E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5"/>
            <a:ext cx="1700784" cy="987552"/>
          </a:xfrm>
          <a:solidFill>
            <a:schemeClr val="accent4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49" y="1861456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49" y="2888303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7" y="3914355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3"/>
            <a:ext cx="1700784" cy="987552"/>
          </a:xfrm>
          <a:solidFill>
            <a:schemeClr val="accent1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7" y="4940407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34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1B8B-D1E3-4E4C-A29B-7FCF9F0C131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2" y="1861456"/>
            <a:ext cx="1050471" cy="768096"/>
          </a:xfrm>
          <a:solidFill>
            <a:schemeClr val="tx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2" y="2681880"/>
            <a:ext cx="1050471" cy="768096"/>
          </a:xfrm>
          <a:solidFill>
            <a:schemeClr val="accent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3502304"/>
            <a:ext cx="1050471" cy="768096"/>
          </a:xfrm>
          <a:solidFill>
            <a:schemeClr val="accent4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30" y="1861456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8" y="2679568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8" y="3497680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2" y="4322728"/>
            <a:ext cx="1050471" cy="768096"/>
          </a:xfrm>
          <a:solidFill>
            <a:schemeClr val="accent1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30" y="4315792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2" y="5143151"/>
            <a:ext cx="1050471" cy="768096"/>
          </a:xfrm>
          <a:solidFill>
            <a:srgbClr val="A22B38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8" y="5133905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66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1" y="1118283"/>
            <a:ext cx="11315700" cy="4074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3272-FBF7-49A3-9A92-5A365064C13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2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EE1E62-6849-4A13-AFE6-80F21AC14EA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13263" y="2975656"/>
            <a:ext cx="3165475" cy="609373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[blank]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2E36E-0880-4ED1-941C-15199A0FA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E92DE-FB09-4887-9870-C8EA7C39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CC8E-C163-4D27-8E8B-087072A6A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6" y="2285999"/>
            <a:ext cx="5440691" cy="22860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A5A7CBD-3436-4CBA-A4D1-32C17BFE270A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12549-C531-4F81-9A9A-4C2576334E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01169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E72BA-48BB-D949-B687-1F086A0B9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05740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1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1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5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2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2" y="1118284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7356074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B04-743A-41FA-9CE3-046EE1BF061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9353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35F3-F494-4EAB-9908-882AACE69EE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5300" y="1118283"/>
            <a:ext cx="5502275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3"/>
            <a:ext cx="5638800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</p:spTree>
    <p:extLst>
      <p:ext uri="{BB962C8B-B14F-4D97-AF65-F5344CB8AC3E}">
        <p14:creationId xmlns:p14="http://schemas.microsoft.com/office/powerpoint/2010/main" val="7074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FCBB-C218-4855-877B-097DE870EC0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032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F937-1C54-4557-807E-9B09DCC6C49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66584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F8B-9C4B-4DAD-82B1-CAA6C43357E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7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5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51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3" y="3868739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</p:spTree>
    <p:extLst>
      <p:ext uri="{BB962C8B-B14F-4D97-AF65-F5344CB8AC3E}">
        <p14:creationId xmlns:p14="http://schemas.microsoft.com/office/powerpoint/2010/main" val="37750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7B4F-B84E-43CB-AB95-642C1F3C210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663575"/>
          </a:xfrm>
          <a:solidFill>
            <a:srgbClr val="A22B38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29471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97D0-3F2C-4C5F-B87D-BCF2FB539EC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7432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9"/>
            <a:ext cx="27432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3" y="1828799"/>
            <a:ext cx="27432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9"/>
            <a:ext cx="274320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8056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4D087D-EF83-4A62-AD98-E31A422A942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5301" y="0"/>
            <a:ext cx="11315700" cy="10740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95301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1000" y="738686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343F-E396-4E9A-81F7-3F8C07B778E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93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64900" y="6486983"/>
            <a:ext cx="542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79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71" r:id="rId20"/>
    <p:sldLayoutId id="2147483872" r:id="rId21"/>
    <p:sldLayoutId id="2147483875" r:id="rId22"/>
    <p:sldLayoutId id="2147483877" r:id="rId23"/>
    <p:sldLayoutId id="2147483881" r:id="rId24"/>
    <p:sldLayoutId id="2147483882" r:id="rId25"/>
    <p:sldLayoutId id="2147483883" r:id="rId2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67" kern="1200">
          <a:solidFill>
            <a:schemeClr val="tx2"/>
          </a:solidFill>
          <a:latin typeface="+mn-lt"/>
          <a:ea typeface="+mn-ea"/>
          <a:cs typeface="+mn-cs"/>
        </a:defRPr>
      </a:lvl1pPr>
      <a:lvl2pPr marL="230182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458777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5088" userDrawn="1">
          <p15:clr>
            <a:srgbClr val="FDE53C"/>
          </p15:clr>
        </p15:guide>
        <p15:guide id="73" orient="horz" pos="4960" userDrawn="1">
          <p15:clr>
            <a:srgbClr val="F26B43"/>
          </p15:clr>
        </p15:guide>
        <p15:guide id="74" userDrawn="1">
          <p15:clr>
            <a:srgbClr val="F26B43"/>
          </p15:clr>
        </p15:guide>
        <p15:guide id="75" pos="9920" userDrawn="1">
          <p15:clr>
            <a:srgbClr val="F26B43"/>
          </p15:clr>
        </p15:guide>
        <p15:guide id="76" pos="352" userDrawn="1">
          <p15:clr>
            <a:srgbClr val="F26B43"/>
          </p15:clr>
        </p15:guide>
        <p15:guide id="77" orient="horz" pos="5440" userDrawn="1">
          <p15:clr>
            <a:srgbClr val="F26B43"/>
          </p15:clr>
        </p15:guide>
        <p15:guide id="78" pos="416" userDrawn="1">
          <p15:clr>
            <a:srgbClr val="F26B43"/>
          </p15:clr>
        </p15:guide>
        <p15:guide id="79" orient="horz" pos="320" userDrawn="1">
          <p15:clr>
            <a:srgbClr val="F26B43"/>
          </p15:clr>
        </p15:guide>
        <p15:guide id="80" orient="horz" pos="480" userDrawn="1">
          <p15:clr>
            <a:srgbClr val="F26B43"/>
          </p15:clr>
        </p15:guide>
        <p15:guide id="81" orient="horz" pos="928" userDrawn="1">
          <p15:clr>
            <a:srgbClr val="F26B43"/>
          </p15:clr>
        </p15:guide>
        <p15:guide id="82" orient="horz" pos="3296" userDrawn="1">
          <p15:clr>
            <a:srgbClr val="F26B43"/>
          </p15:clr>
        </p15:guide>
        <p15:guide id="83" orient="horz" pos="5632" userDrawn="1">
          <p15:clr>
            <a:srgbClr val="F26B43"/>
          </p15:clr>
        </p15:guide>
        <p15:guide id="84" pos="9856" userDrawn="1">
          <p15:clr>
            <a:srgbClr val="F26B43"/>
          </p15:clr>
        </p15:guide>
        <p15:guide id="85" pos="5152" userDrawn="1">
          <p15:clr>
            <a:srgbClr val="FDE53C"/>
          </p15:clr>
        </p15:guide>
        <p15:guide id="86" pos="3584" userDrawn="1">
          <p15:clr>
            <a:srgbClr val="F26B43"/>
          </p15:clr>
        </p15:guide>
        <p15:guide id="87" pos="6656" userDrawn="1">
          <p15:clr>
            <a:srgbClr val="F26B43"/>
          </p15:clr>
        </p15:guide>
        <p15:guide id="88" pos="3520" userDrawn="1">
          <p15:clr>
            <a:srgbClr val="F26B43"/>
          </p15:clr>
        </p15:guide>
        <p15:guide id="89" pos="6720" userDrawn="1">
          <p15:clr>
            <a:srgbClr val="F26B43"/>
          </p15:clr>
        </p15:guide>
        <p15:guide id="90" orient="horz" pos="3232" userDrawn="1">
          <p15:clr>
            <a:srgbClr val="F26B43"/>
          </p15:clr>
        </p15:guide>
        <p15:guide id="91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D759D97C-F069-1548-A259-60B1A5EFEE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0593" r="-3736" b="14657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0401C3-3D0D-B643-AA12-E39B20435710}"/>
              </a:ext>
            </a:extLst>
          </p:cNvPr>
          <p:cNvSpPr/>
          <p:nvPr/>
        </p:nvSpPr>
        <p:spPr>
          <a:xfrm>
            <a:off x="0" y="0"/>
            <a:ext cx="4933507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0"/>
                  <a:lumOff val="100000"/>
                  <a:alpha val="0"/>
                </a:schemeClr>
              </a:gs>
              <a:gs pos="37000">
                <a:schemeClr val="bg1"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351" y="1828800"/>
            <a:ext cx="7178221" cy="2128837"/>
          </a:xfrm>
        </p:spPr>
        <p:txBody>
          <a:bodyPr/>
          <a:lstStyle/>
          <a:p>
            <a:r>
              <a:rPr lang="en-US" altLang="en-US" dirty="0"/>
              <a:t>Making the Most </a:t>
            </a:r>
            <a:br>
              <a:rPr lang="en-US" altLang="en-US" dirty="0"/>
            </a:br>
            <a:r>
              <a:rPr lang="en-US" altLang="en-US" dirty="0"/>
              <a:t>of Your Working Day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1CDA0-72E7-EA41-8DD0-454CE8E5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5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866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r>
              <a:rPr lang="en-US" altLang="en-US" sz="3050" dirty="0"/>
              <a:t>How To Classify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86998-059A-5F4B-BFBA-5FD35E77D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175435"/>
            <a:ext cx="2896637" cy="108811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50" dirty="0"/>
              <a:t>Clarify the interactions between importance and urgency</a:t>
            </a:r>
            <a:r>
              <a:rPr lang="en-US" sz="2250" dirty="0">
                <a:cs typeface="Arial"/>
              </a:rPr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264900" y="6486983"/>
            <a:ext cx="542472" cy="365125"/>
          </a:xfrm>
        </p:spPr>
        <p:txBody>
          <a:bodyPr/>
          <a:lstStyle/>
          <a:p>
            <a:fld id="{D2812549-C531-4F81-9A9A-4C2576334E3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4350" name="TextBox 6"/>
          <p:cNvSpPr txBox="1">
            <a:spLocks noChangeArrowheads="1"/>
          </p:cNvSpPr>
          <p:nvPr/>
        </p:nvSpPr>
        <p:spPr bwMode="auto">
          <a:xfrm>
            <a:off x="5162798" y="1313252"/>
            <a:ext cx="282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/>
              <a:t>Urgent</a:t>
            </a:r>
          </a:p>
        </p:txBody>
      </p:sp>
      <p:sp>
        <p:nvSpPr>
          <p:cNvPr id="14351" name="TextBox 7"/>
          <p:cNvSpPr txBox="1">
            <a:spLocks noChangeArrowheads="1"/>
          </p:cNvSpPr>
          <p:nvPr/>
        </p:nvSpPr>
        <p:spPr bwMode="auto">
          <a:xfrm>
            <a:off x="8099747" y="1313252"/>
            <a:ext cx="282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/>
              <a:t>Not Urgent</a:t>
            </a:r>
          </a:p>
        </p:txBody>
      </p:sp>
      <p:sp>
        <p:nvSpPr>
          <p:cNvPr id="14352" name="TextBox 8"/>
          <p:cNvSpPr txBox="1">
            <a:spLocks noChangeArrowheads="1"/>
          </p:cNvSpPr>
          <p:nvPr/>
        </p:nvSpPr>
        <p:spPr bwMode="auto">
          <a:xfrm>
            <a:off x="2953466" y="2486735"/>
            <a:ext cx="1952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dirty="0"/>
              <a:t>High</a:t>
            </a:r>
          </a:p>
          <a:p>
            <a:pPr algn="r"/>
            <a:r>
              <a:rPr lang="en-US" altLang="en-US" sz="2000" dirty="0"/>
              <a:t>importance</a:t>
            </a:r>
          </a:p>
        </p:txBody>
      </p:sp>
      <p:sp>
        <p:nvSpPr>
          <p:cNvPr id="14353" name="TextBox 11"/>
          <p:cNvSpPr txBox="1">
            <a:spLocks noChangeArrowheads="1"/>
          </p:cNvSpPr>
          <p:nvPr/>
        </p:nvSpPr>
        <p:spPr bwMode="auto">
          <a:xfrm>
            <a:off x="3209899" y="4524032"/>
            <a:ext cx="1696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dirty="0"/>
              <a:t>Low</a:t>
            </a:r>
          </a:p>
          <a:p>
            <a:pPr algn="r"/>
            <a:r>
              <a:rPr lang="en-US" altLang="en-US" sz="2000" dirty="0"/>
              <a:t>importance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6C3B9-AE93-5743-BF68-32476A1D06F9}"/>
              </a:ext>
            </a:extLst>
          </p:cNvPr>
          <p:cNvGrpSpPr/>
          <p:nvPr/>
        </p:nvGrpSpPr>
        <p:grpSpPr>
          <a:xfrm>
            <a:off x="5090635" y="1847049"/>
            <a:ext cx="5905750" cy="4241145"/>
            <a:chOff x="2526120" y="1650596"/>
            <a:chExt cx="6725257" cy="482966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B0B058-EBEE-F449-A67A-D029650B225E}"/>
                </a:ext>
              </a:extLst>
            </p:cNvPr>
            <p:cNvSpPr/>
            <p:nvPr/>
          </p:nvSpPr>
          <p:spPr>
            <a:xfrm>
              <a:off x="2526120" y="1650596"/>
              <a:ext cx="3298587" cy="226302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lvl="0" defTabSz="8001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dirty="0"/>
                <a:t>Necessity</a:t>
              </a:r>
            </a:p>
            <a:p>
              <a:pPr marL="182563" lvl="0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Crisis</a:t>
              </a:r>
            </a:p>
            <a:p>
              <a:pPr marL="182563" lvl="0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Pressing Problems</a:t>
              </a:r>
            </a:p>
            <a:p>
              <a:pPr marL="182563" lvl="0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Deadline-driven projects, meetings, preparations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A048B1F-9A09-2D4A-A622-C1C8D3A67900}"/>
                </a:ext>
              </a:extLst>
            </p:cNvPr>
            <p:cNvSpPr/>
            <p:nvPr/>
          </p:nvSpPr>
          <p:spPr>
            <a:xfrm>
              <a:off x="5952790" y="1650596"/>
              <a:ext cx="3298587" cy="226302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defTabSz="8001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dirty="0"/>
                <a:t>Effectiveness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Preparation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Prevention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Planning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Relationship building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Needed relaxation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Empowerment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6278C79-A0AD-A744-ADB9-C584F1C383A1}"/>
                </a:ext>
              </a:extLst>
            </p:cNvPr>
            <p:cNvSpPr/>
            <p:nvPr/>
          </p:nvSpPr>
          <p:spPr>
            <a:xfrm>
              <a:off x="2527707" y="4019260"/>
              <a:ext cx="3298587" cy="245571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lvl="0" defTabSz="8001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dirty="0"/>
                <a:t>Deception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Needless Interruptions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Unnecessary Reports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Unimportant meetings, phone calls, mail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Other people’s minor issues</a:t>
              </a:r>
            </a:p>
            <a:p>
              <a:pPr marL="239713" indent="-23971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4F67F80-EEE1-F043-8A55-7B2C8FE6BCC9}"/>
                </a:ext>
              </a:extLst>
            </p:cNvPr>
            <p:cNvSpPr/>
            <p:nvPr/>
          </p:nvSpPr>
          <p:spPr>
            <a:xfrm>
              <a:off x="5952790" y="4024550"/>
              <a:ext cx="3298587" cy="2455711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defTabSz="800100">
                <a:lnSpc>
                  <a:spcPts val="1800"/>
                </a:lnSpc>
                <a:spcBef>
                  <a:spcPct val="0"/>
                </a:spcBef>
              </a:pPr>
              <a:r>
                <a:rPr lang="en-US" sz="1600" dirty="0"/>
                <a:t>Waste &amp; Excess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Trivia, busywork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Some phone calls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Time wasters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“Escape’ activities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Irrelevant mail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Excessive TV</a:t>
              </a:r>
            </a:p>
            <a:p>
              <a:pPr marL="182563" indent="-18256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Excessive relaxation</a:t>
              </a:r>
            </a:p>
            <a:p>
              <a:pPr marL="239713" indent="-239713" defTabSz="800100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1510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r>
              <a:rPr lang="en-US" altLang="en-US" sz="3050" dirty="0"/>
              <a:t>How To Negotiate</a:t>
            </a:r>
          </a:p>
        </p:txBody>
      </p:sp>
      <p:sp>
        <p:nvSpPr>
          <p:cNvPr id="9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5300" y="1500188"/>
            <a:ext cx="11315700" cy="3692525"/>
          </a:xfrm>
        </p:spPr>
        <p:txBody>
          <a:bodyPr/>
          <a:lstStyle>
            <a:lvl1pPr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670" dirty="0"/>
              <a:t>Before you say yes: </a:t>
            </a:r>
          </a:p>
          <a:p>
            <a:pPr marL="239713" indent="-2397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70" dirty="0"/>
              <a:t>Catch yourself. </a:t>
            </a:r>
          </a:p>
          <a:p>
            <a:pPr marL="239713" indent="-2397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70" dirty="0"/>
              <a:t>Ask for time.</a:t>
            </a:r>
          </a:p>
          <a:p>
            <a:pPr marL="239713" indent="-2397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70" dirty="0"/>
              <a:t>Think ahead.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64900" y="6486983"/>
            <a:ext cx="542472" cy="365125"/>
          </a:xfrm>
        </p:spPr>
        <p:txBody>
          <a:bodyPr/>
          <a:lstStyle/>
          <a:p>
            <a:fld id="{D2812549-C531-4F81-9A9A-4C2576334E3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3B6D1C-1E76-F041-9D6F-906BDA47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3520"/>
          <a:stretch/>
        </p:blipFill>
        <p:spPr>
          <a:xfrm>
            <a:off x="4625320" y="1473200"/>
            <a:ext cx="7566680" cy="43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87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How To Negotiate</a:t>
            </a:r>
          </a:p>
        </p:txBody>
      </p:sp>
      <p:sp>
        <p:nvSpPr>
          <p:cNvPr id="9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5300" y="1473200"/>
            <a:ext cx="3862435" cy="3831015"/>
          </a:xfrm>
        </p:spPr>
        <p:txBody>
          <a:bodyPr/>
          <a:lstStyle>
            <a:lvl1pPr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Try these six steps: 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Explain.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Show empathy.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Offer alternatives.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Acknowledge limitations.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Provide adequate warning.</a:t>
            </a:r>
          </a:p>
          <a:p>
            <a:pPr marL="465655" indent="-465655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Convey that your time </a:t>
            </a:r>
            <a:br>
              <a:rPr lang="en-US" sz="2400" dirty="0"/>
            </a:br>
            <a:r>
              <a:rPr lang="en-US" sz="2400" dirty="0"/>
              <a:t>is valuable.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6391" name="Picture 13" descr="C:\Users\dtlouga1\Downloads\business.man and a woman shaking hands over a desk.supervisor.custom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8638" r="9163" b="13479"/>
          <a:stretch/>
        </p:blipFill>
        <p:spPr bwMode="auto">
          <a:xfrm>
            <a:off x="4625320" y="1473201"/>
            <a:ext cx="7566680" cy="434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193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r>
              <a:rPr lang="en-US" altLang="en-US" sz="3050" dirty="0"/>
              <a:t>How To Negotiate</a:t>
            </a:r>
          </a:p>
        </p:txBody>
      </p:sp>
      <p:sp>
        <p:nvSpPr>
          <p:cNvPr id="8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5300" y="2146300"/>
            <a:ext cx="11315700" cy="365125"/>
          </a:xfrm>
        </p:spPr>
        <p:txBody>
          <a:bodyPr/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670" dirty="0"/>
              <a:t>List the tasks you’re already handling. Try saying: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64900" y="6486983"/>
            <a:ext cx="542472" cy="365125"/>
          </a:xfrm>
        </p:spPr>
        <p:txBody>
          <a:bodyPr/>
          <a:lstStyle/>
          <a:p>
            <a:fld id="{D2812549-C531-4F81-9A9A-4C2576334E3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5458B5-42CF-D54C-96E6-DAAFAC908017}"/>
              </a:ext>
            </a:extLst>
          </p:cNvPr>
          <p:cNvGrpSpPr/>
          <p:nvPr/>
        </p:nvGrpSpPr>
        <p:grpSpPr>
          <a:xfrm>
            <a:off x="381000" y="2794796"/>
            <a:ext cx="11458576" cy="2591592"/>
            <a:chOff x="523876" y="2532068"/>
            <a:chExt cx="11144248" cy="178275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17A2072-D62D-704E-96A0-DD9A3723F966}"/>
                </a:ext>
              </a:extLst>
            </p:cNvPr>
            <p:cNvSpPr/>
            <p:nvPr/>
          </p:nvSpPr>
          <p:spPr>
            <a:xfrm>
              <a:off x="523876" y="2532068"/>
              <a:ext cx="3636963" cy="178275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lvl="0" defTabSz="800100">
                <a:lnSpc>
                  <a:spcPts val="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“I would like to help, but my priority for this week is …” 	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BDAD9CB-9DDD-7144-9BB7-7C3FB1873D55}"/>
                </a:ext>
              </a:extLst>
            </p:cNvPr>
            <p:cNvSpPr/>
            <p:nvPr/>
          </p:nvSpPr>
          <p:spPr>
            <a:xfrm>
              <a:off x="4277519" y="2532068"/>
              <a:ext cx="3636963" cy="178275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10105"/>
                <a:satOff val="-183"/>
                <a:lumOff val="26617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lvl="0" defTabSz="800100">
                <a:lnSpc>
                  <a:spcPts val="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“We need to discuss this further. Right now, I don’t have capacity.”	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4F38C4C-7424-6F4C-879F-915DF980DFFC}"/>
                </a:ext>
              </a:extLst>
            </p:cNvPr>
            <p:cNvSpPr/>
            <p:nvPr/>
          </p:nvSpPr>
          <p:spPr>
            <a:xfrm>
              <a:off x="8031161" y="2532068"/>
              <a:ext cx="3636963" cy="1782757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50000"/>
                <a:hueOff val="10105"/>
                <a:satOff val="-183"/>
                <a:lumOff val="26617"/>
                <a:alphaOff val="0"/>
              </a:schemeClr>
            </a:effectRef>
            <a:fontRef idx="minor">
              <a:schemeClr val="lt1"/>
            </a:fontRef>
          </p:style>
          <p:txBody>
            <a:bodyPr lIns="182880" tIns="182880" rIns="182880"/>
            <a:lstStyle/>
            <a:p>
              <a:pPr lvl="0" defTabSz="800100">
                <a:lnSpc>
                  <a:spcPts val="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“Yes, of course. Can I ask your team member to take on another project for me if I take </a:t>
              </a:r>
              <a:br>
                <a:rPr lang="en-US" sz="2400" dirty="0"/>
              </a:br>
              <a:r>
                <a:rPr lang="en-US" sz="2400" dirty="0"/>
                <a:t>on this task for you?”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0312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How To Minimize Distractions</a:t>
            </a:r>
          </a:p>
        </p:txBody>
      </p:sp>
      <p:sp>
        <p:nvSpPr>
          <p:cNvPr id="9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95303" y="1473200"/>
            <a:ext cx="3519486" cy="3831016"/>
          </a:xfrm>
        </p:spPr>
        <p:txBody>
          <a:bodyPr vert="horz" lIns="0" tIns="0" rIns="0" bIns="0" rtlCol="0" anchor="t">
            <a:noAutofit/>
          </a:bodyPr>
          <a:lstStyle>
            <a:lvl1pPr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46D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650" dirty="0"/>
              <a:t>How to handle three common distractions</a:t>
            </a:r>
            <a:r>
              <a:rPr lang="en-US" altLang="en-US" sz="2650" dirty="0">
                <a:cs typeface="Arial"/>
              </a:rPr>
              <a:t>:</a:t>
            </a:r>
            <a:endParaRPr lang="en-US" altLang="en-US" sz="2670" dirty="0"/>
          </a:p>
          <a:p>
            <a:r>
              <a:rPr lang="en-US" altLang="en-US" sz="2650" dirty="0"/>
              <a:t>1. Email</a:t>
            </a:r>
            <a:endParaRPr lang="en-US" altLang="en-US" sz="2650" dirty="0">
              <a:cs typeface="Arial"/>
            </a:endParaRPr>
          </a:p>
          <a:p>
            <a:r>
              <a:rPr lang="en-US" altLang="en-US" sz="2670" dirty="0"/>
              <a:t>2. Phone calls</a:t>
            </a:r>
          </a:p>
          <a:p>
            <a:r>
              <a:rPr lang="en-US" altLang="en-US" sz="2670" dirty="0"/>
              <a:t>3. Social media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5" t="12780" r="2095" b="6441"/>
          <a:stretch/>
        </p:blipFill>
        <p:spPr bwMode="auto">
          <a:xfrm>
            <a:off x="4625321" y="1473200"/>
            <a:ext cx="7566680" cy="43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26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50" dirty="0"/>
              <a:t>Make Time for Yourself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12549-C531-4F81-9A9A-4C2576334E3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15" name="Picture 14" title="Lifestyle_LightExercise_0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2911" y="1229782"/>
            <a:ext cx="393993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2845" y="1229783"/>
            <a:ext cx="7486649" cy="4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3071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17074" y="1"/>
            <a:ext cx="11315700" cy="1074059"/>
          </a:xfrm>
        </p:spPr>
        <p:txBody>
          <a:bodyPr/>
          <a:lstStyle/>
          <a:p>
            <a:r>
              <a:rPr lang="en-US" spc="-1" dirty="0"/>
              <a:t>Employee Assistance Program (EAP)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95900" y="6486984"/>
            <a:ext cx="5595013" cy="365125"/>
          </a:xfrm>
        </p:spPr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CustomShape 3"/>
          <p:cNvSpPr/>
          <p:nvPr/>
        </p:nvSpPr>
        <p:spPr>
          <a:xfrm>
            <a:off x="517073" y="1961661"/>
            <a:ext cx="6548376" cy="336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469" lvl="1" indent="-227989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Free counselling and support for all employees and eligible family members.</a:t>
            </a:r>
          </a:p>
          <a:p>
            <a:pPr marL="228469" lvl="1" indent="-227989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Easily accessible, voluntary and confidential in accordance with the law.</a:t>
            </a:r>
          </a:p>
          <a:p>
            <a:pPr marL="228469" lvl="1" indent="-227989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</a:rPr>
              <a:t>​</a:t>
            </a:r>
            <a:r>
              <a:rPr lang="en-GB" sz="2667" dirty="0">
                <a:solidFill>
                  <a:schemeClr val="tx2"/>
                </a:solidFill>
              </a:rPr>
              <a:t>A service that can provide support for personal or work-related issues.</a:t>
            </a:r>
            <a:r>
              <a:rPr lang="en-US" sz="2667" dirty="0">
                <a:solidFill>
                  <a:schemeClr val="tx2"/>
                </a:solidFill>
              </a:rPr>
              <a:t>​</a:t>
            </a:r>
          </a:p>
          <a:p>
            <a:pPr marL="228469" lvl="1" indent="-227989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Staffed by experienced professionals.</a:t>
            </a: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B7A51C4-2FE0-5045-88A5-AA0911FA75A5}"/>
              </a:ext>
            </a:extLst>
          </p:cNvPr>
          <p:cNvPicPr/>
          <p:nvPr/>
        </p:nvPicPr>
        <p:blipFill rotWithShape="1">
          <a:blip r:embed="rId3"/>
          <a:srcRect t="9814" b="6870"/>
          <a:stretch/>
        </p:blipFill>
        <p:spPr>
          <a:xfrm>
            <a:off x="7192371" y="1305015"/>
            <a:ext cx="4376383" cy="4764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6762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About Professional Support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5901" y="6486983"/>
            <a:ext cx="5600700" cy="365125"/>
          </a:xfrm>
        </p:spPr>
        <p:txBody>
          <a:bodyPr vert="horz" lIns="0" tIns="0" rIns="0" bIns="0" rtlCol="0" anchor="ctr"/>
          <a:lstStyle/>
          <a:p>
            <a:pPr algn="l"/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2" y="1174730"/>
            <a:ext cx="11315700" cy="5102601"/>
          </a:xfrm>
        </p:spPr>
        <p:txBody>
          <a:bodyPr vert="horz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  <a:buClr>
                <a:srgbClr val="005293"/>
              </a:buClr>
              <a:buSzPct val="115000"/>
            </a:pPr>
            <a:r>
              <a:rPr lang="en-US" altLang="en-US" sz="2133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You may consider seeking professional support if you experience any of the following: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Sleep problems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Performance issues at work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Relationship difficulties with family or friends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Loss of interest in hobbies you normally enjoy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Lack of care about normal everyday work tasks.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Excessive anxiety or worrying more than normal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Feeling overwhelmed or sad for more than two weeks.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A noticeable change in appetite, eating too little or too much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Behavior and coping methods have become harmful to yourself or others, whether that is through aggressive behavior or unhealthy habits, such as alcohol or drug misuse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59" lvl="1" indent="-380981" eaLnBrk="0" hangingPunct="0">
              <a:buFont typeface="Arial" charset="0"/>
              <a:tabLst>
                <a:tab pos="1145061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Thoughts of harm to self and/or others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en-US" sz="2133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Keep in mind some of these conditions may warrant more urgent professional help and you should seek support if you are unsure. </a:t>
            </a:r>
            <a:endParaRPr lang="en-US" altLang="en-US" sz="2133" dirty="0">
              <a:solidFill>
                <a:srgbClr val="535A5D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05595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 for attending today’s presentation. </a:t>
            </a:r>
          </a:p>
        </p:txBody>
      </p:sp>
      <p:sp>
        <p:nvSpPr>
          <p:cNvPr id="21507" name="Text Placeholder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Making the Most of Your Working Day</a:t>
            </a:r>
          </a:p>
        </p:txBody>
      </p:sp>
    </p:spTree>
    <p:extLst>
      <p:ext uri="{BB962C8B-B14F-4D97-AF65-F5344CB8AC3E}">
        <p14:creationId xmlns:p14="http://schemas.microsoft.com/office/powerpoint/2010/main" val="20462526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A26051-C512-3A43-9EDA-4E5EC5DD2F52}"/>
              </a:ext>
            </a:extLst>
          </p:cNvPr>
          <p:cNvSpPr txBox="1">
            <a:spLocks/>
          </p:cNvSpPr>
          <p:nvPr/>
        </p:nvSpPr>
        <p:spPr bwMode="gray">
          <a:xfrm>
            <a:off x="2" y="1473200"/>
            <a:ext cx="12191999" cy="4400659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>
                <a:cs typeface="Arial"/>
              </a:rPr>
              <a:t>The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5B6AB4C-CA2F-0F4E-9D39-7A6CE20ECB9A}"/>
              </a:ext>
            </a:extLst>
          </p:cNvPr>
          <p:cNvSpPr txBox="1">
            <a:spLocks/>
          </p:cNvSpPr>
          <p:nvPr/>
        </p:nvSpPr>
        <p:spPr bwMode="gray">
          <a:xfrm>
            <a:off x="495299" y="1687183"/>
            <a:ext cx="11696699" cy="4030182"/>
          </a:xfrm>
          <a:prstGeom prst="rect">
            <a:avLst/>
          </a:prstGeom>
          <a:noFill/>
        </p:spPr>
        <p:txBody>
          <a:bodyPr vert="horz" lIns="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Welcome/Learning points	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What is time management?	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Procrastination and perfectionism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Seven strategies for prioritization</a:t>
            </a: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How to classify tasks</a:t>
            </a: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How to negotiate</a:t>
            </a: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How to minimize distractions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Make time for yourself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Make your action plan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About professional support	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Closing</a:t>
            </a: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0CBDF11-D3AA-8643-B0A3-A16DABF3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71624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FC2AA-09DD-4DC9-BB2B-8335F073CC0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FE5009D-E858-6A4F-A61A-56D81BD3E5B5}"/>
              </a:ext>
            </a:extLst>
          </p:cNvPr>
          <p:cNvSpPr txBox="1">
            <a:spLocks/>
          </p:cNvSpPr>
          <p:nvPr/>
        </p:nvSpPr>
        <p:spPr bwMode="gray">
          <a:xfrm>
            <a:off x="2" y="1473200"/>
            <a:ext cx="12191999" cy="4400659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5B30-22BE-A14A-89DE-08F6DCCAF26A}"/>
              </a:ext>
            </a:extLst>
          </p:cNvPr>
          <p:cNvSpPr txBox="1">
            <a:spLocks/>
          </p:cNvSpPr>
          <p:nvPr/>
        </p:nvSpPr>
        <p:spPr bwMode="gray">
          <a:xfrm>
            <a:off x="495301" y="1493702"/>
            <a:ext cx="11696699" cy="4400659"/>
          </a:xfrm>
          <a:prstGeom prst="rect">
            <a:avLst/>
          </a:prstGeom>
          <a:noFill/>
        </p:spPr>
        <p:txBody>
          <a:bodyPr vert="horz" lIns="0" tIns="121920" rIns="0" bIns="121920" numCol="1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220" indent="-23622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Discuss the importance of time management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236220" indent="-23622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Understand the impact of procrastination and perfectionism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on time management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Learn time management strategies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spcBef>
                <a:spcPts val="0"/>
              </a:spcBef>
              <a:spcAft>
                <a:spcPts val="1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Discuss how to the make the most of your time</a:t>
            </a:r>
            <a:r>
              <a:rPr lang="en-US" altLang="en-US" sz="2800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1837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What Is Time Management?</a:t>
            </a:r>
          </a:p>
        </p:txBody>
      </p:sp>
      <p:sp>
        <p:nvSpPr>
          <p:cNvPr id="16" name="Content Placeholder 15"/>
          <p:cNvSpPr txBox="1">
            <a:spLocks noGrp="1"/>
          </p:cNvSpPr>
          <p:nvPr>
            <p:ph idx="1"/>
          </p:nvPr>
        </p:nvSpPr>
        <p:spPr>
          <a:xfrm>
            <a:off x="495301" y="1507342"/>
            <a:ext cx="3887513" cy="40744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en-US" sz="2600" dirty="0"/>
              <a:t>Time management =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sz="2600" dirty="0"/>
              <a:t>an ongoing process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sz="2600" dirty="0"/>
              <a:t>prioritizing tasks based on importance and urgency to achieve efficiency</a:t>
            </a:r>
            <a:r>
              <a:rPr lang="en-US" altLang="en-US" sz="2600" dirty="0">
                <a:cs typeface="Arial"/>
              </a:rPr>
              <a:t>.</a:t>
            </a:r>
            <a:endParaRPr lang="en-US" altLang="en-US" sz="2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8205" name="Picture 5" descr="H:\WORKSHOP PHOTOS\Microsoft Clip Organizer\j04266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"/>
          <a:stretch/>
        </p:blipFill>
        <p:spPr bwMode="auto">
          <a:xfrm>
            <a:off x="4673599" y="1507342"/>
            <a:ext cx="7518401" cy="43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247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CED5E6-5F82-FC4C-8039-4A0FF08AED71}"/>
              </a:ext>
            </a:extLst>
          </p:cNvPr>
          <p:cNvSpPr txBox="1">
            <a:spLocks/>
          </p:cNvSpPr>
          <p:nvPr/>
        </p:nvSpPr>
        <p:spPr bwMode="gray">
          <a:xfrm>
            <a:off x="2" y="0"/>
            <a:ext cx="12191999" cy="5873859"/>
          </a:xfrm>
          <a:prstGeom prst="rect">
            <a:avLst/>
          </a:prstGeom>
          <a:solidFill>
            <a:schemeClr val="accent2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0" y="2354262"/>
            <a:ext cx="12191998" cy="1074738"/>
          </a:xfrm>
        </p:spPr>
        <p:txBody>
          <a:bodyPr anchor="ctr"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Procrastination and Perfectionism</a:t>
            </a:r>
          </a:p>
        </p:txBody>
      </p:sp>
    </p:spTree>
    <p:extLst>
      <p:ext uri="{BB962C8B-B14F-4D97-AF65-F5344CB8AC3E}">
        <p14:creationId xmlns:p14="http://schemas.microsoft.com/office/powerpoint/2010/main" val="12560328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r>
              <a:rPr lang="en-US" altLang="en-US" sz="3050" dirty="0"/>
              <a:t>Procrastination and Perfectionism</a:t>
            </a:r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95300" y="1473198"/>
            <a:ext cx="4405313" cy="424180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60" dirty="0"/>
              <a:t>Why do we procrastinate?</a:t>
            </a:r>
          </a:p>
          <a:p>
            <a:pPr marL="229870" lvl="1" indent="-229870"/>
            <a:r>
              <a:rPr lang="en-US" sz="2250" dirty="0"/>
              <a:t>Laziness</a:t>
            </a:r>
            <a:r>
              <a:rPr lang="en-US" sz="2250" dirty="0">
                <a:cs typeface="Arial"/>
              </a:rPr>
              <a:t>.</a:t>
            </a:r>
          </a:p>
          <a:p>
            <a:pPr marL="229870" lvl="1" indent="-229870"/>
            <a:r>
              <a:rPr lang="en-US" sz="2250" dirty="0"/>
              <a:t>Distractions</a:t>
            </a:r>
            <a:r>
              <a:rPr lang="en-US" sz="2250" dirty="0">
                <a:cs typeface="Arial"/>
              </a:rPr>
              <a:t>.</a:t>
            </a:r>
          </a:p>
          <a:p>
            <a:pPr marL="229870" lvl="1" indent="-229870"/>
            <a:r>
              <a:rPr lang="en-US" sz="2250"/>
              <a:t>Fear of failure (perfectionism).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Task is unpleasant or unimportant</a:t>
            </a:r>
            <a:r>
              <a:rPr lang="en-US" sz="2250" dirty="0">
                <a:cs typeface="Arial"/>
              </a:rPr>
              <a:t>.</a:t>
            </a:r>
          </a:p>
          <a:p>
            <a:pPr marL="229870" lvl="1" indent="-229870"/>
            <a:r>
              <a:rPr lang="en-US" sz="2250" dirty="0"/>
              <a:t>Lacking knowledge/training </a:t>
            </a:r>
            <a:br>
              <a:rPr lang="en-US" dirty="0">
                <a:latin typeface="+mn-ea"/>
                <a:cs typeface="+mn-ea"/>
              </a:rPr>
            </a:br>
            <a:r>
              <a:rPr lang="en-US" sz="2250" dirty="0"/>
              <a:t>to do the task</a:t>
            </a:r>
            <a:r>
              <a:rPr lang="en-US" sz="2250" dirty="0">
                <a:cs typeface="Arial"/>
              </a:rPr>
              <a:t>.</a:t>
            </a:r>
          </a:p>
          <a:p>
            <a:pPr marL="229870" lvl="1" indent="-229870"/>
            <a:r>
              <a:rPr lang="en-US" sz="2250" dirty="0"/>
              <a:t>Task is overwhelming; don’t know where to start</a:t>
            </a:r>
            <a:r>
              <a:rPr lang="en-US" sz="2250" dirty="0">
                <a:cs typeface="Arial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4900" y="6486983"/>
            <a:ext cx="542472" cy="365125"/>
          </a:xfrm>
        </p:spPr>
        <p:txBody>
          <a:bodyPr/>
          <a:lstStyle/>
          <a:p>
            <a:fld id="{D2812549-C531-4F81-9A9A-4C2576334E3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0" name="Picture 9" descr="A picture containing person, person, indoor, car&#10;&#10;Description automatically generated">
            <a:extLst>
              <a:ext uri="{FF2B5EF4-FFF2-40B4-BE49-F238E27FC236}">
                <a16:creationId xmlns:a16="http://schemas.microsoft.com/office/drawing/2014/main" id="{65A748BE-5B34-6241-9866-48DD31AEE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 b="9466"/>
          <a:stretch/>
        </p:blipFill>
        <p:spPr>
          <a:xfrm>
            <a:off x="4673288" y="1473198"/>
            <a:ext cx="7518712" cy="45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558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Procrastination and Perfectionism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8" name="Content Placeholder 7"/>
          <p:cNvSpPr txBox="1">
            <a:spLocks noGrp="1"/>
          </p:cNvSpPr>
          <p:nvPr>
            <p:ph idx="4294967295"/>
          </p:nvPr>
        </p:nvSpPr>
        <p:spPr>
          <a:xfrm>
            <a:off x="495301" y="1799366"/>
            <a:ext cx="10412858" cy="3651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650" dirty="0"/>
              <a:t>How to avoid procrastination</a:t>
            </a:r>
            <a:r>
              <a:rPr lang="en-US" sz="2650" dirty="0">
                <a:cs typeface="Arial"/>
              </a:rPr>
              <a:t>.</a:t>
            </a:r>
            <a:endParaRPr lang="en-US" sz="267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12432-6592-A043-893F-DB65F000DABF}"/>
              </a:ext>
            </a:extLst>
          </p:cNvPr>
          <p:cNvSpPr/>
          <p:nvPr/>
        </p:nvSpPr>
        <p:spPr>
          <a:xfrm>
            <a:off x="444946" y="2482079"/>
            <a:ext cx="2124456" cy="2549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000" dirty="0"/>
              <a:t>Tackle the most challenging task before moving 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55873-6505-644C-B73D-58782AC51E2D}"/>
              </a:ext>
            </a:extLst>
          </p:cNvPr>
          <p:cNvSpPr/>
          <p:nvPr/>
        </p:nvSpPr>
        <p:spPr>
          <a:xfrm>
            <a:off x="2739358" y="2482079"/>
            <a:ext cx="2124456" cy="25493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000" dirty="0"/>
              <a:t>Set deadlines in smaller increments of times: days, weeks, months.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735D2-5454-A54F-9E5C-38D3D9DF183B}"/>
              </a:ext>
            </a:extLst>
          </p:cNvPr>
          <p:cNvSpPr/>
          <p:nvPr/>
        </p:nvSpPr>
        <p:spPr>
          <a:xfrm>
            <a:off x="5033771" y="2482079"/>
            <a:ext cx="2124456" cy="25493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000" dirty="0"/>
              <a:t>Focus on one thing at a time to minimize sense of being overwhelmed.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8DCDD-56FB-234E-851D-D2C1DF408B98}"/>
              </a:ext>
            </a:extLst>
          </p:cNvPr>
          <p:cNvSpPr/>
          <p:nvPr/>
        </p:nvSpPr>
        <p:spPr>
          <a:xfrm>
            <a:off x="7328184" y="2482079"/>
            <a:ext cx="2124456" cy="25493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000" dirty="0"/>
              <a:t>Break a large project into small, achievable tasks. Create a list based on tasks.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9BB2D-7B09-0748-8D7D-488E7C4B480A}"/>
              </a:ext>
            </a:extLst>
          </p:cNvPr>
          <p:cNvSpPr/>
          <p:nvPr/>
        </p:nvSpPr>
        <p:spPr>
          <a:xfrm>
            <a:off x="9622597" y="2482079"/>
            <a:ext cx="2124456" cy="254934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880" tIns="182880"/>
          <a:lstStyle/>
          <a:p>
            <a:r>
              <a:rPr lang="en-US" sz="2000" dirty="0"/>
              <a:t>Ultimately, reward yourself and/or create incentives to the group for staying on task, on deadline.</a:t>
            </a:r>
          </a:p>
        </p:txBody>
      </p:sp>
    </p:spTree>
    <p:extLst>
      <p:ext uri="{BB962C8B-B14F-4D97-AF65-F5344CB8AC3E}">
        <p14:creationId xmlns:p14="http://schemas.microsoft.com/office/powerpoint/2010/main" val="39226757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/>
              <a:t>Procrastination and Perfectionism</a:t>
            </a:r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301" y="1653732"/>
            <a:ext cx="7477124" cy="7858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dirty="0"/>
              <a:t>Perfectionism = “a disposition to regard anything short of perfection as unacceptable” — Merriam-Webster.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2549-C531-4F81-9A9A-4C2576334E3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23492-FC3C-EF42-A547-F5C376049B08}"/>
              </a:ext>
            </a:extLst>
          </p:cNvPr>
          <p:cNvSpPr/>
          <p:nvPr/>
        </p:nvSpPr>
        <p:spPr>
          <a:xfrm>
            <a:off x="495301" y="2671764"/>
            <a:ext cx="11312071" cy="785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18872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Having high personal standards, but a sense of failing to meet them</a:t>
            </a:r>
            <a:r>
              <a:rPr lang="en-US" sz="2400" dirty="0">
                <a:cs typeface="Arial"/>
              </a:rPr>
              <a:t>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709520-ACE2-3B4A-A277-ACDEA10CA7C2}"/>
              </a:ext>
            </a:extLst>
          </p:cNvPr>
          <p:cNvSpPr/>
          <p:nvPr/>
        </p:nvSpPr>
        <p:spPr>
          <a:xfrm>
            <a:off x="495301" y="3599012"/>
            <a:ext cx="11312071" cy="927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18872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Socially prescribed perfectionism, believing others only value you if you’re perfect</a:t>
            </a:r>
            <a:r>
              <a:rPr lang="en-US" sz="2400" dirty="0">
                <a:cs typeface="Arial"/>
              </a:rPr>
              <a:t>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BADBE-9140-6845-8F63-3DF45A7A97D0}"/>
              </a:ext>
            </a:extLst>
          </p:cNvPr>
          <p:cNvSpPr/>
          <p:nvPr/>
        </p:nvSpPr>
        <p:spPr>
          <a:xfrm>
            <a:off x="495301" y="4674852"/>
            <a:ext cx="11312071" cy="785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18872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Believing “the better I do, the better I’m expected to do.”</a:t>
            </a:r>
          </a:p>
        </p:txBody>
      </p:sp>
    </p:spTree>
    <p:extLst>
      <p:ext uri="{BB962C8B-B14F-4D97-AF65-F5344CB8AC3E}">
        <p14:creationId xmlns:p14="http://schemas.microsoft.com/office/powerpoint/2010/main" val="13627786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Seven Strategies for Prioritization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12549-C531-4F81-9A9A-4C2576334E3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Text Placeholder 32"/>
          <p:cNvSpPr txBox="1">
            <a:spLocks/>
          </p:cNvSpPr>
          <p:nvPr/>
        </p:nvSpPr>
        <p:spPr bwMode="auto">
          <a:xfrm>
            <a:off x="488951" y="1470799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1. Get organized.</a:t>
            </a:r>
          </a:p>
        </p:txBody>
      </p:sp>
      <p:sp>
        <p:nvSpPr>
          <p:cNvPr id="10" name="Text Placeholder 32"/>
          <p:cNvSpPr txBox="1">
            <a:spLocks/>
          </p:cNvSpPr>
          <p:nvPr/>
        </p:nvSpPr>
        <p:spPr bwMode="auto">
          <a:xfrm>
            <a:off x="488951" y="2135303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2. Classify tasks.</a:t>
            </a:r>
          </a:p>
        </p:txBody>
      </p:sp>
      <p:sp>
        <p:nvSpPr>
          <p:cNvPr id="11" name="Text Placeholder 32"/>
          <p:cNvSpPr txBox="1">
            <a:spLocks/>
          </p:cNvSpPr>
          <p:nvPr/>
        </p:nvSpPr>
        <p:spPr bwMode="auto">
          <a:xfrm>
            <a:off x="488951" y="2799807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3. Be realistic. </a:t>
            </a:r>
          </a:p>
        </p:txBody>
      </p:sp>
      <p:sp>
        <p:nvSpPr>
          <p:cNvPr id="12" name="Text Placeholder 32"/>
          <p:cNvSpPr txBox="1">
            <a:spLocks/>
          </p:cNvSpPr>
          <p:nvPr/>
        </p:nvSpPr>
        <p:spPr bwMode="auto">
          <a:xfrm>
            <a:off x="488951" y="3464311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4. Delegate. </a:t>
            </a:r>
          </a:p>
        </p:txBody>
      </p:sp>
      <p:sp>
        <p:nvSpPr>
          <p:cNvPr id="13" name="Text Placeholder 32"/>
          <p:cNvSpPr txBox="1">
            <a:spLocks/>
          </p:cNvSpPr>
          <p:nvPr/>
        </p:nvSpPr>
        <p:spPr bwMode="auto">
          <a:xfrm>
            <a:off x="488951" y="4128815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5. Say no and negotiate. </a:t>
            </a:r>
          </a:p>
        </p:txBody>
      </p:sp>
      <p:sp>
        <p:nvSpPr>
          <p:cNvPr id="14" name="Text Placeholder 32"/>
          <p:cNvSpPr txBox="1">
            <a:spLocks/>
          </p:cNvSpPr>
          <p:nvPr/>
        </p:nvSpPr>
        <p:spPr bwMode="auto">
          <a:xfrm>
            <a:off x="488949" y="4793319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6. Minimize distractions. </a:t>
            </a:r>
          </a:p>
        </p:txBody>
      </p:sp>
      <p:sp>
        <p:nvSpPr>
          <p:cNvPr id="15" name="Text Placeholder 32"/>
          <p:cNvSpPr txBox="1">
            <a:spLocks/>
          </p:cNvSpPr>
          <p:nvPr/>
        </p:nvSpPr>
        <p:spPr bwMode="auto">
          <a:xfrm>
            <a:off x="488949" y="5457825"/>
            <a:ext cx="4083049" cy="559904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2133" dirty="0"/>
              <a:t>7. Know yourself. </a:t>
            </a:r>
          </a:p>
        </p:txBody>
      </p:sp>
      <p:pic>
        <p:nvPicPr>
          <p:cNvPr id="17" name="Picture 9" descr="C:\Users\dtlouga1\Documents\PowerPoint Re-Branding Project\Images\writing.journaling.young woman at a desk.jpg">
            <a:extLst>
              <a:ext uri="{FF2B5EF4-FFF2-40B4-BE49-F238E27FC236}">
                <a16:creationId xmlns:a16="http://schemas.microsoft.com/office/drawing/2014/main" id="{8C6D6EB2-113E-6747-8608-DB840407F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1" t="12992" b="8361"/>
          <a:stretch/>
        </p:blipFill>
        <p:spPr bwMode="auto">
          <a:xfrm>
            <a:off x="4673286" y="1447483"/>
            <a:ext cx="7518714" cy="455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4830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umWidescreen">
  <a:themeElements>
    <a:clrScheme name="Custom 2">
      <a:dk1>
        <a:srgbClr val="55565A"/>
      </a:dk1>
      <a:lt1>
        <a:srgbClr val="FFFFFF"/>
      </a:lt1>
      <a:dk2>
        <a:srgbClr val="55565A"/>
      </a:dk2>
      <a:lt2>
        <a:srgbClr val="B1B3B3"/>
      </a:lt2>
      <a:accent1>
        <a:srgbClr val="E87722"/>
      </a:accent1>
      <a:accent2>
        <a:srgbClr val="F2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E87722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545855E87924DB3247990127315F1" ma:contentTypeVersion="6" ma:contentTypeDescription="Create a new document." ma:contentTypeScope="" ma:versionID="456c557502309b6cd128780b2ad0eaea">
  <xsd:schema xmlns:xsd="http://www.w3.org/2001/XMLSchema" xmlns:xs="http://www.w3.org/2001/XMLSchema" xmlns:p="http://schemas.microsoft.com/office/2006/metadata/properties" xmlns:ns2="c273b457-660a-447b-8cda-a4882ac44999" xmlns:ns3="69ac14c1-3af8-4a5e-bfe5-3d8625b3835a" targetNamespace="http://schemas.microsoft.com/office/2006/metadata/properties" ma:root="true" ma:fieldsID="40862ad8856acaa6978f9d8b4f259c90" ns2:_="" ns3:_="">
    <xsd:import namespace="c273b457-660a-447b-8cda-a4882ac44999"/>
    <xsd:import namespace="69ac14c1-3af8-4a5e-bfe5-3d8625b383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3b457-660a-447b-8cda-a4882ac449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c14c1-3af8-4a5e-bfe5-3d8625b38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ACD6C-7DA8-474F-B89C-398E85EC1BFB}"/>
</file>

<file path=customXml/itemProps2.xml><?xml version="1.0" encoding="utf-8"?>
<ds:datastoreItem xmlns:ds="http://schemas.openxmlformats.org/officeDocument/2006/customXml" ds:itemID="{2572DBA8-2504-4AD1-BD72-3562DB5094E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7b5156c-7859-495b-a65c-a7601d85f73c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5749CB-3B20-4902-9D6C-7EA4C352A5BE}"/>
</file>

<file path=docProps/app.xml><?xml version="1.0" encoding="utf-8"?>
<Properties xmlns="http://schemas.openxmlformats.org/officeDocument/2006/extended-properties" xmlns:vt="http://schemas.openxmlformats.org/officeDocument/2006/docPropsVTypes">
  <Template>OptumWidescreen</Template>
  <TotalTime>301</TotalTime>
  <Words>1187</Words>
  <Application>Microsoft Office PowerPoint</Application>
  <PresentationFormat>Widescreen</PresentationFormat>
  <Paragraphs>164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OptumWidescreen</vt:lpstr>
      <vt:lpstr>Making the Most  of Your Working Day</vt:lpstr>
      <vt:lpstr>The Program</vt:lpstr>
      <vt:lpstr>Learning Points</vt:lpstr>
      <vt:lpstr>What Is Time Management?</vt:lpstr>
      <vt:lpstr>Procrastination and Perfectionism</vt:lpstr>
      <vt:lpstr>Procrastination and Perfectionism</vt:lpstr>
      <vt:lpstr>Procrastination and Perfectionism</vt:lpstr>
      <vt:lpstr>Procrastination and Perfectionism</vt:lpstr>
      <vt:lpstr>Seven Strategies for Prioritization </vt:lpstr>
      <vt:lpstr>How To Classify Tasks</vt:lpstr>
      <vt:lpstr>How To Negotiate</vt:lpstr>
      <vt:lpstr>How To Negotiate</vt:lpstr>
      <vt:lpstr>How To Negotiate</vt:lpstr>
      <vt:lpstr>How To Minimize Distractions</vt:lpstr>
      <vt:lpstr>Make Time for Yourself</vt:lpstr>
      <vt:lpstr>Employee Assistance Program (EAP)</vt:lpstr>
      <vt:lpstr>About Professional Support</vt:lpstr>
      <vt:lpstr>Thank you for attending today’s presentation. 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the Most of Your Workday</dc:title>
  <dc:creator>Garner, Melissa</dc:creator>
  <cp:lastModifiedBy>Jones, Erin E</cp:lastModifiedBy>
  <cp:revision>32</cp:revision>
  <dcterms:created xsi:type="dcterms:W3CDTF">2019-07-09T14:43:12Z</dcterms:created>
  <dcterms:modified xsi:type="dcterms:W3CDTF">2020-10-15T19:11:04Z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0x010100BFC545855E87924DB3247990127315F1</vt:lpwstr>
  </property>
  <property fmtid="{D5CDD505-2E9C-101B-9397-08002B2CF9AE}" pid="3" name="Order">
    <vt:r8>130000</vt:r8>
  </property>
</Properties>
</file>