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43"/>
  </p:notesMasterIdLst>
  <p:handoutMasterIdLst>
    <p:handoutMasterId r:id="rId44"/>
  </p:handoutMasterIdLst>
  <p:sldIdLst>
    <p:sldId id="285" r:id="rId2"/>
    <p:sldId id="344" r:id="rId3"/>
    <p:sldId id="394" r:id="rId4"/>
    <p:sldId id="331" r:id="rId5"/>
    <p:sldId id="512" r:id="rId6"/>
    <p:sldId id="333" r:id="rId7"/>
    <p:sldId id="502" r:id="rId8"/>
    <p:sldId id="488" r:id="rId9"/>
    <p:sldId id="536" r:id="rId10"/>
    <p:sldId id="493" r:id="rId11"/>
    <p:sldId id="549" r:id="rId12"/>
    <p:sldId id="497" r:id="rId13"/>
    <p:sldId id="499" r:id="rId14"/>
    <p:sldId id="476" r:id="rId15"/>
    <p:sldId id="537" r:id="rId16"/>
    <p:sldId id="363" r:id="rId17"/>
    <p:sldId id="413" r:id="rId18"/>
    <p:sldId id="417" r:id="rId19"/>
    <p:sldId id="545" r:id="rId20"/>
    <p:sldId id="546" r:id="rId21"/>
    <p:sldId id="547" r:id="rId22"/>
    <p:sldId id="558" r:id="rId23"/>
    <p:sldId id="559" r:id="rId24"/>
    <p:sldId id="560" r:id="rId25"/>
    <p:sldId id="364" r:id="rId26"/>
    <p:sldId id="423" r:id="rId27"/>
    <p:sldId id="438" r:id="rId28"/>
    <p:sldId id="539" r:id="rId29"/>
    <p:sldId id="540" r:id="rId30"/>
    <p:sldId id="505" r:id="rId31"/>
    <p:sldId id="524" r:id="rId32"/>
    <p:sldId id="550" r:id="rId33"/>
    <p:sldId id="420" r:id="rId34"/>
    <p:sldId id="481" r:id="rId35"/>
    <p:sldId id="418" r:id="rId36"/>
    <p:sldId id="564" r:id="rId37"/>
    <p:sldId id="565" r:id="rId38"/>
    <p:sldId id="566" r:id="rId39"/>
    <p:sldId id="542" r:id="rId40"/>
    <p:sldId id="543" r:id="rId41"/>
    <p:sldId id="530" r:id="rId42"/>
  </p:sldIdLst>
  <p:sldSz cx="9144000" cy="6858000" type="letter"/>
  <p:notesSz cx="6950075" cy="9236075"/>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69">
          <p15:clr>
            <a:srgbClr val="A4A3A4"/>
          </p15:clr>
        </p15:guide>
        <p15:guide id="2" pos="288">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8DB"/>
    <a:srgbClr val="004165"/>
    <a:srgbClr val="00549F"/>
    <a:srgbClr val="EEAF30"/>
    <a:srgbClr val="C9CAC8"/>
    <a:srgbClr val="C0E254"/>
    <a:srgbClr val="FFFFFF"/>
    <a:srgbClr val="85A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3382" autoAdjust="0"/>
  </p:normalViewPr>
  <p:slideViewPr>
    <p:cSldViewPr>
      <p:cViewPr varScale="1">
        <p:scale>
          <a:sx n="66" d="100"/>
          <a:sy n="66" d="100"/>
        </p:scale>
        <p:origin x="2424" y="72"/>
      </p:cViewPr>
      <p:guideLst>
        <p:guide orient="horz" pos="1269"/>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5370"/>
    </p:cViewPr>
  </p:sorterViewPr>
  <p:notesViewPr>
    <p:cSldViewPr>
      <p:cViewPr>
        <p:scale>
          <a:sx n="100" d="100"/>
          <a:sy n="100" d="100"/>
        </p:scale>
        <p:origin x="-835" y="437"/>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6205C7B-01B1-C0F3-7979-5875E0BD71FC}"/>
              </a:ext>
            </a:extLst>
          </p:cNvPr>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8" tIns="46246" rIns="92498" bIns="46246" numCol="1" anchor="t" anchorCtr="0" compatLnSpc="1">
            <a:prstTxWarp prst="textNoShape">
              <a:avLst/>
            </a:prstTxWarp>
          </a:bodyPr>
          <a:lstStyle>
            <a:lvl1pPr defTabSz="925005" eaLnBrk="1" hangingPunct="1">
              <a:lnSpc>
                <a:spcPct val="100000"/>
              </a:lnSpc>
              <a:spcBef>
                <a:spcPct val="0"/>
              </a:spcBef>
              <a:defRPr sz="1200">
                <a:latin typeface="Tahoma" pitchFamily="34" charset="0"/>
                <a:cs typeface="+mn-cs"/>
              </a:defRPr>
            </a:lvl1pPr>
          </a:lstStyle>
          <a:p>
            <a:pPr>
              <a:defRPr/>
            </a:pPr>
            <a:endParaRPr lang="en-US"/>
          </a:p>
        </p:txBody>
      </p:sp>
      <p:sp>
        <p:nvSpPr>
          <p:cNvPr id="91139" name="Rectangle 3">
            <a:extLst>
              <a:ext uri="{FF2B5EF4-FFF2-40B4-BE49-F238E27FC236}">
                <a16:creationId xmlns:a16="http://schemas.microsoft.com/office/drawing/2014/main" id="{959EFF9D-A883-96AF-BBA2-6B5177BF7D2D}"/>
              </a:ext>
            </a:extLst>
          </p:cNvPr>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2498" tIns="46246" rIns="92498" bIns="46246" numCol="1" anchor="t" anchorCtr="0" compatLnSpc="1">
            <a:prstTxWarp prst="textNoShape">
              <a:avLst/>
            </a:prstTxWarp>
          </a:bodyPr>
          <a:lstStyle>
            <a:lvl1pPr algn="r" defTabSz="925005" eaLnBrk="1" hangingPunct="1">
              <a:lnSpc>
                <a:spcPct val="100000"/>
              </a:lnSpc>
              <a:spcBef>
                <a:spcPct val="0"/>
              </a:spcBef>
              <a:defRPr sz="1200">
                <a:latin typeface="Tahoma" pitchFamily="34" charset="0"/>
                <a:cs typeface="+mn-cs"/>
              </a:defRPr>
            </a:lvl1pPr>
          </a:lstStyle>
          <a:p>
            <a:pPr>
              <a:defRPr/>
            </a:pPr>
            <a:endParaRPr lang="en-US"/>
          </a:p>
        </p:txBody>
      </p:sp>
      <p:sp>
        <p:nvSpPr>
          <p:cNvPr id="91140" name="Rectangle 4">
            <a:extLst>
              <a:ext uri="{FF2B5EF4-FFF2-40B4-BE49-F238E27FC236}">
                <a16:creationId xmlns:a16="http://schemas.microsoft.com/office/drawing/2014/main" id="{D2CBB14F-6979-2EB1-CFD4-0F7C47C3D343}"/>
              </a:ext>
            </a:extLst>
          </p:cNvPr>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2498" tIns="46246" rIns="92498" bIns="46246" numCol="1" anchor="b" anchorCtr="0" compatLnSpc="1">
            <a:prstTxWarp prst="textNoShape">
              <a:avLst/>
            </a:prstTxWarp>
          </a:bodyPr>
          <a:lstStyle>
            <a:lvl1pPr defTabSz="925005" eaLnBrk="1" hangingPunct="1">
              <a:lnSpc>
                <a:spcPct val="100000"/>
              </a:lnSpc>
              <a:spcBef>
                <a:spcPct val="0"/>
              </a:spcBef>
              <a:defRPr sz="1200">
                <a:latin typeface="Tahoma" pitchFamily="34" charset="0"/>
                <a:cs typeface="+mn-cs"/>
              </a:defRPr>
            </a:lvl1pPr>
          </a:lstStyle>
          <a:p>
            <a:pPr>
              <a:defRPr/>
            </a:pPr>
            <a:endParaRPr lang="en-US"/>
          </a:p>
        </p:txBody>
      </p:sp>
      <p:sp>
        <p:nvSpPr>
          <p:cNvPr id="91141" name="Rectangle 5">
            <a:extLst>
              <a:ext uri="{FF2B5EF4-FFF2-40B4-BE49-F238E27FC236}">
                <a16:creationId xmlns:a16="http://schemas.microsoft.com/office/drawing/2014/main" id="{20653876-6C9B-BB14-1F78-D8624C9C9123}"/>
              </a:ext>
            </a:extLst>
          </p:cNvPr>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2498" tIns="46246" rIns="92498" bIns="46246" numCol="1" anchor="b" anchorCtr="0" compatLnSpc="1">
            <a:prstTxWarp prst="textNoShape">
              <a:avLst/>
            </a:prstTxWarp>
          </a:bodyPr>
          <a:lstStyle>
            <a:lvl1pPr algn="r" defTabSz="923925" eaLnBrk="1" hangingPunct="1">
              <a:defRPr sz="1200">
                <a:latin typeface="Tahoma" panose="020B0604030504040204" pitchFamily="34" charset="0"/>
              </a:defRPr>
            </a:lvl1pPr>
          </a:lstStyle>
          <a:p>
            <a:pPr>
              <a:defRPr/>
            </a:pPr>
            <a:fld id="{A3379A63-0AE6-433A-A634-3D4DFDA4C2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209550" indent="-209550" algn="l" rtl="0" eaLnBrk="0" fontAlgn="base" hangingPunct="0">
      <a:lnSpc>
        <a:spcPct val="90000"/>
      </a:lnSpc>
      <a:spcBef>
        <a:spcPct val="65000"/>
      </a:spcBef>
      <a:spcAft>
        <a:spcPct val="0"/>
      </a:spcAft>
      <a:buClr>
        <a:schemeClr val="folHlink"/>
      </a:buClr>
      <a:buFont typeface="Wingdings" panose="05000000000000000000" pitchFamily="2" charset="2"/>
      <a:buChar char="Ø"/>
      <a:defRPr sz="1200" kern="1200">
        <a:solidFill>
          <a:schemeClr val="tx1"/>
        </a:solidFill>
        <a:latin typeface="Arial" charset="0"/>
        <a:ea typeface="+mn-ea"/>
        <a:cs typeface="+mn-cs"/>
      </a:defRPr>
    </a:lvl1pPr>
    <a:lvl2pPr marL="395288" indent="-184150" algn="l" rtl="0" eaLnBrk="0" fontAlgn="base" hangingPunct="0">
      <a:lnSpc>
        <a:spcPct val="90000"/>
      </a:lnSpc>
      <a:spcBef>
        <a:spcPct val="30000"/>
      </a:spcBef>
      <a:spcAft>
        <a:spcPct val="0"/>
      </a:spcAft>
      <a:buClr>
        <a:schemeClr val="folHlink"/>
      </a:buClr>
      <a:buFont typeface="Symbol" panose="05050102010706020507" pitchFamily="18" charset="2"/>
      <a:buChar char="·"/>
      <a:defRPr sz="1200" kern="1200">
        <a:solidFill>
          <a:schemeClr val="tx1"/>
        </a:solidFill>
        <a:latin typeface="Arial" charset="0"/>
        <a:ea typeface="+mn-ea"/>
        <a:cs typeface="+mn-cs"/>
      </a:defRPr>
    </a:lvl2pPr>
    <a:lvl3pPr marL="593725" indent="-196850" algn="l" rtl="0" eaLnBrk="0" fontAlgn="base" hangingPunct="0">
      <a:lnSpc>
        <a:spcPct val="90000"/>
      </a:lnSpc>
      <a:spcBef>
        <a:spcPct val="15000"/>
      </a:spcBef>
      <a:spcAft>
        <a:spcPct val="0"/>
      </a:spcAft>
      <a:buClr>
        <a:schemeClr val="folHlink"/>
      </a:buClr>
      <a:buChar char="–"/>
      <a:defRPr sz="1200" kern="1200">
        <a:solidFill>
          <a:schemeClr val="tx1"/>
        </a:solidFill>
        <a:latin typeface="Arial" charset="0"/>
        <a:ea typeface="+mn-ea"/>
        <a:cs typeface="+mn-cs"/>
      </a:defRPr>
    </a:lvl3pPr>
    <a:lvl4pPr marL="792163" indent="-196850" algn="l" rtl="0" eaLnBrk="0" fontAlgn="base" hangingPunct="0">
      <a:lnSpc>
        <a:spcPct val="90000"/>
      </a:lnSpc>
      <a:spcBef>
        <a:spcPct val="15000"/>
      </a:spcBef>
      <a:spcAft>
        <a:spcPct val="0"/>
      </a:spcAft>
      <a:buClr>
        <a:schemeClr val="folHlink"/>
      </a:buClr>
      <a:buChar char="»"/>
      <a:defRPr sz="1200" kern="1200">
        <a:solidFill>
          <a:schemeClr val="tx1"/>
        </a:solidFill>
        <a:latin typeface="Arial" charset="0"/>
        <a:ea typeface="+mn-ea"/>
        <a:cs typeface="+mn-cs"/>
      </a:defRPr>
    </a:lvl4pPr>
    <a:lvl5pPr marL="977900" indent="-184150" algn="l" rtl="0" eaLnBrk="0" fontAlgn="base" hangingPunct="0">
      <a:lnSpc>
        <a:spcPct val="90000"/>
      </a:lnSpc>
      <a:spcBef>
        <a:spcPct val="15000"/>
      </a:spcBef>
      <a:spcAft>
        <a:spcPct val="0"/>
      </a:spcAft>
      <a:buClr>
        <a:schemeClr val="folHlink"/>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ateoftn.payflexdirect.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78F632B-DEFA-DDED-2966-9045FDF78038}"/>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2A69796E-F667-7F03-CDD7-915178AAB371}"/>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2" rIns="91559" bIns="45782"/>
          <a:lstStyle/>
          <a:p>
            <a:r>
              <a:rPr lang="en-US" altLang="en-US">
                <a:latin typeface="Arial" panose="020B0604020202020204" pitchFamily="34" charset="0"/>
              </a:rPr>
              <a:t>Welcome to the State of Tennessee Group Insurance Program New Employee Benefits Orientation for State and Higher Education employees. This presentation will provide an overview of the benefits available to you as a new employee.</a:t>
            </a:r>
          </a:p>
          <a:p>
            <a:r>
              <a:rPr lang="en-US" altLang="en-US">
                <a:latin typeface="Arial" panose="020B0604020202020204" pitchFamily="34" charset="0"/>
              </a:rPr>
              <a:t>The presentation will run through all of the slides without stopping. However, if you would like to hear a section again, you may pause and rewind at any time. You may also use the tabs on the right side of your screen to review by section.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534AD8-9D54-2873-4785-F7021333C74E}"/>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FA556F15-1C95-DEE7-42AC-2F1D9B683CE1}"/>
              </a:ext>
            </a:extLst>
          </p:cNvPr>
          <p:cNvSpPr>
            <a:spLocks noGrp="1" noChangeArrowheads="1"/>
          </p:cNvSpPr>
          <p:nvPr>
            <p:ph type="body" idx="1"/>
          </p:nvPr>
        </p:nvSpPr>
        <p:spPr bwMode="auto">
          <a:xfrm>
            <a:off x="693738" y="4387850"/>
            <a:ext cx="5562600" cy="4156075"/>
          </a:xfrm>
          <a:prstGeom prst="rect">
            <a:avLst/>
          </a:prstGeom>
          <a:ln/>
        </p:spPr>
        <p:txBody>
          <a:bodyPr lIns="89655" tIns="44828" rIns="89655" bIns="44828"/>
          <a:lstStyle/>
          <a:p>
            <a:pPr eaLnBrk="1" hangingPunct="1">
              <a:buClr>
                <a:srgbClr val="0098DB"/>
              </a:buClr>
              <a:buFont typeface="Wingdings" panose="05000000000000000000" pitchFamily="2" charset="2"/>
              <a:buNone/>
              <a:defRPr/>
            </a:pPr>
            <a:r>
              <a:rPr lang="en-US" b="1" kern="0" dirty="0">
                <a:solidFill>
                  <a:srgbClr val="C00000"/>
                </a:solidFill>
                <a:latin typeface="Arial"/>
              </a:rPr>
              <a:t>What are the benefits of an HSA?</a:t>
            </a:r>
          </a:p>
          <a:p>
            <a:pPr eaLnBrk="1" hangingPunct="1">
              <a:buClrTx/>
              <a:buFont typeface="Arial" panose="020B0604020202020204" pitchFamily="34" charset="0"/>
              <a:buChar char="•"/>
              <a:defRPr/>
            </a:pPr>
            <a:r>
              <a:rPr lang="en-US" kern="0" dirty="0">
                <a:solidFill>
                  <a:srgbClr val="000000"/>
                </a:solidFill>
                <a:latin typeface="Arial" panose="020B0604020202020204" pitchFamily="34" charset="0"/>
                <a:cs typeface="Arial" panose="020B0604020202020204" pitchFamily="34" charset="0"/>
              </a:rPr>
              <a:t>The money you save in the HSA (both yours and any employer contributions) rolls over each year.</a:t>
            </a:r>
          </a:p>
          <a:p>
            <a:pPr eaLnBrk="1" hangingPunct="1">
              <a:buClrTx/>
              <a:buFont typeface="Arial" panose="020B0604020202020204" pitchFamily="34" charset="0"/>
              <a:buChar char="•"/>
              <a:defRPr/>
            </a:pPr>
            <a:r>
              <a:rPr lang="en-US" kern="0" dirty="0">
                <a:solidFill>
                  <a:srgbClr val="000000"/>
                </a:solidFill>
                <a:latin typeface="Arial" panose="020B0604020202020204" pitchFamily="34" charset="0"/>
                <a:cs typeface="Arial" panose="020B0604020202020204" pitchFamily="34" charset="0"/>
              </a:rPr>
              <a:t>Use money in your account to pay your deductible and qualified medical, behavioral health, vision and dental expenses even if not covered by insurance like hearing aids, contact lens supplies and acupuncture) with a great tax advantage.   </a:t>
            </a:r>
          </a:p>
          <a:p>
            <a:pPr eaLnBrk="1" hangingPunct="1">
              <a:buClrTx/>
              <a:buFont typeface="Arial" panose="020B0604020202020204" pitchFamily="34" charset="0"/>
              <a:buChar char="•"/>
              <a:defRPr/>
            </a:pPr>
            <a:r>
              <a:rPr lang="en-US" kern="0" dirty="0">
                <a:solidFill>
                  <a:srgbClr val="000000"/>
                </a:solidFill>
                <a:latin typeface="Arial" panose="020B0604020202020204" pitchFamily="34" charset="0"/>
                <a:cs typeface="Arial" panose="020B0604020202020204" pitchFamily="34" charset="0"/>
              </a:rPr>
              <a:t>The money is yours! You don’t lose it at the end of the year. You take it with you if you leave or retire.</a:t>
            </a:r>
          </a:p>
          <a:p>
            <a:pPr eaLnBrk="1" hangingPunct="1">
              <a:buClrTx/>
              <a:buFont typeface="Arial" panose="020B0604020202020204" pitchFamily="34" charset="0"/>
              <a:buChar char="•"/>
              <a:defRPr/>
            </a:pPr>
            <a:r>
              <a:rPr lang="en-US" kern="0" dirty="0">
                <a:solidFill>
                  <a:srgbClr val="000000"/>
                </a:solidFill>
                <a:latin typeface="Arial" panose="020B0604020202020204" pitchFamily="34" charset="0"/>
                <a:cs typeface="Arial" panose="020B0604020202020204" pitchFamily="34" charset="0"/>
              </a:rPr>
              <a:t>The HSA offers tax advantages:</a:t>
            </a:r>
          </a:p>
          <a:p>
            <a:pPr marL="396595" lvl="2" indent="0" eaLnBrk="1" hangingPunct="1">
              <a:buClrTx/>
              <a:buFontTx/>
              <a:buNone/>
              <a:defRPr/>
            </a:pPr>
            <a:r>
              <a:rPr lang="en-US" kern="0" dirty="0">
                <a:solidFill>
                  <a:srgbClr val="000000"/>
                </a:solidFill>
                <a:latin typeface="Arial" panose="020B0604020202020204" pitchFamily="34" charset="0"/>
                <a:cs typeface="Arial" panose="020B0604020202020204" pitchFamily="34" charset="0"/>
              </a:rPr>
              <a:t>1. Both employer and employee contributions are tax free.</a:t>
            </a:r>
          </a:p>
          <a:p>
            <a:pPr marL="396595" lvl="2" indent="0" eaLnBrk="1" hangingPunct="1">
              <a:buClrTx/>
              <a:buFontTx/>
              <a:buNone/>
              <a:defRPr/>
            </a:pPr>
            <a:r>
              <a:rPr lang="en-US" kern="0" dirty="0">
                <a:solidFill>
                  <a:srgbClr val="000000"/>
                </a:solidFill>
                <a:latin typeface="Arial" panose="020B0604020202020204" pitchFamily="34" charset="0"/>
                <a:cs typeface="Arial" panose="020B0604020202020204" pitchFamily="34" charset="0"/>
              </a:rPr>
              <a:t>2. Withdrawals for qualified medical expenses are tax free.</a:t>
            </a:r>
          </a:p>
          <a:p>
            <a:pPr marL="396595" lvl="2" indent="0" eaLnBrk="1" hangingPunct="1">
              <a:buClrTx/>
              <a:buFontTx/>
              <a:buNone/>
              <a:defRPr/>
            </a:pPr>
            <a:r>
              <a:rPr lang="en-US" kern="0" dirty="0">
                <a:solidFill>
                  <a:srgbClr val="000000"/>
                </a:solidFill>
                <a:latin typeface="Arial" panose="020B0604020202020204" pitchFamily="34" charset="0"/>
                <a:cs typeface="Arial" panose="020B0604020202020204" pitchFamily="34" charset="0"/>
              </a:rPr>
              <a:t>3. Interest earned is tax free</a:t>
            </a:r>
          </a:p>
          <a:p>
            <a:pPr eaLnBrk="1" hangingPunct="1">
              <a:buClrTx/>
              <a:buFont typeface="Arial" panose="020B0604020202020204" pitchFamily="34" charset="0"/>
              <a:buChar char="•"/>
              <a:defRPr/>
            </a:pPr>
            <a:r>
              <a:rPr lang="en-US" kern="0" dirty="0">
                <a:solidFill>
                  <a:srgbClr val="000000"/>
                </a:solidFill>
                <a:latin typeface="Arial" panose="020B0604020202020204" pitchFamily="34" charset="0"/>
                <a:cs typeface="Arial" panose="020B0604020202020204" pitchFamily="34" charset="0"/>
              </a:rPr>
              <a:t>It also serves as another retirement savings account option. Money in your account can be used tax free for health expenses even after you retire. And, when you turn 65, it can be used for non-medical expenses. But non-medical expenses will be taxed.</a:t>
            </a:r>
          </a:p>
          <a:p>
            <a:pPr marL="53937" lvl="3" indent="0" eaLnBrk="1" hangingPunct="1">
              <a:lnSpc>
                <a:spcPct val="100000"/>
              </a:lnSpc>
              <a:spcBef>
                <a:spcPts val="0"/>
              </a:spcBef>
              <a:spcAft>
                <a:spcPts val="0"/>
              </a:spcAft>
              <a:buClr>
                <a:srgbClr val="C00000"/>
              </a:buClr>
              <a:buFontTx/>
              <a:buNone/>
              <a:defRPr/>
            </a:pPr>
            <a:endParaRPr lang="en-US" dirty="0">
              <a:latin typeface="Arial" panose="020B0604020202020204" pitchFamily="34" charset="0"/>
              <a:ea typeface="Calibri"/>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58E3432-A1F7-813F-5980-91D2C466B38D}"/>
              </a:ext>
            </a:extLst>
          </p:cNvPr>
          <p:cNvSpPr>
            <a:spLocks noGrp="1" noRot="1" noChangeAspect="1"/>
          </p:cNvSpPr>
          <p:nvPr>
            <p:ph type="sldImg"/>
          </p:nvPr>
        </p:nvSpPr>
        <p:spPr bwMode="auto">
          <a:xfrm>
            <a:off x="1152525" y="687388"/>
            <a:ext cx="4586288"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368C75F-1F7C-BFF4-27FA-7783667B08F0}"/>
              </a:ext>
            </a:extLst>
          </p:cNvPr>
          <p:cNvSpPr>
            <a:spLocks noGrp="1"/>
          </p:cNvSpPr>
          <p:nvPr>
            <p:ph type="body" idx="1"/>
          </p:nvPr>
        </p:nvSpPr>
        <p:spPr bwMode="auto">
          <a:xfrm>
            <a:off x="374650" y="4211638"/>
            <a:ext cx="621665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77" tIns="45340" rIns="90677" bIns="45340"/>
          <a:lstStyle/>
          <a:p>
            <a:pPr marL="0" indent="0">
              <a:lnSpc>
                <a:spcPct val="100000"/>
              </a:lnSpc>
              <a:spcBef>
                <a:spcPct val="0"/>
              </a:spcBef>
              <a:buClr>
                <a:srgbClr val="0098DB"/>
              </a:buClr>
              <a:buFont typeface="Wingdings" panose="05000000000000000000" pitchFamily="2" charset="2"/>
              <a:buNone/>
            </a:pPr>
            <a:r>
              <a:rPr lang="en-US" altLang="en-US" b="1">
                <a:solidFill>
                  <a:srgbClr val="C00000"/>
                </a:solidFill>
                <a:latin typeface="Arial" panose="020B0604020202020204" pitchFamily="34" charset="0"/>
                <a:cs typeface="Arial" panose="020B0604020202020204" pitchFamily="34" charset="0"/>
              </a:rPr>
              <a:t>How does the CDHP/HSA work?</a:t>
            </a:r>
            <a:endParaRPr lang="en-US" altLang="en-US">
              <a:solidFill>
                <a:srgbClr val="C00000"/>
              </a:solidFill>
              <a:latin typeface="Arial" panose="020B0604020202020204" pitchFamily="34" charset="0"/>
              <a:cs typeface="Arial" panose="020B0604020202020204" pitchFamily="34" charset="0"/>
            </a:endParaRPr>
          </a:p>
          <a:p>
            <a:pPr marL="0" indent="0">
              <a:lnSpc>
                <a:spcPct val="100000"/>
              </a:lnSpc>
              <a:spcBef>
                <a:spcPct val="0"/>
              </a:spcBef>
              <a:buFont typeface="Wingdings" panose="05000000000000000000" pitchFamily="2" charset="2"/>
              <a:buNone/>
            </a:pPr>
            <a:r>
              <a:rPr lang="en-US" altLang="en-US" b="1">
                <a:latin typeface="Arial" panose="020B0604020202020204" pitchFamily="34" charset="0"/>
                <a:cs typeface="Arial" panose="020B0604020202020204" pitchFamily="34" charset="0"/>
              </a:rPr>
              <a:t>You get a HSA to save! </a:t>
            </a:r>
            <a:r>
              <a:rPr lang="en-US" altLang="en-US">
                <a:latin typeface="Arial" panose="020B0604020202020204" pitchFamily="34" charset="0"/>
                <a:cs typeface="Arial" panose="020B0604020202020204" pitchFamily="34" charset="0"/>
              </a:rPr>
              <a:t>The state will put money into your account, and you can contribute too. For example, you can put the difference in premiums between the CDHP and PPO (premium savings) into your account each month. </a:t>
            </a:r>
          </a:p>
          <a:p>
            <a:pPr marL="0" indent="0">
              <a:buFont typeface="Wingdings" panose="05000000000000000000" pitchFamily="2" charset="2"/>
              <a:buNone/>
            </a:pPr>
            <a:r>
              <a:rPr lang="en-US" altLang="en-US">
                <a:latin typeface="Arial" panose="020B0604020202020204" pitchFamily="34" charset="0"/>
                <a:cs typeface="Arial" panose="020B0604020202020204" pitchFamily="34" charset="0"/>
              </a:rPr>
              <a:t>You can use your HSA money to pay for your out-of-pocket costs like your deductible, coinsurance for doctor’s visits and prescription drugs. Your HSA money rolls over each year — you keep it if you leave or retire.</a:t>
            </a:r>
          </a:p>
          <a:p>
            <a:pPr marL="0" indent="0">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When you turn 65, you can use money in your HSA for non-medical expenses (before age 65 non-medical expenses are both taxed and subject to a 20% penalty. After age 65, non-medical expenses are taxed, but the 20% penalty does not apply).</a:t>
            </a:r>
          </a:p>
          <a:p>
            <a:pPr marL="0" indent="0">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There is a limit on how much money you can put in your HSA each year (includes employer contributions):</a:t>
            </a:r>
          </a:p>
          <a:p>
            <a:pPr marL="0" indent="0">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2018 maximum HSA contribution amounts:</a:t>
            </a:r>
          </a:p>
          <a:p>
            <a:pPr marL="447675" lvl="3" indent="-217488">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$3,450 for employee only (includes the $250 state HSA contribution) </a:t>
            </a:r>
          </a:p>
          <a:p>
            <a:pPr marL="447675" lvl="3" indent="-217488">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$6,900 for all other tiers (includes the $500 state HSA contribution) </a:t>
            </a:r>
          </a:p>
          <a:p>
            <a:pPr marL="447675" lvl="3" indent="-217488">
              <a:buClr>
                <a:srgbClr val="C00000"/>
              </a:buClr>
              <a:buFont typeface="Arial" panose="020B0604020202020204" pitchFamily="34" charset="0"/>
              <a:buChar char="•"/>
            </a:pPr>
            <a:r>
              <a:rPr lang="en-US" altLang="en-US">
                <a:latin typeface="Arial" panose="020B0604020202020204" pitchFamily="34" charset="0"/>
                <a:cs typeface="Arial" panose="020B0604020202020204" pitchFamily="34" charset="0"/>
              </a:rPr>
              <a:t>Members 55 or older can save an extra $1,000 in a catch up contribution during the plan year </a:t>
            </a:r>
          </a:p>
          <a:p>
            <a:pPr marL="0" lvl="2" indent="0" eaLnBrk="1" hangingPunct="1">
              <a:lnSpc>
                <a:spcPct val="100000"/>
              </a:lnSpc>
              <a:spcBef>
                <a:spcPct val="0"/>
              </a:spcBef>
              <a:buClr>
                <a:srgbClr val="C4262E"/>
              </a:buClr>
              <a:buSzPct val="110000"/>
              <a:buFontTx/>
              <a:buNone/>
            </a:pPr>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6D60D7-A619-BC53-ED93-19F32D3DE089}"/>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0E3B1E87-8801-C0EF-D888-46F1D5CBCD26}"/>
              </a:ext>
            </a:extLst>
          </p:cNvPr>
          <p:cNvSpPr>
            <a:spLocks noGrp="1" noChangeArrowheads="1"/>
          </p:cNvSpPr>
          <p:nvPr>
            <p:ph type="body" idx="1"/>
          </p:nvPr>
        </p:nvSpPr>
        <p:spPr bwMode="auto">
          <a:xfrm>
            <a:off x="693738" y="4387850"/>
            <a:ext cx="5562600" cy="4156075"/>
          </a:xfrm>
          <a:prstGeom prst="rect">
            <a:avLst/>
          </a:prstGeom>
          <a:ln/>
        </p:spPr>
        <p:txBody>
          <a:bodyPr lIns="89655" tIns="44828" rIns="89655" bIns="44828"/>
          <a:lstStyle/>
          <a:p>
            <a:pPr marL="207999" lvl="3" indent="-207999" eaLnBrk="1" hangingPunct="1">
              <a:spcBef>
                <a:spcPct val="65000"/>
              </a:spcBef>
              <a:buClrTx/>
              <a:buFont typeface="Arial" panose="020B0604020202020204" pitchFamily="34" charset="0"/>
              <a:buChar char="•"/>
              <a:defRPr/>
            </a:pPr>
            <a:r>
              <a:rPr lang="en-US" kern="0" dirty="0" err="1">
                <a:solidFill>
                  <a:srgbClr val="000000"/>
                </a:solidFill>
                <a:latin typeface="Arial"/>
              </a:rPr>
              <a:t>PayFlex</a:t>
            </a:r>
            <a:r>
              <a:rPr lang="en-US" kern="0" dirty="0">
                <a:solidFill>
                  <a:srgbClr val="000000"/>
                </a:solidFill>
                <a:latin typeface="Arial"/>
              </a:rPr>
              <a:t> will ask you for additional information  </a:t>
            </a:r>
          </a:p>
          <a:p>
            <a:pPr eaLnBrk="1" hangingPunct="1">
              <a:buClrTx/>
              <a:buFont typeface="Arial" panose="020B0604020202020204" pitchFamily="34" charset="0"/>
              <a:buChar char="•"/>
              <a:defRPr/>
            </a:pPr>
            <a:r>
              <a:rPr lang="en-US" kern="0" dirty="0" err="1">
                <a:solidFill>
                  <a:srgbClr val="000000"/>
                </a:solidFill>
                <a:latin typeface="Arial"/>
              </a:rPr>
              <a:t>PayFlex</a:t>
            </a:r>
            <a:r>
              <a:rPr lang="en-US" kern="0" dirty="0">
                <a:solidFill>
                  <a:srgbClr val="000000"/>
                </a:solidFill>
                <a:latin typeface="Arial"/>
              </a:rPr>
              <a:t>, the state’s HSA vendor, will send you a debit card and  </a:t>
            </a:r>
          </a:p>
          <a:p>
            <a:pPr eaLnBrk="1" hangingPunct="1">
              <a:buClrTx/>
              <a:buFont typeface="Arial" panose="020B0604020202020204" pitchFamily="34" charset="0"/>
              <a:buChar char="•"/>
              <a:defRPr/>
            </a:pPr>
            <a:r>
              <a:rPr lang="en-US" kern="0" dirty="0">
                <a:solidFill>
                  <a:srgbClr val="000000"/>
                </a:solidFill>
                <a:latin typeface="Arial"/>
              </a:rPr>
              <a:t>You will register and access your PayFlex HSA online at </a:t>
            </a:r>
            <a:r>
              <a:rPr lang="en-US" kern="0" dirty="0">
                <a:solidFill>
                  <a:srgbClr val="000000"/>
                </a:solidFill>
                <a:latin typeface="Arial"/>
                <a:hlinkClick r:id="rId3"/>
              </a:rPr>
              <a:t>www.stateoftn.payflexdirect.com</a:t>
            </a:r>
            <a:endParaRPr lang="en-US" kern="0" dirty="0">
              <a:solidFill>
                <a:srgbClr val="000000"/>
              </a:solidFill>
              <a:latin typeface="Arial"/>
            </a:endParaRPr>
          </a:p>
          <a:p>
            <a:pPr eaLnBrk="1" hangingPunct="1">
              <a:buClrTx/>
              <a:buFont typeface="Arial" panose="020B0604020202020204" pitchFamily="34" charset="0"/>
              <a:buChar char="•"/>
              <a:defRPr/>
            </a:pPr>
            <a:r>
              <a:rPr lang="en-US" kern="0" dirty="0">
                <a:solidFill>
                  <a:srgbClr val="000000"/>
                </a:solidFill>
                <a:latin typeface="Arial"/>
              </a:rPr>
              <a:t>You may request additional cards PayFlex cards.</a:t>
            </a:r>
          </a:p>
          <a:p>
            <a:pPr marL="53937" lvl="3" indent="0" eaLnBrk="1" hangingPunct="1">
              <a:lnSpc>
                <a:spcPct val="100000"/>
              </a:lnSpc>
              <a:spcBef>
                <a:spcPts val="0"/>
              </a:spcBef>
              <a:spcAft>
                <a:spcPts val="0"/>
              </a:spcAft>
              <a:buClr>
                <a:srgbClr val="C00000"/>
              </a:buClr>
              <a:buFontTx/>
              <a:buNone/>
              <a:defRPr/>
            </a:pPr>
            <a:endParaRPr lang="en-US" dirty="0">
              <a:latin typeface="Arial" panose="020B0604020202020204" pitchFamily="34" charset="0"/>
              <a:ea typeface="Calibri"/>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24D7CF4-5C25-1912-7714-E291E56315D5}"/>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FD1CFC52-F0F9-8459-1A62-17862D45E0B4}"/>
              </a:ext>
            </a:extLst>
          </p:cNvPr>
          <p:cNvSpPr>
            <a:spLocks noGrp="1" noChangeArrowheads="1"/>
          </p:cNvSpPr>
          <p:nvPr>
            <p:ph type="body" idx="1"/>
          </p:nvPr>
        </p:nvSpPr>
        <p:spPr bwMode="auto">
          <a:xfrm>
            <a:off x="693738" y="4387850"/>
            <a:ext cx="5562600" cy="4156075"/>
          </a:xfrm>
          <a:prstGeom prst="rect">
            <a:avLst/>
          </a:prstGeom>
          <a:ln/>
        </p:spPr>
        <p:txBody>
          <a:bodyPr lIns="89655" tIns="44828" rIns="89655" bIns="44828"/>
          <a:lstStyle/>
          <a:p>
            <a:pPr lvl="2" eaLnBrk="1" hangingPunct="1">
              <a:buClrTx/>
              <a:buFont typeface="Arial" panose="020B0604020202020204" pitchFamily="34" charset="0"/>
              <a:buNone/>
              <a:defRPr/>
            </a:pPr>
            <a:r>
              <a:rPr lang="en-US" kern="0" dirty="0">
                <a:solidFill>
                  <a:srgbClr val="000000"/>
                </a:solidFill>
                <a:latin typeface="Arial"/>
              </a:rPr>
              <a:t>The PayFlex free mobile app</a:t>
            </a:r>
          </a:p>
          <a:p>
            <a:pPr lvl="2" eaLnBrk="1" hangingPunct="1">
              <a:buClrTx/>
              <a:buFont typeface="Arial" panose="020B0604020202020204" pitchFamily="34" charset="0"/>
              <a:buChar char="•"/>
              <a:defRPr/>
            </a:pPr>
            <a:r>
              <a:rPr lang="en-US" kern="0" dirty="0">
                <a:solidFill>
                  <a:srgbClr val="000000"/>
                </a:solidFill>
                <a:latin typeface="Arial"/>
              </a:rPr>
              <a:t>Makes it easy for you to manage your account online 24/7</a:t>
            </a:r>
          </a:p>
          <a:p>
            <a:pPr lvl="2" eaLnBrk="1" hangingPunct="1">
              <a:buClrTx/>
              <a:buFont typeface="Arial" panose="020B0604020202020204" pitchFamily="34" charset="0"/>
              <a:buChar char="•"/>
              <a:defRPr/>
            </a:pPr>
            <a:r>
              <a:rPr lang="en-US" kern="0" dirty="0">
                <a:solidFill>
                  <a:srgbClr val="000000"/>
                </a:solidFill>
                <a:latin typeface="Arial"/>
              </a:rPr>
              <a:t>Available for iPhone and iPad mobile digital devices, Android and BlackBerry </a:t>
            </a:r>
          </a:p>
          <a:p>
            <a:pPr lvl="2" eaLnBrk="1" hangingPunct="1">
              <a:buClrTx/>
              <a:buFont typeface="Arial" panose="020B0604020202020204" pitchFamily="34" charset="0"/>
              <a:buChar char="•"/>
              <a:defRPr/>
            </a:pPr>
            <a:r>
              <a:rPr lang="en-US" kern="0" dirty="0">
                <a:solidFill>
                  <a:srgbClr val="000000"/>
                </a:solidFill>
                <a:latin typeface="Arial"/>
              </a:rPr>
              <a:t>Can upload photos of your receipts of qualified expenses for tax purposes</a:t>
            </a:r>
          </a:p>
          <a:p>
            <a:pPr marL="396595" lvl="2" indent="0" eaLnBrk="1" hangingPunct="1">
              <a:buClrTx/>
              <a:buFontTx/>
              <a:buNone/>
              <a:defRPr/>
            </a:pPr>
            <a:endParaRPr lang="en-US" kern="0" dirty="0">
              <a:solidFill>
                <a:srgbClr val="000000"/>
              </a:solidFill>
              <a:latin typeface="Arial"/>
            </a:endParaRPr>
          </a:p>
          <a:p>
            <a:pPr marL="456878" lvl="2" indent="-220508" eaLnBrk="1" hangingPunct="1">
              <a:buClrTx/>
              <a:buFont typeface="Arial" panose="020B0604020202020204" pitchFamily="34" charset="0"/>
              <a:buChar char="•"/>
              <a:defRPr/>
            </a:pPr>
            <a:r>
              <a:rPr lang="en-US" b="1" kern="0" dirty="0">
                <a:solidFill>
                  <a:srgbClr val="000000"/>
                </a:solidFill>
                <a:latin typeface="Arial"/>
              </a:rPr>
              <a:t>Earn interest and invest your money</a:t>
            </a:r>
          </a:p>
          <a:p>
            <a:pPr marL="655176" lvl="3" indent="-220508" eaLnBrk="1" hangingPunct="1">
              <a:buClrTx/>
              <a:buFont typeface="Arial" panose="020B0604020202020204" pitchFamily="34" charset="0"/>
              <a:buChar char="•"/>
              <a:defRPr/>
            </a:pPr>
            <a:r>
              <a:rPr lang="en-US" kern="0" dirty="0">
                <a:solidFill>
                  <a:srgbClr val="000000"/>
                </a:solidFill>
                <a:latin typeface="Arial"/>
              </a:rPr>
              <a:t>Earn interest each month on the money in your HSA</a:t>
            </a:r>
          </a:p>
          <a:p>
            <a:pPr marL="655176" lvl="3" indent="-220508" eaLnBrk="1" hangingPunct="1">
              <a:buClrTx/>
              <a:buFont typeface="Arial" panose="020B0604020202020204" pitchFamily="34" charset="0"/>
              <a:buChar char="•"/>
              <a:defRPr/>
            </a:pPr>
            <a:r>
              <a:rPr lang="en-US" kern="0" dirty="0">
                <a:solidFill>
                  <a:srgbClr val="000000"/>
                </a:solidFill>
                <a:latin typeface="Arial"/>
              </a:rPr>
              <a:t>When your account balance reaches $1,000 -  you can invest the funds over this amount online.  </a:t>
            </a:r>
          </a:p>
          <a:p>
            <a:pPr marL="393422" lvl="3" indent="0" eaLnBrk="1" hangingPunct="1">
              <a:buClrTx/>
              <a:buFontTx/>
              <a:buNone/>
              <a:defRPr/>
            </a:pPr>
            <a:endParaRPr lang="en-US" kern="0" dirty="0">
              <a:solidFill>
                <a:srgbClr val="000000"/>
              </a:solidFill>
              <a:latin typeface="Arial"/>
            </a:endParaRPr>
          </a:p>
          <a:p>
            <a:pPr marL="456878" lvl="3" indent="-223679" eaLnBrk="1" hangingPunct="1">
              <a:buClrTx/>
              <a:buFont typeface="Arial" panose="020B0604020202020204" pitchFamily="34" charset="0"/>
              <a:buChar char="•"/>
              <a:defRPr/>
            </a:pPr>
            <a:r>
              <a:rPr lang="en-US" b="1" kern="0" dirty="0">
                <a:solidFill>
                  <a:srgbClr val="000000"/>
                </a:solidFill>
                <a:latin typeface="Arial"/>
              </a:rPr>
              <a:t>Account fees: </a:t>
            </a:r>
            <a:r>
              <a:rPr lang="en-US" kern="0" dirty="0">
                <a:solidFill>
                  <a:srgbClr val="000000"/>
                </a:solidFill>
                <a:latin typeface="Arial"/>
              </a:rPr>
              <a:t>The state will pay for your HSA monthly maintenance fee as long as you are enrolled in a HealthSavings CDHP. You are responsible for standard banking fees like non-sufficient funds, stop payments, overdrafts and investment fees. </a:t>
            </a:r>
          </a:p>
          <a:p>
            <a:pPr marL="690076" lvl="3" indent="-223679" eaLnBrk="1" hangingPunct="1">
              <a:buClrTx/>
              <a:buFont typeface="Arial" panose="020B0604020202020204" pitchFamily="34" charset="0"/>
              <a:buChar char="•"/>
              <a:defRPr/>
            </a:pPr>
            <a:r>
              <a:rPr lang="en-US" kern="0" dirty="0">
                <a:solidFill>
                  <a:srgbClr val="000000"/>
                </a:solidFill>
                <a:latin typeface="Arial"/>
              </a:rPr>
              <a:t>If you leave your job, retire or choose a PPO option in the future, you will be responsible for paying HSA maintenance fees.</a:t>
            </a:r>
          </a:p>
          <a:p>
            <a:pPr marL="53937" lvl="3" indent="0" eaLnBrk="1" hangingPunct="1">
              <a:lnSpc>
                <a:spcPct val="100000"/>
              </a:lnSpc>
              <a:spcBef>
                <a:spcPts val="0"/>
              </a:spcBef>
              <a:spcAft>
                <a:spcPts val="0"/>
              </a:spcAft>
              <a:buClr>
                <a:srgbClr val="C00000"/>
              </a:buClr>
              <a:buFontTx/>
              <a:buNone/>
              <a:defRPr/>
            </a:pPr>
            <a:endParaRPr lang="en-US" dirty="0">
              <a:latin typeface="Arial" panose="020B0604020202020204" pitchFamily="34" charset="0"/>
              <a:ea typeface="Calibri"/>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DAFC85-F629-C2AD-B4BB-7818880D7C0E}"/>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644D3EE3-FB3D-2B09-57AF-D229BE79E16A}"/>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6" rIns="91376" bIns="45686"/>
          <a:lstStyle/>
          <a:p>
            <a:r>
              <a:rPr lang="en-US" altLang="en-US">
                <a:latin typeface="Arial" panose="020B0604020202020204" pitchFamily="34" charset="0"/>
              </a:rPr>
              <a:t>Your health plan includes pharmacy benefits. It is automatically included when you enroll in health insurance.</a:t>
            </a:r>
          </a:p>
          <a:p>
            <a:r>
              <a:rPr lang="en-US" altLang="en-US">
                <a:latin typeface="Arial" panose="020B0604020202020204" pitchFamily="34" charset="0"/>
              </a:rPr>
              <a:t>Pharmacy benefits are administered by CVS/Caremark, one of the largest pharmacy benefits managers in the country. Their network of more than 1,600 pharmacies in Tennessee includes many major chains and independent pharmacies. And more than 900 of them in Tennessee will fill 90-day prescriptions in the Retail 90 Network.</a:t>
            </a:r>
          </a:p>
          <a:p>
            <a:r>
              <a:rPr lang="en-US" altLang="en-US">
                <a:latin typeface="Arial" panose="020B0604020202020204" pitchFamily="34" charset="0"/>
              </a:rPr>
              <a:t>The State’s prescription drug coverage provides free tobacco quit aids to members who want to stop using tobacco products.</a:t>
            </a:r>
          </a:p>
          <a:p>
            <a:r>
              <a:rPr lang="en-US" altLang="en-US">
                <a:latin typeface="Arial" panose="020B0604020202020204" pitchFamily="34" charset="0"/>
              </a:rPr>
              <a:t>You can refer to the Eligibility and Enrollment Guide or the ParTNers for Health website for more information about pharmacy benefits.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A9012DD-1558-31D0-FB9B-093F4E8D9114}"/>
              </a:ext>
            </a:extLst>
          </p:cNvPr>
          <p:cNvSpPr>
            <a:spLocks noGrp="1" noRot="1" noChangeAspect="1"/>
          </p:cNvSpPr>
          <p:nvPr>
            <p:ph type="sldImg"/>
          </p:nvPr>
        </p:nvSpPr>
        <p:spPr bwMode="auto">
          <a:xfrm>
            <a:off x="1152525" y="687388"/>
            <a:ext cx="4586288"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96148A3-9224-872E-3408-234209671D22}"/>
              </a:ext>
            </a:extLst>
          </p:cNvPr>
          <p:cNvSpPr>
            <a:spLocks noGrp="1"/>
          </p:cNvSpPr>
          <p:nvPr>
            <p:ph type="body" idx="1"/>
          </p:nvPr>
        </p:nvSpPr>
        <p:spPr bwMode="auto">
          <a:xfrm>
            <a:off x="576263" y="4211638"/>
            <a:ext cx="5737225" cy="41290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6" tIns="45343" rIns="90686" bIns="45343"/>
          <a:lstStyle/>
          <a:p>
            <a:pPr marL="3175" lvl="3" indent="0" defTabSz="904875" eaLnBrk="1" hangingPunct="1">
              <a:spcBef>
                <a:spcPts val="600"/>
              </a:spcBef>
              <a:buClr>
                <a:srgbClr val="C4262E"/>
              </a:buClr>
              <a:buSzPct val="110000"/>
              <a:buFontTx/>
              <a:buNone/>
            </a:pPr>
            <a:r>
              <a:rPr lang="en-US" altLang="en-US">
                <a:solidFill>
                  <a:srgbClr val="000000"/>
                </a:solidFill>
                <a:latin typeface="Arial" panose="020B0604020202020204" pitchFamily="34" charset="0"/>
                <a:cs typeface="Arial" panose="020B0604020202020204" pitchFamily="34" charset="0"/>
              </a:rPr>
              <a:t>Pharmacy benefits are included when you and your dependents enroll in a health plan. The plan you choose determines the out-of-pocket prescription costs. How much you pay for your drug depends on whether it is a generic, brand or non-preferred brand and the day-supply.</a:t>
            </a:r>
          </a:p>
          <a:p>
            <a:pPr marL="3175" lvl="3" indent="0" defTabSz="904875" eaLnBrk="1" hangingPunct="1">
              <a:spcBef>
                <a:spcPts val="600"/>
              </a:spcBef>
              <a:buClr>
                <a:srgbClr val="C4262E"/>
              </a:buClr>
              <a:buSzPct val="110000"/>
              <a:buFontTx/>
              <a:buNone/>
            </a:pPr>
            <a:r>
              <a:rPr lang="en-US" altLang="en-US">
                <a:solidFill>
                  <a:srgbClr val="000000"/>
                </a:solidFill>
                <a:latin typeface="Arial" panose="020B0604020202020204" pitchFamily="34" charset="0"/>
                <a:cs typeface="Arial" panose="020B0604020202020204" pitchFamily="34" charset="0"/>
              </a:rPr>
              <a:t>On the screen are the in-network pharmacy costs. This same information is found in your Decision Guide.  If you use out-of-network pharmacy benefits, they are different and will cost you more. </a:t>
            </a:r>
          </a:p>
          <a:p>
            <a:pPr marL="3175" lvl="3" indent="0" defTabSz="904875" eaLnBrk="1" hangingPunct="1">
              <a:spcBef>
                <a:spcPts val="600"/>
              </a:spcBef>
              <a:buClr>
                <a:srgbClr val="C4262E"/>
              </a:buClr>
              <a:buSzPct val="110000"/>
              <a:buFontTx/>
              <a:buNone/>
            </a:pPr>
            <a:r>
              <a:rPr lang="en-US" altLang="en-US">
                <a:solidFill>
                  <a:srgbClr val="000000"/>
                </a:solidFill>
                <a:latin typeface="Arial" panose="020B0604020202020204" pitchFamily="34" charset="0"/>
                <a:cs typeface="Arial" panose="020B0604020202020204" pitchFamily="34" charset="0"/>
              </a:rPr>
              <a:t>Also, we wanted to note that drugs filled in the Specialty Pharmacy tier must be filled through a Specialty Network Pharmacy and can only be filled every 30 days. </a:t>
            </a:r>
          </a:p>
          <a:p>
            <a:pPr marL="3175" lvl="3" indent="0" defTabSz="904875" eaLnBrk="1" hangingPunct="1">
              <a:spcBef>
                <a:spcPts val="600"/>
              </a:spcBef>
              <a:buClr>
                <a:srgbClr val="C4262E"/>
              </a:buClr>
              <a:buSzPct val="110000"/>
              <a:buFontTx/>
              <a:buNone/>
            </a:pPr>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D624549-F1E9-243E-F9CB-3B8E31B3C707}"/>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9A645E89-950D-A879-99B1-62F6215A2959}"/>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r>
              <a:rPr lang="en-US" altLang="en-US">
                <a:latin typeface="Arial" panose="020B0604020202020204" pitchFamily="34" charset="0"/>
              </a:rPr>
              <a:t>Now let’s talk about dental benefits. You can choose between two dental plans – a Prepaid Plan and a Dental Preferred Provider Organization often called a DPPO. </a:t>
            </a:r>
          </a:p>
          <a:p>
            <a:r>
              <a:rPr lang="en-US" altLang="en-US">
                <a:latin typeface="Arial" panose="020B0604020202020204" pitchFamily="34" charset="0"/>
              </a:rPr>
              <a:t>You do not have to be enrolled in health coverage to enroll in dental insurance.</a:t>
            </a:r>
          </a:p>
          <a:p>
            <a:r>
              <a:rPr lang="en-US" altLang="en-US">
                <a:latin typeface="Arial" panose="020B0604020202020204" pitchFamily="34" charset="0"/>
              </a:rPr>
              <a:t>In the prepaid plan, you must select from a specific group of dentists. Under the DPPO plan, you may visit the dentist of your choice; however, members receive maximum savings when visiting a DPPO network provider. Both dental options have specific guidelines for benefits such as exams and major procedures, and have a four-tier premium structure just like health insurance. Be sure to check with the dental provider to make sure the dentist you want is in the network. </a:t>
            </a:r>
          </a:p>
          <a:p>
            <a:r>
              <a:rPr lang="en-US" altLang="en-US">
                <a:latin typeface="Arial" panose="020B0604020202020204" pitchFamily="34" charset="0"/>
              </a:rPr>
              <a:t>Like health insurance, you pay premiums upfront for dental coverage regardless of whether or not you use any services. What you pay depends on the plan you choose. However, unlike health insurance where a portion of the premium is paid by the employer, the cost of dental insurance is paid 100 percent by the employee.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502BC59-E87D-4334-5FC6-F8EF5F324BB9}"/>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B17A22C2-D7AA-71B1-0BEE-0E37FC1B8BAA}"/>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The </a:t>
            </a:r>
            <a:r>
              <a:rPr lang="en-US" altLang="en-US" b="1">
                <a:solidFill>
                  <a:srgbClr val="000000"/>
                </a:solidFill>
                <a:latin typeface="Arial" panose="020B0604020202020204" pitchFamily="34" charset="0"/>
                <a:ea typeface="MS PGothic" panose="020B0600070205080204" pitchFamily="34" charset="-128"/>
              </a:rPr>
              <a:t>Prepaid Plan </a:t>
            </a:r>
            <a:r>
              <a:rPr lang="en-US" altLang="en-US">
                <a:solidFill>
                  <a:srgbClr val="000000"/>
                </a:solidFill>
                <a:latin typeface="Arial" panose="020B0604020202020204" pitchFamily="34" charset="0"/>
                <a:ea typeface="MS PGothic" panose="020B0600070205080204" pitchFamily="34" charset="-128"/>
              </a:rPr>
              <a:t>is administered by Cigna and provides services at predetermined copay amounts from a limited network of participating dentists and specialists.</a:t>
            </a:r>
          </a:p>
          <a:p>
            <a:pPr eaLnBrk="1" hangingPunct="1">
              <a:spcBef>
                <a:spcPct val="0"/>
              </a:spcBef>
              <a:buClr>
                <a:srgbClr val="00B0F0"/>
              </a:buClr>
            </a:pPr>
            <a:r>
              <a:rPr lang="en-US" altLang="en-US" b="1">
                <a:solidFill>
                  <a:srgbClr val="000000"/>
                </a:solidFill>
                <a:latin typeface="Arial" panose="020B0604020202020204" pitchFamily="34" charset="0"/>
                <a:ea typeface="MS PGothic" panose="020B0600070205080204" pitchFamily="34" charset="-128"/>
              </a:rPr>
              <a:t>To receive benefits</a:t>
            </a:r>
            <a:r>
              <a:rPr lang="en-US" altLang="en-US">
                <a:solidFill>
                  <a:srgbClr val="000000"/>
                </a:solidFill>
                <a:latin typeface="Arial" panose="020B0604020202020204" pitchFamily="34" charset="0"/>
                <a:ea typeface="MS PGothic" panose="020B0600070205080204" pitchFamily="34" charset="-128"/>
              </a:rPr>
              <a:t>, you must select a dentist from the Prepaid Plan list and notify Cigna of your selection. </a:t>
            </a:r>
          </a:p>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There are some areas in the state where the network dentists are not available so review the provider directory carefully – and some may not accept new prepaid members.</a:t>
            </a:r>
          </a:p>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You must use your selected dentist to receive benefits.</a:t>
            </a:r>
          </a:p>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This plan provides services at predetermined member copay amounts (reduced fees) for dental treatments.</a:t>
            </a:r>
          </a:p>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There are no deductibles to meet, no claims to file, no waiting periods for covered services, no annual dollar maximum and pre-existing conditions are covered. </a:t>
            </a:r>
          </a:p>
          <a:p>
            <a:pPr eaLnBrk="1" hangingPunct="1">
              <a:spcBef>
                <a:spcPct val="0"/>
              </a:spcBef>
              <a:buClr>
                <a:srgbClr val="00B0F0"/>
              </a:buClr>
            </a:pPr>
            <a:r>
              <a:rPr lang="en-US" altLang="en-US">
                <a:solidFill>
                  <a:srgbClr val="000000"/>
                </a:solidFill>
                <a:latin typeface="Arial" panose="020B0604020202020204" pitchFamily="34" charset="0"/>
                <a:ea typeface="MS PGothic" panose="020B0600070205080204" pitchFamily="34" charset="-128"/>
              </a:rPr>
              <a:t>Referrals are not required. </a:t>
            </a:r>
          </a:p>
          <a:p>
            <a:pPr>
              <a:lnSpc>
                <a:spcPct val="100000"/>
              </a:lnSpc>
              <a:spcBef>
                <a:spcPct val="0"/>
              </a:spcBef>
            </a:pPr>
            <a:r>
              <a:rPr lang="en-US" altLang="en-US">
                <a:latin typeface="Arial" panose="020B0604020202020204" pitchFamily="34" charset="0"/>
              </a:rPr>
              <a:t>To find a dentist in Cigna’s network, visit the dental section of the ParTNers for Health website or call the Cigna call center at the number listed on the inside cover of the Eligibility and Enrollment Guide.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0BD84D6-D411-F4FB-4533-F4FAC00117E9}"/>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710EE892-FD80-C9E0-3E8F-2DC874CB1A9B}"/>
              </a:ext>
            </a:extLst>
          </p:cNvPr>
          <p:cNvSpPr>
            <a:spLocks noGrp="1" noChangeArrowheads="1"/>
          </p:cNvSpPr>
          <p:nvPr>
            <p:ph type="body" idx="1"/>
          </p:nvPr>
        </p:nvSpPr>
        <p:spPr bwMode="auto">
          <a:xfrm>
            <a:off x="693738" y="4387850"/>
            <a:ext cx="5562600" cy="4156075"/>
          </a:xfrm>
          <a:prstGeom prst="rect">
            <a:avLst/>
          </a:prstGeom>
          <a:ln/>
        </p:spPr>
        <p:txBody>
          <a:bodyPr lIns="91391" tIns="45693" rIns="91391" bIns="45693"/>
          <a:lstStyle/>
          <a:p>
            <a:pPr marL="0" indent="0">
              <a:lnSpc>
                <a:spcPct val="100000"/>
              </a:lnSpc>
              <a:spcBef>
                <a:spcPct val="0"/>
              </a:spcBef>
              <a:buFont typeface="Wingdings" panose="05000000000000000000" pitchFamily="2" charset="2"/>
              <a:buNone/>
              <a:defRPr/>
            </a:pPr>
            <a:r>
              <a:rPr lang="en-US" dirty="0">
                <a:latin typeface="Arial" pitchFamily="34" charset="0"/>
              </a:rPr>
              <a:t>The </a:t>
            </a:r>
            <a:r>
              <a:rPr lang="en-US" dirty="0">
                <a:solidFill>
                  <a:srgbClr val="000000"/>
                </a:solidFill>
                <a:ea typeface="ＭＳ Ｐゴシック"/>
              </a:rPr>
              <a:t>DPPO</a:t>
            </a:r>
            <a:r>
              <a:rPr lang="en-US" dirty="0">
                <a:latin typeface="Arial" pitchFamily="34" charset="0"/>
              </a:rPr>
              <a:t> plan is administered by </a:t>
            </a:r>
            <a:r>
              <a:rPr lang="en-US" b="1" dirty="0">
                <a:latin typeface="Arial" pitchFamily="34" charset="0"/>
              </a:rPr>
              <a:t>MetLife</a:t>
            </a:r>
            <a:r>
              <a:rPr lang="en-US" dirty="0">
                <a:latin typeface="Arial" pitchFamily="34" charset="0"/>
              </a:rPr>
              <a:t>. It provides services with member coinsurance rates.</a:t>
            </a:r>
          </a:p>
          <a:p>
            <a:pPr>
              <a:lnSpc>
                <a:spcPct val="100000"/>
              </a:lnSpc>
              <a:spcBef>
                <a:spcPct val="0"/>
              </a:spcBef>
              <a:defRPr/>
            </a:pPr>
            <a:r>
              <a:rPr lang="en-US" dirty="0">
                <a:latin typeface="Arial" pitchFamily="34" charset="0"/>
              </a:rPr>
              <a:t>You can choose any dentist but maximum benefits when visiting an in-network MetLife DPPO Provider. The network is PDP).</a:t>
            </a:r>
          </a:p>
          <a:p>
            <a:pPr>
              <a:lnSpc>
                <a:spcPct val="100000"/>
              </a:lnSpc>
              <a:spcBef>
                <a:spcPct val="0"/>
              </a:spcBef>
              <a:defRPr/>
            </a:pPr>
            <a:r>
              <a:rPr lang="en-US" dirty="0">
                <a:latin typeface="Arial" pitchFamily="34" charset="0"/>
              </a:rPr>
              <a:t>You pay co-insurance for covered services.</a:t>
            </a:r>
          </a:p>
          <a:p>
            <a:pPr>
              <a:lnSpc>
                <a:spcPct val="100000"/>
              </a:lnSpc>
              <a:spcBef>
                <a:spcPct val="0"/>
              </a:spcBef>
              <a:defRPr/>
            </a:pPr>
            <a:r>
              <a:rPr lang="en-US" dirty="0">
                <a:latin typeface="Arial" pitchFamily="34" charset="0"/>
              </a:rPr>
              <a:t>A deductible applies for out-of-network dental care only.</a:t>
            </a:r>
          </a:p>
          <a:p>
            <a:pPr>
              <a:lnSpc>
                <a:spcPct val="100000"/>
              </a:lnSpc>
              <a:spcBef>
                <a:spcPct val="0"/>
              </a:spcBef>
              <a:defRPr/>
            </a:pPr>
            <a:r>
              <a:rPr lang="en-US" dirty="0">
                <a:latin typeface="Arial" pitchFamily="34" charset="0"/>
              </a:rPr>
              <a:t>You or your dentist will file claims for covered services. </a:t>
            </a:r>
          </a:p>
          <a:p>
            <a:pPr>
              <a:lnSpc>
                <a:spcPct val="100000"/>
              </a:lnSpc>
              <a:spcBef>
                <a:spcPct val="0"/>
              </a:spcBef>
              <a:defRPr/>
            </a:pPr>
            <a:r>
              <a:rPr lang="en-US" dirty="0">
                <a:latin typeface="Arial" pitchFamily="34" charset="0"/>
              </a:rPr>
              <a:t>Referrals are not required, but are recommended in some instances.</a:t>
            </a:r>
          </a:p>
          <a:p>
            <a:pPr>
              <a:lnSpc>
                <a:spcPct val="100000"/>
              </a:lnSpc>
              <a:spcBef>
                <a:spcPct val="0"/>
              </a:spcBef>
              <a:defRPr/>
            </a:pPr>
            <a:r>
              <a:rPr lang="en-US" dirty="0">
                <a:latin typeface="Arial" pitchFamily="34" charset="0"/>
              </a:rPr>
              <a:t>Some services such as crowns, dentures and orthodontics require a 12-month waiting period before benefits begin.</a:t>
            </a:r>
          </a:p>
          <a:p>
            <a:pPr>
              <a:lnSpc>
                <a:spcPct val="100000"/>
              </a:lnSpc>
              <a:spcBef>
                <a:spcPct val="0"/>
              </a:spcBef>
              <a:defRPr/>
            </a:pPr>
            <a:r>
              <a:rPr lang="en-US" dirty="0">
                <a:latin typeface="Arial" pitchFamily="34" charset="0"/>
              </a:rPr>
              <a:t>There are limitations and exclusions, for example, there is no benefit for replacement of a tooth missing before effective date of coverage.</a:t>
            </a:r>
          </a:p>
          <a:p>
            <a:pPr>
              <a:lnSpc>
                <a:spcPct val="100000"/>
              </a:lnSpc>
              <a:spcBef>
                <a:spcPct val="0"/>
              </a:spcBef>
              <a:defRPr/>
            </a:pPr>
            <a:r>
              <a:rPr lang="en-US" dirty="0">
                <a:latin typeface="Arial" pitchFamily="34" charset="0"/>
              </a:rPr>
              <a:t>You can find a dentist in MetLife’s network by visiting the dental section of the ParTNers for Health website or by calling the customer service center at the number listed on the inside cover of the Eligibility and Enrollment Guide.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0142964-5EA6-638B-D7B3-F606EA6188AE}"/>
              </a:ext>
            </a:extLst>
          </p:cNvPr>
          <p:cNvSpPr>
            <a:spLocks noGrp="1" noRot="1" noChangeAspect="1" noChangeArrowheads="1" noTextEdit="1"/>
          </p:cNvSpPr>
          <p:nvPr>
            <p:ph type="sldImg"/>
          </p:nvPr>
        </p:nvSpPr>
        <p:spPr bwMode="auto">
          <a:xfrm>
            <a:off x="1154113" y="687388"/>
            <a:ext cx="4586287"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F31EC73C-6747-615B-AFE7-24F74F18940C}"/>
              </a:ext>
            </a:extLst>
          </p:cNvPr>
          <p:cNvSpPr>
            <a:spLocks noGrp="1" noChangeArrowheads="1"/>
          </p:cNvSpPr>
          <p:nvPr>
            <p:ph type="body" idx="1"/>
          </p:nvPr>
        </p:nvSpPr>
        <p:spPr bwMode="auto">
          <a:xfrm>
            <a:off x="374650" y="4357688"/>
            <a:ext cx="6291263" cy="4129087"/>
          </a:xfrm>
          <a:prstGeom prst="rect">
            <a:avLst/>
          </a:prstGeom>
          <a:ln/>
        </p:spPr>
        <p:txBody>
          <a:bodyPr lIns="88957" tIns="44477" rIns="88957" bIns="44477"/>
          <a:lstStyle/>
          <a:p>
            <a:pPr marL="0" indent="0" defTabSz="906942">
              <a:spcBef>
                <a:spcPts val="596"/>
              </a:spcBef>
              <a:spcAft>
                <a:spcPts val="596"/>
              </a:spcAft>
              <a:buClr>
                <a:srgbClr val="0098DB"/>
              </a:buClr>
              <a:buFont typeface="Wingdings" panose="05000000000000000000" pitchFamily="2" charset="2"/>
              <a:buNone/>
              <a:tabLst>
                <a:tab pos="569988" algn="l"/>
                <a:tab pos="2832617" algn="l"/>
                <a:tab pos="4254437" algn="l"/>
                <a:tab pos="5441649" algn="l"/>
                <a:tab pos="6573751" algn="l"/>
                <a:tab pos="7592485" algn="l"/>
              </a:tabLst>
              <a:defRPr/>
            </a:pPr>
            <a:r>
              <a:rPr lang="en-US" dirty="0">
                <a:solidFill>
                  <a:srgbClr val="000000"/>
                </a:solidFill>
                <a:latin typeface="Arial" panose="020B0604020202020204" pitchFamily="34" charset="0"/>
                <a:ea typeface="ＭＳ Ｐゴシック" pitchFamily="34" charset="-128"/>
                <a:cs typeface="Arial" panose="020B0604020202020204" pitchFamily="34" charset="0"/>
              </a:rPr>
              <a:t>During annual enrollment, eligible employees can enroll in or transfer between two voluntary vision options:</a:t>
            </a:r>
          </a:p>
          <a:p>
            <a:pPr marL="0" indent="0" defTabSz="906942">
              <a:spcBef>
                <a:spcPts val="596"/>
              </a:spcBef>
              <a:spcAft>
                <a:spcPts val="596"/>
              </a:spcAft>
              <a:buClr>
                <a:srgbClr val="0098DB"/>
              </a:buClr>
              <a:buFont typeface="Wingdings" panose="05000000000000000000" pitchFamily="2" charset="2"/>
              <a:buNone/>
              <a:tabLst>
                <a:tab pos="569988" algn="l"/>
                <a:tab pos="2832617" algn="l"/>
                <a:tab pos="4254437" algn="l"/>
                <a:tab pos="5441649" algn="l"/>
                <a:tab pos="6573751" algn="l"/>
                <a:tab pos="7592485" algn="l"/>
              </a:tabLst>
              <a:defRPr/>
            </a:pPr>
            <a:r>
              <a:rPr lang="en-US" dirty="0">
                <a:solidFill>
                  <a:srgbClr val="000000"/>
                </a:solidFill>
                <a:latin typeface="Arial" panose="020B0604020202020204" pitchFamily="34" charset="0"/>
                <a:ea typeface="ＭＳ Ｐゴシック" pitchFamily="34" charset="-128"/>
                <a:cs typeface="Arial" panose="020B0604020202020204" pitchFamily="34" charset="0"/>
              </a:rPr>
              <a:t>The Basic plan and the Expanded plan. </a:t>
            </a:r>
          </a:p>
          <a:p>
            <a:pPr marL="0" indent="0" defTabSz="906942" eaLnBrk="1" hangingPunct="1">
              <a:lnSpc>
                <a:spcPct val="100000"/>
              </a:lnSpc>
              <a:spcBef>
                <a:spcPts val="0"/>
              </a:spcBef>
              <a:spcAft>
                <a:spcPts val="0"/>
              </a:spcAft>
              <a:buClrTx/>
              <a:buFont typeface="Wingdings" panose="05000000000000000000" pitchFamily="2" charset="2"/>
              <a:buNone/>
              <a:defRPr/>
            </a:pPr>
            <a:r>
              <a:rPr lang="en-US" b="1" dirty="0">
                <a:solidFill>
                  <a:srgbClr val="000000"/>
                </a:solidFill>
                <a:latin typeface="Arial" pitchFamily="34" charset="0"/>
                <a:ea typeface="ＭＳ Ｐゴシック" pitchFamily="34" charset="-128"/>
                <a:cs typeface="Arial" pitchFamily="34" charset="0"/>
              </a:rPr>
              <a:t>Both options offer the same services including: </a:t>
            </a:r>
            <a:endParaRPr lang="en-US" dirty="0">
              <a:solidFill>
                <a:srgbClr val="000000"/>
              </a:solidFill>
              <a:latin typeface="Arial" pitchFamily="34" charset="0"/>
              <a:ea typeface="ＭＳ Ｐゴシック" pitchFamily="34" charset="-128"/>
              <a:cs typeface="Arial" pitchFamily="34" charset="0"/>
            </a:endParaRPr>
          </a:p>
          <a:p>
            <a:pPr marL="283419" indent="-283419" defTabSz="906942" eaLnBrk="1" hangingPunct="1">
              <a:lnSpc>
                <a:spcPct val="100000"/>
              </a:lnSpc>
              <a:spcBef>
                <a:spcPts val="0"/>
              </a:spcBef>
              <a:spcAft>
                <a:spcPts val="0"/>
              </a:spcAft>
              <a:buClr>
                <a:srgbClr val="C00000"/>
              </a:buClr>
              <a:buFont typeface="Arial" panose="020B0604020202020204" pitchFamily="34" charset="0"/>
              <a:buChar char="•"/>
              <a:defRPr/>
            </a:pPr>
            <a:r>
              <a:rPr lang="en-US" dirty="0">
                <a:solidFill>
                  <a:srgbClr val="000000"/>
                </a:solidFill>
                <a:latin typeface="Arial" pitchFamily="34" charset="0"/>
                <a:ea typeface="ＭＳ Ｐゴシック" pitchFamily="34" charset="-128"/>
                <a:cs typeface="Arial" pitchFamily="34" charset="0"/>
              </a:rPr>
              <a:t>Routine eye exam once every calendar year</a:t>
            </a:r>
          </a:p>
          <a:p>
            <a:pPr marL="283419" indent="-283419" defTabSz="906942" eaLnBrk="1" hangingPunct="1">
              <a:lnSpc>
                <a:spcPct val="100000"/>
              </a:lnSpc>
              <a:spcBef>
                <a:spcPts val="0"/>
              </a:spcBef>
              <a:spcAft>
                <a:spcPts val="0"/>
              </a:spcAft>
              <a:buClr>
                <a:srgbClr val="C00000"/>
              </a:buClr>
              <a:buFont typeface="Arial" panose="020B0604020202020204" pitchFamily="34" charset="0"/>
              <a:buChar char="•"/>
              <a:defRPr/>
            </a:pPr>
            <a:r>
              <a:rPr lang="en-US" dirty="0">
                <a:solidFill>
                  <a:srgbClr val="000000"/>
                </a:solidFill>
                <a:latin typeface="Arial" pitchFamily="34" charset="0"/>
                <a:ea typeface="ＭＳ Ｐゴシック" pitchFamily="34" charset="-128"/>
                <a:cs typeface="Arial" pitchFamily="34" charset="0"/>
              </a:rPr>
              <a:t>Frames once every two calendar years</a:t>
            </a:r>
          </a:p>
          <a:p>
            <a:pPr marL="283419" indent="-283419" defTabSz="906942" eaLnBrk="1" hangingPunct="1">
              <a:lnSpc>
                <a:spcPct val="100000"/>
              </a:lnSpc>
              <a:spcBef>
                <a:spcPts val="0"/>
              </a:spcBef>
              <a:spcAft>
                <a:spcPts val="0"/>
              </a:spcAft>
              <a:buClr>
                <a:srgbClr val="C00000"/>
              </a:buClr>
              <a:buFont typeface="Arial" panose="020B0604020202020204" pitchFamily="34" charset="0"/>
              <a:buChar char="•"/>
              <a:defRPr/>
            </a:pPr>
            <a:r>
              <a:rPr lang="en-US" dirty="0">
                <a:solidFill>
                  <a:srgbClr val="000000"/>
                </a:solidFill>
                <a:latin typeface="Arial" pitchFamily="34" charset="0"/>
                <a:ea typeface="ＭＳ Ｐゴシック" pitchFamily="34" charset="-128"/>
                <a:cs typeface="Arial" pitchFamily="34" charset="0"/>
              </a:rPr>
              <a:t>Choice of eyeglass lenses or contact lenses once every calendar year</a:t>
            </a:r>
          </a:p>
          <a:p>
            <a:pPr marL="283419" indent="-283419" defTabSz="906942" eaLnBrk="1" hangingPunct="1">
              <a:lnSpc>
                <a:spcPct val="100000"/>
              </a:lnSpc>
              <a:spcBef>
                <a:spcPts val="0"/>
              </a:spcBef>
              <a:spcAft>
                <a:spcPts val="0"/>
              </a:spcAft>
              <a:buClr>
                <a:srgbClr val="C00000"/>
              </a:buClr>
              <a:buFont typeface="Arial" panose="020B0604020202020204" pitchFamily="34" charset="0"/>
              <a:buChar char="•"/>
              <a:defRPr/>
            </a:pPr>
            <a:r>
              <a:rPr lang="en-US" dirty="0">
                <a:solidFill>
                  <a:srgbClr val="000000"/>
                </a:solidFill>
                <a:latin typeface="Arial" pitchFamily="34" charset="0"/>
                <a:ea typeface="ＭＳ Ｐゴシック" pitchFamily="34" charset="-128"/>
                <a:cs typeface="Arial" pitchFamily="34" charset="0"/>
              </a:rPr>
              <a:t>Discount on LASIK/refractive surgery</a:t>
            </a:r>
          </a:p>
          <a:p>
            <a:pPr marL="0" indent="0" defTabSz="906942">
              <a:lnSpc>
                <a:spcPct val="100000"/>
              </a:lnSpc>
              <a:spcBef>
                <a:spcPts val="0"/>
              </a:spcBef>
              <a:spcAft>
                <a:spcPts val="0"/>
              </a:spcAft>
              <a:buClr>
                <a:srgbClr val="0098DB"/>
              </a:buClr>
              <a:buFont typeface="Wingdings" panose="05000000000000000000" pitchFamily="2" charset="2"/>
              <a:buNone/>
              <a:tabLst>
                <a:tab pos="569988" algn="l"/>
                <a:tab pos="2832617" algn="l"/>
                <a:tab pos="4254437" algn="l"/>
                <a:tab pos="5441649" algn="l"/>
                <a:tab pos="6573751" algn="l"/>
                <a:tab pos="7592485" algn="l"/>
              </a:tabLst>
              <a:defRPr/>
            </a:pPr>
            <a:endParaRPr lang="en-US" dirty="0">
              <a:solidFill>
                <a:srgbClr val="000000"/>
              </a:solidFill>
              <a:latin typeface="Arial" pitchFamily="34" charset="0"/>
              <a:ea typeface="ＭＳ Ｐゴシック" pitchFamily="34" charset="-128"/>
              <a:cs typeface="Arial" pitchFamily="34" charset="0"/>
            </a:endParaRPr>
          </a:p>
          <a:p>
            <a:pPr marL="0" indent="0" defTabSz="906942">
              <a:lnSpc>
                <a:spcPct val="100000"/>
              </a:lnSpc>
              <a:spcBef>
                <a:spcPts val="0"/>
              </a:spcBef>
              <a:spcAft>
                <a:spcPts val="0"/>
              </a:spcAft>
              <a:buClr>
                <a:srgbClr val="0098DB"/>
              </a:buClr>
              <a:buFont typeface="Wingdings" panose="05000000000000000000" pitchFamily="2" charset="2"/>
              <a:buNone/>
              <a:tabLst>
                <a:tab pos="569988" algn="l"/>
                <a:tab pos="2832617" algn="l"/>
                <a:tab pos="4254437" algn="l"/>
                <a:tab pos="5441649" algn="l"/>
                <a:tab pos="6573751" algn="l"/>
                <a:tab pos="7592485" algn="l"/>
              </a:tabLst>
              <a:defRPr/>
            </a:pPr>
            <a:r>
              <a:rPr lang="en-US" b="1" dirty="0">
                <a:solidFill>
                  <a:srgbClr val="000000"/>
                </a:solidFill>
                <a:latin typeface="Arial" pitchFamily="34" charset="0"/>
                <a:ea typeface="ＭＳ Ｐゴシック" pitchFamily="34" charset="-128"/>
                <a:cs typeface="Arial" pitchFamily="34" charset="0"/>
              </a:rPr>
              <a:t>The basic and expanded plans are both managed by Davis Vision. In-network and out-of-network benefits are available. You will receive the maximum benefit when visiting a provider in Davis Vision’s network.</a:t>
            </a:r>
          </a:p>
          <a:p>
            <a:pPr marL="0" indent="0">
              <a:buClr>
                <a:schemeClr val="tx1"/>
              </a:buClr>
              <a:buFont typeface="Wingdings" panose="05000000000000000000" pitchFamily="2" charset="2"/>
              <a:buNone/>
              <a:defRPr/>
            </a:pPr>
            <a:endParaRPr lang="en-US" dirty="0">
              <a:latin typeface="Arial" panose="020B0604020202020204" pitchFamily="34" charset="0"/>
              <a:ea typeface="ＭＳ Ｐゴシック" pitchFamily="34" charset="-128"/>
              <a:cs typeface="Arial" panose="020B0604020202020204" pitchFamily="34" charset="0"/>
            </a:endParaRPr>
          </a:p>
          <a:p>
            <a:pPr>
              <a:buClr>
                <a:schemeClr val="tx1"/>
              </a:buClr>
              <a:defRPr/>
            </a:pPr>
            <a:endParaRPr lang="en-US"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692F815-20F2-163C-78E7-6906110902D0}"/>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A22FEC64-7642-5332-CE8D-A8EFBD6452DC}"/>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r>
              <a:rPr lang="en-US" altLang="en-US">
                <a:latin typeface="Arial" panose="020B0604020202020204" pitchFamily="34" charset="0"/>
              </a:rPr>
              <a:t>Full-time employees are eligible for benefits.  For insurance purposes, a full-time employees is defined as someone regularly scheduled to work no less than 30 hours per week in a non-seasonal, non-temporary position. </a:t>
            </a:r>
          </a:p>
          <a:p>
            <a:r>
              <a:rPr lang="en-US" altLang="en-US">
                <a:latin typeface="Arial" panose="020B0604020202020204" pitchFamily="34" charset="0"/>
              </a:rPr>
              <a:t>If you have a family, you may choose to also cover your eligible dependents. A dependent can be a legally married spouse or a child up to age 26. To be considered an eligible dependent, children must be natural, adopted or step-children or children for whom you are the legal guardian. </a:t>
            </a:r>
          </a:p>
          <a:p>
            <a:r>
              <a:rPr lang="en-US" altLang="en-US">
                <a:latin typeface="Arial" panose="020B0604020202020204" pitchFamily="34" charset="0"/>
              </a:rPr>
              <a:t>If you have a disabled child, you may be able to continue coverage for your child after age 26. For more information refer to the Eligibility and Enrollment Guide or consult your ABC. </a:t>
            </a:r>
          </a:p>
          <a:p>
            <a:r>
              <a:rPr lang="en-US" altLang="en-US">
                <a:latin typeface="Arial" panose="020B0604020202020204" pitchFamily="34" charset="0"/>
              </a:rPr>
              <a:t>If you are currently enrolled in TennCare, you must inform your caseworker at TennCare of your new employment within 10 days of your hire date. You must report  your new job, salary and that you have access to medical insurance with your new employer. </a:t>
            </a:r>
          </a:p>
          <a:p>
            <a:endParaRPr lang="en-US" altLang="en-US">
              <a:solidFill>
                <a:srgbClr val="C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F7D19A6-6B25-4E9E-88F2-7BABE454C35F}"/>
              </a:ext>
            </a:extLst>
          </p:cNvPr>
          <p:cNvSpPr>
            <a:spLocks noGrp="1" noRot="1" noChangeAspect="1"/>
          </p:cNvSpPr>
          <p:nvPr>
            <p:ph type="sldImg"/>
          </p:nvPr>
        </p:nvSpPr>
        <p:spPr bwMode="auto">
          <a:xfrm>
            <a:off x="1397000" y="1154113"/>
            <a:ext cx="4156075" cy="3117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10E4745-4041-4B6C-A1B4-9A20FBEA4E46}"/>
              </a:ext>
            </a:extLst>
          </p:cNvPr>
          <p:cNvSpPr>
            <a:spLocks noGrp="1" noChangeArrowheads="1"/>
          </p:cNvSpPr>
          <p:nvPr>
            <p:ph type="body" idx="1"/>
          </p:nvPr>
        </p:nvSpPr>
        <p:spPr bwMode="auto">
          <a:xfrm>
            <a:off x="695325" y="4445000"/>
            <a:ext cx="5559425" cy="3636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A6363E7-19A2-B5A9-8294-1A0CD1BEB2F6}"/>
              </a:ext>
            </a:extLst>
          </p:cNvPr>
          <p:cNvSpPr>
            <a:spLocks noGrp="1" noRot="1" noChangeAspect="1" noChangeArrowheads="1" noTextEdit="1"/>
          </p:cNvSpPr>
          <p:nvPr>
            <p:ph type="sldImg"/>
          </p:nvPr>
        </p:nvSpPr>
        <p:spPr bwMode="auto">
          <a:xfrm>
            <a:off x="1181100" y="696913"/>
            <a:ext cx="4649788"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E7CCB06E-5734-500D-ADD0-A53BE9D91584}"/>
              </a:ext>
            </a:extLst>
          </p:cNvPr>
          <p:cNvSpPr>
            <a:spLocks noGrp="1" noChangeArrowheads="1"/>
          </p:cNvSpPr>
          <p:nvPr>
            <p:ph type="body" idx="1"/>
          </p:nvPr>
        </p:nvSpPr>
        <p:spPr bwMode="auto">
          <a:xfrm>
            <a:off x="457200" y="4267200"/>
            <a:ext cx="6172200" cy="4348163"/>
          </a:xfrm>
          <a:prstGeom prst="rect">
            <a:avLst/>
          </a:prstGeom>
          <a:ln>
            <a:miter lim="800000"/>
            <a:headEnd/>
            <a:tailEnd/>
          </a:ln>
        </p:spPr>
        <p:txBody>
          <a:bodyPr lIns="92045" tIns="46023" rIns="92045" bIns="46023"/>
          <a:lstStyle/>
          <a:p>
            <a:pPr marL="0" indent="0" defTabSz="920618">
              <a:buClr>
                <a:srgbClr val="0098DB"/>
              </a:buClr>
              <a:buFont typeface="Wingdings" panose="05000000000000000000" pitchFamily="2" charset="2"/>
              <a:buNone/>
              <a:defRPr/>
            </a:pPr>
            <a:r>
              <a:rPr lang="en-US" b="1" kern="0" dirty="0">
                <a:solidFill>
                  <a:srgbClr val="000000"/>
                </a:solidFill>
                <a:latin typeface="Arial"/>
                <a:ea typeface="ＭＳ Ｐゴシック"/>
              </a:rPr>
              <a:t>24/7 Care — When You Need It</a:t>
            </a:r>
            <a:endParaRPr lang="en-US" kern="0" dirty="0">
              <a:solidFill>
                <a:srgbClr val="000000"/>
              </a:solidFill>
              <a:latin typeface="Arial"/>
              <a:ea typeface="ＭＳ Ｐゴシック"/>
            </a:endParaRPr>
          </a:p>
          <a:p>
            <a:pPr marL="0" indent="0" defTabSz="920618">
              <a:buClr>
                <a:srgbClr val="0098DB"/>
              </a:buClr>
              <a:buFont typeface="Wingdings" panose="05000000000000000000" pitchFamily="2" charset="2"/>
              <a:buNone/>
              <a:defRPr/>
            </a:pPr>
            <a:r>
              <a:rPr lang="en-US" kern="0" dirty="0">
                <a:solidFill>
                  <a:srgbClr val="000000"/>
                </a:solidFill>
                <a:latin typeface="Arial"/>
                <a:ea typeface="ＭＳ Ｐゴシック"/>
              </a:rPr>
              <a:t>All health plan members have access to Telehealth medical services. It is available as a part of your health insurance. You can talk to a doctor by phone or computer from anywhere, at any time. It is 24/7 care, when you need it. </a:t>
            </a:r>
          </a:p>
          <a:p>
            <a:pPr marL="0" indent="0" defTabSz="920618">
              <a:lnSpc>
                <a:spcPct val="100000"/>
              </a:lnSpc>
              <a:spcBef>
                <a:spcPts val="0"/>
              </a:spcBef>
              <a:buClr>
                <a:srgbClr val="0098DB"/>
              </a:buClr>
              <a:buFont typeface="Wingdings" panose="05000000000000000000" pitchFamily="2" charset="2"/>
              <a:buNone/>
              <a:defRPr/>
            </a:pPr>
            <a:endParaRPr lang="en-US" b="1" kern="0" dirty="0">
              <a:solidFill>
                <a:srgbClr val="000000"/>
              </a:solidFill>
              <a:latin typeface="Arial"/>
              <a:ea typeface="ＭＳ Ｐゴシック"/>
            </a:endParaRPr>
          </a:p>
          <a:p>
            <a:pPr marL="0" indent="0" defTabSz="920618">
              <a:lnSpc>
                <a:spcPct val="100000"/>
              </a:lnSpc>
              <a:spcBef>
                <a:spcPts val="0"/>
              </a:spcBef>
              <a:buClr>
                <a:srgbClr val="0098DB"/>
              </a:buClr>
              <a:buFont typeface="Wingdings" panose="05000000000000000000" pitchFamily="2" charset="2"/>
              <a:buNone/>
              <a:defRPr/>
            </a:pPr>
            <a:r>
              <a:rPr lang="en-US" b="1" kern="0" dirty="0">
                <a:solidFill>
                  <a:srgbClr val="000000"/>
                </a:solidFill>
                <a:latin typeface="Arial"/>
                <a:ea typeface="ＭＳ Ｐゴシック"/>
              </a:rPr>
              <a:t>When to use Telehealth</a:t>
            </a:r>
            <a:endParaRPr lang="en-US" kern="0" dirty="0">
              <a:solidFill>
                <a:srgbClr val="000000"/>
              </a:solidFill>
              <a:latin typeface="Arial"/>
              <a:ea typeface="ＭＳ Ｐゴシック"/>
            </a:endParaRPr>
          </a:p>
          <a:p>
            <a:pPr marL="0" indent="0" defTabSz="920618">
              <a:lnSpc>
                <a:spcPct val="100000"/>
              </a:lnSpc>
              <a:spcBef>
                <a:spcPts val="0"/>
              </a:spcBef>
              <a:buClr>
                <a:srgbClr val="0098DB"/>
              </a:buClr>
              <a:buFont typeface="Wingdings" panose="05000000000000000000" pitchFamily="2" charset="2"/>
              <a:buNone/>
              <a:defRPr/>
            </a:pPr>
            <a:r>
              <a:rPr lang="en-US" kern="0" dirty="0">
                <a:solidFill>
                  <a:srgbClr val="000000"/>
                </a:solidFill>
                <a:latin typeface="Arial"/>
                <a:ea typeface="ＭＳ Ｐゴシック"/>
              </a:rPr>
              <a:t>For non-emergency medical issues (allergies, asthma, bronchitis, cold &amp; flu, infections, fever, ear aches, nausea, pink eye, sore throat)</a:t>
            </a:r>
          </a:p>
          <a:p>
            <a:pPr marL="210975" indent="-210975" defTabSz="920618">
              <a:lnSpc>
                <a:spcPct val="100000"/>
              </a:lnSpc>
              <a:spcBef>
                <a:spcPts val="0"/>
              </a:spcBef>
              <a:buClr>
                <a:srgbClr val="C00000"/>
              </a:buClr>
              <a:buFont typeface="Arial" panose="020B0604020202020204" pitchFamily="34" charset="0"/>
              <a:buChar char="•"/>
              <a:defRPr/>
            </a:pPr>
            <a:r>
              <a:rPr lang="en-US" kern="0" dirty="0">
                <a:solidFill>
                  <a:srgbClr val="000000"/>
                </a:solidFill>
                <a:latin typeface="Arial"/>
                <a:ea typeface="ＭＳ Ｐゴシック"/>
              </a:rPr>
              <a:t>24 hours a day, seven days a week — including nights, weekends and holidays</a:t>
            </a:r>
          </a:p>
          <a:p>
            <a:pPr marL="210975" indent="-210975" defTabSz="920618">
              <a:lnSpc>
                <a:spcPct val="100000"/>
              </a:lnSpc>
              <a:spcBef>
                <a:spcPts val="0"/>
              </a:spcBef>
              <a:buClr>
                <a:srgbClr val="C00000"/>
              </a:buClr>
              <a:buFont typeface="Arial" panose="020B0604020202020204" pitchFamily="34" charset="0"/>
              <a:buChar char="•"/>
              <a:defRPr/>
            </a:pPr>
            <a:r>
              <a:rPr lang="en-US" kern="0" dirty="0">
                <a:solidFill>
                  <a:srgbClr val="000000"/>
                </a:solidFill>
                <a:latin typeface="Arial"/>
                <a:ea typeface="ＭＳ Ｐゴシック"/>
              </a:rPr>
              <a:t>Your doctor or pediatrician is unavailable</a:t>
            </a:r>
          </a:p>
          <a:p>
            <a:pPr marL="210975" indent="-210975" defTabSz="920618">
              <a:lnSpc>
                <a:spcPct val="100000"/>
              </a:lnSpc>
              <a:spcBef>
                <a:spcPts val="0"/>
              </a:spcBef>
              <a:buClr>
                <a:srgbClr val="C00000"/>
              </a:buClr>
              <a:buFont typeface="Arial" panose="020B0604020202020204" pitchFamily="34" charset="0"/>
              <a:buChar char="•"/>
              <a:defRPr/>
            </a:pPr>
            <a:r>
              <a:rPr lang="en-US" kern="0" dirty="0">
                <a:solidFill>
                  <a:srgbClr val="000000"/>
                </a:solidFill>
                <a:latin typeface="Arial"/>
                <a:ea typeface="ＭＳ Ｐゴシック"/>
              </a:rPr>
              <a:t>It’s not convenient to leave your home or work</a:t>
            </a:r>
          </a:p>
          <a:p>
            <a:pPr marL="210975" indent="-210975" defTabSz="920618">
              <a:lnSpc>
                <a:spcPct val="100000"/>
              </a:lnSpc>
              <a:spcBef>
                <a:spcPts val="0"/>
              </a:spcBef>
              <a:buClr>
                <a:srgbClr val="C00000"/>
              </a:buClr>
              <a:buFont typeface="Arial" panose="020B0604020202020204" pitchFamily="34" charset="0"/>
              <a:buChar char="•"/>
              <a:defRPr/>
            </a:pPr>
            <a:r>
              <a:rPr lang="en-US" kern="0" dirty="0">
                <a:solidFill>
                  <a:srgbClr val="000000"/>
                </a:solidFill>
                <a:latin typeface="Arial"/>
                <a:ea typeface="ＭＳ Ｐゴシック"/>
              </a:rPr>
              <a:t>You are traveling and need medical care</a:t>
            </a:r>
          </a:p>
          <a:p>
            <a:pPr eaLnBrk="1" hangingPunct="1">
              <a:spcBef>
                <a:spcPct val="0"/>
              </a:spcBef>
              <a:buClr>
                <a:srgbClr val="C00000"/>
              </a:buClr>
              <a:buFont typeface="Arial" panose="020B0604020202020204" pitchFamily="34" charset="0"/>
              <a:buChar char="•"/>
              <a:defRPr/>
            </a:pPr>
            <a:endParaRPr lang="en-US" dirty="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55F5BC5-5DD9-6096-58FA-129E9DBB70B5}"/>
              </a:ext>
            </a:extLst>
          </p:cNvPr>
          <p:cNvSpPr>
            <a:spLocks noGrp="1" noRot="1" noChangeAspect="1" noChangeArrowheads="1" noTextEdit="1"/>
          </p:cNvSpPr>
          <p:nvPr>
            <p:ph type="sldImg"/>
          </p:nvPr>
        </p:nvSpPr>
        <p:spPr bwMode="auto">
          <a:xfrm>
            <a:off x="1181100" y="696913"/>
            <a:ext cx="4649788"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5956FD3F-11CF-0D23-E18F-0970185B1B8E}"/>
              </a:ext>
            </a:extLst>
          </p:cNvPr>
          <p:cNvSpPr>
            <a:spLocks noGrp="1" noChangeArrowheads="1"/>
          </p:cNvSpPr>
          <p:nvPr>
            <p:ph type="body" idx="1"/>
          </p:nvPr>
        </p:nvSpPr>
        <p:spPr bwMode="auto">
          <a:xfrm>
            <a:off x="457200" y="4267200"/>
            <a:ext cx="6172200" cy="4348163"/>
          </a:xfrm>
          <a:prstGeom prst="rect">
            <a:avLst/>
          </a:prstGeom>
          <a:ln>
            <a:miter lim="800000"/>
            <a:headEnd/>
            <a:tailEnd/>
          </a:ln>
        </p:spPr>
        <p:txBody>
          <a:bodyPr lIns="92045" tIns="46023" rIns="92045" bIns="46023"/>
          <a:lstStyle/>
          <a:p>
            <a:pPr marL="0" indent="0" defTabSz="920618">
              <a:lnSpc>
                <a:spcPct val="100000"/>
              </a:lnSpc>
              <a:spcBef>
                <a:spcPts val="0"/>
              </a:spcBef>
              <a:spcAft>
                <a:spcPts val="0"/>
              </a:spcAft>
              <a:buClr>
                <a:srgbClr val="C4262E"/>
              </a:buClr>
              <a:buSzPct val="110000"/>
              <a:buFont typeface="Wingdings" panose="05000000000000000000" pitchFamily="2" charset="2"/>
              <a:buNone/>
              <a:defRPr/>
            </a:pPr>
            <a:r>
              <a:rPr lang="en-US" b="1" kern="0" dirty="0">
                <a:solidFill>
                  <a:srgbClr val="000000"/>
                </a:solidFill>
                <a:latin typeface="Arial"/>
                <a:ea typeface="ＭＳ Ｐゴシック"/>
              </a:rPr>
              <a:t>Here are the costs for members:</a:t>
            </a:r>
          </a:p>
          <a:p>
            <a:pPr defTabSz="920618">
              <a:lnSpc>
                <a:spcPct val="100000"/>
              </a:lnSpc>
              <a:spcBef>
                <a:spcPts val="0"/>
              </a:spcBef>
              <a:spcAft>
                <a:spcPts val="0"/>
              </a:spcAft>
              <a:buClr>
                <a:srgbClr val="C4262E"/>
              </a:buClr>
              <a:buSzPct val="110000"/>
              <a:buFont typeface="Arial" panose="020B0604020202020204" pitchFamily="34" charset="0"/>
              <a:buChar char="•"/>
              <a:defRPr/>
            </a:pPr>
            <a:r>
              <a:rPr lang="en-US" b="1" kern="0" dirty="0">
                <a:solidFill>
                  <a:srgbClr val="000000"/>
                </a:solidFill>
                <a:latin typeface="Arial"/>
                <a:ea typeface="ＭＳ Ｐゴシック"/>
              </a:rPr>
              <a:t>PPO Members: </a:t>
            </a:r>
            <a:r>
              <a:rPr lang="en-US" kern="0" dirty="0">
                <a:solidFill>
                  <a:srgbClr val="000000"/>
                </a:solidFill>
                <a:latin typeface="Arial"/>
                <a:ea typeface="ＭＳ Ｐゴシック"/>
              </a:rPr>
              <a:t>Copay is $15</a:t>
            </a:r>
          </a:p>
          <a:p>
            <a:pPr defTabSz="920618">
              <a:lnSpc>
                <a:spcPct val="100000"/>
              </a:lnSpc>
              <a:spcBef>
                <a:spcPts val="0"/>
              </a:spcBef>
              <a:spcAft>
                <a:spcPts val="0"/>
              </a:spcAft>
              <a:buClr>
                <a:srgbClr val="C4262E"/>
              </a:buClr>
              <a:buSzPct val="110000"/>
              <a:buFont typeface="Arial" panose="020B0604020202020204" pitchFamily="34" charset="0"/>
              <a:buChar char="•"/>
              <a:defRPr/>
            </a:pPr>
            <a:r>
              <a:rPr lang="en-US" b="1" kern="0" dirty="0">
                <a:solidFill>
                  <a:srgbClr val="000000"/>
                </a:solidFill>
                <a:latin typeface="Arial"/>
                <a:ea typeface="ＭＳ Ｐゴシック"/>
              </a:rPr>
              <a:t>Local CDHP Members: </a:t>
            </a:r>
            <a:r>
              <a:rPr lang="en-US" kern="0" dirty="0">
                <a:solidFill>
                  <a:srgbClr val="000000"/>
                </a:solidFill>
                <a:latin typeface="Arial"/>
                <a:ea typeface="ＭＳ Ｐゴシック"/>
              </a:rPr>
              <a:t>You pay the negotiated rate per visit until you reach your deductible, then the primary care office visit coinsurance applies.</a:t>
            </a: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endParaRPr lang="en-US" kern="0" dirty="0">
              <a:solidFill>
                <a:srgbClr val="000000"/>
              </a:solidFill>
              <a:latin typeface="Arial"/>
              <a:ea typeface="ＭＳ Ｐゴシック"/>
            </a:endParaRP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r>
              <a:rPr lang="en-US" b="1" kern="0" dirty="0">
                <a:solidFill>
                  <a:srgbClr val="000000"/>
                </a:solidFill>
                <a:latin typeface="Arial"/>
                <a:ea typeface="ＭＳ Ｐゴシック"/>
              </a:rPr>
              <a:t>More Information: </a:t>
            </a:r>
            <a:r>
              <a:rPr lang="en-US" kern="0" dirty="0">
                <a:solidFill>
                  <a:srgbClr val="000000"/>
                </a:solidFill>
                <a:latin typeface="Arial"/>
                <a:ea typeface="ＭＳ Ｐゴシック"/>
              </a:rPr>
              <a:t>You must pre-register with your network vendor to use Telehealth. Network vendor information is below.</a:t>
            </a: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endParaRPr lang="en-US" kern="0" dirty="0">
              <a:solidFill>
                <a:srgbClr val="000000"/>
              </a:solidFill>
              <a:latin typeface="Arial"/>
              <a:ea typeface="ＭＳ Ｐゴシック"/>
            </a:endParaRP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r>
              <a:rPr lang="en-US" b="1" kern="0" dirty="0">
                <a:solidFill>
                  <a:srgbClr val="000000"/>
                </a:solidFill>
                <a:latin typeface="Arial"/>
                <a:ea typeface="ＭＳ Ｐゴシック"/>
              </a:rPr>
              <a:t>BlueCross BlueShield of Tennessee Members</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Log into BlueAccess at </a:t>
            </a:r>
            <a:r>
              <a:rPr lang="en-US" kern="0" dirty="0">
                <a:solidFill>
                  <a:srgbClr val="0000CC"/>
                </a:solidFill>
                <a:latin typeface="Arial"/>
                <a:ea typeface="ＭＳ Ｐゴシック"/>
              </a:rPr>
              <a:t>bcbst.com</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Look for PhysicianNow</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Or, call 888.283.6691</a:t>
            </a: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endParaRPr lang="en-US" kern="0" dirty="0">
              <a:solidFill>
                <a:srgbClr val="000000"/>
              </a:solidFill>
              <a:latin typeface="Arial"/>
              <a:ea typeface="ＭＳ Ｐゴシック"/>
            </a:endParaRPr>
          </a:p>
          <a:p>
            <a:pPr marL="0" indent="0" defTabSz="920618">
              <a:lnSpc>
                <a:spcPct val="100000"/>
              </a:lnSpc>
              <a:spcBef>
                <a:spcPts val="0"/>
              </a:spcBef>
              <a:spcAft>
                <a:spcPts val="0"/>
              </a:spcAft>
              <a:buClr>
                <a:srgbClr val="C4262E"/>
              </a:buClr>
              <a:buSzPct val="110000"/>
              <a:buFont typeface="Wingdings" panose="05000000000000000000" pitchFamily="2" charset="2"/>
              <a:buNone/>
              <a:defRPr/>
            </a:pPr>
            <a:r>
              <a:rPr lang="en-US" b="1" kern="0" dirty="0">
                <a:solidFill>
                  <a:srgbClr val="000000"/>
                </a:solidFill>
                <a:latin typeface="Arial"/>
                <a:ea typeface="ＭＳ Ｐゴシック"/>
              </a:rPr>
              <a:t>Cigna Members</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Log into </a:t>
            </a:r>
            <a:r>
              <a:rPr lang="en-US" kern="0" dirty="0">
                <a:solidFill>
                  <a:srgbClr val="0000CC"/>
                </a:solidFill>
                <a:latin typeface="Arial"/>
                <a:ea typeface="ＭＳ Ｐゴシック"/>
              </a:rPr>
              <a:t>MyCigna.com</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Look for MDLive or Amwell and select the vendor of your choice</a:t>
            </a:r>
          </a:p>
          <a:p>
            <a:pPr marL="210975" indent="-210975" defTabSz="920618">
              <a:lnSpc>
                <a:spcPct val="100000"/>
              </a:lnSpc>
              <a:spcBef>
                <a:spcPts val="0"/>
              </a:spcBef>
              <a:spcAft>
                <a:spcPts val="0"/>
              </a:spcAft>
              <a:buClr>
                <a:srgbClr val="C4262E"/>
              </a:buClr>
              <a:buSzPct val="110000"/>
              <a:buFont typeface="Arial" panose="020B0604020202020204" pitchFamily="34" charset="0"/>
              <a:buChar char="•"/>
              <a:defRPr/>
            </a:pPr>
            <a:r>
              <a:rPr lang="en-US" kern="0" dirty="0">
                <a:solidFill>
                  <a:srgbClr val="000000"/>
                </a:solidFill>
                <a:latin typeface="Arial"/>
                <a:ea typeface="ＭＳ Ｐゴシック"/>
              </a:rPr>
              <a:t>Or, call 888.726.3171 for MDLive or 855.667.9722 for Amwell</a:t>
            </a:r>
          </a:p>
          <a:p>
            <a:pPr eaLnBrk="1" hangingPunct="1">
              <a:spcBef>
                <a:spcPct val="0"/>
              </a:spcBef>
              <a:buClr>
                <a:srgbClr val="C00000"/>
              </a:buClr>
              <a:buFont typeface="Arial" panose="020B0604020202020204" pitchFamily="34" charset="0"/>
              <a:buChar char="•"/>
              <a:defRPr/>
            </a:pPr>
            <a:endParaRPr lang="en-US" dirty="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8D7C3EA-804E-E1D5-EDD5-EC19F15546A1}"/>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6C42FACB-DF79-007A-8FD8-31795F5A5721}"/>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r>
              <a:rPr lang="en-US" altLang="en-US">
                <a:latin typeface="Arial" panose="020B0604020202020204" pitchFamily="34" charset="0"/>
              </a:rPr>
              <a:t>The State provides, at no cost to you, $20,000 of basic term life insurance and $40,000 of basic accidental death and dismemberment insurance coverage. You are automatically enrolled for this coverage when you are hired. </a:t>
            </a:r>
          </a:p>
          <a:p>
            <a:pPr lvl="1"/>
            <a:r>
              <a:rPr lang="en-US" altLang="en-US" b="1">
                <a:latin typeface="Arial" panose="020B0604020202020204" pitchFamily="34" charset="0"/>
              </a:rPr>
              <a:t>The amount of basic term and basic accidental death and dismemberment begins to decrease when the employee reaches the age of 65.</a:t>
            </a:r>
          </a:p>
          <a:p>
            <a:r>
              <a:rPr lang="en-US" altLang="en-US">
                <a:latin typeface="Arial" panose="020B0604020202020204" pitchFamily="34" charset="0"/>
              </a:rPr>
              <a:t>If you enroll in health coverage, the amount of coverage automatically increases as your salary increases, with premiums for coverage above the $20,000 and $40,000 amounts </a:t>
            </a:r>
            <a:r>
              <a:rPr lang="en-US" altLang="en-US" u="sng">
                <a:latin typeface="Arial" panose="020B0604020202020204" pitchFamily="34" charset="0"/>
              </a:rPr>
              <a:t>automatically deducted</a:t>
            </a:r>
            <a:r>
              <a:rPr lang="en-US" altLang="en-US">
                <a:latin typeface="Arial" panose="020B0604020202020204" pitchFamily="34" charset="0"/>
              </a:rPr>
              <a:t> from your paycheck. The maximum amount of coverage is $50,000 for basic term life insurance and $100,000 for accidental death and dismemberment insurance. For employees who do not enroll in health coverage, the amount of coverage does not increase regardless of salary. </a:t>
            </a:r>
          </a:p>
          <a:p>
            <a:r>
              <a:rPr lang="en-US" altLang="en-US">
                <a:latin typeface="Arial" panose="020B0604020202020204" pitchFamily="34" charset="0"/>
              </a:rPr>
              <a:t>If you enroll in family health coverage, your dependents enrolled in health insurance are covered for $3,000 of basic dependent term life coverage and for basic accidental death and dismemberment based on your salary and family composition.  </a:t>
            </a:r>
          </a:p>
          <a:p>
            <a:r>
              <a:rPr lang="en-US" altLang="en-US">
                <a:latin typeface="Arial" panose="020B0604020202020204" pitchFamily="34" charset="0"/>
              </a:rPr>
              <a:t>There are also </a:t>
            </a:r>
            <a:r>
              <a:rPr lang="en-US" altLang="en-US" b="1">
                <a:latin typeface="Arial" panose="020B0604020202020204" pitchFamily="34" charset="0"/>
              </a:rPr>
              <a:t>Life Insurance Resources </a:t>
            </a:r>
            <a:r>
              <a:rPr lang="en-US" altLang="en-US">
                <a:latin typeface="Arial" panose="020B0604020202020204" pitchFamily="34" charset="0"/>
              </a:rPr>
              <a:t>for employees:</a:t>
            </a:r>
          </a:p>
          <a:p>
            <a:pPr lvl="1"/>
            <a:r>
              <a:rPr lang="en-US" altLang="en-US">
                <a:latin typeface="Arial" panose="020B0604020202020204" pitchFamily="34" charset="0"/>
              </a:rPr>
              <a:t>Travel assistance: Pre-trip resources as well as emergency assistance and transport services available 24/7 when 100+ miles from home.</a:t>
            </a:r>
          </a:p>
          <a:p>
            <a:pPr lvl="1"/>
            <a:r>
              <a:rPr lang="en-US" altLang="en-US">
                <a:latin typeface="Arial" panose="020B0604020202020204" pitchFamily="34" charset="0"/>
              </a:rPr>
              <a:t>Beneficiary Financial Counseling: Independent financial counseling services for beneficiaries.</a:t>
            </a:r>
          </a:p>
          <a:p>
            <a:pPr lvl="1"/>
            <a:r>
              <a:rPr lang="en-US" altLang="en-US">
                <a:latin typeface="Arial" panose="020B0604020202020204" pitchFamily="34" charset="0"/>
              </a:rPr>
              <a:t>Legacy Planning Resources: Assistance with resources designed to help families plan for end-of-life issues. </a:t>
            </a:r>
          </a:p>
          <a:p>
            <a:r>
              <a:rPr lang="en-US" altLang="en-US">
                <a:latin typeface="Arial" panose="020B0604020202020204" pitchFamily="34" charset="0"/>
              </a:rPr>
              <a:t>You can go to </a:t>
            </a:r>
            <a:r>
              <a:rPr lang="en-US" altLang="en-US" b="1">
                <a:latin typeface="Arial" panose="020B0604020202020204" pitchFamily="34" charset="0"/>
              </a:rPr>
              <a:t>partnersforhealthtn.gov </a:t>
            </a:r>
            <a:r>
              <a:rPr lang="en-US" altLang="en-US">
                <a:latin typeface="Arial" panose="020B0604020202020204" pitchFamily="34" charset="0"/>
              </a:rPr>
              <a:t>for more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8F339E1-38C8-AFB8-A5C0-D4737F822881}"/>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E91B4DCD-98F7-430E-4591-68F2F4B05492}"/>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In addition to the basic coverage, you and your dependents may also enroll in optional accidental death and dismemberment coverage. This coverage comes with an additional premium and pays an additional amount in the case of accidental death or dismemberment. New employees may enroll at the time they are hired or during Annual Enrollment each fall. </a:t>
            </a:r>
          </a:p>
          <a:p>
            <a:pPr lvl="1"/>
            <a:r>
              <a:rPr lang="en-US" altLang="en-US">
                <a:latin typeface="Arial" panose="020B0604020202020204" pitchFamily="34" charset="0"/>
              </a:rPr>
              <a:t>Coverage is available at low group rates, no questions asked.</a:t>
            </a:r>
          </a:p>
          <a:p>
            <a:r>
              <a:rPr lang="en-US" altLang="en-US">
                <a:latin typeface="Arial" panose="020B0604020202020204" pitchFamily="34" charset="0"/>
              </a:rPr>
              <a:t>Premiums vary by salary.</a:t>
            </a:r>
          </a:p>
          <a:p>
            <a:r>
              <a:rPr lang="en-US" altLang="en-US">
                <a:latin typeface="Arial" panose="020B0604020202020204" pitchFamily="34" charset="0"/>
              </a:rPr>
              <a:t>The maximum benefit for employees is $60,000.</a:t>
            </a:r>
          </a:p>
          <a:p>
            <a:r>
              <a:rPr lang="en-US" altLang="en-US">
                <a:latin typeface="Arial" panose="020B0604020202020204" pitchFamily="34" charset="0"/>
              </a:rPr>
              <a:t>Enroll in Optional Accidental Death &amp; Dismemberment Insurance through Edison (ESS). </a:t>
            </a:r>
          </a:p>
          <a:p>
            <a:r>
              <a:rPr lang="en-US" altLang="en-US">
                <a:latin typeface="Arial" panose="020B0604020202020204" pitchFamily="34" charset="0"/>
              </a:rPr>
              <a:t>For more information you can also go to </a:t>
            </a:r>
            <a:r>
              <a:rPr lang="en-US" altLang="en-US" b="1">
                <a:latin typeface="Arial" panose="020B0604020202020204" pitchFamily="34" charset="0"/>
              </a:rPr>
              <a:t>partnersforhealthtn.gov</a:t>
            </a:r>
            <a:r>
              <a:rPr lang="en-US" altLang="en-US">
                <a:latin typeface="Arial" panose="020B0604020202020204"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B510574-1AFF-FF3F-1C84-4DE62458614A}"/>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67C65A66-990A-9F0E-FDFC-837D4CBC64E1}"/>
              </a:ext>
            </a:extLst>
          </p:cNvPr>
          <p:cNvSpPr>
            <a:spLocks noGrp="1" noChangeArrowheads="1"/>
          </p:cNvSpPr>
          <p:nvPr>
            <p:ph type="body" idx="1"/>
          </p:nvPr>
        </p:nvSpPr>
        <p:spPr bwMode="auto">
          <a:xfrm>
            <a:off x="503238" y="4387850"/>
            <a:ext cx="5943600" cy="4621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pPr>
              <a:lnSpc>
                <a:spcPct val="100000"/>
              </a:lnSpc>
              <a:spcBef>
                <a:spcPct val="0"/>
              </a:spcBef>
            </a:pPr>
            <a:r>
              <a:rPr lang="en-US" altLang="en-US" sz="1100">
                <a:latin typeface="Arial" panose="020B0604020202020204" pitchFamily="34" charset="0"/>
              </a:rPr>
              <a:t>The State also gives you the option to buy Optional term life insurance. </a:t>
            </a:r>
          </a:p>
          <a:p>
            <a:pPr>
              <a:lnSpc>
                <a:spcPct val="100000"/>
              </a:lnSpc>
              <a:spcBef>
                <a:spcPct val="0"/>
              </a:spcBef>
            </a:pPr>
            <a:r>
              <a:rPr lang="en-US" altLang="en-US" sz="1100">
                <a:latin typeface="Arial" panose="020B0604020202020204" pitchFamily="34" charset="0"/>
              </a:rPr>
              <a:t>Premiums for this plan are based on age and the amount of coverage requested. Optional Term Life insurance is a plan you own as an individual. That means you can keep the coverage if you leave your job or retire. </a:t>
            </a:r>
          </a:p>
          <a:p>
            <a:pPr>
              <a:lnSpc>
                <a:spcPct val="100000"/>
              </a:lnSpc>
              <a:spcBef>
                <a:spcPct val="0"/>
              </a:spcBef>
            </a:pPr>
            <a:r>
              <a:rPr lang="en-US" altLang="en-US" sz="1100">
                <a:latin typeface="Arial" panose="020B0604020202020204" pitchFamily="34" charset="0"/>
              </a:rPr>
              <a:t>You and your dependent spouse and children may enroll in this coverage regardless of whether you enroll in health coverage. </a:t>
            </a:r>
          </a:p>
          <a:p>
            <a:pPr>
              <a:lnSpc>
                <a:spcPct val="100000"/>
              </a:lnSpc>
              <a:spcBef>
                <a:spcPct val="0"/>
              </a:spcBef>
            </a:pPr>
            <a:r>
              <a:rPr lang="en-US" altLang="en-US" sz="1100">
                <a:latin typeface="Arial" panose="020B0604020202020204" pitchFamily="34" charset="0"/>
              </a:rPr>
              <a:t>For guaranteed issue coverage, you must enroll during the first 31 calendar days of employment. The coverage is effective the first of the month after you complete three full calendar months of employment. If you do not enroll when first eligible, you can apply for coverage during Annual Enrollment by answering health questions.</a:t>
            </a:r>
          </a:p>
          <a:p>
            <a:pPr>
              <a:lnSpc>
                <a:spcPct val="100000"/>
              </a:lnSpc>
              <a:spcBef>
                <a:spcPct val="0"/>
              </a:spcBef>
            </a:pPr>
            <a:r>
              <a:rPr lang="en-US" altLang="en-US" sz="1100">
                <a:latin typeface="Arial" panose="020B0604020202020204" pitchFamily="34" charset="0"/>
              </a:rPr>
              <a:t>You may select up to five times your annual base salary if you apply when first eligible. You may apply for up to seven times your annual base salary, but evidence of good health is required. The minimum coverage level is $5,000 and the maximum coverage level is $500,000.</a:t>
            </a:r>
          </a:p>
          <a:p>
            <a:pPr>
              <a:lnSpc>
                <a:spcPct val="100000"/>
              </a:lnSpc>
              <a:spcBef>
                <a:spcPct val="0"/>
              </a:spcBef>
            </a:pPr>
            <a:r>
              <a:rPr lang="en-US" altLang="en-US" sz="1100">
                <a:latin typeface="Arial" panose="020B0604020202020204" pitchFamily="34" charset="0"/>
              </a:rPr>
              <a:t>Your spouse may have $5,000, $10,000 or $15,000 of term life insurance at any age. Spouses below age 55 are eligible for increments of $5,000, subject to an overall maximum of $30,000. Proof of good health is required for spouse to enroll. </a:t>
            </a:r>
          </a:p>
          <a:p>
            <a:pPr>
              <a:lnSpc>
                <a:spcPct val="100000"/>
              </a:lnSpc>
              <a:spcBef>
                <a:spcPct val="0"/>
              </a:spcBef>
            </a:pPr>
            <a:r>
              <a:rPr lang="en-US" altLang="en-US" sz="1100">
                <a:latin typeface="Arial" panose="020B0604020202020204" pitchFamily="34" charset="0"/>
              </a:rPr>
              <a:t>Children may be covered under either a $5,000 or a $10,000 term rider. Proof of good health is not required for children.</a:t>
            </a:r>
          </a:p>
          <a:p>
            <a:pPr>
              <a:lnSpc>
                <a:spcPct val="100000"/>
              </a:lnSpc>
              <a:spcBef>
                <a:spcPct val="0"/>
              </a:spcBef>
            </a:pPr>
            <a:r>
              <a:rPr lang="en-US" altLang="en-US" sz="1100">
                <a:latin typeface="Arial" panose="020B0604020202020204" pitchFamily="34" charset="0"/>
              </a:rPr>
              <a:t>Optional term life insurance product is administered by Minnesota Life,  </a:t>
            </a:r>
            <a:r>
              <a:rPr lang="en-US" altLang="en-US" sz="1100" b="1">
                <a:latin typeface="Arial" panose="020B0604020202020204" pitchFamily="34" charset="0"/>
              </a:rPr>
              <a:t>lifebenefits.com/stateoftn</a:t>
            </a:r>
            <a:r>
              <a:rPr lang="en-US" altLang="en-US" sz="1100">
                <a:latin typeface="Arial" panose="020B0604020202020204" pitchFamily="34" charset="0"/>
              </a:rPr>
              <a:t>. </a:t>
            </a:r>
          </a:p>
          <a:p>
            <a:pPr>
              <a:lnSpc>
                <a:spcPct val="100000"/>
              </a:lnSpc>
              <a:spcBef>
                <a:spcPct val="0"/>
              </a:spcBef>
            </a:pPr>
            <a:endParaRPr lang="en-US" altLang="en-US" sz="1100" b="1" u="sng">
              <a:latin typeface="Arial" panose="020B0604020202020204" pitchFamily="34" charset="0"/>
            </a:endParaRPr>
          </a:p>
          <a:p>
            <a:pPr>
              <a:lnSpc>
                <a:spcPct val="100000"/>
              </a:lnSpc>
              <a:spcBef>
                <a:spcPct val="0"/>
              </a:spcBef>
            </a:pPr>
            <a:r>
              <a:rPr lang="en-US" altLang="en-US" sz="1100">
                <a:latin typeface="Arial" panose="020B0604020202020204" pitchFamily="34" charset="0"/>
              </a:rPr>
              <a:t>You can now designate beneficiaries in Edison for Basic Term Life, Accidental Death &amp; Dismemberment and Optional Accidental Death &amp; Dismemberment.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6194BED-968A-360E-5EBF-91AE756C7D91}"/>
              </a:ext>
            </a:extLst>
          </p:cNvPr>
          <p:cNvSpPr>
            <a:spLocks noGrp="1" noRot="1" noChangeAspect="1" noChangeArrowheads="1" noTextEdit="1"/>
          </p:cNvSpPr>
          <p:nvPr>
            <p:ph type="sldImg"/>
          </p:nvPr>
        </p:nvSpPr>
        <p:spPr bwMode="auto">
          <a:xfrm>
            <a:off x="1152525" y="687388"/>
            <a:ext cx="4586288"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DD88F60A-1CC1-ED29-515D-6B88B3AD6508}"/>
              </a:ext>
            </a:extLst>
          </p:cNvPr>
          <p:cNvSpPr>
            <a:spLocks noGrp="1" noChangeArrowheads="1"/>
          </p:cNvSpPr>
          <p:nvPr>
            <p:ph type="body" idx="1"/>
          </p:nvPr>
        </p:nvSpPr>
        <p:spPr bwMode="auto">
          <a:xfrm>
            <a:off x="450850" y="4357688"/>
            <a:ext cx="6140450" cy="4129087"/>
          </a:xfrm>
          <a:prstGeom prst="rect">
            <a:avLst/>
          </a:prstGeom>
          <a:ln/>
        </p:spPr>
        <p:txBody>
          <a:bodyPr lIns="90677" tIns="45340" rIns="90677" bIns="45340"/>
          <a:lstStyle/>
          <a:p>
            <a:pPr marL="0" indent="0" defTabSz="906942">
              <a:buClr>
                <a:srgbClr val="0098DB"/>
              </a:buClr>
              <a:buFont typeface="Wingdings" panose="05000000000000000000" pitchFamily="2" charset="2"/>
              <a:buNone/>
              <a:defRPr/>
            </a:pPr>
            <a:r>
              <a:rPr lang="en-US" kern="0" dirty="0">
                <a:solidFill>
                  <a:srgbClr val="000000"/>
                </a:solidFill>
                <a:latin typeface="Arial"/>
                <a:ea typeface="ＭＳ Ｐゴシック"/>
              </a:rPr>
              <a:t>The state will offer voluntary disability benefits to full-time state and higher education employees. </a:t>
            </a:r>
          </a:p>
          <a:p>
            <a:pPr marL="0" indent="0" defTabSz="906942">
              <a:buClr>
                <a:srgbClr val="0098DB"/>
              </a:buClr>
              <a:buFont typeface="Wingdings" panose="05000000000000000000" pitchFamily="2" charset="2"/>
              <a:buNone/>
              <a:defRPr/>
            </a:pPr>
            <a:r>
              <a:rPr lang="en-US" kern="0" dirty="0">
                <a:solidFill>
                  <a:srgbClr val="000000"/>
                </a:solidFill>
                <a:latin typeface="Arial"/>
                <a:ea typeface="ＭＳ Ｐゴシック"/>
              </a:rPr>
              <a:t>Important information if you are thinking about enrolling in coverage:</a:t>
            </a:r>
          </a:p>
          <a:p>
            <a:pPr marL="207841" indent="-207841" defTabSz="906942">
              <a:buClr>
                <a:srgbClr val="C00000"/>
              </a:buClr>
              <a:buFont typeface="Arial" panose="020B0604020202020204" pitchFamily="34" charset="0"/>
              <a:buChar char="•"/>
              <a:defRPr/>
            </a:pPr>
            <a:r>
              <a:rPr lang="en-US" b="1" kern="0" dirty="0">
                <a:solidFill>
                  <a:srgbClr val="000000"/>
                </a:solidFill>
                <a:latin typeface="Arial"/>
                <a:ea typeface="ＭＳ Ｐゴシック"/>
              </a:rPr>
              <a:t>For this annual enrollment period only, there will be </a:t>
            </a:r>
            <a:r>
              <a:rPr lang="en-US" b="1" u="sng" kern="0" dirty="0">
                <a:solidFill>
                  <a:srgbClr val="000000"/>
                </a:solidFill>
                <a:latin typeface="Arial"/>
                <a:ea typeface="ＭＳ Ｐゴシック"/>
              </a:rPr>
              <a:t>no questions</a:t>
            </a:r>
            <a:r>
              <a:rPr lang="en-US" b="1" kern="0" dirty="0">
                <a:solidFill>
                  <a:srgbClr val="000000"/>
                </a:solidFill>
                <a:latin typeface="Arial"/>
                <a:ea typeface="ＭＳ Ｐゴシック"/>
              </a:rPr>
              <a:t> asked about your health.</a:t>
            </a:r>
            <a:endParaRPr lang="en-US" kern="0" dirty="0">
              <a:solidFill>
                <a:srgbClr val="000000"/>
              </a:solidFill>
              <a:latin typeface="Arial"/>
              <a:ea typeface="ＭＳ Ｐゴシック"/>
            </a:endParaRPr>
          </a:p>
          <a:p>
            <a:pPr marL="464494"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Full-time </a:t>
            </a:r>
            <a:r>
              <a:rPr lang="en-US" b="1" kern="0" dirty="0">
                <a:solidFill>
                  <a:srgbClr val="000000"/>
                </a:solidFill>
                <a:latin typeface="Arial"/>
                <a:ea typeface="ＭＳ Ｐゴシック"/>
              </a:rPr>
              <a:t>state employees </a:t>
            </a:r>
            <a:r>
              <a:rPr lang="en-US" kern="0" dirty="0">
                <a:solidFill>
                  <a:srgbClr val="000000"/>
                </a:solidFill>
                <a:latin typeface="Arial"/>
                <a:ea typeface="ＭＳ Ｐゴシック"/>
              </a:rPr>
              <a:t>may enroll in </a:t>
            </a:r>
            <a:r>
              <a:rPr lang="en-US" b="1" kern="0" dirty="0">
                <a:solidFill>
                  <a:srgbClr val="000000"/>
                </a:solidFill>
                <a:latin typeface="Arial"/>
                <a:ea typeface="ＭＳ Ｐゴシック"/>
              </a:rPr>
              <a:t>both</a:t>
            </a:r>
            <a:r>
              <a:rPr lang="en-US" kern="0" dirty="0">
                <a:solidFill>
                  <a:srgbClr val="000000"/>
                </a:solidFill>
                <a:latin typeface="Arial"/>
                <a:ea typeface="ＭＳ Ｐゴシック"/>
              </a:rPr>
              <a:t> short term disability insurance and/or long term disability insurance.</a:t>
            </a:r>
          </a:p>
          <a:p>
            <a:pPr marL="464494"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Full-time </a:t>
            </a:r>
            <a:r>
              <a:rPr lang="en-US" b="1" kern="0" dirty="0">
                <a:solidFill>
                  <a:srgbClr val="000000"/>
                </a:solidFill>
                <a:latin typeface="Arial"/>
                <a:ea typeface="ＭＳ Ｐゴシック"/>
              </a:rPr>
              <a:t>higher education employees </a:t>
            </a:r>
            <a:r>
              <a:rPr lang="en-US" kern="0" dirty="0">
                <a:solidFill>
                  <a:srgbClr val="000000"/>
                </a:solidFill>
                <a:latin typeface="Arial"/>
                <a:ea typeface="ＭＳ Ｐゴシック"/>
              </a:rPr>
              <a:t>may enroll in short term disability insurance through the state. </a:t>
            </a:r>
          </a:p>
          <a:p>
            <a:pPr marL="906942" lvl="3" indent="-244057"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Higher education employees should contact their ABCs for more information on long term disability insurance available to them.</a:t>
            </a:r>
          </a:p>
          <a:p>
            <a:pPr marL="0" indent="0" defTabSz="906942">
              <a:buClr>
                <a:srgbClr val="0098DB"/>
              </a:buClr>
              <a:buFont typeface="Wingdings" panose="05000000000000000000" pitchFamily="2" charset="2"/>
              <a:buNone/>
              <a:defRPr/>
            </a:pPr>
            <a:endParaRPr lang="en-US" sz="1800" kern="0" dirty="0">
              <a:solidFill>
                <a:srgbClr val="000000"/>
              </a:solidFill>
              <a:latin typeface="Arial"/>
              <a:ea typeface="ＭＳ Ｐゴシック"/>
            </a:endParaRPr>
          </a:p>
          <a:p>
            <a:pPr eaLnBrk="1" hangingPunct="1">
              <a:spcBef>
                <a:spcPct val="40000"/>
              </a:spcBef>
              <a:buClr>
                <a:schemeClr val="tx1"/>
              </a:buClr>
              <a:buFont typeface="Wingdings" panose="05000000000000000000" pitchFamily="2" charset="2"/>
              <a:buNone/>
              <a:defRPr/>
            </a:pPr>
            <a:endParaRPr lang="en-US" altLang="en-US" dirty="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73E1044-621F-0985-2B57-CD9729FF1719}"/>
              </a:ext>
            </a:extLst>
          </p:cNvPr>
          <p:cNvSpPr>
            <a:spLocks noGrp="1" noRot="1" noChangeAspect="1" noChangeArrowheads="1" noTextEdit="1"/>
          </p:cNvSpPr>
          <p:nvPr>
            <p:ph type="sldImg"/>
          </p:nvPr>
        </p:nvSpPr>
        <p:spPr bwMode="auto">
          <a:xfrm>
            <a:off x="1152525" y="687388"/>
            <a:ext cx="4586288"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2291D2AD-C773-2082-1FAD-89A7A0913C09}"/>
              </a:ext>
            </a:extLst>
          </p:cNvPr>
          <p:cNvSpPr>
            <a:spLocks noGrp="1" noChangeArrowheads="1"/>
          </p:cNvSpPr>
          <p:nvPr>
            <p:ph type="body" idx="1"/>
          </p:nvPr>
        </p:nvSpPr>
        <p:spPr bwMode="auto">
          <a:xfrm>
            <a:off x="450850" y="4357688"/>
            <a:ext cx="6140450" cy="4129087"/>
          </a:xfrm>
          <a:prstGeom prst="rect">
            <a:avLst/>
          </a:prstGeom>
          <a:ln/>
        </p:spPr>
        <p:txBody>
          <a:bodyPr lIns="90677" tIns="45340" rIns="90677" bIns="45340"/>
          <a:lstStyle/>
          <a:p>
            <a:pPr marL="0" indent="0" defTabSz="906942">
              <a:buClr>
                <a:srgbClr val="0098DB"/>
              </a:buClr>
              <a:buFont typeface="Wingdings" panose="05000000000000000000" pitchFamily="2" charset="2"/>
              <a:buNone/>
              <a:defRPr/>
            </a:pPr>
            <a:r>
              <a:rPr lang="en-US" b="1" kern="0" dirty="0">
                <a:solidFill>
                  <a:srgbClr val="000000"/>
                </a:solidFill>
                <a:latin typeface="Arial"/>
                <a:ea typeface="ＭＳ Ｐゴシック"/>
              </a:rPr>
              <a:t>Short term disability insurance (available to both state and higher education employees)</a:t>
            </a:r>
            <a:endParaRPr lang="en-US" kern="0" dirty="0">
              <a:solidFill>
                <a:srgbClr val="000000"/>
              </a:solidFill>
              <a:latin typeface="Arial"/>
              <a:ea typeface="ＭＳ Ｐゴシック"/>
            </a:endParaRPr>
          </a:p>
          <a:p>
            <a:pPr marL="0" indent="0" defTabSz="906942">
              <a:buClr>
                <a:srgbClr val="0098DB"/>
              </a:buClr>
              <a:buFont typeface="Wingdings" panose="05000000000000000000" pitchFamily="2" charset="2"/>
              <a:buNone/>
              <a:defRPr/>
            </a:pPr>
            <a:r>
              <a:rPr lang="en-US" kern="0" dirty="0">
                <a:solidFill>
                  <a:srgbClr val="000000"/>
                </a:solidFill>
                <a:latin typeface="Arial"/>
                <a:ea typeface="ＭＳ Ｐゴシック"/>
              </a:rPr>
              <a:t>Short term disability insurance replaces a portion of your income during a disability, which could last up to 26 weeks. It may be good for those who:</a:t>
            </a:r>
          </a:p>
          <a:p>
            <a:pPr marL="464494"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Have little annual or sick leave</a:t>
            </a:r>
          </a:p>
          <a:p>
            <a:pPr marL="464494"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Take part in high-risk activities</a:t>
            </a:r>
          </a:p>
          <a:p>
            <a:pPr marL="464494"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Don’t have six-month emergency funds</a:t>
            </a:r>
          </a:p>
          <a:p>
            <a:pPr marL="207841" indent="-207841" defTabSz="906942">
              <a:buClr>
                <a:srgbClr val="C00000"/>
              </a:buClr>
              <a:buFont typeface="Arial" panose="020B0604020202020204" pitchFamily="34" charset="0"/>
              <a:buChar char="•"/>
              <a:defRPr/>
            </a:pPr>
            <a:r>
              <a:rPr lang="en-US" kern="0" dirty="0">
                <a:solidFill>
                  <a:srgbClr val="000000"/>
                </a:solidFill>
                <a:latin typeface="Arial"/>
                <a:ea typeface="ＭＳ Ｐゴシック"/>
              </a:rPr>
              <a:t>To calculate your monthly premium, go to </a:t>
            </a:r>
            <a:r>
              <a:rPr lang="en-US" kern="0" dirty="0">
                <a:solidFill>
                  <a:srgbClr val="0000CC"/>
                </a:solidFill>
                <a:latin typeface="Arial"/>
                <a:ea typeface="ＭＳ Ｐゴシック"/>
              </a:rPr>
              <a:t>metlife.com/StateofTN</a:t>
            </a:r>
            <a:r>
              <a:rPr lang="en-US" kern="0" dirty="0">
                <a:solidFill>
                  <a:srgbClr val="000000"/>
                </a:solidFill>
                <a:latin typeface="Arial"/>
                <a:ea typeface="ＭＳ Ｐゴシック"/>
              </a:rPr>
              <a:t>, click on state employees or higher education employees, and then click on </a:t>
            </a:r>
            <a:r>
              <a:rPr lang="en-US" b="1" kern="0" dirty="0">
                <a:solidFill>
                  <a:srgbClr val="000000"/>
                </a:solidFill>
                <a:latin typeface="Arial"/>
                <a:ea typeface="ＭＳ Ｐゴシック"/>
              </a:rPr>
              <a:t>Rates </a:t>
            </a:r>
            <a:r>
              <a:rPr lang="en-US" kern="0" dirty="0">
                <a:solidFill>
                  <a:srgbClr val="000000"/>
                </a:solidFill>
                <a:latin typeface="Arial"/>
                <a:ea typeface="ＭＳ Ｐゴシック"/>
              </a:rPr>
              <a:t>at the top.</a:t>
            </a:r>
          </a:p>
          <a:p>
            <a:pPr marL="0" indent="0">
              <a:lnSpc>
                <a:spcPct val="100000"/>
              </a:lnSpc>
              <a:spcBef>
                <a:spcPts val="0"/>
              </a:spcBef>
              <a:spcAft>
                <a:spcPts val="0"/>
              </a:spcAft>
              <a:buClr>
                <a:srgbClr val="C4262E"/>
              </a:buClr>
              <a:buSzPct val="110000"/>
              <a:buFont typeface="Wingdings" panose="05000000000000000000" pitchFamily="2" charset="2"/>
              <a:buNone/>
              <a:defRPr/>
            </a:pPr>
            <a:endParaRPr lang="en-US" kern="0" dirty="0">
              <a:solidFill>
                <a:srgbClr val="000000"/>
              </a:solidFill>
              <a:latin typeface="Arial"/>
              <a:ea typeface="ＭＳ Ｐゴシック"/>
            </a:endParaRPr>
          </a:p>
          <a:p>
            <a:pPr marL="0" indent="0">
              <a:lnSpc>
                <a:spcPct val="100000"/>
              </a:lnSpc>
              <a:spcBef>
                <a:spcPts val="0"/>
              </a:spcBef>
              <a:spcAft>
                <a:spcPts val="0"/>
              </a:spcAft>
              <a:buClr>
                <a:srgbClr val="C4262E"/>
              </a:buClr>
              <a:buSzPct val="110000"/>
              <a:buFont typeface="Wingdings" panose="05000000000000000000" pitchFamily="2" charset="2"/>
              <a:buNone/>
              <a:defRPr/>
            </a:pPr>
            <a:r>
              <a:rPr lang="en-US" kern="0" dirty="0">
                <a:solidFill>
                  <a:srgbClr val="000000"/>
                </a:solidFill>
                <a:latin typeface="Arial"/>
                <a:ea typeface="ＭＳ Ｐゴシック"/>
              </a:rPr>
              <a:t>The short term disability insurance plan is managed by MetLife. Please call the MetLife State of Tennessee Dedicated Customer Service Line with questions: </a:t>
            </a:r>
            <a:r>
              <a:rPr lang="en-US" b="1" kern="0" dirty="0">
                <a:solidFill>
                  <a:srgbClr val="000000"/>
                </a:solidFill>
                <a:latin typeface="Arial"/>
                <a:ea typeface="ＭＳ Ｐゴシック"/>
              </a:rPr>
              <a:t>855.700.8001</a:t>
            </a:r>
            <a:r>
              <a:rPr lang="en-US" kern="0" dirty="0">
                <a:solidFill>
                  <a:srgbClr val="000000"/>
                </a:solidFill>
                <a:latin typeface="Arial"/>
                <a:ea typeface="ＭＳ Ｐゴシック"/>
              </a:rPr>
              <a:t>, Mon.-Fri., 7 a.m.-10 p.m., Central time.</a:t>
            </a:r>
          </a:p>
          <a:p>
            <a:pPr eaLnBrk="1" hangingPunct="1">
              <a:spcBef>
                <a:spcPct val="40000"/>
              </a:spcBef>
              <a:buClr>
                <a:schemeClr val="tx1"/>
              </a:buClr>
              <a:buFont typeface="Wingdings" panose="05000000000000000000" pitchFamily="2" charset="2"/>
              <a:buNone/>
              <a:defRPr/>
            </a:pPr>
            <a:endParaRPr lang="en-US" altLang="en-US" dirty="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F85FDEB-589A-5D43-B435-1CAB121E34EF}"/>
              </a:ext>
            </a:extLst>
          </p:cNvPr>
          <p:cNvSpPr>
            <a:spLocks noGrp="1" noRot="1" noChangeAspect="1"/>
          </p:cNvSpPr>
          <p:nvPr>
            <p:ph type="sldImg"/>
          </p:nvPr>
        </p:nvSpPr>
        <p:spPr bwMode="auto">
          <a:xfrm>
            <a:off x="1398588" y="1154113"/>
            <a:ext cx="4152900" cy="3116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4CAA74B-6417-CCC5-45B8-367A37B8B840}"/>
              </a:ext>
            </a:extLst>
          </p:cNvPr>
          <p:cNvSpPr>
            <a:spLocks noGrp="1"/>
          </p:cNvSpPr>
          <p:nvPr>
            <p:ph type="body" idx="1"/>
          </p:nvPr>
        </p:nvSpPr>
        <p:spPr bwMode="auto">
          <a:xfrm>
            <a:off x="695325" y="4445000"/>
            <a:ext cx="5559425" cy="3636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C203847-790A-8AE5-076A-83F37270F5BA}"/>
              </a:ext>
            </a:extLst>
          </p:cNvPr>
          <p:cNvSpPr>
            <a:spLocks noGrp="1" noRot="1" noChangeAspect="1" noChangeArrowheads="1" noTextEdit="1"/>
          </p:cNvSpPr>
          <p:nvPr>
            <p:ph type="sldImg"/>
          </p:nvPr>
        </p:nvSpPr>
        <p:spPr bwMode="auto">
          <a:xfrm>
            <a:off x="1152525" y="687388"/>
            <a:ext cx="4587875"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C0791FBA-862A-D19F-8A76-FB572076DC83}"/>
              </a:ext>
            </a:extLst>
          </p:cNvPr>
          <p:cNvSpPr>
            <a:spLocks noGrp="1" noChangeArrowheads="1"/>
          </p:cNvSpPr>
          <p:nvPr>
            <p:ph type="body" idx="1"/>
          </p:nvPr>
        </p:nvSpPr>
        <p:spPr bwMode="auto">
          <a:xfrm>
            <a:off x="225425" y="4213225"/>
            <a:ext cx="6440488" cy="4210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2" tIns="45347" rIns="90692" bIns="45347"/>
          <a:lstStyle/>
          <a:p>
            <a:pPr marL="0" indent="0" eaLnBrk="1" hangingPunct="1">
              <a:spcBef>
                <a:spcPts val="600"/>
              </a:spcBef>
              <a:spcAft>
                <a:spcPts val="600"/>
              </a:spcAft>
              <a:buClr>
                <a:srgbClr val="C4262E"/>
              </a:buClr>
              <a:buSzPct val="110000"/>
              <a:buFont typeface="Wingdings" panose="05000000000000000000" pitchFamily="2" charset="2"/>
              <a:buNone/>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The Employee Assistance Program (EAP) provides you and your family with both workplace and personal resources. Benefits are administered by </a:t>
            </a:r>
            <a:r>
              <a:rPr lang="en-US" altLang="en-US">
                <a:solidFill>
                  <a:srgbClr val="C00000"/>
                </a:solidFill>
                <a:latin typeface="Arial" panose="020B0604020202020204" pitchFamily="34" charset="0"/>
                <a:ea typeface="MS PGothic" panose="020B0600070205080204" pitchFamily="34" charset="-128"/>
                <a:cs typeface="Arial" panose="020B0604020202020204" pitchFamily="34" charset="0"/>
              </a:rPr>
              <a:t>Optum Health</a:t>
            </a: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a:t>
            </a:r>
          </a:p>
          <a:p>
            <a:pPr marL="0" indent="0" eaLnBrk="1" hangingPunct="1">
              <a:lnSpc>
                <a:spcPct val="100000"/>
              </a:lnSpc>
              <a:spcBef>
                <a:spcPct val="0"/>
              </a:spcBef>
              <a:buClr>
                <a:srgbClr val="C4262E"/>
              </a:buClr>
              <a:buSzPct val="110000"/>
              <a:buFont typeface="Arial" panose="020B0604020202020204" pitchFamily="34" charset="0"/>
              <a:buChar char="•"/>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Services are confidential and available at no cost to eligible employees and their eligible dependents – even if they don’t have medical coverage </a:t>
            </a:r>
          </a:p>
          <a:p>
            <a:pPr marL="0" indent="0" eaLnBrk="1" hangingPunct="1">
              <a:lnSpc>
                <a:spcPct val="100000"/>
              </a:lnSpc>
              <a:spcBef>
                <a:spcPct val="0"/>
              </a:spcBef>
              <a:buClr>
                <a:srgbClr val="C4262E"/>
              </a:buClr>
              <a:buSzPct val="110000"/>
              <a:buFont typeface="Arial" panose="020B0604020202020204" pitchFamily="34" charset="0"/>
              <a:buChar char="•"/>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COBRA participants are also eligible</a:t>
            </a:r>
          </a:p>
          <a:p>
            <a:pPr marL="0" indent="0" eaLnBrk="1" hangingPunct="1">
              <a:lnSpc>
                <a:spcPct val="100000"/>
              </a:lnSpc>
              <a:spcBef>
                <a:spcPct val="0"/>
              </a:spcBef>
              <a:buClr>
                <a:srgbClr val="C4262E"/>
              </a:buClr>
              <a:buSzPct val="110000"/>
              <a:buFont typeface="Arial" panose="020B0604020202020204" pitchFamily="34" charset="0"/>
              <a:buChar char="•"/>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Services are available 24 hours a day, 365 days a year </a:t>
            </a:r>
          </a:p>
          <a:p>
            <a:pPr marL="0" indent="0" eaLnBrk="1" hangingPunct="1">
              <a:lnSpc>
                <a:spcPct val="100000"/>
              </a:lnSpc>
              <a:spcBef>
                <a:spcPct val="0"/>
              </a:spcBef>
              <a:buClr>
                <a:srgbClr val="C4262E"/>
              </a:buClr>
              <a:buSzPct val="110000"/>
              <a:buFont typeface="Arial" panose="020B0604020202020204" pitchFamily="34" charset="0"/>
              <a:buChar char="•"/>
            </a:pPr>
            <a:r>
              <a:rPr lang="en-US" altLang="en-US" i="1">
                <a:solidFill>
                  <a:srgbClr val="000000"/>
                </a:solidFill>
                <a:latin typeface="Arial" panose="020B0604020202020204" pitchFamily="34" charset="0"/>
                <a:ea typeface="MS PGothic" panose="020B0600070205080204" pitchFamily="34" charset="-128"/>
                <a:cs typeface="Arial" panose="020B0604020202020204" pitchFamily="34" charset="0"/>
              </a:rPr>
              <a:t>New</a:t>
            </a: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 -TeleBehavioral Health – talk to a provider over the phone</a:t>
            </a:r>
          </a:p>
          <a:p>
            <a:pPr marL="0" indent="0" eaLnBrk="1" hangingPunct="1">
              <a:lnSpc>
                <a:spcPct val="100000"/>
              </a:lnSpc>
              <a:spcBef>
                <a:spcPct val="0"/>
              </a:spcBef>
              <a:buClr>
                <a:srgbClr val="C4262E"/>
              </a:buClr>
              <a:buSzPct val="110000"/>
              <a:buFont typeface="Arial" panose="020B0604020202020204" pitchFamily="34" charset="0"/>
              <a:buChar char="•"/>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You may use up to five counseling sessions per episode</a:t>
            </a:r>
          </a:p>
          <a:p>
            <a:pPr marL="0" indent="0" eaLnBrk="1" hangingPunct="1">
              <a:lnSpc>
                <a:spcPct val="100000"/>
              </a:lnSpc>
              <a:spcBef>
                <a:spcPct val="0"/>
              </a:spcBef>
              <a:buClr>
                <a:srgbClr val="C4262E"/>
              </a:buClr>
              <a:buSzPct val="110000"/>
              <a:buFont typeface="Wingdings" panose="05000000000000000000" pitchFamily="2" charset="2"/>
              <a:buNone/>
            </a:pPr>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227013" lvl="2" indent="-227013"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You can see a list of services EAP can help with:</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Family or relationship</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Child and elder care</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Feeling anxious or depressed</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Difficulties and conflicts at work</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Dealing with addiction</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Grief and loss</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Legal or financial</a:t>
            </a:r>
          </a:p>
          <a:p>
            <a:pPr marL="447675" lvl="3" indent="-217488" eaLnBrk="1" hangingPunct="1">
              <a:lnSpc>
                <a:spcPct val="100000"/>
              </a:lnSpc>
              <a:spcBef>
                <a:spcPct val="0"/>
              </a:spcBef>
              <a:buClrTx/>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Work/life balance</a:t>
            </a:r>
          </a:p>
          <a:p>
            <a:pPr marL="388938" lvl="1" indent="-204788" eaLnBrk="1" hangingPunct="1">
              <a:lnSpc>
                <a:spcPct val="100000"/>
              </a:lnSpc>
              <a:spcBef>
                <a:spcPct val="0"/>
              </a:spcBef>
              <a:buClrTx/>
              <a:buFont typeface="Arial" panose="020B0604020202020204" pitchFamily="34" charset="0"/>
              <a:buChar char="•"/>
            </a:pPr>
            <a:endPar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388938" lvl="1" indent="-204788" eaLnBrk="1" hangingPunct="1">
              <a:lnSpc>
                <a:spcPct val="100000"/>
              </a:lnSpc>
              <a:spcBef>
                <a:spcPct val="0"/>
              </a:spcBef>
              <a:buClrTx/>
              <a:buFont typeface="Symbol" panose="05050102010706020507" pitchFamily="18" charset="2"/>
              <a:buNone/>
            </a:pPr>
            <a:r>
              <a:rPr lang="en-US" altLang="en-US" sz="1100" b="1">
                <a:solidFill>
                  <a:srgbClr val="000000"/>
                </a:solidFill>
                <a:latin typeface="Arial" panose="020B0604020202020204" pitchFamily="34" charset="0"/>
                <a:ea typeface="MS PGothic" panose="020B0600070205080204" pitchFamily="34" charset="-128"/>
                <a:cs typeface="Arial" panose="020B0604020202020204" pitchFamily="34" charset="0"/>
              </a:rPr>
              <a:t>The toll free number  is 855.HERE4TN (855.437.3486)</a:t>
            </a:r>
          </a:p>
          <a:p>
            <a:pPr marL="388938" lvl="1" indent="-204788" eaLnBrk="1" hangingPunct="1">
              <a:lnSpc>
                <a:spcPct val="100000"/>
              </a:lnSpc>
              <a:spcBef>
                <a:spcPct val="0"/>
              </a:spcBef>
              <a:buClrTx/>
              <a:buFont typeface="Symbol" panose="05050102010706020507" pitchFamily="18" charset="2"/>
              <a:buNone/>
            </a:pPr>
            <a:endParaRPr lang="en-US" altLang="en-US" sz="1100" b="1">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388938" lvl="1" indent="-204788" eaLnBrk="1" hangingPunct="1">
              <a:lnSpc>
                <a:spcPct val="100000"/>
              </a:lnSpc>
              <a:spcBef>
                <a:spcPct val="0"/>
              </a:spcBef>
              <a:buClrTx/>
              <a:buFont typeface="Symbol" panose="05050102010706020507" pitchFamily="18" charset="2"/>
              <a:buNone/>
            </a:pPr>
            <a:r>
              <a:rPr lang="en-US" altLang="en-US" sz="1100" b="1">
                <a:solidFill>
                  <a:srgbClr val="000000"/>
                </a:solidFill>
                <a:latin typeface="Arial" panose="020B0604020202020204" pitchFamily="34" charset="0"/>
                <a:ea typeface="MS PGothic" panose="020B0600070205080204" pitchFamily="34" charset="-128"/>
                <a:cs typeface="Arial" panose="020B0604020202020204" pitchFamily="34" charset="0"/>
              </a:rPr>
              <a:t>State and Higher Education employees: </a:t>
            </a: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rPr>
              <a:t>All benefits eligible employees and their dependents receive EAP benefits even if you do not participate in the State Group Insurance Program.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9BD54F7-C148-8FE1-7BB5-122E18FF25FF}"/>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49BB3C99-3EA8-F90C-C0E4-A6CE30E4B941}"/>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There are only three times when you may add health coverage:</a:t>
            </a:r>
          </a:p>
          <a:p>
            <a:pPr lvl="1"/>
            <a:r>
              <a:rPr lang="en-US" altLang="en-US">
                <a:latin typeface="Arial" panose="020B0604020202020204" pitchFamily="34" charset="0"/>
              </a:rPr>
              <a:t>The first is right now, when you are a new employee</a:t>
            </a:r>
          </a:p>
          <a:p>
            <a:pPr lvl="1"/>
            <a:r>
              <a:rPr lang="en-US" altLang="en-US">
                <a:latin typeface="Arial" panose="020B0604020202020204" pitchFamily="34" charset="0"/>
              </a:rPr>
              <a:t>The second is during Annual Enrollment in the fall</a:t>
            </a:r>
          </a:p>
          <a:p>
            <a:pPr lvl="1"/>
            <a:r>
              <a:rPr lang="en-US" altLang="en-US">
                <a:latin typeface="Arial" panose="020B0604020202020204" pitchFamily="34" charset="0"/>
              </a:rPr>
              <a:t>And the third is if you experience a special qualifying</a:t>
            </a:r>
            <a:r>
              <a:rPr lang="en-US" altLang="en-US">
                <a:solidFill>
                  <a:srgbClr val="C00000"/>
                </a:solidFill>
                <a:latin typeface="Arial" panose="020B0604020202020204" pitchFamily="34" charset="0"/>
              </a:rPr>
              <a:t> </a:t>
            </a:r>
            <a:r>
              <a:rPr lang="en-US" altLang="en-US">
                <a:latin typeface="Arial" panose="020B0604020202020204" pitchFamily="34" charset="0"/>
              </a:rPr>
              <a:t>event during the year such as  marriage, the birth of a baby or a spouse losing his coverage. If you do not select coverage now, but you later experience a special qualifying event, you must submit paperwork within 60 days of the event to add coverage. For a complete list of special qualifying events contact your ABC.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D95B56D-6F5A-6067-32BD-23E05AF56CDE}"/>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C6FA9C4E-A038-D6FC-6C00-8C471FFB5D8F}"/>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Members and their dependents enrolled in health coverage have behavioral health and substance abuse treatment benefits through Magellan Health. </a:t>
            </a:r>
          </a:p>
          <a:p>
            <a:pPr lvl="1"/>
            <a:r>
              <a:rPr lang="en-US" altLang="en-US">
                <a:latin typeface="Arial" panose="020B0604020202020204" pitchFamily="34" charset="0"/>
              </a:rPr>
              <a:t>Call 1.855.HERE4TN (1.855.437.3486) to access services or to speak with a trained professional for a referral day or night. or www.HERE4TN.com 24 hours a day to access services:</a:t>
            </a:r>
          </a:p>
          <a:p>
            <a:pPr lvl="2"/>
            <a:r>
              <a:rPr lang="en-US" altLang="en-US">
                <a:latin typeface="Arial" panose="020B0604020202020204" pitchFamily="34" charset="0"/>
              </a:rPr>
              <a:t>Outpatient assessment and treatment</a:t>
            </a:r>
          </a:p>
          <a:p>
            <a:pPr lvl="2"/>
            <a:r>
              <a:rPr lang="en-US" altLang="en-US">
                <a:latin typeface="Arial" panose="020B0604020202020204" pitchFamily="34" charset="0"/>
              </a:rPr>
              <a:t>Inpatient assessment and treatment</a:t>
            </a:r>
          </a:p>
          <a:p>
            <a:pPr lvl="2"/>
            <a:r>
              <a:rPr lang="en-US" altLang="en-US">
                <a:latin typeface="Arial" panose="020B0604020202020204" pitchFamily="34" charset="0"/>
              </a:rPr>
              <a:t>Alternative care such as partial hospitalization, residential treatment and intensive outpatient treatment</a:t>
            </a:r>
          </a:p>
          <a:p>
            <a:pPr lvl="2"/>
            <a:r>
              <a:rPr lang="en-US" altLang="en-US">
                <a:latin typeface="Arial" panose="020B0604020202020204" pitchFamily="34" charset="0"/>
              </a:rPr>
              <a:t>Treatment follow-up and aftercare</a:t>
            </a:r>
          </a:p>
          <a:p>
            <a:r>
              <a:rPr lang="en-US" altLang="en-US">
                <a:latin typeface="Arial" panose="020B0604020202020204" pitchFamily="34" charset="0"/>
              </a:rPr>
              <a:t>To receive maximum benefit coverage, participants must use a network provide. In some instances. such as inpatient care, preauthorization is required.</a:t>
            </a:r>
          </a:p>
          <a:p>
            <a:r>
              <a:rPr lang="en-US" altLang="en-US">
                <a:latin typeface="Arial" panose="020B0604020202020204" pitchFamily="34" charset="0"/>
              </a:rPr>
              <a:t>Copays and co-insurances for these services are based on your PPO and CDHP selection,. Prior authorization is required for some out patient and all inpatient services.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D6463C6-288E-630D-B634-021A03F069BE}"/>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1C5D85F8-D6D3-8F7B-06F0-D29DBE8DF9D6}"/>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Once you enroll, your health, vision, dental, basic term life insurance and Accidental Death and Dismemberment insurance coverage will begin on the first day of the month after one full calendar month of employment from your hire date. </a:t>
            </a:r>
          </a:p>
          <a:p>
            <a:pPr lvl="1"/>
            <a:r>
              <a:rPr lang="en-US" altLang="en-US">
                <a:latin typeface="Arial" panose="020B0604020202020204" pitchFamily="34" charset="0"/>
              </a:rPr>
              <a:t>For example, if you are hired September 15th, your coverage will begin on November 1st. Your ABC can help if you have questions about when your coverage begins.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E23CA5B-18C9-37E1-D384-9DE24F2009B9}"/>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4CE2862B-09E9-695D-DF99-1A1BB0429077}"/>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1" rIns="91387" bIns="45691"/>
          <a:lstStyle/>
          <a:p>
            <a:r>
              <a:rPr lang="en-US" altLang="en-US">
                <a:latin typeface="Arial" panose="020B0604020202020204" pitchFamily="34" charset="0"/>
              </a:rPr>
              <a:t>Your ABC will tell you when your premiums will be deducted from your paycheck. </a:t>
            </a:r>
          </a:p>
          <a:p>
            <a:r>
              <a:rPr lang="en-US" altLang="en-US">
                <a:latin typeface="Arial" panose="020B0604020202020204" pitchFamily="34" charset="0"/>
              </a:rPr>
              <a:t>We do recommend entering your benefit selections in ESS or submitting your enrollment forms to your ABC as soon as possible. </a:t>
            </a:r>
          </a:p>
          <a:p>
            <a:pPr>
              <a:buClr>
                <a:srgbClr val="0098DB"/>
              </a:buClr>
            </a:pPr>
            <a:r>
              <a:rPr lang="en-US" altLang="en-US">
                <a:latin typeface="Arial" panose="020B0604020202020204" pitchFamily="34" charset="0"/>
              </a:rPr>
              <a:t>If you do not enter your benefit selections early, In some instances, you could end up with a double deduction from your paycheck.</a:t>
            </a:r>
          </a:p>
          <a:p>
            <a:pPr lvl="1"/>
            <a:r>
              <a:rPr lang="en-US" altLang="en-US">
                <a:latin typeface="Arial" panose="020B0604020202020204" pitchFamily="34" charset="0"/>
              </a:rPr>
              <a:t>For example, double deductions will occur in the following scenario:</a:t>
            </a:r>
          </a:p>
          <a:p>
            <a:pPr lvl="2"/>
            <a:r>
              <a:rPr lang="en-US" altLang="en-US">
                <a:latin typeface="Arial" panose="020B0604020202020204" pitchFamily="34" charset="0"/>
              </a:rPr>
              <a:t>The employee’s hire date is July 31 (the employee has until August 31 to enroll).</a:t>
            </a:r>
          </a:p>
          <a:p>
            <a:pPr lvl="2"/>
            <a:r>
              <a:rPr lang="en-US" altLang="en-US">
                <a:latin typeface="Arial" panose="020B0604020202020204" pitchFamily="34" charset="0"/>
              </a:rPr>
              <a:t>If the employee enters their enrollment in ESS after mid-August (i.e., after payroll “runs”) the employee will  have two months of premiums deducted.</a:t>
            </a:r>
          </a:p>
          <a:p>
            <a:pPr lvl="2"/>
            <a:r>
              <a:rPr lang="en-US" altLang="en-US">
                <a:latin typeface="Arial" panose="020B0604020202020204" pitchFamily="34" charset="0"/>
              </a:rPr>
              <a:t>In this instance, if the employee enters his or her elections NO LATER than the first week of August, they WILL NOT be double deducted. </a:t>
            </a:r>
          </a:p>
          <a:p>
            <a:endParaRPr lang="en-US" altLang="en-US">
              <a:solidFill>
                <a:srgbClr val="C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8958A90-895B-B71D-4EC1-2C94F3316094}"/>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ED1D5F54-5830-D666-3EE3-2411C8449E20}"/>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Once your enrollment application has been processed, you will generally receive your new health insurance ID cards within three weeks. </a:t>
            </a:r>
          </a:p>
          <a:p>
            <a:r>
              <a:rPr lang="en-US" altLang="en-US">
                <a:latin typeface="Arial" panose="020B0604020202020204" pitchFamily="34" charset="0"/>
              </a:rPr>
              <a:t>If you enrolled in health coverage with BlueCross BlueShield, you will receive up to two ID cards automatically. The member’s name will be printed on all cards, but these cards may be used by any covered dependent.</a:t>
            </a:r>
          </a:p>
          <a:p>
            <a:r>
              <a:rPr lang="en-US" altLang="en-US">
                <a:latin typeface="Arial" panose="020B0604020202020204" pitchFamily="34" charset="0"/>
              </a:rPr>
              <a:t>If you choose health coverage with Cigna, you will receive separate ID cards for each insured family member with the participant’s name printed on each. Cigna will send up to four ID cards in each envelope and additional ID cards in a separate envelope. </a:t>
            </a:r>
          </a:p>
          <a:p>
            <a:r>
              <a:rPr lang="en-US" altLang="en-US">
                <a:latin typeface="Arial" panose="020B0604020202020204" pitchFamily="34" charset="0"/>
              </a:rPr>
              <a:t>After you receive your initial cards, if you need additional ID cards, you can request them by contacting the carriers directly. </a:t>
            </a:r>
          </a:p>
          <a:p>
            <a:r>
              <a:rPr lang="en-US" altLang="en-US">
                <a:latin typeface="Arial" panose="020B0604020202020204" pitchFamily="34" charset="0"/>
              </a:rPr>
              <a:t>In addition to your health insurance ID cards, you will also automatically receive separate pharmacy ID cards. If you are enrolled in family coverage, your ID cards may be sent in separate envelopes.</a:t>
            </a:r>
          </a:p>
          <a:p>
            <a:r>
              <a:rPr lang="en-US" altLang="en-US">
                <a:latin typeface="Arial" panose="020B0604020202020204" pitchFamily="34" charset="0"/>
              </a:rPr>
              <a:t>If you enroll in dental or vision coverage, you will typically receive your ID cards within three weeks.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76E5031-6420-D85C-F3E9-F51C0B2880AB}"/>
              </a:ext>
            </a:extLst>
          </p:cNvPr>
          <p:cNvSpPr>
            <a:spLocks noGrp="1" noRot="1" noChangeAspect="1" noChangeArrowheads="1" noTextEdit="1"/>
          </p:cNvSpPr>
          <p:nvPr>
            <p:ph type="sldImg"/>
          </p:nvPr>
        </p:nvSpPr>
        <p:spPr bwMode="auto">
          <a:xfrm>
            <a:off x="1154113" y="687388"/>
            <a:ext cx="4587875"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82E743CC-5562-B510-085B-22DAC6D06788}"/>
              </a:ext>
            </a:extLst>
          </p:cNvPr>
          <p:cNvSpPr>
            <a:spLocks noGrp="1" noChangeArrowheads="1"/>
          </p:cNvSpPr>
          <p:nvPr>
            <p:ph type="body" idx="1"/>
          </p:nvPr>
        </p:nvSpPr>
        <p:spPr bwMode="auto">
          <a:xfrm>
            <a:off x="298450" y="4357688"/>
            <a:ext cx="6367463" cy="4443412"/>
          </a:xfrm>
          <a:prstGeom prst="rect">
            <a:avLst/>
          </a:prstGeom>
          <a:ln>
            <a:miter lim="800000"/>
            <a:headEnd/>
            <a:tailEnd/>
          </a:ln>
        </p:spPr>
        <p:txBody>
          <a:bodyPr lIns="88971" tIns="44484" rIns="88971" bIns="44484"/>
          <a:lstStyle/>
          <a:p>
            <a:pPr marL="206331" indent="-206331">
              <a:lnSpc>
                <a:spcPct val="95000"/>
              </a:lnSpc>
              <a:spcBef>
                <a:spcPct val="30000"/>
              </a:spcBef>
              <a:buClr>
                <a:schemeClr val="tx1"/>
              </a:buClr>
              <a:defRPr/>
            </a:pPr>
            <a:r>
              <a:rPr lang="en-US" dirty="0">
                <a:latin typeface="Arial" pitchFamily="34" charset="0"/>
                <a:ea typeface="ＭＳ Ｐゴシック" charset="-128"/>
              </a:rPr>
              <a:t>This chart shows the </a:t>
            </a:r>
            <a:r>
              <a:rPr lang="en-US" b="1" dirty="0">
                <a:latin typeface="Arial" pitchFamily="34" charset="0"/>
                <a:ea typeface="ＭＳ Ｐゴシック" charset="-128"/>
              </a:rPr>
              <a:t>annual deductible and out-of-pocket maximums</a:t>
            </a:r>
          </a:p>
          <a:p>
            <a:pPr marL="206331" indent="-206331">
              <a:lnSpc>
                <a:spcPct val="95000"/>
              </a:lnSpc>
              <a:spcBef>
                <a:spcPct val="30000"/>
              </a:spcBef>
              <a:buClr>
                <a:schemeClr val="tx1"/>
              </a:buClr>
              <a:defRPr/>
            </a:pPr>
            <a:r>
              <a:rPr lang="en-US" b="1" dirty="0">
                <a:latin typeface="Arial" pitchFamily="34" charset="0"/>
                <a:ea typeface="ＭＳ Ｐゴシック" charset="-128"/>
              </a:rPr>
              <a:t>Note: The medical and pharmacy out-of-pocket maximums have been combined for all plans</a:t>
            </a:r>
            <a:endParaRPr lang="en-US" dirty="0">
              <a:latin typeface="Arial" pitchFamily="34" charset="0"/>
              <a:ea typeface="ＭＳ Ｐゴシック" charset="-128"/>
            </a:endParaRPr>
          </a:p>
          <a:p>
            <a:pPr>
              <a:lnSpc>
                <a:spcPct val="95000"/>
              </a:lnSpc>
              <a:spcBef>
                <a:spcPct val="30000"/>
              </a:spcBef>
              <a:buClr>
                <a:schemeClr val="tx1"/>
              </a:buClr>
              <a:defRPr/>
            </a:pPr>
            <a:r>
              <a:rPr lang="en-US" dirty="0">
                <a:latin typeface="Arial" pitchFamily="34" charset="0"/>
                <a:ea typeface="ＭＳ Ｐゴシック" charset="-128"/>
              </a:rPr>
              <a:t>The </a:t>
            </a:r>
            <a:r>
              <a:rPr lang="en-US" b="1" dirty="0">
                <a:latin typeface="Arial" pitchFamily="34" charset="0"/>
                <a:ea typeface="ＭＳ Ｐゴシック" charset="-128"/>
              </a:rPr>
              <a:t>annual deductible </a:t>
            </a:r>
            <a:r>
              <a:rPr lang="en-US" dirty="0">
                <a:latin typeface="Arial" pitchFamily="34" charset="0"/>
                <a:ea typeface="ＭＳ Ｐゴシック" charset="-128"/>
              </a:rPr>
              <a:t>is the amount you must pay each year before your plan pays any hospital or other charges that are covered through co-insurance. </a:t>
            </a:r>
          </a:p>
          <a:p>
            <a:pPr marL="569221" lvl="1" indent="-283048">
              <a:lnSpc>
                <a:spcPct val="95000"/>
              </a:lnSpc>
              <a:buClr>
                <a:schemeClr val="tx1"/>
              </a:buClr>
              <a:defRPr/>
            </a:pPr>
            <a:r>
              <a:rPr lang="en-US" dirty="0">
                <a:latin typeface="Arial" pitchFamily="34" charset="0"/>
                <a:ea typeface="ＭＳ Ｐゴシック" charset="-128"/>
              </a:rPr>
              <a:t>Your annual deductible is lower for in-network services. </a:t>
            </a:r>
          </a:p>
          <a:p>
            <a:pPr marL="569221" lvl="1" indent="-283048">
              <a:lnSpc>
                <a:spcPct val="95000"/>
              </a:lnSpc>
              <a:buClr>
                <a:schemeClr val="tx1"/>
              </a:buClr>
              <a:defRPr/>
            </a:pPr>
            <a:r>
              <a:rPr lang="en-US" dirty="0">
                <a:latin typeface="Arial" pitchFamily="34" charset="0"/>
                <a:ea typeface="ＭＳ Ｐゴシック" charset="-128"/>
              </a:rPr>
              <a:t>For the Partnership and Standard PPOs, the deductible does not apply to primary care visits, prescription drugs or other services or products that require a copay. </a:t>
            </a:r>
          </a:p>
          <a:p>
            <a:pPr>
              <a:lnSpc>
                <a:spcPct val="95000"/>
              </a:lnSpc>
              <a:spcBef>
                <a:spcPct val="30000"/>
              </a:spcBef>
              <a:buClr>
                <a:schemeClr val="tx1"/>
              </a:buClr>
              <a:defRPr/>
            </a:pPr>
            <a:r>
              <a:rPr lang="en-US" dirty="0">
                <a:latin typeface="Arial" pitchFamily="34" charset="0"/>
                <a:ea typeface="ＭＳ Ｐゴシック" charset="-128"/>
              </a:rPr>
              <a:t>The PPOs also have </a:t>
            </a:r>
            <a:r>
              <a:rPr lang="en-US" b="1" dirty="0">
                <a:latin typeface="Arial" pitchFamily="34" charset="0"/>
                <a:ea typeface="ＭＳ Ｐゴシック" charset="-128"/>
              </a:rPr>
              <a:t>out-of-pocket maximums </a:t>
            </a:r>
            <a:r>
              <a:rPr lang="en-US" dirty="0">
                <a:latin typeface="Arial" pitchFamily="34" charset="0"/>
                <a:ea typeface="ＭＳ Ｐゴシック" charset="-128"/>
              </a:rPr>
              <a:t>for both in-network and out-of-network services. </a:t>
            </a:r>
          </a:p>
          <a:p>
            <a:pPr marL="569221" lvl="1" indent="-283048">
              <a:lnSpc>
                <a:spcPct val="95000"/>
              </a:lnSpc>
              <a:buClr>
                <a:schemeClr val="tx1"/>
              </a:buClr>
              <a:defRPr/>
            </a:pPr>
            <a:r>
              <a:rPr lang="en-US" dirty="0">
                <a:latin typeface="Arial" pitchFamily="34" charset="0"/>
                <a:ea typeface="ＭＳ Ｐゴシック" charset="-128"/>
              </a:rPr>
              <a:t>You will need to check the Decision Guide for information on the out-of-network costs</a:t>
            </a:r>
          </a:p>
          <a:p>
            <a:pPr marL="569221" lvl="1" indent="-283048">
              <a:lnSpc>
                <a:spcPct val="95000"/>
              </a:lnSpc>
              <a:buClr>
                <a:schemeClr val="tx1"/>
              </a:buClr>
              <a:defRPr/>
            </a:pPr>
            <a:r>
              <a:rPr lang="en-US" dirty="0">
                <a:latin typeface="Arial" pitchFamily="34" charset="0"/>
                <a:ea typeface="ＭＳ Ｐゴシック" charset="-128"/>
              </a:rPr>
              <a:t>These maximums limit how much co-insurance and copays you would have to pay in any given year if you or a covered family member had a serious illness or injury. </a:t>
            </a:r>
          </a:p>
          <a:p>
            <a:pPr marL="569221" lvl="1" indent="-283048">
              <a:lnSpc>
                <a:spcPct val="95000"/>
              </a:lnSpc>
              <a:buClr>
                <a:schemeClr val="tx1"/>
              </a:buClr>
              <a:defRPr/>
            </a:pPr>
            <a:r>
              <a:rPr lang="en-US" dirty="0">
                <a:latin typeface="Arial" pitchFamily="34" charset="0"/>
                <a:ea typeface="ＭＳ Ｐゴシック" charset="-128"/>
              </a:rPr>
              <a:t>After you reach your out-of-pocket maximum level for in-network services, the plan would pay 100% of in-network costs for the rest of the year </a:t>
            </a:r>
          </a:p>
          <a:p>
            <a:pPr marL="569221" lvl="1" indent="-283048">
              <a:lnSpc>
                <a:spcPct val="95000"/>
              </a:lnSpc>
              <a:buClr>
                <a:schemeClr val="tx1"/>
              </a:buClr>
              <a:defRPr/>
            </a:pPr>
            <a:r>
              <a:rPr lang="en-US" dirty="0">
                <a:latin typeface="Arial" pitchFamily="34" charset="0"/>
                <a:ea typeface="ＭＳ Ｐゴシック" charset="-128"/>
              </a:rPr>
              <a:t>The out-of-pocket maximums provide you and your covered dependents with peace of mind and financial protection against a catastrophic illness or injury. </a:t>
            </a:r>
          </a:p>
          <a:p>
            <a:pPr marL="229878" lvl="1" indent="-229878">
              <a:lnSpc>
                <a:spcPct val="95000"/>
              </a:lnSpc>
              <a:buClr>
                <a:schemeClr val="tx1"/>
              </a:buClr>
              <a:buFont typeface="Wingdings" panose="05000000000000000000" pitchFamily="2" charset="2"/>
              <a:buChar char="Ø"/>
              <a:defRPr/>
            </a:pPr>
            <a:r>
              <a:rPr lang="en-US" dirty="0">
                <a:latin typeface="Arial" pitchFamily="34" charset="0"/>
                <a:ea typeface="ＭＳ Ｐゴシック" charset="-128"/>
              </a:rPr>
              <a:t>Refer to your Decision Guide for more information. </a:t>
            </a:r>
          </a:p>
          <a:p>
            <a:pPr>
              <a:lnSpc>
                <a:spcPct val="95000"/>
              </a:lnSpc>
              <a:spcBef>
                <a:spcPct val="30000"/>
              </a:spcBef>
              <a:defRPr/>
            </a:pPr>
            <a:endParaRPr lang="en-US" dirty="0">
              <a:latin typeface="Arial" pitchFamily="34"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0035A90-77DB-B1C4-3E9B-427C96DD61CF}"/>
              </a:ext>
            </a:extLst>
          </p:cNvPr>
          <p:cNvSpPr>
            <a:spLocks noGrp="1" noRot="1" noChangeAspect="1" noChangeArrowheads="1" noTextEdit="1"/>
          </p:cNvSpPr>
          <p:nvPr>
            <p:ph type="sldImg"/>
          </p:nvPr>
        </p:nvSpPr>
        <p:spPr bwMode="auto">
          <a:xfrm>
            <a:off x="1154113" y="687388"/>
            <a:ext cx="4587875"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E5AF966A-ECF6-71E9-95C4-7C9774D899B2}"/>
              </a:ext>
            </a:extLst>
          </p:cNvPr>
          <p:cNvSpPr>
            <a:spLocks noGrp="1" noChangeArrowheads="1"/>
          </p:cNvSpPr>
          <p:nvPr>
            <p:ph type="body" idx="1"/>
          </p:nvPr>
        </p:nvSpPr>
        <p:spPr bwMode="auto">
          <a:xfrm>
            <a:off x="298450" y="4357688"/>
            <a:ext cx="6367463" cy="4443412"/>
          </a:xfrm>
          <a:prstGeom prst="rect">
            <a:avLst/>
          </a:prstGeom>
          <a:ln>
            <a:miter lim="800000"/>
            <a:headEnd/>
            <a:tailEnd/>
          </a:ln>
        </p:spPr>
        <p:txBody>
          <a:bodyPr lIns="88971" tIns="44484" rIns="88971" bIns="44484"/>
          <a:lstStyle/>
          <a:p>
            <a:pPr marL="206331" indent="-206331">
              <a:lnSpc>
                <a:spcPct val="95000"/>
              </a:lnSpc>
              <a:spcBef>
                <a:spcPct val="30000"/>
              </a:spcBef>
              <a:buClr>
                <a:schemeClr val="tx1"/>
              </a:buClr>
              <a:defRPr/>
            </a:pPr>
            <a:r>
              <a:rPr lang="en-US" dirty="0">
                <a:latin typeface="Arial" pitchFamily="34" charset="0"/>
                <a:ea typeface="ＭＳ Ｐゴシック" charset="-128"/>
              </a:rPr>
              <a:t>This chart shows the </a:t>
            </a:r>
            <a:r>
              <a:rPr lang="en-US" b="1" dirty="0">
                <a:latin typeface="Arial" pitchFamily="34" charset="0"/>
                <a:ea typeface="ＭＳ Ｐゴシック" charset="-128"/>
              </a:rPr>
              <a:t>annual deductible and out-of-pocket maximums</a:t>
            </a:r>
          </a:p>
          <a:p>
            <a:pPr marL="206331" indent="-206331">
              <a:lnSpc>
                <a:spcPct val="95000"/>
              </a:lnSpc>
              <a:spcBef>
                <a:spcPct val="30000"/>
              </a:spcBef>
              <a:buClr>
                <a:schemeClr val="tx1"/>
              </a:buClr>
              <a:defRPr/>
            </a:pPr>
            <a:r>
              <a:rPr lang="en-US" b="1" dirty="0">
                <a:latin typeface="Arial" pitchFamily="34" charset="0"/>
                <a:ea typeface="ＭＳ Ｐゴシック" charset="-128"/>
              </a:rPr>
              <a:t>Note: The medical and pharmacy out-of-pocket maximums have been combined for all plans</a:t>
            </a:r>
            <a:endParaRPr lang="en-US" dirty="0">
              <a:latin typeface="Arial" pitchFamily="34" charset="0"/>
              <a:ea typeface="ＭＳ Ｐゴシック" charset="-128"/>
            </a:endParaRPr>
          </a:p>
          <a:p>
            <a:pPr>
              <a:lnSpc>
                <a:spcPct val="95000"/>
              </a:lnSpc>
              <a:spcBef>
                <a:spcPct val="30000"/>
              </a:spcBef>
              <a:buClr>
                <a:schemeClr val="tx1"/>
              </a:buClr>
              <a:defRPr/>
            </a:pPr>
            <a:r>
              <a:rPr lang="en-US" dirty="0">
                <a:latin typeface="Arial" pitchFamily="34" charset="0"/>
                <a:ea typeface="ＭＳ Ｐゴシック" charset="-128"/>
              </a:rPr>
              <a:t>The </a:t>
            </a:r>
            <a:r>
              <a:rPr lang="en-US" b="1" dirty="0">
                <a:latin typeface="Arial" pitchFamily="34" charset="0"/>
                <a:ea typeface="ＭＳ Ｐゴシック" charset="-128"/>
              </a:rPr>
              <a:t>annual deductible </a:t>
            </a:r>
            <a:r>
              <a:rPr lang="en-US" dirty="0">
                <a:latin typeface="Arial" pitchFamily="34" charset="0"/>
                <a:ea typeface="ＭＳ Ｐゴシック" charset="-128"/>
              </a:rPr>
              <a:t>is the amount you must pay each year before your plan pays any hospital or other charges that are covered through co-insurance. </a:t>
            </a:r>
          </a:p>
          <a:p>
            <a:pPr marL="569221" lvl="1" indent="-283048">
              <a:lnSpc>
                <a:spcPct val="95000"/>
              </a:lnSpc>
              <a:buClr>
                <a:schemeClr val="tx1"/>
              </a:buClr>
              <a:defRPr/>
            </a:pPr>
            <a:r>
              <a:rPr lang="en-US" dirty="0">
                <a:latin typeface="Arial" pitchFamily="34" charset="0"/>
                <a:ea typeface="ＭＳ Ｐゴシック" charset="-128"/>
              </a:rPr>
              <a:t>Your annual deductible is lower for in-network services. </a:t>
            </a:r>
          </a:p>
          <a:p>
            <a:pPr marL="569221" lvl="1" indent="-283048">
              <a:lnSpc>
                <a:spcPct val="95000"/>
              </a:lnSpc>
              <a:buClr>
                <a:schemeClr val="tx1"/>
              </a:buClr>
              <a:defRPr/>
            </a:pPr>
            <a:r>
              <a:rPr lang="en-US" dirty="0">
                <a:latin typeface="Arial" pitchFamily="34" charset="0"/>
                <a:ea typeface="ＭＳ Ｐゴシック" charset="-128"/>
              </a:rPr>
              <a:t>For the Partnership and Standard PPOs, the deductible does not apply to primary care visits, prescription drugs or other services or products that require a copay. </a:t>
            </a:r>
          </a:p>
          <a:p>
            <a:pPr>
              <a:lnSpc>
                <a:spcPct val="95000"/>
              </a:lnSpc>
              <a:spcBef>
                <a:spcPct val="30000"/>
              </a:spcBef>
              <a:buClr>
                <a:schemeClr val="tx1"/>
              </a:buClr>
              <a:defRPr/>
            </a:pPr>
            <a:r>
              <a:rPr lang="en-US" dirty="0">
                <a:latin typeface="Arial" pitchFamily="34" charset="0"/>
                <a:ea typeface="ＭＳ Ｐゴシック" charset="-128"/>
              </a:rPr>
              <a:t>The PPOs also have </a:t>
            </a:r>
            <a:r>
              <a:rPr lang="en-US" b="1" dirty="0">
                <a:latin typeface="Arial" pitchFamily="34" charset="0"/>
                <a:ea typeface="ＭＳ Ｐゴシック" charset="-128"/>
              </a:rPr>
              <a:t>out-of-pocket maximums </a:t>
            </a:r>
            <a:r>
              <a:rPr lang="en-US" dirty="0">
                <a:latin typeface="Arial" pitchFamily="34" charset="0"/>
                <a:ea typeface="ＭＳ Ｐゴシック" charset="-128"/>
              </a:rPr>
              <a:t>for both in-network and out-of-network services. </a:t>
            </a:r>
          </a:p>
          <a:p>
            <a:pPr marL="569221" lvl="1" indent="-283048">
              <a:lnSpc>
                <a:spcPct val="95000"/>
              </a:lnSpc>
              <a:buClr>
                <a:schemeClr val="tx1"/>
              </a:buClr>
              <a:defRPr/>
            </a:pPr>
            <a:r>
              <a:rPr lang="en-US" dirty="0">
                <a:latin typeface="Arial" pitchFamily="34" charset="0"/>
                <a:ea typeface="ＭＳ Ｐゴシック" charset="-128"/>
              </a:rPr>
              <a:t>You will need to check the Decision Guide for information on the out-of-network costs</a:t>
            </a:r>
          </a:p>
          <a:p>
            <a:pPr marL="569221" lvl="1" indent="-283048">
              <a:lnSpc>
                <a:spcPct val="95000"/>
              </a:lnSpc>
              <a:buClr>
                <a:schemeClr val="tx1"/>
              </a:buClr>
              <a:defRPr/>
            </a:pPr>
            <a:r>
              <a:rPr lang="en-US" dirty="0">
                <a:latin typeface="Arial" pitchFamily="34" charset="0"/>
                <a:ea typeface="ＭＳ Ｐゴシック" charset="-128"/>
              </a:rPr>
              <a:t>These maximums limit how much co-insurance and copays you would have to pay in any given year if you or a covered family member had a serious illness or injury. </a:t>
            </a:r>
          </a:p>
          <a:p>
            <a:pPr marL="569221" lvl="1" indent="-283048">
              <a:lnSpc>
                <a:spcPct val="95000"/>
              </a:lnSpc>
              <a:buClr>
                <a:schemeClr val="tx1"/>
              </a:buClr>
              <a:defRPr/>
            </a:pPr>
            <a:r>
              <a:rPr lang="en-US" dirty="0">
                <a:latin typeface="Arial" pitchFamily="34" charset="0"/>
                <a:ea typeface="ＭＳ Ｐゴシック" charset="-128"/>
              </a:rPr>
              <a:t>After you reach your out-of-pocket maximum level for in-network services, the plan would pay 100% of in-network costs for the rest of the year </a:t>
            </a:r>
          </a:p>
          <a:p>
            <a:pPr marL="569221" lvl="1" indent="-283048">
              <a:lnSpc>
                <a:spcPct val="95000"/>
              </a:lnSpc>
              <a:buClr>
                <a:schemeClr val="tx1"/>
              </a:buClr>
              <a:defRPr/>
            </a:pPr>
            <a:r>
              <a:rPr lang="en-US" dirty="0">
                <a:latin typeface="Arial" pitchFamily="34" charset="0"/>
                <a:ea typeface="ＭＳ Ｐゴシック" charset="-128"/>
              </a:rPr>
              <a:t>The out-of-pocket maximums provide you and your covered dependents with peace of mind and financial protection against a catastrophic illness or injury. </a:t>
            </a:r>
          </a:p>
          <a:p>
            <a:pPr marL="229878" lvl="1" indent="-229878">
              <a:lnSpc>
                <a:spcPct val="95000"/>
              </a:lnSpc>
              <a:buClr>
                <a:schemeClr val="tx1"/>
              </a:buClr>
              <a:buFont typeface="Wingdings" panose="05000000000000000000" pitchFamily="2" charset="2"/>
              <a:buChar char="Ø"/>
              <a:defRPr/>
            </a:pPr>
            <a:r>
              <a:rPr lang="en-US" dirty="0">
                <a:latin typeface="Arial" pitchFamily="34" charset="0"/>
                <a:ea typeface="ＭＳ Ｐゴシック" charset="-128"/>
              </a:rPr>
              <a:t>Refer to your Decision Guide for more information. </a:t>
            </a:r>
          </a:p>
          <a:p>
            <a:pPr>
              <a:lnSpc>
                <a:spcPct val="95000"/>
              </a:lnSpc>
              <a:spcBef>
                <a:spcPct val="30000"/>
              </a:spcBef>
              <a:defRPr/>
            </a:pPr>
            <a:endParaRPr lang="en-US" dirty="0">
              <a:latin typeface="Arial" pitchFamily="34"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9E603CB-9E0F-BEC5-D8C6-2B96E5D65398}"/>
              </a:ext>
            </a:extLst>
          </p:cNvPr>
          <p:cNvSpPr>
            <a:spLocks noGrp="1" noRot="1" noChangeAspect="1" noChangeArrowheads="1" noTextEdit="1"/>
          </p:cNvSpPr>
          <p:nvPr>
            <p:ph type="sldImg"/>
          </p:nvPr>
        </p:nvSpPr>
        <p:spPr bwMode="auto">
          <a:xfrm>
            <a:off x="1154113" y="687388"/>
            <a:ext cx="4587875"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A3911C73-4579-9A38-4BBB-E513E9E00D2B}"/>
              </a:ext>
            </a:extLst>
          </p:cNvPr>
          <p:cNvSpPr>
            <a:spLocks noGrp="1" noChangeArrowheads="1"/>
          </p:cNvSpPr>
          <p:nvPr>
            <p:ph type="body" idx="1"/>
          </p:nvPr>
        </p:nvSpPr>
        <p:spPr bwMode="auto">
          <a:xfrm>
            <a:off x="298450" y="4357688"/>
            <a:ext cx="6367463" cy="4443412"/>
          </a:xfrm>
          <a:prstGeom prst="rect">
            <a:avLst/>
          </a:prstGeom>
          <a:ln>
            <a:miter lim="800000"/>
            <a:headEnd/>
            <a:tailEnd/>
          </a:ln>
        </p:spPr>
        <p:txBody>
          <a:bodyPr lIns="88971" tIns="44484" rIns="88971" bIns="44484"/>
          <a:lstStyle/>
          <a:p>
            <a:pPr marL="206331" indent="-206331">
              <a:lnSpc>
                <a:spcPct val="95000"/>
              </a:lnSpc>
              <a:spcBef>
                <a:spcPct val="30000"/>
              </a:spcBef>
              <a:buClr>
                <a:schemeClr val="tx1"/>
              </a:buClr>
              <a:defRPr/>
            </a:pPr>
            <a:r>
              <a:rPr lang="en-US" dirty="0">
                <a:latin typeface="Arial" pitchFamily="34" charset="0"/>
                <a:ea typeface="ＭＳ Ｐゴシック" charset="-128"/>
              </a:rPr>
              <a:t>This chart shows the </a:t>
            </a:r>
            <a:r>
              <a:rPr lang="en-US" b="1" dirty="0">
                <a:latin typeface="Arial" pitchFamily="34" charset="0"/>
                <a:ea typeface="ＭＳ Ｐゴシック" charset="-128"/>
              </a:rPr>
              <a:t>annual deductible and out-of-pocket maximums</a:t>
            </a:r>
          </a:p>
          <a:p>
            <a:pPr marL="206331" indent="-206331">
              <a:lnSpc>
                <a:spcPct val="95000"/>
              </a:lnSpc>
              <a:spcBef>
                <a:spcPct val="30000"/>
              </a:spcBef>
              <a:buClr>
                <a:schemeClr val="tx1"/>
              </a:buClr>
              <a:defRPr/>
            </a:pPr>
            <a:r>
              <a:rPr lang="en-US" b="1" dirty="0">
                <a:latin typeface="Arial" pitchFamily="34" charset="0"/>
                <a:ea typeface="ＭＳ Ｐゴシック" charset="-128"/>
              </a:rPr>
              <a:t>Note: The medical and pharmacy out-of-pocket maximums have been combined for all plans</a:t>
            </a:r>
            <a:endParaRPr lang="en-US" dirty="0">
              <a:latin typeface="Arial" pitchFamily="34" charset="0"/>
              <a:ea typeface="ＭＳ Ｐゴシック" charset="-128"/>
            </a:endParaRPr>
          </a:p>
          <a:p>
            <a:pPr>
              <a:lnSpc>
                <a:spcPct val="95000"/>
              </a:lnSpc>
              <a:spcBef>
                <a:spcPct val="30000"/>
              </a:spcBef>
              <a:buClr>
                <a:schemeClr val="tx1"/>
              </a:buClr>
              <a:defRPr/>
            </a:pPr>
            <a:r>
              <a:rPr lang="en-US" dirty="0">
                <a:latin typeface="Arial" pitchFamily="34" charset="0"/>
                <a:ea typeface="ＭＳ Ｐゴシック" charset="-128"/>
              </a:rPr>
              <a:t>The </a:t>
            </a:r>
            <a:r>
              <a:rPr lang="en-US" b="1" dirty="0">
                <a:latin typeface="Arial" pitchFamily="34" charset="0"/>
                <a:ea typeface="ＭＳ Ｐゴシック" charset="-128"/>
              </a:rPr>
              <a:t>annual deductible </a:t>
            </a:r>
            <a:r>
              <a:rPr lang="en-US" dirty="0">
                <a:latin typeface="Arial" pitchFamily="34" charset="0"/>
                <a:ea typeface="ＭＳ Ｐゴシック" charset="-128"/>
              </a:rPr>
              <a:t>is the amount you must pay each year before your plan pays any hospital or other charges that are covered through co-insurance. </a:t>
            </a:r>
          </a:p>
          <a:p>
            <a:pPr marL="569221" lvl="1" indent="-283048">
              <a:lnSpc>
                <a:spcPct val="95000"/>
              </a:lnSpc>
              <a:buClr>
                <a:schemeClr val="tx1"/>
              </a:buClr>
              <a:defRPr/>
            </a:pPr>
            <a:r>
              <a:rPr lang="en-US" dirty="0">
                <a:latin typeface="Arial" pitchFamily="34" charset="0"/>
                <a:ea typeface="ＭＳ Ｐゴシック" charset="-128"/>
              </a:rPr>
              <a:t>Your annual deductible is lower for in-network services. </a:t>
            </a:r>
          </a:p>
          <a:p>
            <a:pPr marL="569221" lvl="1" indent="-283048">
              <a:lnSpc>
                <a:spcPct val="95000"/>
              </a:lnSpc>
              <a:buClr>
                <a:schemeClr val="tx1"/>
              </a:buClr>
              <a:defRPr/>
            </a:pPr>
            <a:r>
              <a:rPr lang="en-US" dirty="0">
                <a:latin typeface="Arial" pitchFamily="34" charset="0"/>
                <a:ea typeface="ＭＳ Ｐゴシック" charset="-128"/>
              </a:rPr>
              <a:t>For the Partnership and Standard PPOs, the deductible does not apply to primary care visits, prescription drugs or other services or products that require a copay. </a:t>
            </a:r>
          </a:p>
          <a:p>
            <a:pPr>
              <a:lnSpc>
                <a:spcPct val="95000"/>
              </a:lnSpc>
              <a:spcBef>
                <a:spcPct val="30000"/>
              </a:spcBef>
              <a:buClr>
                <a:schemeClr val="tx1"/>
              </a:buClr>
              <a:defRPr/>
            </a:pPr>
            <a:r>
              <a:rPr lang="en-US" dirty="0">
                <a:latin typeface="Arial" pitchFamily="34" charset="0"/>
                <a:ea typeface="ＭＳ Ｐゴシック" charset="-128"/>
              </a:rPr>
              <a:t>The PPOs also have </a:t>
            </a:r>
            <a:r>
              <a:rPr lang="en-US" b="1" dirty="0">
                <a:latin typeface="Arial" pitchFamily="34" charset="0"/>
                <a:ea typeface="ＭＳ Ｐゴシック" charset="-128"/>
              </a:rPr>
              <a:t>out-of-pocket maximums </a:t>
            </a:r>
            <a:r>
              <a:rPr lang="en-US" dirty="0">
                <a:latin typeface="Arial" pitchFamily="34" charset="0"/>
                <a:ea typeface="ＭＳ Ｐゴシック" charset="-128"/>
              </a:rPr>
              <a:t>for both in-network and out-of-network services. </a:t>
            </a:r>
          </a:p>
          <a:p>
            <a:pPr marL="569221" lvl="1" indent="-283048">
              <a:lnSpc>
                <a:spcPct val="95000"/>
              </a:lnSpc>
              <a:buClr>
                <a:schemeClr val="tx1"/>
              </a:buClr>
              <a:defRPr/>
            </a:pPr>
            <a:r>
              <a:rPr lang="en-US" dirty="0">
                <a:latin typeface="Arial" pitchFamily="34" charset="0"/>
                <a:ea typeface="ＭＳ Ｐゴシック" charset="-128"/>
              </a:rPr>
              <a:t>You will need to check the Decision Guide for information on the out-of-network costs</a:t>
            </a:r>
          </a:p>
          <a:p>
            <a:pPr marL="569221" lvl="1" indent="-283048">
              <a:lnSpc>
                <a:spcPct val="95000"/>
              </a:lnSpc>
              <a:buClr>
                <a:schemeClr val="tx1"/>
              </a:buClr>
              <a:defRPr/>
            </a:pPr>
            <a:r>
              <a:rPr lang="en-US" dirty="0">
                <a:latin typeface="Arial" pitchFamily="34" charset="0"/>
                <a:ea typeface="ＭＳ Ｐゴシック" charset="-128"/>
              </a:rPr>
              <a:t>These maximums limit how much co-insurance and copays you would have to pay in any given year if you or a covered family member had a serious illness or injury. </a:t>
            </a:r>
          </a:p>
          <a:p>
            <a:pPr marL="569221" lvl="1" indent="-283048">
              <a:lnSpc>
                <a:spcPct val="95000"/>
              </a:lnSpc>
              <a:buClr>
                <a:schemeClr val="tx1"/>
              </a:buClr>
              <a:defRPr/>
            </a:pPr>
            <a:r>
              <a:rPr lang="en-US" dirty="0">
                <a:latin typeface="Arial" pitchFamily="34" charset="0"/>
                <a:ea typeface="ＭＳ Ｐゴシック" charset="-128"/>
              </a:rPr>
              <a:t>After you reach your out-of-pocket maximum level for in-network services, the plan would pay 100% of in-network costs for the rest of the year </a:t>
            </a:r>
          </a:p>
          <a:p>
            <a:pPr marL="569221" lvl="1" indent="-283048">
              <a:lnSpc>
                <a:spcPct val="95000"/>
              </a:lnSpc>
              <a:buClr>
                <a:schemeClr val="tx1"/>
              </a:buClr>
              <a:defRPr/>
            </a:pPr>
            <a:r>
              <a:rPr lang="en-US" dirty="0">
                <a:latin typeface="Arial" pitchFamily="34" charset="0"/>
                <a:ea typeface="ＭＳ Ｐゴシック" charset="-128"/>
              </a:rPr>
              <a:t>The out-of-pocket maximums provide you and your covered dependents with peace of mind and financial protection against a catastrophic illness or injury. </a:t>
            </a:r>
          </a:p>
          <a:p>
            <a:pPr marL="229878" lvl="1" indent="-229878">
              <a:lnSpc>
                <a:spcPct val="95000"/>
              </a:lnSpc>
              <a:buClr>
                <a:schemeClr val="tx1"/>
              </a:buClr>
              <a:buFont typeface="Wingdings" panose="05000000000000000000" pitchFamily="2" charset="2"/>
              <a:buChar char="Ø"/>
              <a:defRPr/>
            </a:pPr>
            <a:r>
              <a:rPr lang="en-US" dirty="0">
                <a:latin typeface="Arial" pitchFamily="34" charset="0"/>
                <a:ea typeface="ＭＳ Ｐゴシック" charset="-128"/>
              </a:rPr>
              <a:t>Refer to your Decision Guide for more information. </a:t>
            </a:r>
          </a:p>
          <a:p>
            <a:pPr>
              <a:lnSpc>
                <a:spcPct val="95000"/>
              </a:lnSpc>
              <a:spcBef>
                <a:spcPct val="30000"/>
              </a:spcBef>
              <a:defRPr/>
            </a:pPr>
            <a:endParaRPr lang="en-US" dirty="0">
              <a:latin typeface="Arial" pitchFamily="34"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8E5F71E-6A83-3839-3914-6407AAEEF92A}"/>
              </a:ext>
            </a:extLst>
          </p:cNvPr>
          <p:cNvSpPr>
            <a:spLocks noGrp="1" noRot="1" noChangeAspect="1" noChangeArrowheads="1" noTextEdit="1"/>
          </p:cNvSpPr>
          <p:nvPr>
            <p:ph type="sldImg"/>
          </p:nvPr>
        </p:nvSpPr>
        <p:spPr bwMode="auto">
          <a:xfrm>
            <a:off x="1152525" y="687388"/>
            <a:ext cx="4586288" cy="3441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B8950719-FD2E-B8D6-99BE-A409B9D421EE}"/>
              </a:ext>
            </a:extLst>
          </p:cNvPr>
          <p:cNvSpPr>
            <a:spLocks noGrp="1" noChangeArrowheads="1"/>
          </p:cNvSpPr>
          <p:nvPr>
            <p:ph type="body" idx="1"/>
          </p:nvPr>
        </p:nvSpPr>
        <p:spPr bwMode="auto">
          <a:xfrm>
            <a:off x="450850" y="4357688"/>
            <a:ext cx="6215063" cy="4129087"/>
          </a:xfrm>
          <a:prstGeom prst="rect">
            <a:avLst/>
          </a:prstGeom>
          <a:ln/>
        </p:spPr>
        <p:txBody>
          <a:bodyPr lIns="90677" tIns="45340" rIns="90677" bIns="45340"/>
          <a:lstStyle/>
          <a:p>
            <a:pPr marL="0" indent="0">
              <a:spcBef>
                <a:spcPts val="0"/>
              </a:spcBef>
              <a:spcAft>
                <a:spcPts val="0"/>
              </a:spcAft>
              <a:buClr>
                <a:srgbClr val="C00000"/>
              </a:buClr>
              <a:buFont typeface="Wingdings" panose="05000000000000000000" pitchFamily="2" charset="2"/>
              <a:buNone/>
              <a:defRPr/>
            </a:pPr>
            <a:r>
              <a:rPr lang="en-US" dirty="0">
                <a:ea typeface="ＭＳ Ｐゴシック" pitchFamily="34" charset="-128"/>
              </a:rPr>
              <a:t> </a:t>
            </a:r>
          </a:p>
          <a:p>
            <a:pPr>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Here is a brief list of some of the dental services for both the Cigna Prepaid (DHMO) Plan and the MetLife DPPO plan:</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Periodic oral evaluations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Routine Cleanings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Amalgam fillings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Endodontics – Root Canal</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X-rays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Extractions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Major restorations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Orthodontics (children/dependents)</a:t>
            </a:r>
          </a:p>
          <a:p>
            <a:pPr lvl="1">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Dentures</a:t>
            </a:r>
          </a:p>
          <a:p>
            <a:pPr marL="377912" lvl="1" indent="-170052">
              <a:spcBef>
                <a:spcPts val="0"/>
              </a:spcBef>
              <a:spcAft>
                <a:spcPts val="0"/>
              </a:spcAft>
              <a:buClr>
                <a:srgbClr val="C00000"/>
              </a:buClr>
              <a:buFont typeface="Arial" panose="020B0604020202020204" pitchFamily="34" charset="0"/>
              <a:buChar char="•"/>
              <a:defRPr/>
            </a:pPr>
            <a:endParaRPr lang="en-US" dirty="0">
              <a:ea typeface="ＭＳ Ｐゴシック" pitchFamily="34" charset="-128"/>
            </a:endParaRPr>
          </a:p>
          <a:p>
            <a:pPr>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A list of covered services and costs is included in the Decision Guide. </a:t>
            </a:r>
          </a:p>
          <a:p>
            <a:pPr>
              <a:spcBef>
                <a:spcPts val="0"/>
              </a:spcBef>
              <a:spcAft>
                <a:spcPts val="0"/>
              </a:spcAft>
              <a:buClr>
                <a:srgbClr val="C00000"/>
              </a:buClr>
              <a:buFont typeface="Arial" panose="020B0604020202020204" pitchFamily="34" charset="0"/>
              <a:buChar char="•"/>
              <a:defRPr/>
            </a:pPr>
            <a:endParaRPr lang="en-US" dirty="0">
              <a:ea typeface="ＭＳ Ｐゴシック" pitchFamily="34" charset="-128"/>
            </a:endParaRPr>
          </a:p>
          <a:p>
            <a:pPr>
              <a:spcBef>
                <a:spcPts val="0"/>
              </a:spcBef>
              <a:spcAft>
                <a:spcPts val="0"/>
              </a:spcAft>
              <a:buClr>
                <a:srgbClr val="C00000"/>
              </a:buClr>
              <a:buFont typeface="Arial" panose="020B0604020202020204" pitchFamily="34" charset="0"/>
              <a:buChar char="•"/>
              <a:defRPr/>
            </a:pPr>
            <a:r>
              <a:rPr lang="en-US" dirty="0">
                <a:ea typeface="ＭＳ Ｐゴシック" pitchFamily="34" charset="-128"/>
              </a:rPr>
              <a:t>You may also refer to the ParTNers for Health website at </a:t>
            </a:r>
            <a:r>
              <a:rPr lang="en-US" b="1" dirty="0">
                <a:solidFill>
                  <a:srgbClr val="0000CC"/>
                </a:solidFill>
                <a:ea typeface="ＭＳ Ｐゴシック" pitchFamily="34" charset="-128"/>
              </a:rPr>
              <a:t>partnersforhealthtn.gov</a:t>
            </a:r>
            <a:r>
              <a:rPr lang="en-US" dirty="0">
                <a:solidFill>
                  <a:srgbClr val="0000CC"/>
                </a:solidFill>
                <a:ea typeface="ＭＳ Ｐゴシック" pitchFamily="34" charset="-128"/>
              </a:rPr>
              <a:t> </a:t>
            </a:r>
            <a:r>
              <a:rPr lang="en-US" dirty="0">
                <a:ea typeface="ＭＳ Ｐゴシック" pitchFamily="34" charset="-128"/>
              </a:rPr>
              <a:t>for more information about dental coverage.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2642BF8-2E1A-0F67-8660-A14B1CC44FF2}"/>
              </a:ext>
            </a:extLst>
          </p:cNvPr>
          <p:cNvSpPr>
            <a:spLocks noGrp="1" noRot="1" noChangeAspect="1"/>
          </p:cNvSpPr>
          <p:nvPr>
            <p:ph type="sldImg"/>
          </p:nvPr>
        </p:nvSpPr>
        <p:spPr bwMode="auto">
          <a:xfrm>
            <a:off x="1152525" y="687388"/>
            <a:ext cx="4586288"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E179851-3F82-A891-16EC-D23AB48B03EE}"/>
              </a:ext>
            </a:extLst>
          </p:cNvPr>
          <p:cNvSpPr>
            <a:spLocks noGrp="1"/>
          </p:cNvSpPr>
          <p:nvPr>
            <p:ph type="body" idx="1"/>
          </p:nvPr>
        </p:nvSpPr>
        <p:spPr bwMode="auto">
          <a:xfrm>
            <a:off x="298450" y="4211638"/>
            <a:ext cx="6292850" cy="2116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77" tIns="45340" rIns="90677" bIns="45340"/>
          <a:lstStyle/>
          <a:p>
            <a:pPr eaLnBrk="1" hangingPunct="1">
              <a:lnSpc>
                <a:spcPct val="80000"/>
              </a:lnSpc>
              <a:spcBef>
                <a:spcPct val="0"/>
              </a:spcBef>
              <a:buClrTx/>
              <a:buSzPct val="80000"/>
              <a:buFont typeface="Wingdings" panose="05000000000000000000" pitchFamily="2" charset="2"/>
              <a:buNone/>
            </a:pPr>
            <a:endParaRPr lang="en-US" altLang="en-US" b="1">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C783FF0-2A63-FD9E-B796-DCBD645874E2}"/>
              </a:ext>
            </a:extLst>
          </p:cNvPr>
          <p:cNvSpPr>
            <a:spLocks noGrp="1" noRot="1" noChangeAspect="1" noChangeArrowheads="1" noTextEdit="1"/>
          </p:cNvSpPr>
          <p:nvPr>
            <p:ph type="sldImg"/>
          </p:nvPr>
        </p:nvSpPr>
        <p:spPr bwMode="auto">
          <a:xfrm>
            <a:off x="1166813" y="692150"/>
            <a:ext cx="4618037"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75E62C10-5BF8-8C12-4F52-A878BB30024E}"/>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3" rIns="91391" bIns="45693"/>
          <a:lstStyle/>
          <a:p>
            <a:r>
              <a:rPr lang="en-US" altLang="en-US">
                <a:latin typeface="Arial" panose="020B0604020202020204" pitchFamily="34" charset="0"/>
              </a:rPr>
              <a:t>This concludes the new employee benefits orientation. To watch this presentation again, or to access the forms and other resources discussed during this presentation, visit the Benefits Administration New Employee Page. Go to www.tn.gov/finance/section/fa-benefits and click on the New Employee tab on the left side of your screen. </a:t>
            </a:r>
          </a:p>
          <a:p>
            <a:r>
              <a:rPr lang="en-US" altLang="en-US">
                <a:latin typeface="Arial" panose="020B0604020202020204" pitchFamily="34" charset="0"/>
              </a:rPr>
              <a:t>Thank you for your attention during this presentation. If you have questions, please ask your Agency Benefits Coordinator at this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DB33A10-9306-21ED-0B7A-A19DCA6CCEE2}"/>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B1AAB322-D5ED-4B85-1BA9-6BD4BEF1A2FC}"/>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r>
              <a:rPr lang="en-US" altLang="en-US">
                <a:latin typeface="Arial" panose="020B0604020202020204" pitchFamily="34" charset="0"/>
              </a:rPr>
              <a:t>Now, let’s look at the health insurance options available to you through the State Group Insurance Program. When making your health insurance selection, there are three decisions to make: </a:t>
            </a:r>
          </a:p>
          <a:p>
            <a:pPr marL="434975" lvl="1" indent="-225425">
              <a:buFont typeface="Calibri" panose="020F0502020204030204" pitchFamily="34" charset="0"/>
              <a:buAutoNum type="arabicPeriod"/>
            </a:pPr>
            <a:r>
              <a:rPr lang="en-US" altLang="en-US">
                <a:latin typeface="Arial" panose="020B0604020202020204" pitchFamily="34" charset="0"/>
              </a:rPr>
              <a:t>Insurance options </a:t>
            </a:r>
          </a:p>
          <a:p>
            <a:pPr lvl="2"/>
            <a:r>
              <a:rPr lang="en-US" altLang="en-US">
                <a:latin typeface="Arial" panose="020B0604020202020204" pitchFamily="34" charset="0"/>
              </a:rPr>
              <a:t>Partnership PPO (includes the Partnership Promise)</a:t>
            </a:r>
          </a:p>
          <a:p>
            <a:pPr lvl="2"/>
            <a:r>
              <a:rPr lang="en-US" altLang="en-US">
                <a:latin typeface="Arial" panose="020B0604020202020204" pitchFamily="34" charset="0"/>
              </a:rPr>
              <a:t>Standard PPO</a:t>
            </a:r>
          </a:p>
          <a:p>
            <a:pPr lvl="2"/>
            <a:r>
              <a:rPr lang="en-US" altLang="en-US">
                <a:latin typeface="Arial" panose="020B0604020202020204" pitchFamily="34" charset="0"/>
              </a:rPr>
              <a:t>Wellness HealthSavings CDHP/HSA,  (includes the Partnership Promise) the state will contribute to your HealthSavings Account.</a:t>
            </a:r>
          </a:p>
          <a:p>
            <a:pPr lvl="2"/>
            <a:r>
              <a:rPr lang="en-US" altLang="en-US">
                <a:latin typeface="Arial" panose="020B0604020202020204" pitchFamily="34" charset="0"/>
              </a:rPr>
              <a:t>And the HealthSavings CDHP/HSA (the state will NOT contribute to your HealthSavings Account.)</a:t>
            </a:r>
          </a:p>
          <a:p>
            <a:pPr marL="434975" lvl="1" indent="-225425">
              <a:buFont typeface="Calibri" panose="020F0502020204030204" pitchFamily="34" charset="0"/>
              <a:buAutoNum type="arabicPeriod"/>
            </a:pPr>
            <a:r>
              <a:rPr lang="en-US" altLang="en-US">
                <a:latin typeface="Arial" panose="020B0604020202020204" pitchFamily="34" charset="0"/>
              </a:rPr>
              <a:t>Insurance carriers </a:t>
            </a:r>
          </a:p>
          <a:p>
            <a:pPr lvl="2"/>
            <a:r>
              <a:rPr lang="en-US" altLang="en-US">
                <a:latin typeface="Arial" panose="020B0604020202020204" pitchFamily="34" charset="0"/>
              </a:rPr>
              <a:t>BlueCross BlueShield of Tennessee Network S</a:t>
            </a:r>
          </a:p>
          <a:p>
            <a:pPr lvl="2"/>
            <a:r>
              <a:rPr lang="en-US" altLang="en-US">
                <a:latin typeface="Arial" panose="020B0604020202020204" pitchFamily="34" charset="0"/>
              </a:rPr>
              <a:t>Cigna LocalPlus network</a:t>
            </a:r>
          </a:p>
          <a:p>
            <a:pPr marL="434975" lvl="1" indent="-225425">
              <a:buFont typeface="Calibri" panose="020F0502020204030204" pitchFamily="34" charset="0"/>
              <a:buAutoNum type="arabicPeriod"/>
            </a:pPr>
            <a:r>
              <a:rPr lang="en-US" altLang="en-US">
                <a:latin typeface="Arial" panose="020B0604020202020204" pitchFamily="34" charset="0"/>
              </a:rPr>
              <a:t>Premium levels (tiers)</a:t>
            </a:r>
          </a:p>
          <a:p>
            <a:pPr>
              <a:buFont typeface="Wingdings" panose="05000000000000000000" pitchFamily="2" charset="2"/>
              <a:buNone/>
            </a:pPr>
            <a:r>
              <a:rPr lang="en-US" altLang="en-US">
                <a:latin typeface="Arial" panose="020B0604020202020204"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1E8E8D2-14F0-3149-D0FF-3CF600099EE8}"/>
              </a:ext>
            </a:extLst>
          </p:cNvPr>
          <p:cNvSpPr>
            <a:spLocks noGrp="1" noRot="1" noChangeAspect="1" noChangeArrowheads="1" noTextEdit="1"/>
          </p:cNvSpPr>
          <p:nvPr>
            <p:ph type="sldImg"/>
          </p:nvPr>
        </p:nvSpPr>
        <p:spPr bwMode="auto">
          <a:xfrm>
            <a:off x="1155700" y="687388"/>
            <a:ext cx="4589463" cy="34432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49491EEE-866D-E897-415B-4445BE56C5B9}"/>
              </a:ext>
            </a:extLst>
          </p:cNvPr>
          <p:cNvSpPr>
            <a:spLocks noGrp="1" noChangeArrowheads="1"/>
          </p:cNvSpPr>
          <p:nvPr>
            <p:ph type="body" idx="1"/>
          </p:nvPr>
        </p:nvSpPr>
        <p:spPr bwMode="auto">
          <a:xfrm>
            <a:off x="688975" y="4360863"/>
            <a:ext cx="5516563" cy="4132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6" tIns="44538" rIns="89076" bIns="44538"/>
          <a:lstStyle/>
          <a:p>
            <a:r>
              <a:rPr lang="en-US" altLang="en-US">
                <a:latin typeface="Arial" panose="020B0604020202020204" pitchFamily="34" charset="0"/>
              </a:rPr>
              <a:t>First, we will consider plan options. There are two plan options available to you: the Partnership and Standard PPOs. Both of these options are Preferred Provider Organizations, more commonly referred to as PPOs. </a:t>
            </a:r>
          </a:p>
          <a:p>
            <a:r>
              <a:rPr lang="en-US" altLang="en-US">
                <a:latin typeface="Arial" panose="020B0604020202020204" pitchFamily="34" charset="0"/>
              </a:rPr>
              <a:t>With a PPO, you can visit any doctor or hospital you want. The PPO has a list of in-network doctors, hospitals and other providers that you are encouraged to use. Keep in mind, these in-network providers have agreed to take lower fees so you pay less for services. You will </a:t>
            </a:r>
            <a:r>
              <a:rPr lang="en-US" altLang="en-US" b="1" u="sng">
                <a:latin typeface="Arial" panose="020B0604020202020204" pitchFamily="34" charset="0"/>
              </a:rPr>
              <a:t>ALWAYS</a:t>
            </a:r>
            <a:r>
              <a:rPr lang="en-US" altLang="en-US">
                <a:latin typeface="Arial" panose="020B0604020202020204" pitchFamily="34" charset="0"/>
              </a:rPr>
              <a:t> pay more for non-emergency services from out-of-network providers.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3911EB-838A-CE93-6BFC-E1CD9CEB21C3}"/>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3BFAEA03-C4C2-78C0-EEB0-F414AC6C36A1}"/>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r>
              <a:rPr lang="en-US" altLang="en-US">
                <a:latin typeface="Arial" panose="020B0604020202020204" pitchFamily="34" charset="0"/>
              </a:rPr>
              <a:t>We’ll start with Preferred Provider Organizations, more commonly referred to as PPOs</a:t>
            </a:r>
          </a:p>
          <a:p>
            <a:r>
              <a:rPr lang="en-US" altLang="en-US">
                <a:latin typeface="Arial" panose="020B0604020202020204" pitchFamily="34" charset="0"/>
              </a:rPr>
              <a:t>With a PPO, you can visit any doctor or hospital you want. The PPO has a list of in-network doctors, hospitals and other providers that you are encouraged to use. Note that these in-network providers have agreed to take lower fees so you pay less for services. You will </a:t>
            </a:r>
            <a:r>
              <a:rPr lang="en-US" altLang="en-US" b="1" u="sng">
                <a:latin typeface="Arial" panose="020B0604020202020204" pitchFamily="34" charset="0"/>
              </a:rPr>
              <a:t>ALWAYS</a:t>
            </a:r>
            <a:r>
              <a:rPr lang="en-US" altLang="en-US">
                <a:latin typeface="Arial" panose="020B0604020202020204" pitchFamily="34" charset="0"/>
              </a:rPr>
              <a:t> pay more for non-emergency services from out-of-network providers.</a:t>
            </a:r>
          </a:p>
          <a:p>
            <a:r>
              <a:rPr lang="en-US" altLang="en-US">
                <a:latin typeface="Arial" panose="020B0604020202020204" pitchFamily="34" charset="0"/>
                <a:cs typeface="Arial" panose="020B0604020202020204" pitchFamily="34" charset="0"/>
              </a:rPr>
              <a:t>We offer two PPOs - he Partnership PPO and Standard PPO. Both:</a:t>
            </a:r>
          </a:p>
          <a:p>
            <a:pPr marL="452438" lvl="3" indent="-217488" eaLnBrk="1" hangingPunct="1">
              <a:lnSpc>
                <a:spcPct val="100000"/>
              </a:lnSpc>
              <a:spcBef>
                <a:spcPct val="0"/>
              </a:spcBef>
              <a:buClrTx/>
              <a:buSzPct val="110000"/>
              <a:buFont typeface="Arial" panose="020B0604020202020204" pitchFamily="34" charset="0"/>
              <a:buChar char="•"/>
            </a:pPr>
            <a:r>
              <a:rPr lang="en-US" altLang="en-US">
                <a:latin typeface="Arial" panose="020B0604020202020204" pitchFamily="34" charset="0"/>
                <a:cs typeface="Arial" panose="020B0604020202020204" pitchFamily="34" charset="0"/>
              </a:rPr>
              <a:t>Offer the same services and treatments, but you’ll pay less in copays and coinsurance with the Partnership PPO.</a:t>
            </a:r>
          </a:p>
          <a:p>
            <a:pPr marL="452438" lvl="3" indent="-217488" eaLnBrk="1" hangingPunct="1">
              <a:lnSpc>
                <a:spcPct val="100000"/>
              </a:lnSpc>
              <a:spcBef>
                <a:spcPct val="0"/>
              </a:spcBef>
              <a:buClrTx/>
              <a:buSzPct val="110000"/>
              <a:buFont typeface="Arial" panose="020B0604020202020204" pitchFamily="34" charset="0"/>
              <a:buChar char="•"/>
            </a:pPr>
            <a:r>
              <a:rPr lang="en-US" altLang="en-US">
                <a:latin typeface="Arial" panose="020B0604020202020204" pitchFamily="34" charset="0"/>
                <a:cs typeface="Arial" panose="020B0604020202020204" pitchFamily="34" charset="0"/>
              </a:rPr>
              <a:t>You’ll pay your deductible first before coinsurance applies for some services.</a:t>
            </a:r>
          </a:p>
          <a:p>
            <a:pPr marL="452438" lvl="3" indent="-217488" eaLnBrk="1" hangingPunct="1">
              <a:lnSpc>
                <a:spcPct val="100000"/>
              </a:lnSpc>
              <a:spcBef>
                <a:spcPct val="0"/>
              </a:spcBef>
              <a:buClrTx/>
              <a:buSzPct val="110000"/>
              <a:buFont typeface="Arial" panose="020B0604020202020204" pitchFamily="34" charset="0"/>
              <a:buChar char="•"/>
            </a:pPr>
            <a:r>
              <a:rPr lang="en-US" altLang="en-US">
                <a:latin typeface="Arial" panose="020B0604020202020204" pitchFamily="34" charset="0"/>
                <a:cs typeface="Arial" panose="020B0604020202020204" pitchFamily="34" charset="0"/>
              </a:rPr>
              <a:t>You will have a separate out-of-pocket maximum for medical and pharmacy.</a:t>
            </a:r>
          </a:p>
          <a:p>
            <a:pPr marL="452438" lvl="3" indent="-217488" eaLnBrk="1" hangingPunct="1">
              <a:lnSpc>
                <a:spcPct val="100000"/>
              </a:lnSpc>
              <a:spcBef>
                <a:spcPct val="0"/>
              </a:spcBef>
              <a:buClrTx/>
              <a:buSzPct val="110000"/>
              <a:buFont typeface="Arial" panose="020B0604020202020204" pitchFamily="34" charset="0"/>
              <a:buChar char="•"/>
            </a:pPr>
            <a:r>
              <a:rPr lang="en-US" altLang="en-US">
                <a:latin typeface="Arial" panose="020B0604020202020204" pitchFamily="34" charset="0"/>
                <a:cs typeface="Arial" panose="020B0604020202020204" pitchFamily="34" charset="0"/>
              </a:rPr>
              <a:t>You’ll pay for prescriptions with copays.</a:t>
            </a:r>
          </a:p>
          <a:p>
            <a:pPr marL="452438" lvl="4" indent="-217488" eaLnBrk="1" hangingPunct="1">
              <a:lnSpc>
                <a:spcPct val="100000"/>
              </a:lnSpc>
              <a:spcBef>
                <a:spcPct val="0"/>
              </a:spcBef>
              <a:buClrTx/>
              <a:buSzPct val="110000"/>
              <a:buFont typeface="Arial" panose="020B0604020202020204" pitchFamily="34" charset="0"/>
              <a:buChar char="•"/>
            </a:pPr>
            <a:r>
              <a:rPr lang="en-US" altLang="en-US">
                <a:latin typeface="Arial" panose="020B0604020202020204" pitchFamily="34" charset="0"/>
                <a:cs typeface="Arial" panose="020B0604020202020204" pitchFamily="34" charset="0"/>
              </a:rPr>
              <a:t>Once you reach your out-of-pocket maximum, the plan pays 100% for in-network services.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6B470C0-D491-2A86-FB82-377EC38B3966}"/>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AA56B52B-2106-89DE-1051-B2D5D07D0A15}"/>
              </a:ext>
            </a:extLst>
          </p:cNvPr>
          <p:cNvSpPr>
            <a:spLocks noGrp="1" noChangeArrowheads="1"/>
          </p:cNvSpPr>
          <p:nvPr>
            <p:ph type="body" idx="1"/>
          </p:nvPr>
        </p:nvSpPr>
        <p:spPr bwMode="auto">
          <a:xfrm>
            <a:off x="693738" y="4387850"/>
            <a:ext cx="5562600"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5" tIns="44828" rIns="89655" bIns="44828"/>
          <a:lstStyle/>
          <a:p>
            <a:pPr>
              <a:lnSpc>
                <a:spcPct val="100000"/>
              </a:lnSpc>
              <a:spcBef>
                <a:spcPct val="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The State also offers two Consumer Driven Health Plan or a CDHP plans. You may also hear it sometimes called a High Deductible Health Plan or HDHP.</a:t>
            </a:r>
          </a:p>
          <a:p>
            <a:pPr>
              <a:lnSpc>
                <a:spcPct val="100000"/>
              </a:lnSpc>
              <a:spcBef>
                <a:spcPct val="0"/>
              </a:spcBef>
              <a:buClrTx/>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a:lnSpc>
                <a:spcPct val="100000"/>
              </a:lnSpc>
              <a:spcBef>
                <a:spcPct val="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The HealthSavings CDHPs provide comprehensive health coverage while giving members a way to use and save pre-tax funds for qualified medical expenses.</a:t>
            </a:r>
          </a:p>
          <a:p>
            <a:pPr>
              <a:lnSpc>
                <a:spcPct val="100000"/>
              </a:lnSpc>
              <a:spcBef>
                <a:spcPct val="0"/>
              </a:spcBef>
              <a:buClrTx/>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a:lnSpc>
                <a:spcPct val="100000"/>
              </a:lnSpc>
              <a:spcBef>
                <a:spcPct val="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They include a Health Savings Account (HSA) which can be used to pay for qualified medical, behavioral health, dental and vision expenses.</a:t>
            </a:r>
          </a:p>
          <a:p>
            <a:pPr>
              <a:lnSpc>
                <a:spcPct val="100000"/>
              </a:lnSpc>
              <a:spcBef>
                <a:spcPct val="0"/>
              </a:spcBef>
              <a:buClrTx/>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marL="230188" lvl="2" indent="-230188">
              <a:lnSpc>
                <a:spcPct val="100000"/>
              </a:lnSpc>
              <a:spcBef>
                <a:spcPct val="0"/>
              </a:spcBef>
              <a:buClrTx/>
              <a:buFont typeface="Arial" panose="020B0604020202020204" pitchFamily="34" charset="0"/>
              <a:buChar char="•"/>
            </a:pPr>
            <a:r>
              <a:rPr lang="en-US" altLang="en-US">
                <a:latin typeface="Arial" panose="020B0604020202020204" pitchFamily="34" charset="0"/>
                <a:cs typeface="Arial" panose="020B0604020202020204" pitchFamily="34" charset="0"/>
              </a:rPr>
              <a:t>You have two different options:</a:t>
            </a:r>
          </a:p>
          <a:p>
            <a:pPr marL="649288" lvl="4" indent="0" eaLnBrk="1" hangingPunct="1">
              <a:lnSpc>
                <a:spcPct val="100000"/>
              </a:lnSpc>
              <a:spcBef>
                <a:spcPct val="0"/>
              </a:spcBef>
              <a:buClrTx/>
              <a:buFontTx/>
              <a:buAutoNum type="arabicPeriod"/>
            </a:pPr>
            <a:r>
              <a:rPr lang="en-US" altLang="en-US">
                <a:latin typeface="Arial" panose="020B0604020202020204" pitchFamily="34" charset="0"/>
                <a:cs typeface="Arial" panose="020B0604020202020204" pitchFamily="34" charset="0"/>
              </a:rPr>
              <a:t> Wellness HealthSavings CDHP – With this option, you must agree to complete the 2016 Partnership Promise. In 2016, the state will put $500 for employee coverage or $1,000 for family coverage in your Health Savings Account (HSA) for you to use tax free for qualified medical expenses*.</a:t>
            </a:r>
          </a:p>
          <a:p>
            <a:pPr marL="649288" lvl="4" indent="0" eaLnBrk="1" hangingPunct="1">
              <a:lnSpc>
                <a:spcPct val="100000"/>
              </a:lnSpc>
              <a:spcBef>
                <a:spcPct val="0"/>
              </a:spcBef>
              <a:buClrTx/>
              <a:buFontTx/>
              <a:buAutoNum type="arabicPeriod"/>
            </a:pPr>
            <a:r>
              <a:rPr lang="en-US" altLang="en-US">
                <a:latin typeface="Arial" panose="020B0604020202020204" pitchFamily="34" charset="0"/>
                <a:cs typeface="Arial" panose="020B0604020202020204" pitchFamily="34" charset="0"/>
              </a:rPr>
              <a:t> HealthSavings CDHP – does not include the Partnership Promise and the state will not put funds into your account. You can choose to fund your HSA on your own, and the money will still be tax free if used for qualified medical expenses. </a:t>
            </a:r>
          </a:p>
          <a:p>
            <a:pPr marL="649288" lvl="4" indent="0" eaLnBrk="1" hangingPunct="1">
              <a:lnSpc>
                <a:spcPct val="100000"/>
              </a:lnSpc>
              <a:spcBef>
                <a:spcPct val="0"/>
              </a:spcBef>
              <a:buClrTx/>
              <a:buFontTx/>
              <a:buNone/>
            </a:pPr>
            <a:endParaRPr lang="en-US" altLang="en-US">
              <a:latin typeface="Arial" panose="020B0604020202020204" pitchFamily="34" charset="0"/>
              <a:cs typeface="Arial" panose="020B0604020202020204" pitchFamily="34" charset="0"/>
            </a:endParaRPr>
          </a:p>
          <a:p>
            <a:pPr marL="649288" lvl="4" indent="0" eaLnBrk="1" hangingPunct="1">
              <a:lnSpc>
                <a:spcPct val="100000"/>
              </a:lnSpc>
              <a:spcBef>
                <a:spcPct val="0"/>
              </a:spcBef>
              <a:buClrTx/>
              <a:buFontTx/>
              <a:buAutoNum type="arabicPeriod"/>
            </a:pPr>
            <a:endParaRPr lang="en-US" altLang="en-US">
              <a:latin typeface="Arial" panose="020B0604020202020204" pitchFamily="34" charset="0"/>
              <a:cs typeface="Arial" panose="020B0604020202020204" pitchFamily="34" charset="0"/>
            </a:endParaRPr>
          </a:p>
          <a:p>
            <a:pPr marL="649288" lvl="4" indent="0">
              <a:buClrTx/>
              <a:buFontTx/>
              <a:buNone/>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C69A93-1F1D-95DB-81F8-869A44A8964B}"/>
              </a:ext>
            </a:extLst>
          </p:cNvPr>
          <p:cNvSpPr>
            <a:spLocks noGrp="1" noRot="1" noChangeAspect="1" noChangeArrowheads="1" noTextEdit="1"/>
          </p:cNvSpPr>
          <p:nvPr>
            <p:ph type="sldImg"/>
          </p:nvPr>
        </p:nvSpPr>
        <p:spPr bwMode="auto">
          <a:xfrm>
            <a:off x="1168400" y="692150"/>
            <a:ext cx="4618038"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3A1D7E20-11E5-7635-74DA-3FCAEE38E086}"/>
              </a:ext>
            </a:extLst>
          </p:cNvPr>
          <p:cNvSpPr>
            <a:spLocks noGrp="1" noChangeArrowheads="1"/>
          </p:cNvSpPr>
          <p:nvPr>
            <p:ph type="body" idx="1"/>
          </p:nvPr>
        </p:nvSpPr>
        <p:spPr bwMode="auto">
          <a:xfrm>
            <a:off x="693738" y="4387850"/>
            <a:ext cx="5562600" cy="4156075"/>
          </a:xfrm>
          <a:prstGeom prst="rect">
            <a:avLst/>
          </a:prstGeom>
          <a:ln/>
        </p:spPr>
        <p:txBody>
          <a:bodyPr lIns="89655" tIns="44828" rIns="89655" bIns="44828"/>
          <a:lstStyle/>
          <a:p>
            <a:pPr marL="0">
              <a:lnSpc>
                <a:spcPct val="115000"/>
              </a:lnSpc>
              <a:spcBef>
                <a:spcPts val="0"/>
              </a:spcBef>
              <a:spcAft>
                <a:spcPts val="0"/>
              </a:spcAft>
              <a:buClrTx/>
              <a:defRPr/>
            </a:pPr>
            <a:r>
              <a:rPr lang="en-US" b="1" dirty="0">
                <a:solidFill>
                  <a:srgbClr val="000000"/>
                </a:solidFill>
                <a:latin typeface="Arial" panose="020B0604020202020204" pitchFamily="34" charset="0"/>
                <a:ea typeface="Calibri"/>
                <a:cs typeface="Arial" panose="020B0604020202020204" pitchFamily="34" charset="0"/>
              </a:rPr>
              <a:t>With the HealthSavings CDHP options you have:</a:t>
            </a:r>
            <a:endParaRPr lang="en-US" dirty="0">
              <a:solidFill>
                <a:srgbClr val="000000"/>
              </a:solidFill>
              <a:latin typeface="Arial" panose="020B0604020202020204" pitchFamily="34" charset="0"/>
              <a:ea typeface="Calibri"/>
              <a:cs typeface="Arial" panose="020B0604020202020204" pitchFamily="34" charset="0"/>
            </a:endParaRPr>
          </a:p>
          <a:p>
            <a:pPr marL="342658" indent="-225267">
              <a:lnSpc>
                <a:spcPct val="115000"/>
              </a:lnSpc>
              <a:spcBef>
                <a:spcPts val="0"/>
              </a:spcBef>
              <a:spcAft>
                <a:spcPts val="0"/>
              </a:spcAft>
              <a:buClrTx/>
              <a:buFont typeface="Symbol"/>
              <a:buChar char=""/>
              <a:defRPr/>
            </a:pPr>
            <a:r>
              <a:rPr lang="en-US" dirty="0">
                <a:solidFill>
                  <a:srgbClr val="000000"/>
                </a:solidFill>
                <a:latin typeface="Arial" panose="020B0604020202020204" pitchFamily="34" charset="0"/>
                <a:ea typeface="Calibri"/>
                <a:cs typeface="Arial" panose="020B0604020202020204" pitchFamily="34" charset="0"/>
              </a:rPr>
              <a:t>A </a:t>
            </a:r>
            <a:r>
              <a:rPr lang="en-US" u="sng" dirty="0">
                <a:solidFill>
                  <a:srgbClr val="000000"/>
                </a:solidFill>
                <a:latin typeface="Arial" panose="020B0604020202020204" pitchFamily="34" charset="0"/>
                <a:ea typeface="Calibri"/>
                <a:cs typeface="Arial" panose="020B0604020202020204" pitchFamily="34" charset="0"/>
              </a:rPr>
              <a:t>lower monthly premium</a:t>
            </a:r>
            <a:r>
              <a:rPr lang="en-US" dirty="0">
                <a:solidFill>
                  <a:srgbClr val="000000"/>
                </a:solidFill>
                <a:latin typeface="Arial" panose="020B0604020202020204" pitchFamily="34" charset="0"/>
                <a:ea typeface="Calibri"/>
                <a:cs typeface="Arial" panose="020B0604020202020204" pitchFamily="34" charset="0"/>
              </a:rPr>
              <a:t> but a </a:t>
            </a:r>
            <a:r>
              <a:rPr lang="en-US" u="sng" dirty="0">
                <a:solidFill>
                  <a:srgbClr val="000000"/>
                </a:solidFill>
                <a:latin typeface="Arial" panose="020B0604020202020204" pitchFamily="34" charset="0"/>
                <a:ea typeface="Calibri"/>
                <a:cs typeface="Arial" panose="020B0604020202020204" pitchFamily="34" charset="0"/>
              </a:rPr>
              <a:t>higher deductible</a:t>
            </a:r>
            <a:r>
              <a:rPr lang="en-US" dirty="0">
                <a:solidFill>
                  <a:srgbClr val="000000"/>
                </a:solidFill>
                <a:latin typeface="Arial" panose="020B0604020202020204" pitchFamily="34" charset="0"/>
                <a:ea typeface="Calibri"/>
                <a:cs typeface="Arial" panose="020B0604020202020204" pitchFamily="34" charset="0"/>
              </a:rPr>
              <a:t>.</a:t>
            </a:r>
          </a:p>
          <a:p>
            <a:pPr marL="342658" indent="-225267">
              <a:lnSpc>
                <a:spcPct val="115000"/>
              </a:lnSpc>
              <a:spcBef>
                <a:spcPts val="0"/>
              </a:spcBef>
              <a:spcAft>
                <a:spcPts val="0"/>
              </a:spcAft>
              <a:buClrTx/>
              <a:buFont typeface="Symbol"/>
              <a:buChar char=""/>
              <a:defRPr/>
            </a:pPr>
            <a:r>
              <a:rPr lang="en-US" u="sng" dirty="0">
                <a:solidFill>
                  <a:srgbClr val="000000"/>
                </a:solidFill>
                <a:latin typeface="Arial" panose="020B0604020202020204" pitchFamily="34" charset="0"/>
                <a:ea typeface="Calibri"/>
                <a:cs typeface="Arial" panose="020B0604020202020204" pitchFamily="34" charset="0"/>
              </a:rPr>
              <a:t>A tax-free</a:t>
            </a:r>
            <a:r>
              <a:rPr lang="en-US" dirty="0">
                <a:solidFill>
                  <a:srgbClr val="000000"/>
                </a:solidFill>
                <a:latin typeface="Arial" panose="020B0604020202020204" pitchFamily="34" charset="0"/>
                <a:ea typeface="Calibri"/>
                <a:cs typeface="Arial" panose="020B0604020202020204" pitchFamily="34" charset="0"/>
              </a:rPr>
              <a:t> HSA – which you own and can use for qualified medical, dental and vision expenses, even if you leave your job or change health insurance plans.</a:t>
            </a:r>
          </a:p>
          <a:p>
            <a:pPr marL="342658" indent="-225267">
              <a:lnSpc>
                <a:spcPct val="115000"/>
              </a:lnSpc>
              <a:spcBef>
                <a:spcPts val="0"/>
              </a:spcBef>
              <a:spcAft>
                <a:spcPts val="0"/>
              </a:spcAft>
              <a:buClrTx/>
              <a:buFont typeface="Symbol"/>
              <a:buChar char=""/>
              <a:defRPr/>
            </a:pPr>
            <a:r>
              <a:rPr lang="en-US" u="sng" dirty="0">
                <a:solidFill>
                  <a:srgbClr val="000000"/>
                </a:solidFill>
                <a:latin typeface="Arial" panose="020B0604020202020204" pitchFamily="34" charset="0"/>
                <a:ea typeface="Calibri"/>
                <a:cs typeface="Arial" panose="020B0604020202020204" pitchFamily="34" charset="0"/>
              </a:rPr>
              <a:t>To meet your deductible</a:t>
            </a:r>
            <a:r>
              <a:rPr lang="en-US" dirty="0">
                <a:solidFill>
                  <a:srgbClr val="000000"/>
                </a:solidFill>
                <a:latin typeface="Arial" panose="020B0604020202020204" pitchFamily="34" charset="0"/>
                <a:ea typeface="Calibri"/>
                <a:cs typeface="Arial" panose="020B0604020202020204" pitchFamily="34" charset="0"/>
              </a:rPr>
              <a:t> before the plan starts paying for covered expenses. But you can use the money in your HSA to pay for qualified medical expenses, including your deductible.  </a:t>
            </a:r>
          </a:p>
          <a:p>
            <a:pPr marL="342658" indent="-225267">
              <a:lnSpc>
                <a:spcPct val="115000"/>
              </a:lnSpc>
              <a:spcBef>
                <a:spcPts val="0"/>
              </a:spcBef>
              <a:spcAft>
                <a:spcPts val="0"/>
              </a:spcAft>
              <a:buClrTx/>
              <a:buFont typeface="Symbol"/>
              <a:buChar char=""/>
              <a:defRPr/>
            </a:pPr>
            <a:r>
              <a:rPr lang="en-US" u="sng" dirty="0">
                <a:solidFill>
                  <a:srgbClr val="000000"/>
                </a:solidFill>
                <a:latin typeface="Arial" panose="020B0604020202020204" pitchFamily="34" charset="0"/>
                <a:ea typeface="Calibri"/>
                <a:cs typeface="Arial" panose="020B0604020202020204" pitchFamily="34" charset="0"/>
              </a:rPr>
              <a:t>No separate deductible or out-of-pocket maximum for pharmacy.</a:t>
            </a:r>
            <a:endParaRPr lang="en-US" dirty="0">
              <a:solidFill>
                <a:srgbClr val="000000"/>
              </a:solidFill>
              <a:latin typeface="Arial" panose="020B0604020202020204" pitchFamily="34" charset="0"/>
              <a:ea typeface="Calibri"/>
              <a:cs typeface="Arial" panose="020B0604020202020204" pitchFamily="34" charset="0"/>
            </a:endParaRPr>
          </a:p>
          <a:p>
            <a:pPr marL="342658" indent="-225267">
              <a:lnSpc>
                <a:spcPct val="115000"/>
              </a:lnSpc>
              <a:spcBef>
                <a:spcPts val="0"/>
              </a:spcBef>
              <a:spcAft>
                <a:spcPts val="0"/>
              </a:spcAft>
              <a:buClrTx/>
              <a:buFont typeface="Symbol"/>
              <a:buChar char=""/>
              <a:defRPr/>
            </a:pPr>
            <a:r>
              <a:rPr lang="en-US" dirty="0">
                <a:solidFill>
                  <a:srgbClr val="000000"/>
                </a:solidFill>
                <a:latin typeface="Arial" panose="020B0604020202020204" pitchFamily="34" charset="0"/>
                <a:ea typeface="Calibri"/>
                <a:cs typeface="Arial" panose="020B0604020202020204" pitchFamily="34" charset="0"/>
              </a:rPr>
              <a:t>Coinsurance </a:t>
            </a:r>
            <a:r>
              <a:rPr lang="en-US" b="1" dirty="0">
                <a:solidFill>
                  <a:srgbClr val="000000"/>
                </a:solidFill>
                <a:latin typeface="Arial" panose="020B0604020202020204" pitchFamily="34" charset="0"/>
                <a:ea typeface="Calibri"/>
                <a:cs typeface="Arial" panose="020B0604020202020204" pitchFamily="34" charset="0"/>
              </a:rPr>
              <a:t>instead of </a:t>
            </a:r>
            <a:r>
              <a:rPr lang="en-US" b="1" dirty="0" err="1">
                <a:solidFill>
                  <a:srgbClr val="000000"/>
                </a:solidFill>
                <a:latin typeface="Arial" panose="020B0604020202020204" pitchFamily="34" charset="0"/>
                <a:ea typeface="Calibri"/>
                <a:cs typeface="Arial" panose="020B0604020202020204" pitchFamily="34" charset="0"/>
              </a:rPr>
              <a:t>copays</a:t>
            </a:r>
            <a:r>
              <a:rPr lang="en-US" b="1" dirty="0">
                <a:solidFill>
                  <a:srgbClr val="000000"/>
                </a:solidFill>
                <a:latin typeface="Arial" panose="020B0604020202020204" pitchFamily="34" charset="0"/>
                <a:ea typeface="Calibri"/>
                <a:cs typeface="Arial" panose="020B0604020202020204" pitchFamily="34" charset="0"/>
              </a:rPr>
              <a:t> </a:t>
            </a:r>
            <a:r>
              <a:rPr lang="en-US" dirty="0">
                <a:solidFill>
                  <a:srgbClr val="000000"/>
                </a:solidFill>
                <a:latin typeface="Arial" panose="020B0604020202020204" pitchFamily="34" charset="0"/>
                <a:ea typeface="Calibri"/>
                <a:cs typeface="Arial" panose="020B0604020202020204" pitchFamily="34" charset="0"/>
              </a:rPr>
              <a:t>after you meet your deductible, until your reach your out-of-pocket maximum.  </a:t>
            </a:r>
          </a:p>
          <a:p>
            <a:pPr marL="342658" indent="-225267">
              <a:lnSpc>
                <a:spcPct val="115000"/>
              </a:lnSpc>
              <a:spcBef>
                <a:spcPts val="0"/>
              </a:spcBef>
              <a:spcAft>
                <a:spcPts val="0"/>
              </a:spcAft>
              <a:buClrTx/>
              <a:buFont typeface="Symbol"/>
              <a:buChar char=""/>
              <a:defRPr/>
            </a:pPr>
            <a:r>
              <a:rPr lang="en-US" dirty="0">
                <a:solidFill>
                  <a:srgbClr val="000000"/>
                </a:solidFill>
                <a:latin typeface="Arial" panose="020B0604020202020204" pitchFamily="34" charset="0"/>
                <a:ea typeface="Calibri"/>
                <a:cs typeface="Arial" panose="020B0604020202020204" pitchFamily="34" charset="0"/>
              </a:rPr>
              <a:t>A lower total out-of-pocket maximum compared to the PPO’s separate out-of-pocket maximums for pharmacy and medical/behavioral health.</a:t>
            </a:r>
          </a:p>
          <a:p>
            <a:pPr marL="0" indent="0">
              <a:lnSpc>
                <a:spcPct val="115000"/>
              </a:lnSpc>
              <a:spcBef>
                <a:spcPts val="0"/>
              </a:spcBef>
              <a:spcAft>
                <a:spcPts val="0"/>
              </a:spcAft>
              <a:buClrTx/>
              <a:buFont typeface="Wingdings" panose="05000000000000000000" pitchFamily="2" charset="2"/>
              <a:buNone/>
              <a:defRPr/>
            </a:pPr>
            <a:r>
              <a:rPr lang="en-US" dirty="0">
                <a:solidFill>
                  <a:srgbClr val="000000"/>
                </a:solidFill>
                <a:latin typeface="Arial" panose="020B0604020202020204" pitchFamily="34" charset="0"/>
                <a:ea typeface="Calibri"/>
                <a:cs typeface="Arial" panose="020B0604020202020204" pitchFamily="34" charset="0"/>
              </a:rPr>
              <a:t> </a:t>
            </a:r>
          </a:p>
          <a:p>
            <a:pPr marL="0" indent="0">
              <a:buFont typeface="Wingdings" panose="05000000000000000000" pitchFamily="2" charset="2"/>
              <a:buNone/>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6884CF-8E25-27A9-7CE8-7EDB8CABD6B9}"/>
              </a:ext>
            </a:extLst>
          </p:cNvPr>
          <p:cNvSpPr>
            <a:spLocks noGrp="1" noRot="1" noChangeAspect="1"/>
          </p:cNvSpPr>
          <p:nvPr>
            <p:ph type="sldImg"/>
          </p:nvPr>
        </p:nvSpPr>
        <p:spPr bwMode="auto">
          <a:xfrm>
            <a:off x="1152525" y="687388"/>
            <a:ext cx="4586288"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1E2BDC-2998-F2AF-26AE-2914429F92FD}"/>
              </a:ext>
            </a:extLst>
          </p:cNvPr>
          <p:cNvSpPr>
            <a:spLocks noGrp="1"/>
          </p:cNvSpPr>
          <p:nvPr>
            <p:ph type="body" idx="1"/>
          </p:nvPr>
        </p:nvSpPr>
        <p:spPr bwMode="auto">
          <a:xfrm>
            <a:off x="374650" y="4211638"/>
            <a:ext cx="621665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77" tIns="45340" rIns="90677" bIns="45340"/>
          <a:lstStyle/>
          <a:p>
            <a:pPr marL="0" lvl="2" indent="0" defTabSz="904875" eaLnBrk="1" hangingPunct="1">
              <a:lnSpc>
                <a:spcPct val="100000"/>
              </a:lnSpc>
              <a:spcBef>
                <a:spcPct val="0"/>
              </a:spcBef>
              <a:buClr>
                <a:srgbClr val="C4262E"/>
              </a:buClr>
              <a:buSzPct val="110000"/>
              <a:buFontTx/>
              <a:buNone/>
              <a:tabLst>
                <a:tab pos="173038" algn="l"/>
              </a:tabLst>
            </a:pPr>
            <a:r>
              <a:rPr lang="en-US" altLang="en-US" b="1">
                <a:solidFill>
                  <a:srgbClr val="C00000"/>
                </a:solidFill>
                <a:latin typeface="Arial" panose="020B0604020202020204" pitchFamily="34" charset="0"/>
              </a:rPr>
              <a:t>CDHP restrictions: </a:t>
            </a:r>
          </a:p>
          <a:p>
            <a:pPr marL="0" lvl="2" indent="0" defTabSz="904875" eaLnBrk="1" hangingPunct="1">
              <a:lnSpc>
                <a:spcPct val="100000"/>
              </a:lnSpc>
              <a:spcBef>
                <a:spcPct val="0"/>
              </a:spcBef>
              <a:buClr>
                <a:srgbClr val="C4262E"/>
              </a:buClr>
              <a:buSzPct val="110000"/>
              <a:buFontTx/>
              <a:buNone/>
              <a:tabLst>
                <a:tab pos="173038" algn="l"/>
              </a:tabLst>
            </a:pPr>
            <a:r>
              <a:rPr lang="en-US" altLang="en-US">
                <a:solidFill>
                  <a:srgbClr val="000000"/>
                </a:solidFill>
                <a:latin typeface="Arial" panose="020B0604020202020204" pitchFamily="34" charset="0"/>
              </a:rPr>
              <a:t>You cannot enroll in a CDHP if you are enrolled in another plan, including a PPO, your spouse’s plan or any government plan (e.g., Medicare A and/or B, Medicaid, TRICARE), or if you have received care from any Veterans Affairs (VA) facility or the Indian Health Services (IHS) within the past three months.</a:t>
            </a:r>
          </a:p>
          <a:p>
            <a:pPr marL="0" lvl="2" indent="0" defTabSz="904875" eaLnBrk="1" hangingPunct="1">
              <a:lnSpc>
                <a:spcPct val="100000"/>
              </a:lnSpc>
              <a:spcBef>
                <a:spcPct val="0"/>
              </a:spcBef>
              <a:buClr>
                <a:srgbClr val="C4262E"/>
              </a:buClr>
              <a:buSzPct val="110000"/>
              <a:buFont typeface="Arial" panose="020B0604020202020204" pitchFamily="34" charset="0"/>
              <a:buChar char="•"/>
              <a:tabLst>
                <a:tab pos="173038" algn="l"/>
              </a:tabLst>
            </a:pPr>
            <a:r>
              <a:rPr lang="en-US" altLang="en-US">
                <a:solidFill>
                  <a:srgbClr val="000000"/>
                </a:solidFill>
                <a:latin typeface="Arial" panose="020B0604020202020204" pitchFamily="34" charset="0"/>
              </a:rPr>
              <a:t>Generally, members eligible to receive free care at any VA facility cannot enroll in the CDHP because a HSA is automatically opened for them. Individuals are not eligible to make HSA contributions for any month if they receive medical benefits from the VA at any time during the previous three months. </a:t>
            </a:r>
          </a:p>
          <a:p>
            <a:pPr marL="0" lvl="2" indent="0" defTabSz="904875" eaLnBrk="1" hangingPunct="1">
              <a:lnSpc>
                <a:spcPct val="100000"/>
              </a:lnSpc>
              <a:spcBef>
                <a:spcPct val="0"/>
              </a:spcBef>
              <a:buClr>
                <a:srgbClr val="C4262E"/>
              </a:buClr>
              <a:buSzPct val="110000"/>
              <a:buFontTx/>
              <a:buNone/>
              <a:tabLst>
                <a:tab pos="173038" algn="l"/>
              </a:tabLst>
            </a:pPr>
            <a:r>
              <a:rPr lang="en-US" altLang="en-US">
                <a:solidFill>
                  <a:srgbClr val="000000"/>
                </a:solidFill>
                <a:latin typeface="Arial" panose="020B0604020202020204" pitchFamily="34" charset="0"/>
              </a:rPr>
              <a:t>However, members may be eligible if the following applies:</a:t>
            </a:r>
          </a:p>
          <a:p>
            <a:pPr marL="858838" lvl="3" indent="-279400" defTabSz="904875" eaLnBrk="1" hangingPunct="1">
              <a:lnSpc>
                <a:spcPct val="100000"/>
              </a:lnSpc>
              <a:spcBef>
                <a:spcPct val="0"/>
              </a:spcBef>
              <a:buClr>
                <a:srgbClr val="C4262E"/>
              </a:buClr>
              <a:buSzPct val="110000"/>
              <a:buFont typeface="Arial" panose="020B0604020202020204" pitchFamily="34" charset="0"/>
              <a:buChar char="•"/>
              <a:tabLst>
                <a:tab pos="173038" algn="l"/>
              </a:tabLst>
            </a:pPr>
            <a:r>
              <a:rPr lang="en-US" altLang="en-US">
                <a:solidFill>
                  <a:srgbClr val="000000"/>
                </a:solidFill>
                <a:latin typeface="Arial" panose="020B0604020202020204" pitchFamily="34" charset="0"/>
              </a:rPr>
              <a:t>Member did not receive any care from a VA facility for three months, or</a:t>
            </a:r>
          </a:p>
          <a:p>
            <a:pPr marL="858838" lvl="3" indent="-279400" defTabSz="904875" eaLnBrk="1" hangingPunct="1">
              <a:lnSpc>
                <a:spcPct val="100000"/>
              </a:lnSpc>
              <a:spcBef>
                <a:spcPct val="0"/>
              </a:spcBef>
              <a:buClr>
                <a:srgbClr val="C4262E"/>
              </a:buClr>
              <a:buSzPct val="110000"/>
              <a:buFont typeface="Arial" panose="020B0604020202020204" pitchFamily="34" charset="0"/>
              <a:buChar char="•"/>
              <a:tabLst>
                <a:tab pos="173038" algn="l"/>
              </a:tabLst>
            </a:pPr>
            <a:r>
              <a:rPr lang="en-US" altLang="en-US">
                <a:solidFill>
                  <a:srgbClr val="000000"/>
                </a:solidFill>
                <a:latin typeface="Arial" panose="020B0604020202020204" pitchFamily="34" charset="0"/>
              </a:rPr>
              <a:t>The member only receives care from a VA facility for a service-connected disability (and it must be a disability).</a:t>
            </a:r>
          </a:p>
          <a:p>
            <a:pPr marL="858838" lvl="3" indent="-279400" defTabSz="904875" eaLnBrk="1" hangingPunct="1">
              <a:lnSpc>
                <a:spcPct val="100000"/>
              </a:lnSpc>
              <a:spcBef>
                <a:spcPct val="0"/>
              </a:spcBef>
              <a:buClr>
                <a:srgbClr val="C4262E"/>
              </a:buClr>
              <a:buSzPct val="110000"/>
              <a:buFont typeface="Arial" panose="020B0604020202020204" pitchFamily="34" charset="0"/>
              <a:buChar char="•"/>
              <a:tabLst>
                <a:tab pos="173038" algn="l"/>
              </a:tabLst>
            </a:pPr>
            <a:r>
              <a:rPr lang="en-US" altLang="en-US">
                <a:solidFill>
                  <a:srgbClr val="000000"/>
                </a:solidFill>
                <a:latin typeface="Arial" panose="020B0604020202020204" pitchFamily="34" charset="0"/>
              </a:rPr>
              <a:t>Go to </a:t>
            </a:r>
            <a:r>
              <a:rPr lang="en-US" altLang="en-US">
                <a:solidFill>
                  <a:srgbClr val="0000CC"/>
                </a:solidFill>
                <a:latin typeface="Arial" panose="020B0604020202020204" pitchFamily="34" charset="0"/>
              </a:rPr>
              <a:t>https://www.irs.gov/irb/2004-33_IRB/ar08.html</a:t>
            </a:r>
            <a:r>
              <a:rPr lang="en-US" altLang="en-US">
                <a:solidFill>
                  <a:srgbClr val="000000"/>
                </a:solidFill>
                <a:latin typeface="Arial" panose="020B0604020202020204" pitchFamily="34" charset="0"/>
              </a:rPr>
              <a:t>  for HSA eligibility information.</a:t>
            </a:r>
          </a:p>
          <a:p>
            <a:pPr marL="858838" lvl="3" indent="-279400" defTabSz="904875" eaLnBrk="1" hangingPunct="1">
              <a:lnSpc>
                <a:spcPct val="100000"/>
              </a:lnSpc>
              <a:spcBef>
                <a:spcPct val="0"/>
              </a:spcBef>
              <a:buClr>
                <a:srgbClr val="C4262E"/>
              </a:buClr>
              <a:buSzPct val="110000"/>
              <a:buFontTx/>
              <a:buNone/>
              <a:tabLst>
                <a:tab pos="173038" algn="l"/>
              </a:tabLst>
            </a:pPr>
            <a:endParaRPr lang="en-US" altLang="en-US">
              <a:solidFill>
                <a:srgbClr val="000000"/>
              </a:solidFill>
              <a:latin typeface="Arial" panose="020B0604020202020204" pitchFamily="34" charset="0"/>
            </a:endParaRPr>
          </a:p>
          <a:p>
            <a:pPr marL="0" lvl="2" indent="0" defTabSz="904875" eaLnBrk="1" hangingPunct="1">
              <a:lnSpc>
                <a:spcPct val="80000"/>
              </a:lnSpc>
              <a:spcBef>
                <a:spcPct val="0"/>
              </a:spcBef>
              <a:spcAft>
                <a:spcPts val="1188"/>
              </a:spcAft>
              <a:buClr>
                <a:srgbClr val="C4262E"/>
              </a:buClr>
              <a:buSzPct val="110000"/>
              <a:buFontTx/>
              <a:buNone/>
              <a:tabLst>
                <a:tab pos="173038" algn="l"/>
              </a:tabLst>
            </a:pPr>
            <a:r>
              <a:rPr lang="en-US" altLang="en-US">
                <a:solidFill>
                  <a:srgbClr val="000000"/>
                </a:solidFill>
                <a:latin typeface="Arial" panose="020B0604020202020204" pitchFamily="34" charset="0"/>
              </a:rPr>
              <a:t>You cannot have a HSA if you or your spouse are enrolled in a medical flexible spending account (FSA) or HRA. You can have a HSA and enroll in a limited purpose FSA for dental and vision costs.</a:t>
            </a:r>
          </a:p>
          <a:p>
            <a:pPr marL="0" lvl="2" indent="0" defTabSz="904875" eaLnBrk="1" hangingPunct="1">
              <a:lnSpc>
                <a:spcPct val="100000"/>
              </a:lnSpc>
              <a:spcBef>
                <a:spcPct val="0"/>
              </a:spcBef>
              <a:buClr>
                <a:srgbClr val="C4262E"/>
              </a:buClr>
              <a:buSzPct val="110000"/>
              <a:buFontTx/>
              <a:buNone/>
              <a:tabLst>
                <a:tab pos="173038" algn="l"/>
              </a:tabLst>
            </a:pPr>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2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1D95D9E-6448-2BB7-CF5C-9241C2B40342}"/>
              </a:ext>
            </a:extLst>
          </p:cNvPr>
          <p:cNvSpPr>
            <a:spLocks noGrp="1" noChangeArrowheads="1"/>
          </p:cNvSpPr>
          <p:nvPr>
            <p:ph type="sldNum" sz="quarter" idx="10"/>
          </p:nvPr>
        </p:nvSpPr>
        <p:spPr>
          <a:ln/>
        </p:spPr>
        <p:txBody>
          <a:bodyPr/>
          <a:lstStyle>
            <a:lvl1pPr>
              <a:defRPr/>
            </a:lvl1pPr>
          </a:lstStyle>
          <a:p>
            <a:pPr>
              <a:defRPr/>
            </a:pPr>
            <a:fld id="{A75221B0-83F3-4101-B1F6-3F5256CCAAED}" type="slidenum">
              <a:rPr lang="en-US" altLang="en-US"/>
              <a:pPr>
                <a:defRPr/>
              </a:pPr>
              <a:t>‹#›</a:t>
            </a:fld>
            <a:endParaRPr lang="en-US" altLang="en-US"/>
          </a:p>
        </p:txBody>
      </p:sp>
    </p:spTree>
    <p:extLst>
      <p:ext uri="{BB962C8B-B14F-4D97-AF65-F5344CB8AC3E}">
        <p14:creationId xmlns:p14="http://schemas.microsoft.com/office/powerpoint/2010/main" val="315229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846CD0E-36D0-EF62-44FE-532582810A27}"/>
              </a:ext>
            </a:extLst>
          </p:cNvPr>
          <p:cNvSpPr>
            <a:spLocks noGrp="1" noChangeArrowheads="1"/>
          </p:cNvSpPr>
          <p:nvPr>
            <p:ph type="sldNum" sz="quarter" idx="10"/>
          </p:nvPr>
        </p:nvSpPr>
        <p:spPr>
          <a:ln/>
        </p:spPr>
        <p:txBody>
          <a:bodyPr/>
          <a:lstStyle>
            <a:lvl1pPr>
              <a:defRPr/>
            </a:lvl1pPr>
          </a:lstStyle>
          <a:p>
            <a:pPr>
              <a:defRPr/>
            </a:pPr>
            <a:fld id="{76B07661-67F1-4F16-A6D6-7C06FCC76617}" type="slidenum">
              <a:rPr lang="en-US" altLang="en-US"/>
              <a:pPr>
                <a:defRPr/>
              </a:pPr>
              <a:t>‹#›</a:t>
            </a:fld>
            <a:endParaRPr lang="en-US" altLang="en-US"/>
          </a:p>
        </p:txBody>
      </p:sp>
    </p:spTree>
    <p:extLst>
      <p:ext uri="{BB962C8B-B14F-4D97-AF65-F5344CB8AC3E}">
        <p14:creationId xmlns:p14="http://schemas.microsoft.com/office/powerpoint/2010/main" val="19087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1D94334-DFF6-4015-FE88-D042DA28C6A5}"/>
              </a:ext>
            </a:extLst>
          </p:cNvPr>
          <p:cNvSpPr>
            <a:spLocks noGrp="1" noChangeArrowheads="1"/>
          </p:cNvSpPr>
          <p:nvPr>
            <p:ph type="sldNum" sz="quarter" idx="10"/>
          </p:nvPr>
        </p:nvSpPr>
        <p:spPr>
          <a:ln/>
        </p:spPr>
        <p:txBody>
          <a:bodyPr/>
          <a:lstStyle>
            <a:lvl1pPr>
              <a:defRPr/>
            </a:lvl1pPr>
          </a:lstStyle>
          <a:p>
            <a:pPr>
              <a:defRPr/>
            </a:pPr>
            <a:fld id="{0E3B7500-C6FE-484F-B63F-64F76267BB55}" type="slidenum">
              <a:rPr lang="en-US" altLang="en-US"/>
              <a:pPr>
                <a:defRPr/>
              </a:pPr>
              <a:t>‹#›</a:t>
            </a:fld>
            <a:endParaRPr lang="en-US" altLang="en-US"/>
          </a:p>
        </p:txBody>
      </p:sp>
    </p:spTree>
    <p:extLst>
      <p:ext uri="{BB962C8B-B14F-4D97-AF65-F5344CB8AC3E}">
        <p14:creationId xmlns:p14="http://schemas.microsoft.com/office/powerpoint/2010/main" val="137996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6AFED368-CB33-2A6D-70E8-6DFCD35F643C}"/>
              </a:ext>
            </a:extLst>
          </p:cNvPr>
          <p:cNvSpPr>
            <a:spLocks noGrp="1" noChangeArrowheads="1"/>
          </p:cNvSpPr>
          <p:nvPr>
            <p:ph type="sldNum" sz="quarter" idx="10"/>
          </p:nvPr>
        </p:nvSpPr>
        <p:spPr>
          <a:ln/>
        </p:spPr>
        <p:txBody>
          <a:bodyPr/>
          <a:lstStyle>
            <a:lvl1pPr>
              <a:defRPr/>
            </a:lvl1pPr>
          </a:lstStyle>
          <a:p>
            <a:pPr>
              <a:defRPr/>
            </a:pPr>
            <a:fld id="{AF111B5D-2FC5-420E-839D-799DEAB6F4A6}" type="slidenum">
              <a:rPr lang="en-US" altLang="en-US"/>
              <a:pPr>
                <a:defRPr/>
              </a:pPr>
              <a:t>‹#›</a:t>
            </a:fld>
            <a:endParaRPr lang="en-US" altLang="en-US"/>
          </a:p>
        </p:txBody>
      </p:sp>
    </p:spTree>
    <p:extLst>
      <p:ext uri="{BB962C8B-B14F-4D97-AF65-F5344CB8AC3E}">
        <p14:creationId xmlns:p14="http://schemas.microsoft.com/office/powerpoint/2010/main" val="92201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a:prstGeom prst="rect">
            <a:avLst/>
          </a:prstGeom>
        </p:spPr>
        <p:txBody>
          <a:bodyPr rtlCol="0">
            <a:normAutofit/>
          </a:bodyPr>
          <a:lstStyle/>
          <a:p>
            <a:pPr lvl="0"/>
            <a:endParaRPr lang="en-US" noProof="0" dirty="0"/>
          </a:p>
        </p:txBody>
      </p:sp>
      <p:sp>
        <p:nvSpPr>
          <p:cNvPr id="4" name="Rectangle 7">
            <a:extLst>
              <a:ext uri="{FF2B5EF4-FFF2-40B4-BE49-F238E27FC236}">
                <a16:creationId xmlns:a16="http://schemas.microsoft.com/office/drawing/2014/main" id="{4D782401-18A7-B9FC-4654-7ED79B2DEF7E}"/>
              </a:ext>
            </a:extLst>
          </p:cNvPr>
          <p:cNvSpPr>
            <a:spLocks noGrp="1" noChangeArrowheads="1"/>
          </p:cNvSpPr>
          <p:nvPr>
            <p:ph type="sldNum" sz="quarter" idx="10"/>
          </p:nvPr>
        </p:nvSpPr>
        <p:spPr>
          <a:ln/>
        </p:spPr>
        <p:txBody>
          <a:bodyPr/>
          <a:lstStyle>
            <a:lvl1pPr>
              <a:defRPr/>
            </a:lvl1pPr>
          </a:lstStyle>
          <a:p>
            <a:pPr>
              <a:defRPr/>
            </a:pPr>
            <a:fld id="{901641F3-904F-4221-A750-FEAEE191793F}" type="slidenum">
              <a:rPr lang="en-US" altLang="en-US"/>
              <a:pPr>
                <a:defRPr/>
              </a:pPr>
              <a:t>‹#›</a:t>
            </a:fld>
            <a:endParaRPr lang="en-US" altLang="en-US"/>
          </a:p>
        </p:txBody>
      </p:sp>
    </p:spTree>
    <p:extLst>
      <p:ext uri="{BB962C8B-B14F-4D97-AF65-F5344CB8AC3E}">
        <p14:creationId xmlns:p14="http://schemas.microsoft.com/office/powerpoint/2010/main" val="250246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5058E862-3AB8-9BCB-3C93-4F9DCEA6ACE7}"/>
              </a:ext>
            </a:extLst>
          </p:cNvPr>
          <p:cNvSpPr>
            <a:spLocks noGrp="1" noChangeArrowheads="1"/>
          </p:cNvSpPr>
          <p:nvPr>
            <p:ph type="sldNum" sz="quarter" idx="10"/>
          </p:nvPr>
        </p:nvSpPr>
        <p:spPr>
          <a:ln/>
        </p:spPr>
        <p:txBody>
          <a:bodyPr/>
          <a:lstStyle>
            <a:lvl1pPr>
              <a:defRPr/>
            </a:lvl1pPr>
          </a:lstStyle>
          <a:p>
            <a:pPr>
              <a:defRPr/>
            </a:pPr>
            <a:fld id="{07A01E2B-9162-4348-B8E9-748E72FD32A7}" type="slidenum">
              <a:rPr lang="en-US" altLang="en-US"/>
              <a:pPr>
                <a:defRPr/>
              </a:pPr>
              <a:t>‹#›</a:t>
            </a:fld>
            <a:endParaRPr lang="en-US" altLang="en-US"/>
          </a:p>
        </p:txBody>
      </p:sp>
    </p:spTree>
    <p:extLst>
      <p:ext uri="{BB962C8B-B14F-4D97-AF65-F5344CB8AC3E}">
        <p14:creationId xmlns:p14="http://schemas.microsoft.com/office/powerpoint/2010/main" val="205796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1ADA28E-B2B0-DC8C-0F63-E1DE224645CF}"/>
              </a:ext>
            </a:extLst>
          </p:cNvPr>
          <p:cNvSpPr>
            <a:spLocks noGrp="1" noChangeArrowheads="1"/>
          </p:cNvSpPr>
          <p:nvPr>
            <p:ph type="sldNum" sz="quarter" idx="10"/>
          </p:nvPr>
        </p:nvSpPr>
        <p:spPr>
          <a:ln/>
        </p:spPr>
        <p:txBody>
          <a:bodyPr/>
          <a:lstStyle>
            <a:lvl1pPr>
              <a:defRPr/>
            </a:lvl1pPr>
          </a:lstStyle>
          <a:p>
            <a:pPr>
              <a:defRPr/>
            </a:pPr>
            <a:fld id="{8DA53498-BBA6-431D-91FE-1CCA26E36087}" type="slidenum">
              <a:rPr lang="en-US" altLang="en-US"/>
              <a:pPr>
                <a:defRPr/>
              </a:pPr>
              <a:t>‹#›</a:t>
            </a:fld>
            <a:endParaRPr lang="en-US" altLang="en-US"/>
          </a:p>
        </p:txBody>
      </p:sp>
    </p:spTree>
    <p:extLst>
      <p:ext uri="{BB962C8B-B14F-4D97-AF65-F5344CB8AC3E}">
        <p14:creationId xmlns:p14="http://schemas.microsoft.com/office/powerpoint/2010/main" val="303916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35D1A46F-242A-943F-BE9A-3FAB948C7EAF}"/>
              </a:ext>
            </a:extLst>
          </p:cNvPr>
          <p:cNvSpPr>
            <a:spLocks noGrp="1" noChangeArrowheads="1"/>
          </p:cNvSpPr>
          <p:nvPr>
            <p:ph type="sldNum" sz="quarter" idx="10"/>
          </p:nvPr>
        </p:nvSpPr>
        <p:spPr>
          <a:ln/>
        </p:spPr>
        <p:txBody>
          <a:bodyPr/>
          <a:lstStyle>
            <a:lvl1pPr>
              <a:defRPr/>
            </a:lvl1pPr>
          </a:lstStyle>
          <a:p>
            <a:pPr>
              <a:defRPr/>
            </a:pPr>
            <a:fld id="{90EAC1AE-49B4-43AC-9AB5-300AD02A845B}" type="slidenum">
              <a:rPr lang="en-US" altLang="en-US"/>
              <a:pPr>
                <a:defRPr/>
              </a:pPr>
              <a:t>‹#›</a:t>
            </a:fld>
            <a:endParaRPr lang="en-US" altLang="en-US"/>
          </a:p>
        </p:txBody>
      </p:sp>
    </p:spTree>
    <p:extLst>
      <p:ext uri="{BB962C8B-B14F-4D97-AF65-F5344CB8AC3E}">
        <p14:creationId xmlns:p14="http://schemas.microsoft.com/office/powerpoint/2010/main" val="2337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B43EBFF-5397-356C-B38B-EACCE6CA4AE0}"/>
              </a:ext>
            </a:extLst>
          </p:cNvPr>
          <p:cNvSpPr>
            <a:spLocks noGrp="1" noChangeArrowheads="1"/>
          </p:cNvSpPr>
          <p:nvPr>
            <p:ph type="sldNum" sz="quarter" idx="10"/>
          </p:nvPr>
        </p:nvSpPr>
        <p:spPr>
          <a:ln/>
        </p:spPr>
        <p:txBody>
          <a:bodyPr/>
          <a:lstStyle>
            <a:lvl1pPr>
              <a:defRPr/>
            </a:lvl1pPr>
          </a:lstStyle>
          <a:p>
            <a:pPr>
              <a:defRPr/>
            </a:pPr>
            <a:fld id="{3A7B1AFB-CFD1-44D1-962C-6B5072BC244E}" type="slidenum">
              <a:rPr lang="en-US" altLang="en-US"/>
              <a:pPr>
                <a:defRPr/>
              </a:pPr>
              <a:t>‹#›</a:t>
            </a:fld>
            <a:endParaRPr lang="en-US" altLang="en-US"/>
          </a:p>
        </p:txBody>
      </p:sp>
    </p:spTree>
    <p:extLst>
      <p:ext uri="{BB962C8B-B14F-4D97-AF65-F5344CB8AC3E}">
        <p14:creationId xmlns:p14="http://schemas.microsoft.com/office/powerpoint/2010/main" val="116235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C2826EFE-431E-A0FC-44A0-BF0D3F9C7627}"/>
              </a:ext>
            </a:extLst>
          </p:cNvPr>
          <p:cNvSpPr>
            <a:spLocks noGrp="1" noChangeArrowheads="1"/>
          </p:cNvSpPr>
          <p:nvPr>
            <p:ph type="sldNum" sz="quarter" idx="10"/>
          </p:nvPr>
        </p:nvSpPr>
        <p:spPr>
          <a:ln/>
        </p:spPr>
        <p:txBody>
          <a:bodyPr/>
          <a:lstStyle>
            <a:lvl1pPr>
              <a:defRPr/>
            </a:lvl1pPr>
          </a:lstStyle>
          <a:p>
            <a:pPr>
              <a:defRPr/>
            </a:pPr>
            <a:fld id="{720E9054-4CCF-453A-A1DF-E08C2000B360}" type="slidenum">
              <a:rPr lang="en-US" altLang="en-US"/>
              <a:pPr>
                <a:defRPr/>
              </a:pPr>
              <a:t>‹#›</a:t>
            </a:fld>
            <a:endParaRPr lang="en-US" altLang="en-US"/>
          </a:p>
        </p:txBody>
      </p:sp>
    </p:spTree>
    <p:extLst>
      <p:ext uri="{BB962C8B-B14F-4D97-AF65-F5344CB8AC3E}">
        <p14:creationId xmlns:p14="http://schemas.microsoft.com/office/powerpoint/2010/main" val="179593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1EFA1E3D-4F0D-4044-C58F-285BFB357500}"/>
              </a:ext>
            </a:extLst>
          </p:cNvPr>
          <p:cNvSpPr>
            <a:spLocks noGrp="1" noChangeArrowheads="1"/>
          </p:cNvSpPr>
          <p:nvPr>
            <p:ph type="sldNum" sz="quarter" idx="10"/>
          </p:nvPr>
        </p:nvSpPr>
        <p:spPr>
          <a:ln/>
        </p:spPr>
        <p:txBody>
          <a:bodyPr/>
          <a:lstStyle>
            <a:lvl1pPr>
              <a:defRPr/>
            </a:lvl1pPr>
          </a:lstStyle>
          <a:p>
            <a:pPr>
              <a:defRPr/>
            </a:pPr>
            <a:fld id="{CE14BF12-9577-4092-9B34-42318659B0E8}" type="slidenum">
              <a:rPr lang="en-US" altLang="en-US"/>
              <a:pPr>
                <a:defRPr/>
              </a:pPr>
              <a:t>‹#›</a:t>
            </a:fld>
            <a:endParaRPr lang="en-US" altLang="en-US"/>
          </a:p>
        </p:txBody>
      </p:sp>
    </p:spTree>
    <p:extLst>
      <p:ext uri="{BB962C8B-B14F-4D97-AF65-F5344CB8AC3E}">
        <p14:creationId xmlns:p14="http://schemas.microsoft.com/office/powerpoint/2010/main" val="335465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C7570E8-FA53-F729-8945-5EA84EE4C370}"/>
              </a:ext>
            </a:extLst>
          </p:cNvPr>
          <p:cNvSpPr>
            <a:spLocks noGrp="1" noChangeArrowheads="1"/>
          </p:cNvSpPr>
          <p:nvPr>
            <p:ph type="sldNum" sz="quarter" idx="10"/>
          </p:nvPr>
        </p:nvSpPr>
        <p:spPr>
          <a:ln/>
        </p:spPr>
        <p:txBody>
          <a:bodyPr/>
          <a:lstStyle>
            <a:lvl1pPr>
              <a:defRPr/>
            </a:lvl1pPr>
          </a:lstStyle>
          <a:p>
            <a:pPr>
              <a:defRPr/>
            </a:pPr>
            <a:fld id="{61589801-B4D9-455E-B561-05D2C89F9595}" type="slidenum">
              <a:rPr lang="en-US" altLang="en-US"/>
              <a:pPr>
                <a:defRPr/>
              </a:pPr>
              <a:t>‹#›</a:t>
            </a:fld>
            <a:endParaRPr lang="en-US" altLang="en-US"/>
          </a:p>
        </p:txBody>
      </p:sp>
    </p:spTree>
    <p:extLst>
      <p:ext uri="{BB962C8B-B14F-4D97-AF65-F5344CB8AC3E}">
        <p14:creationId xmlns:p14="http://schemas.microsoft.com/office/powerpoint/2010/main" val="252915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B75414E3-F94B-D54C-C5B4-1D256C1388C2}"/>
              </a:ext>
            </a:extLst>
          </p:cNvPr>
          <p:cNvSpPr>
            <a:spLocks noGrp="1" noChangeArrowheads="1"/>
          </p:cNvSpPr>
          <p:nvPr>
            <p:ph type="sldNum" sz="quarter" idx="10"/>
          </p:nvPr>
        </p:nvSpPr>
        <p:spPr>
          <a:ln/>
        </p:spPr>
        <p:txBody>
          <a:bodyPr/>
          <a:lstStyle>
            <a:lvl1pPr>
              <a:defRPr/>
            </a:lvl1pPr>
          </a:lstStyle>
          <a:p>
            <a:pPr>
              <a:defRPr/>
            </a:pPr>
            <a:fld id="{70B66013-C589-41F8-AF67-5D5F46D20678}" type="slidenum">
              <a:rPr lang="en-US" altLang="en-US"/>
              <a:pPr>
                <a:defRPr/>
              </a:pPr>
              <a:t>‹#›</a:t>
            </a:fld>
            <a:endParaRPr lang="en-US" altLang="en-US"/>
          </a:p>
        </p:txBody>
      </p:sp>
    </p:spTree>
    <p:extLst>
      <p:ext uri="{BB962C8B-B14F-4D97-AF65-F5344CB8AC3E}">
        <p14:creationId xmlns:p14="http://schemas.microsoft.com/office/powerpoint/2010/main" val="88125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6F0A6F15-1AA9-E041-FBA8-320CD3380646}"/>
              </a:ext>
            </a:extLst>
          </p:cNvPr>
          <p:cNvSpPr>
            <a:spLocks noGrp="1" noChangeArrowheads="1"/>
          </p:cNvSpPr>
          <p:nvPr>
            <p:ph type="sldNum" sz="quarter" idx="10"/>
          </p:nvPr>
        </p:nvSpPr>
        <p:spPr>
          <a:ln/>
        </p:spPr>
        <p:txBody>
          <a:bodyPr/>
          <a:lstStyle>
            <a:lvl1pPr>
              <a:defRPr/>
            </a:lvl1pPr>
          </a:lstStyle>
          <a:p>
            <a:pPr>
              <a:defRPr/>
            </a:pPr>
            <a:fld id="{6D561457-D815-4783-919D-8320BAD9CB90}" type="slidenum">
              <a:rPr lang="en-US" altLang="en-US"/>
              <a:pPr>
                <a:defRPr/>
              </a:pPr>
              <a:t>‹#›</a:t>
            </a:fld>
            <a:endParaRPr lang="en-US" altLang="en-US"/>
          </a:p>
        </p:txBody>
      </p:sp>
    </p:spTree>
    <p:extLst>
      <p:ext uri="{BB962C8B-B14F-4D97-AF65-F5344CB8AC3E}">
        <p14:creationId xmlns:p14="http://schemas.microsoft.com/office/powerpoint/2010/main" val="282018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a:extLst>
              <a:ext uri="{FF2B5EF4-FFF2-40B4-BE49-F238E27FC236}">
                <a16:creationId xmlns:a16="http://schemas.microsoft.com/office/drawing/2014/main" id="{DBBA6436-0BE3-F961-5F14-B49EA7F6AD75}"/>
              </a:ext>
            </a:extLst>
          </p:cNvPr>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7">
            <a:extLst>
              <a:ext uri="{FF2B5EF4-FFF2-40B4-BE49-F238E27FC236}">
                <a16:creationId xmlns:a16="http://schemas.microsoft.com/office/drawing/2014/main" id="{EDECB3BD-CCDF-24CF-CD02-68FE4C4F5924}"/>
              </a:ext>
            </a:extLst>
          </p:cNvPr>
          <p:cNvSpPr>
            <a:spLocks noGrp="1" noChangeArrowheads="1"/>
          </p:cNvSpPr>
          <p:nvPr>
            <p:ph type="sldNum" sz="quarter" idx="4"/>
          </p:nvPr>
        </p:nvSpPr>
        <p:spPr bwMode="auto">
          <a:xfrm flipH="1">
            <a:off x="8534400" y="63246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340F67E-5FE3-4DC6-8034-D5FF45D300FD}" type="slidenum">
              <a:rPr lang="en-US" altLang="en-US"/>
              <a:pPr>
                <a:defRPr/>
              </a:pPr>
              <a:t>‹#›</a:t>
            </a:fld>
            <a:endParaRPr lang="en-US" altLang="en-US"/>
          </a:p>
        </p:txBody>
      </p:sp>
      <p:sp>
        <p:nvSpPr>
          <p:cNvPr id="1028" name="Rectangle 22">
            <a:extLst>
              <a:ext uri="{FF2B5EF4-FFF2-40B4-BE49-F238E27FC236}">
                <a16:creationId xmlns:a16="http://schemas.microsoft.com/office/drawing/2014/main" id="{F357F68A-E199-0112-A1B8-804598EB462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1">
            <a:extLst>
              <a:ext uri="{FF2B5EF4-FFF2-40B4-BE49-F238E27FC236}">
                <a16:creationId xmlns:a16="http://schemas.microsoft.com/office/drawing/2014/main" id="{827A382A-AE45-1A5D-A836-FEBDC713447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006" r:id="rId1"/>
    <p:sldLayoutId id="2147486992" r:id="rId2"/>
    <p:sldLayoutId id="2147486993" r:id="rId3"/>
    <p:sldLayoutId id="2147486994" r:id="rId4"/>
    <p:sldLayoutId id="2147486995" r:id="rId5"/>
    <p:sldLayoutId id="2147486996" r:id="rId6"/>
    <p:sldLayoutId id="2147486997" r:id="rId7"/>
    <p:sldLayoutId id="2147486998" r:id="rId8"/>
    <p:sldLayoutId id="2147486999" r:id="rId9"/>
    <p:sldLayoutId id="2147487000" r:id="rId10"/>
    <p:sldLayoutId id="2147487001" r:id="rId11"/>
    <p:sldLayoutId id="2147487002" r:id="rId12"/>
    <p:sldLayoutId id="2147487003" r:id="rId13"/>
    <p:sldLayoutId id="2147487004" r:id="rId14"/>
    <p:sldLayoutId id="2147487005" r:id="rId15"/>
  </p:sldLayoutIdLst>
  <p:hf hdr="0" ft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chemeClr val="tx2"/>
          </a:solidFill>
          <a:latin typeface="Arial" charset="0"/>
        </a:defRPr>
      </a:lvl2pPr>
      <a:lvl3pPr algn="l" rtl="0" eaLnBrk="0" fontAlgn="base" hangingPunct="0">
        <a:lnSpc>
          <a:spcPct val="90000"/>
        </a:lnSpc>
        <a:spcBef>
          <a:spcPct val="0"/>
        </a:spcBef>
        <a:spcAft>
          <a:spcPct val="0"/>
        </a:spcAft>
        <a:defRPr sz="2600" b="1">
          <a:solidFill>
            <a:schemeClr val="tx2"/>
          </a:solidFill>
          <a:latin typeface="Arial" charset="0"/>
        </a:defRPr>
      </a:lvl3pPr>
      <a:lvl4pPr algn="l" rtl="0" eaLnBrk="0" fontAlgn="base" hangingPunct="0">
        <a:lnSpc>
          <a:spcPct val="90000"/>
        </a:lnSpc>
        <a:spcBef>
          <a:spcPct val="0"/>
        </a:spcBef>
        <a:spcAft>
          <a:spcPct val="0"/>
        </a:spcAft>
        <a:defRPr sz="2600" b="1">
          <a:solidFill>
            <a:schemeClr val="tx2"/>
          </a:solidFill>
          <a:latin typeface="Arial" charset="0"/>
        </a:defRPr>
      </a:lvl4pPr>
      <a:lvl5pPr algn="l" rtl="0" eaLnBrk="0" fontAlgn="base" hangingPunct="0">
        <a:lnSpc>
          <a:spcPct val="90000"/>
        </a:lnSpc>
        <a:spcBef>
          <a:spcPct val="0"/>
        </a:spcBef>
        <a:spcAft>
          <a:spcPct val="0"/>
        </a:spcAft>
        <a:defRPr sz="2600" b="1">
          <a:solidFill>
            <a:schemeClr val="tx2"/>
          </a:solidFill>
          <a:latin typeface="Arial" charset="0"/>
        </a:defRPr>
      </a:lvl5pPr>
      <a:lvl6pPr marL="457200" algn="l" rtl="0" fontAlgn="base">
        <a:lnSpc>
          <a:spcPct val="90000"/>
        </a:lnSpc>
        <a:spcBef>
          <a:spcPct val="0"/>
        </a:spcBef>
        <a:spcAft>
          <a:spcPct val="0"/>
        </a:spcAft>
        <a:defRPr sz="2600" b="1">
          <a:solidFill>
            <a:schemeClr val="tx2"/>
          </a:solidFill>
          <a:latin typeface="Arial" charset="0"/>
        </a:defRPr>
      </a:lvl6pPr>
      <a:lvl7pPr marL="914400" algn="l" rtl="0" fontAlgn="base">
        <a:lnSpc>
          <a:spcPct val="90000"/>
        </a:lnSpc>
        <a:spcBef>
          <a:spcPct val="0"/>
        </a:spcBef>
        <a:spcAft>
          <a:spcPct val="0"/>
        </a:spcAft>
        <a:defRPr sz="2600" b="1">
          <a:solidFill>
            <a:schemeClr val="tx2"/>
          </a:solidFill>
          <a:latin typeface="Arial" charset="0"/>
        </a:defRPr>
      </a:lvl7pPr>
      <a:lvl8pPr marL="1371600" algn="l" rtl="0" fontAlgn="base">
        <a:lnSpc>
          <a:spcPct val="90000"/>
        </a:lnSpc>
        <a:spcBef>
          <a:spcPct val="0"/>
        </a:spcBef>
        <a:spcAft>
          <a:spcPct val="0"/>
        </a:spcAft>
        <a:defRPr sz="2600" b="1">
          <a:solidFill>
            <a:schemeClr val="tx2"/>
          </a:solidFill>
          <a:latin typeface="Arial" charset="0"/>
        </a:defRPr>
      </a:lvl8pPr>
      <a:lvl9pPr marL="1828800" algn="l" rtl="0" fontAlgn="base">
        <a:lnSpc>
          <a:spcPct val="90000"/>
        </a:lnSpc>
        <a:spcBef>
          <a:spcPct val="0"/>
        </a:spcBef>
        <a:spcAft>
          <a:spcPct val="0"/>
        </a:spcAft>
        <a:defRPr sz="2600" b="1">
          <a:solidFill>
            <a:schemeClr val="tx2"/>
          </a:solidFill>
          <a:latin typeface="Arial" charset="0"/>
        </a:defRPr>
      </a:lvl9pPr>
    </p:titleStyle>
    <p:bodyStyle>
      <a:lvl1pPr marL="209550" indent="-209550" algn="l" rtl="0" eaLnBrk="0" fontAlgn="base" hangingPunct="0">
        <a:lnSpc>
          <a:spcPct val="90000"/>
        </a:lnSpc>
        <a:spcBef>
          <a:spcPct val="65000"/>
        </a:spcBef>
        <a:spcAft>
          <a:spcPct val="0"/>
        </a:spcAft>
        <a:buClr>
          <a:schemeClr val="folHlink"/>
        </a:buClr>
        <a:buFont typeface="Wingdings" panose="05000000000000000000" pitchFamily="2" charset="2"/>
        <a:buChar char="•"/>
        <a:defRPr sz="2200">
          <a:solidFill>
            <a:schemeClr val="tx1"/>
          </a:solidFill>
          <a:latin typeface="+mn-lt"/>
          <a:ea typeface="+mn-ea"/>
          <a:cs typeface="+mn-cs"/>
        </a:defRPr>
      </a:lvl1pPr>
      <a:lvl2pPr marL="395288" indent="-184150" algn="l" rtl="0" eaLnBrk="0" fontAlgn="base" hangingPunct="0">
        <a:lnSpc>
          <a:spcPct val="90000"/>
        </a:lnSpc>
        <a:spcBef>
          <a:spcPct val="30000"/>
        </a:spcBef>
        <a:spcAft>
          <a:spcPct val="0"/>
        </a:spcAft>
        <a:buClr>
          <a:schemeClr val="folHlink"/>
        </a:buClr>
        <a:buFont typeface="Symbol" panose="05050102010706020507" pitchFamily="18" charset="2"/>
        <a:buChar char="·"/>
        <a:defRPr sz="2800">
          <a:solidFill>
            <a:schemeClr val="tx1"/>
          </a:solidFill>
          <a:latin typeface="+mn-lt"/>
        </a:defRPr>
      </a:lvl2pPr>
      <a:lvl3pPr marL="593725" indent="-196850" algn="l" rtl="0" eaLnBrk="0" fontAlgn="base" hangingPunct="0">
        <a:lnSpc>
          <a:spcPct val="90000"/>
        </a:lnSpc>
        <a:spcBef>
          <a:spcPct val="15000"/>
        </a:spcBef>
        <a:spcAft>
          <a:spcPct val="0"/>
        </a:spcAft>
        <a:buClr>
          <a:schemeClr val="folHlink"/>
        </a:buClr>
        <a:buChar char="–"/>
        <a:defRPr sz="2400">
          <a:solidFill>
            <a:schemeClr val="tx1"/>
          </a:solidFill>
          <a:latin typeface="+mn-lt"/>
        </a:defRPr>
      </a:lvl3pPr>
      <a:lvl4pPr marL="792163" indent="-196850" algn="l" rtl="0" eaLnBrk="0" fontAlgn="base" hangingPunct="0">
        <a:lnSpc>
          <a:spcPct val="90000"/>
        </a:lnSpc>
        <a:spcBef>
          <a:spcPct val="15000"/>
        </a:spcBef>
        <a:spcAft>
          <a:spcPct val="0"/>
        </a:spcAft>
        <a:buClr>
          <a:schemeClr val="folHlink"/>
        </a:buClr>
        <a:buChar char="»"/>
        <a:defRPr sz="2000">
          <a:solidFill>
            <a:schemeClr val="tx1"/>
          </a:solidFill>
          <a:latin typeface="+mn-lt"/>
        </a:defRPr>
      </a:lvl4pPr>
      <a:lvl5pPr marL="977900" indent="-184150" algn="l" rtl="0" eaLnBrk="0" fontAlgn="base" hangingPunct="0">
        <a:lnSpc>
          <a:spcPct val="90000"/>
        </a:lnSpc>
        <a:spcBef>
          <a:spcPct val="15000"/>
        </a:spcBef>
        <a:spcAft>
          <a:spcPct val="0"/>
        </a:spcAft>
        <a:buClr>
          <a:schemeClr val="folHlink"/>
        </a:buClr>
        <a:buChar char="›"/>
        <a:defRPr sz="2000">
          <a:solidFill>
            <a:schemeClr val="tx1"/>
          </a:solidFill>
          <a:latin typeface="+mn-lt"/>
        </a:defRPr>
      </a:lvl5pPr>
      <a:lvl6pPr marL="14351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6pPr>
      <a:lvl7pPr marL="18923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7pPr>
      <a:lvl8pPr marL="23495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8pPr>
      <a:lvl9pPr marL="28067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instagram.com/partnersforhealth" TargetMode="External"/><Relationship Id="rId3" Type="http://schemas.openxmlformats.org/officeDocument/2006/relationships/notesSlide" Target="../notesSlides/notesSlide1.xml"/><Relationship Id="rId7" Type="http://schemas.openxmlformats.org/officeDocument/2006/relationships/hyperlink" Target="https://twitter.com/ParTNerHealthTN" TargetMode="External"/><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hyperlink" Target="http://www.youtube.com/user/partnersforhealthtn/videos" TargetMode="External"/><Relationship Id="rId5" Type="http://schemas.openxmlformats.org/officeDocument/2006/relationships/hyperlink" Target="https://www.facebook.com/ParTNersForHealthTN"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pinterest.com/ParTNers4Health/" TargetMode="Externa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partnersforhealthtn.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www.stateoftntasc.com/" TargetMode="External"/><Relationship Id="rId4" Type="http://schemas.openxmlformats.org/officeDocument/2006/relationships/hyperlink" Target="http://www.partnersforhealthtn.go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www.partnersforhealthtn.gov/"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partnersforhealthtn.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www.partnersforhealthtn.go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partnersforhealthtn.go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www.partnersforhealthtn.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partnersforhealthtn.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www.partnersforhealthtn.gov/"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www.partnersforhealthtn.gov/"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www.partnersforhealthtn.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www.partnersforhealthtn.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www.partnersforhealthtn.gov/" TargetMode="External"/><Relationship Id="rId4" Type="http://schemas.openxmlformats.org/officeDocument/2006/relationships/hyperlink" Target="http://www.here4tn.com/"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www.partnersforhealthtn.gov/"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www.partnersforhealthtn.gov/"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www.partnersforhealthtn.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hyperlink" Target="http://www.partnersforhealthtn.gov/"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tn.gov/finance/section/fa-benefit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partnersforhealthtn.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partnersforhealthtn.go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www.partnersforhealthtn.gov/"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www.partnersforhealthtn.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9">
            <a:extLst>
              <a:ext uri="{FF2B5EF4-FFF2-40B4-BE49-F238E27FC236}">
                <a16:creationId xmlns:a16="http://schemas.microsoft.com/office/drawing/2014/main" id="{47080F3E-8B77-2BF8-3343-E6268A97A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0">
            <a:extLst>
              <a:ext uri="{FF2B5EF4-FFF2-40B4-BE49-F238E27FC236}">
                <a16:creationId xmlns:a16="http://schemas.microsoft.com/office/drawing/2014/main" id="{6A8E2793-42B3-249E-E3E9-754A8AF7343D}"/>
              </a:ext>
            </a:extLst>
          </p:cNvPr>
          <p:cNvSpPr>
            <a:spLocks noChangeArrowheads="1"/>
          </p:cNvSpPr>
          <p:nvPr/>
        </p:nvSpPr>
        <p:spPr bwMode="auto">
          <a:xfrm>
            <a:off x="533400" y="3200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b="1">
                <a:solidFill>
                  <a:schemeClr val="bg1"/>
                </a:solidFill>
              </a:rPr>
              <a:t>State of Tennessee</a:t>
            </a:r>
            <a:br>
              <a:rPr lang="en-US" altLang="en-US" sz="3600" b="1">
                <a:solidFill>
                  <a:schemeClr val="bg1"/>
                </a:solidFill>
              </a:rPr>
            </a:br>
            <a:r>
              <a:rPr lang="en-US" altLang="en-US" sz="3600" b="1">
                <a:solidFill>
                  <a:schemeClr val="bg1"/>
                </a:solidFill>
              </a:rPr>
              <a:t>Group Insurance Program</a:t>
            </a:r>
            <a:br>
              <a:rPr lang="en-US" altLang="en-US" sz="3600" b="1">
                <a:solidFill>
                  <a:schemeClr val="bg1"/>
                </a:solidFill>
              </a:rPr>
            </a:br>
            <a:br>
              <a:rPr lang="en-US" altLang="en-US" sz="2800">
                <a:solidFill>
                  <a:schemeClr val="bg1"/>
                </a:solidFill>
              </a:rPr>
            </a:br>
            <a:r>
              <a:rPr lang="en-US" altLang="en-US" sz="3200">
                <a:solidFill>
                  <a:schemeClr val="bg1"/>
                </a:solidFill>
              </a:rPr>
              <a:t>New Employee Benefits Orientation</a:t>
            </a:r>
          </a:p>
          <a:p>
            <a:pPr algn="ctr" eaLnBrk="1" hangingPunct="1">
              <a:spcBef>
                <a:spcPct val="0"/>
              </a:spcBef>
              <a:buClrTx/>
              <a:buFontTx/>
              <a:buNone/>
            </a:pPr>
            <a:r>
              <a:rPr lang="en-US" altLang="en-US" sz="2400">
                <a:solidFill>
                  <a:schemeClr val="bg1"/>
                </a:solidFill>
              </a:rPr>
              <a:t> Higher Education Employees</a:t>
            </a:r>
            <a:r>
              <a:rPr lang="en-US" altLang="en-US" sz="2400" b="1">
                <a:solidFill>
                  <a:schemeClr val="tx2"/>
                </a:solidFill>
              </a:rPr>
              <a:t> </a:t>
            </a:r>
            <a:endParaRPr lang="en-US" altLang="en-US" sz="2400">
              <a:solidFill>
                <a:schemeClr val="bg1"/>
              </a:solidFill>
            </a:endParaRPr>
          </a:p>
          <a:p>
            <a:pPr algn="ctr" eaLnBrk="1" hangingPunct="1">
              <a:spcBef>
                <a:spcPct val="0"/>
              </a:spcBef>
              <a:buClrTx/>
              <a:buFontTx/>
              <a:buNone/>
            </a:pPr>
            <a:br>
              <a:rPr lang="en-US" altLang="en-US" sz="2400" b="1">
                <a:solidFill>
                  <a:schemeClr val="bg1"/>
                </a:solidFill>
              </a:rPr>
            </a:br>
            <a:br>
              <a:rPr lang="en-US" altLang="en-US" sz="2400" b="1">
                <a:solidFill>
                  <a:schemeClr val="bg1"/>
                </a:solidFill>
              </a:rPr>
            </a:br>
            <a:r>
              <a:rPr lang="en-US" altLang="en-US" sz="2400"/>
              <a:t> </a:t>
            </a:r>
          </a:p>
          <a:p>
            <a:pPr algn="ctr" eaLnBrk="1" hangingPunct="1">
              <a:spcBef>
                <a:spcPct val="0"/>
              </a:spcBef>
              <a:buClrTx/>
              <a:buFontTx/>
              <a:buNone/>
            </a:pPr>
            <a:endParaRPr lang="en-US" altLang="en-US" sz="2400" b="1">
              <a:solidFill>
                <a:schemeClr val="bg1"/>
              </a:solidFill>
            </a:endParaRPr>
          </a:p>
        </p:txBody>
      </p:sp>
      <p:pic>
        <p:nvPicPr>
          <p:cNvPr id="4100" name="Picture 3">
            <a:hlinkClick r:id="rId5"/>
            <a:extLst>
              <a:ext uri="{FF2B5EF4-FFF2-40B4-BE49-F238E27FC236}">
                <a16:creationId xmlns:a16="http://schemas.microsoft.com/office/drawing/2014/main" id="{0EB4CB9A-48E0-B58C-FDA5-478007C3E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5791200"/>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a:hlinkClick r:id="rId7"/>
            <a:extLst>
              <a:ext uri="{FF2B5EF4-FFF2-40B4-BE49-F238E27FC236}">
                <a16:creationId xmlns:a16="http://schemas.microsoft.com/office/drawing/2014/main" id="{A5253519-FD66-E03B-D9EE-7F401768C5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7816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a:hlinkClick r:id="rId9"/>
            <a:extLst>
              <a:ext uri="{FF2B5EF4-FFF2-40B4-BE49-F238E27FC236}">
                <a16:creationId xmlns:a16="http://schemas.microsoft.com/office/drawing/2014/main" id="{9511DE8D-749D-B202-98D9-6DDB3E7108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7912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a:hlinkClick r:id="rId11"/>
            <a:extLst>
              <a:ext uri="{FF2B5EF4-FFF2-40B4-BE49-F238E27FC236}">
                <a16:creationId xmlns:a16="http://schemas.microsoft.com/office/drawing/2014/main" id="{CE7F2D7F-4EAB-6E14-4CFB-59B25EDA85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5781675"/>
            <a:ext cx="5667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a:hlinkClick r:id="rId13"/>
            <a:extLst>
              <a:ext uri="{FF2B5EF4-FFF2-40B4-BE49-F238E27FC236}">
                <a16:creationId xmlns:a16="http://schemas.microsoft.com/office/drawing/2014/main" id="{860F29DA-7764-7AF3-025C-931B7D9B6C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5791200"/>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79FD822F-26FF-5A12-7CD4-6C40E460AE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E694E55C-B535-42CB-91F1-88BC87820FF1}" type="slidenum">
              <a:rPr lang="en-US" altLang="en-US" sz="1200" smtClean="0"/>
              <a:pPr>
                <a:lnSpc>
                  <a:spcPct val="100000"/>
                </a:lnSpc>
                <a:spcBef>
                  <a:spcPct val="0"/>
                </a:spcBef>
                <a:buClrTx/>
                <a:buFontTx/>
                <a:buNone/>
              </a:pPr>
              <a:t>9</a:t>
            </a:fld>
            <a:endParaRPr lang="en-US" altLang="en-US" sz="1200"/>
          </a:p>
        </p:txBody>
      </p:sp>
      <p:sp>
        <p:nvSpPr>
          <p:cNvPr id="22531" name="Rectangle 2">
            <a:extLst>
              <a:ext uri="{FF2B5EF4-FFF2-40B4-BE49-F238E27FC236}">
                <a16:creationId xmlns:a16="http://schemas.microsoft.com/office/drawing/2014/main" id="{524B6ADE-1C12-9995-61D5-9121D853E558}"/>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22532" name="Text Box 64">
            <a:extLst>
              <a:ext uri="{FF2B5EF4-FFF2-40B4-BE49-F238E27FC236}">
                <a16:creationId xmlns:a16="http://schemas.microsoft.com/office/drawing/2014/main" id="{76FD9AAF-A77C-C3BD-CB74-F0D44FE59843}"/>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70F76C91-2D2C-6118-8307-ADD44E080440}"/>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8" name="Content Placeholder 2">
            <a:extLst>
              <a:ext uri="{FF2B5EF4-FFF2-40B4-BE49-F238E27FC236}">
                <a16:creationId xmlns:a16="http://schemas.microsoft.com/office/drawing/2014/main" id="{F33243D6-EB79-32EE-4EE1-E6B5C3C34E5D}"/>
              </a:ext>
            </a:extLst>
          </p:cNvPr>
          <p:cNvSpPr>
            <a:spLocks noGrp="1"/>
          </p:cNvSpPr>
          <p:nvPr>
            <p:ph idx="1"/>
          </p:nvPr>
        </p:nvSpPr>
        <p:spPr>
          <a:xfrm>
            <a:off x="76200" y="1752600"/>
            <a:ext cx="8915400" cy="4953000"/>
          </a:xfrm>
        </p:spPr>
        <p:txBody>
          <a:bodyPr>
            <a:normAutofit/>
          </a:bodyPr>
          <a:lstStyle/>
          <a:p>
            <a:pPr>
              <a:buFont typeface="Wingdings" panose="05000000000000000000" pitchFamily="2" charset="2"/>
              <a:buNone/>
              <a:defRPr/>
            </a:pPr>
            <a:r>
              <a:rPr lang="en-US" sz="2800" b="1" dirty="0">
                <a:solidFill>
                  <a:srgbClr val="C00000"/>
                </a:solidFill>
                <a:latin typeface="+mj-lt"/>
              </a:rPr>
              <a:t>What are the benefits of an HSA?</a:t>
            </a:r>
          </a:p>
          <a:p>
            <a:pPr>
              <a:buClr>
                <a:srgbClr val="C00000"/>
              </a:buClr>
              <a:buFont typeface="Arial" panose="020B0604020202020204" pitchFamily="34" charset="0"/>
              <a:buChar char="•"/>
              <a:defRPr/>
            </a:pPr>
            <a:r>
              <a:rPr lang="en-US" sz="1800" dirty="0">
                <a:cs typeface="Arial" panose="020B0604020202020204" pitchFamily="34" charset="0"/>
              </a:rPr>
              <a:t>The money in your HSA (yours and employer contributions)</a:t>
            </a:r>
            <a:r>
              <a:rPr lang="en-US" sz="1800" b="1" dirty="0">
                <a:cs typeface="Arial" panose="020B0604020202020204" pitchFamily="34" charset="0"/>
              </a:rPr>
              <a:t> rolls over each year</a:t>
            </a:r>
          </a:p>
          <a:p>
            <a:pPr>
              <a:buClr>
                <a:srgbClr val="C00000"/>
              </a:buClr>
              <a:buFont typeface="Arial" panose="020B0604020202020204" pitchFamily="34" charset="0"/>
              <a:buChar char="•"/>
              <a:defRPr/>
            </a:pPr>
            <a:r>
              <a:rPr lang="en-US" sz="1800" dirty="0">
                <a:cs typeface="Arial" panose="020B0604020202020204" pitchFamily="34" charset="0"/>
              </a:rPr>
              <a:t>Use money in your account to pay deductible and qualified expenses including some</a:t>
            </a:r>
            <a:r>
              <a:rPr lang="en-US" sz="1800" b="1" dirty="0">
                <a:cs typeface="Arial" panose="020B0604020202020204" pitchFamily="34" charset="0"/>
              </a:rPr>
              <a:t> not covered by the CDHP (i.e. vision and dental, hearing aids, acupuncture etc.)</a:t>
            </a:r>
            <a:endParaRPr lang="en-US" sz="1800" dirty="0">
              <a:cs typeface="Arial" panose="020B0604020202020204" pitchFamily="34" charset="0"/>
            </a:endParaRPr>
          </a:p>
          <a:p>
            <a:pPr>
              <a:buClr>
                <a:srgbClr val="C00000"/>
              </a:buClr>
              <a:buFont typeface="Arial" panose="020B0604020202020204" pitchFamily="34" charset="0"/>
              <a:buChar char="•"/>
              <a:defRPr/>
            </a:pPr>
            <a:r>
              <a:rPr lang="en-US" sz="1800" dirty="0">
                <a:cs typeface="Arial" panose="020B0604020202020204" pitchFamily="34" charset="0"/>
              </a:rPr>
              <a:t>The money is yours! Take it with you if you leave, retire or change plans</a:t>
            </a:r>
          </a:p>
          <a:p>
            <a:pPr>
              <a:buClr>
                <a:srgbClr val="C00000"/>
              </a:buClr>
              <a:buFont typeface="Arial" panose="020B0604020202020204" pitchFamily="34" charset="0"/>
              <a:buChar char="•"/>
              <a:defRPr/>
            </a:pPr>
            <a:r>
              <a:rPr lang="en-US" sz="1800" dirty="0">
                <a:cs typeface="Arial" panose="020B0604020202020204" pitchFamily="34" charset="0"/>
              </a:rPr>
              <a:t>The HSA offers tax advantages on money in your account:</a:t>
            </a:r>
          </a:p>
          <a:p>
            <a:pPr lvl="2">
              <a:buClr>
                <a:srgbClr val="C00000"/>
              </a:buClr>
              <a:buFont typeface="Arial" panose="020B0604020202020204" pitchFamily="34" charset="0"/>
              <a:buChar char="•"/>
              <a:defRPr/>
            </a:pPr>
            <a:r>
              <a:rPr lang="en-US" sz="1800" dirty="0">
                <a:cs typeface="Arial" panose="020B0604020202020204" pitchFamily="34" charset="0"/>
              </a:rPr>
              <a:t>1. Both employer and employee contributions are tax free.</a:t>
            </a:r>
          </a:p>
          <a:p>
            <a:pPr lvl="2">
              <a:buClr>
                <a:srgbClr val="C00000"/>
              </a:buClr>
              <a:buFont typeface="Arial" panose="020B0604020202020204" pitchFamily="34" charset="0"/>
              <a:buChar char="•"/>
              <a:defRPr/>
            </a:pPr>
            <a:r>
              <a:rPr lang="en-US" sz="1800" dirty="0">
                <a:cs typeface="Arial" panose="020B0604020202020204" pitchFamily="34" charset="0"/>
              </a:rPr>
              <a:t>2. Withdrawals for qualified medical expenses are tax free.</a:t>
            </a:r>
          </a:p>
          <a:p>
            <a:pPr lvl="2">
              <a:buClr>
                <a:srgbClr val="C00000"/>
              </a:buClr>
              <a:buFont typeface="Arial" panose="020B0604020202020204" pitchFamily="34" charset="0"/>
              <a:buChar char="•"/>
              <a:defRPr/>
            </a:pPr>
            <a:r>
              <a:rPr lang="en-US" sz="1800" dirty="0">
                <a:cs typeface="Arial" panose="020B0604020202020204" pitchFamily="34" charset="0"/>
              </a:rPr>
              <a:t>3. Interest earned is tax free</a:t>
            </a:r>
          </a:p>
          <a:p>
            <a:pPr>
              <a:buClr>
                <a:srgbClr val="C00000"/>
              </a:buClr>
              <a:buFont typeface="Arial" panose="020B0604020202020204" pitchFamily="34" charset="0"/>
              <a:buChar char="•"/>
              <a:defRPr/>
            </a:pPr>
            <a:r>
              <a:rPr lang="en-US" sz="1800" dirty="0">
                <a:cs typeface="Arial" panose="020B0604020202020204" pitchFamily="34" charset="0"/>
              </a:rPr>
              <a:t>HSA is a retirement savings account option</a:t>
            </a:r>
            <a:r>
              <a:rPr lang="en-US" sz="2000" dirty="0">
                <a:cs typeface="Arial" panose="020B0604020202020204" pitchFamily="34" charset="0"/>
              </a:rPr>
              <a:t>.  </a:t>
            </a:r>
          </a:p>
          <a:p>
            <a:pPr marL="0" indent="0">
              <a:buClr>
                <a:srgbClr val="C00000"/>
              </a:buClr>
              <a:buFont typeface="Wingdings" panose="05000000000000000000" pitchFamily="2" charset="2"/>
              <a:buNone/>
              <a:defRPr/>
            </a:pPr>
            <a:endParaRPr lang="en-US" sz="2000" b="1" dirty="0">
              <a:solidFill>
                <a:srgbClr val="C00000"/>
              </a:solidFill>
              <a:cs typeface="Arial" panose="020B0604020202020204" pitchFamily="34" charset="0"/>
            </a:endParaRPr>
          </a:p>
          <a:p>
            <a:pPr>
              <a:buClr>
                <a:srgbClr val="C00000"/>
              </a:buClr>
              <a:buFont typeface="Arial" panose="020B0604020202020204" pitchFamily="34" charset="0"/>
              <a:buChar char="•"/>
              <a:defRPr/>
            </a:pPr>
            <a:endParaRPr lang="en-US" sz="2000" b="1" dirty="0">
              <a:solidFill>
                <a:srgbClr val="C00000"/>
              </a:solidFill>
              <a:cs typeface="Arial" panose="020B0604020202020204" pitchFamily="34" charset="0"/>
            </a:endParaRPr>
          </a:p>
          <a:p>
            <a:pPr>
              <a:buFont typeface="Wingdings" panose="05000000000000000000" pitchFamily="2" charset="2"/>
              <a:buNone/>
              <a:defRPr/>
            </a:pPr>
            <a:endParaRPr lang="en-US" sz="2800" b="1" dirty="0">
              <a:solidFill>
                <a:srgbClr val="C00000"/>
              </a:solidFill>
              <a:latin typeface="+mj-lt"/>
            </a:endParaRPr>
          </a:p>
          <a:p>
            <a:pPr>
              <a:buFont typeface="Wingdings" panose="05000000000000000000" pitchFamily="2" charset="2"/>
              <a:buNone/>
              <a:defRPr/>
            </a:pPr>
            <a:endParaRPr lang="en-US" sz="2800" b="1" dirty="0">
              <a:solidFill>
                <a:srgbClr val="C00000"/>
              </a:solidFill>
              <a:latin typeface="+mj-lt"/>
            </a:endParaRPr>
          </a:p>
          <a:p>
            <a:pPr>
              <a:buFont typeface="Wingdings" panose="05000000000000000000" pitchFamily="2" charset="2"/>
              <a:buNone/>
              <a:defRPr/>
            </a:pPr>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BE0242E8-E1B6-715C-BEC3-44A8F9AA33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70BA46-06C8-4C53-B09D-67AAE217968A}" type="slidenum">
              <a:rPr lang="en-US" altLang="en-US" smtClean="0">
                <a:solidFill>
                  <a:srgbClr val="000000"/>
                </a:solidFill>
                <a:ea typeface="MS PGothic" panose="020B0600070205080204" pitchFamily="34" charset="-128"/>
              </a:rPr>
              <a:pPr/>
              <a:t>10</a:t>
            </a:fld>
            <a:endParaRPr lang="en-US" altLang="en-US">
              <a:solidFill>
                <a:srgbClr val="000000"/>
              </a:solidFill>
              <a:ea typeface="MS PGothic" panose="020B0600070205080204" pitchFamily="34" charset="-128"/>
            </a:endParaRPr>
          </a:p>
        </p:txBody>
      </p:sp>
      <p:sp>
        <p:nvSpPr>
          <p:cNvPr id="24579" name="Rectangle 2">
            <a:extLst>
              <a:ext uri="{FF2B5EF4-FFF2-40B4-BE49-F238E27FC236}">
                <a16:creationId xmlns:a16="http://schemas.microsoft.com/office/drawing/2014/main" id="{FCD4F705-D370-7BC2-EEE6-41AA5B6C9BE7}"/>
              </a:ext>
            </a:extLst>
          </p:cNvPr>
          <p:cNvSpPr>
            <a:spLocks noGrp="1" noChangeArrowheads="1"/>
          </p:cNvSpPr>
          <p:nvPr>
            <p:ph type="title"/>
          </p:nvPr>
        </p:nvSpPr>
        <p:spPr>
          <a:xfrm>
            <a:off x="228600" y="274638"/>
            <a:ext cx="8229600" cy="1143000"/>
          </a:xfrm>
        </p:spPr>
        <p:txBody>
          <a:bodyPr anchor="b"/>
          <a:lstStyle/>
          <a:p>
            <a:pPr eaLnBrk="1" hangingPunct="1"/>
            <a:r>
              <a:rPr lang="en-US" altLang="en-US" sz="4000">
                <a:solidFill>
                  <a:schemeClr val="bg1"/>
                </a:solidFill>
                <a:latin typeface="Arial Condensed Bold"/>
              </a:rPr>
              <a:t>Health Insurance </a:t>
            </a:r>
          </a:p>
        </p:txBody>
      </p:sp>
      <p:sp>
        <p:nvSpPr>
          <p:cNvPr id="13316" name="Rectangle 3">
            <a:extLst>
              <a:ext uri="{FF2B5EF4-FFF2-40B4-BE49-F238E27FC236}">
                <a16:creationId xmlns:a16="http://schemas.microsoft.com/office/drawing/2014/main" id="{8961AF69-FD9B-FD41-61C1-D8C362C13836}"/>
              </a:ext>
            </a:extLst>
          </p:cNvPr>
          <p:cNvSpPr>
            <a:spLocks noGrp="1" noChangeArrowheads="1"/>
          </p:cNvSpPr>
          <p:nvPr>
            <p:ph type="body" idx="1"/>
          </p:nvPr>
        </p:nvSpPr>
        <p:spPr>
          <a:xfrm>
            <a:off x="0" y="1676400"/>
            <a:ext cx="8991600" cy="4743450"/>
          </a:xfrm>
        </p:spPr>
        <p:txBody>
          <a:bodyPr/>
          <a:lstStyle/>
          <a:p>
            <a:pPr marL="0" indent="0">
              <a:lnSpc>
                <a:spcPct val="100000"/>
              </a:lnSpc>
              <a:spcBef>
                <a:spcPts val="0"/>
              </a:spcBef>
              <a:buClr>
                <a:srgbClr val="0098DB"/>
              </a:buClr>
              <a:buFont typeface="Wingdings" panose="05000000000000000000" pitchFamily="2" charset="2"/>
              <a:buNone/>
              <a:defRPr/>
            </a:pPr>
            <a:r>
              <a:rPr lang="en-US" sz="2000" b="1" dirty="0">
                <a:solidFill>
                  <a:srgbClr val="C00000"/>
                </a:solidFill>
              </a:rPr>
              <a:t>How does the CDHP/HSA work?</a:t>
            </a:r>
            <a:endParaRPr lang="en-US" sz="2000" dirty="0">
              <a:solidFill>
                <a:srgbClr val="C00000"/>
              </a:solidFill>
            </a:endParaRPr>
          </a:p>
          <a:p>
            <a:pPr marL="0" indent="0">
              <a:lnSpc>
                <a:spcPct val="100000"/>
              </a:lnSpc>
              <a:spcBef>
                <a:spcPts val="0"/>
              </a:spcBef>
              <a:buFont typeface="Wingdings" panose="05000000000000000000" pitchFamily="2" charset="2"/>
              <a:buNone/>
              <a:defRPr/>
            </a:pPr>
            <a:r>
              <a:rPr lang="en-US" sz="1800" b="1" dirty="0">
                <a:latin typeface="Myriad Pro"/>
              </a:rPr>
              <a:t>You get a HSA to save! </a:t>
            </a:r>
            <a:r>
              <a:rPr lang="en-US" sz="1800" dirty="0">
                <a:latin typeface="Myriad Pro"/>
              </a:rPr>
              <a:t>The state will put money into your account, and you can contribute too. For example, you can put the difference in premiums between the CDHP and PPO (premium savings) into your account each month. </a:t>
            </a:r>
          </a:p>
          <a:p>
            <a:pPr marL="0" indent="0">
              <a:lnSpc>
                <a:spcPct val="100000"/>
              </a:lnSpc>
              <a:spcBef>
                <a:spcPts val="0"/>
              </a:spcBef>
              <a:buFont typeface="Wingdings" panose="05000000000000000000" pitchFamily="2" charset="2"/>
              <a:buNone/>
              <a:defRPr/>
            </a:pPr>
            <a:endParaRPr lang="en-US" sz="1800" dirty="0"/>
          </a:p>
          <a:p>
            <a:pPr marL="0" indent="0">
              <a:lnSpc>
                <a:spcPct val="100000"/>
              </a:lnSpc>
              <a:spcBef>
                <a:spcPts val="0"/>
              </a:spcBef>
              <a:buFont typeface="Wingdings" panose="05000000000000000000" pitchFamily="2" charset="2"/>
              <a:buNone/>
              <a:defRPr/>
            </a:pPr>
            <a:r>
              <a:rPr lang="en-US" sz="1800" dirty="0"/>
              <a:t>You can use your HSA money to pay for your out-of-pocket costs like your deductible, coinsurance for doctor’s visits and prescription drugs. Your HSA money rolls over each year — you keep it if you leave or retire.</a:t>
            </a:r>
          </a:p>
          <a:p>
            <a:pPr marL="231775" indent="-231775">
              <a:lnSpc>
                <a:spcPct val="100000"/>
              </a:lnSpc>
              <a:spcBef>
                <a:spcPts val="0"/>
              </a:spcBef>
              <a:buClr>
                <a:srgbClr val="C00000"/>
              </a:buClr>
              <a:buFont typeface="Arial" panose="020B0604020202020204" pitchFamily="34" charset="0"/>
              <a:buChar char="•"/>
              <a:defRPr/>
            </a:pPr>
            <a:r>
              <a:rPr lang="en-US" sz="1600" dirty="0"/>
              <a:t>When you turn 65, you can use money in your HSA for non-medical expenses (before age 65 non-medical expenses are both taxed and subject to a 20% penalty. After age 65, non-medical expenses are taxed, but the 20% penalty does not apply).</a:t>
            </a:r>
          </a:p>
          <a:p>
            <a:pPr marL="0" indent="0">
              <a:lnSpc>
                <a:spcPct val="100000"/>
              </a:lnSpc>
              <a:spcBef>
                <a:spcPts val="0"/>
              </a:spcBef>
              <a:buClr>
                <a:srgbClr val="C00000"/>
              </a:buClr>
              <a:buFont typeface="Wingdings" panose="05000000000000000000" pitchFamily="2" charset="2"/>
              <a:buNone/>
              <a:defRPr/>
            </a:pPr>
            <a:endParaRPr lang="en-US" sz="1600" dirty="0"/>
          </a:p>
          <a:p>
            <a:pPr>
              <a:lnSpc>
                <a:spcPct val="100000"/>
              </a:lnSpc>
              <a:spcBef>
                <a:spcPts val="0"/>
              </a:spcBef>
              <a:buClr>
                <a:srgbClr val="C00000"/>
              </a:buClr>
              <a:buFont typeface="Arial" panose="020B0604020202020204" pitchFamily="34" charset="0"/>
              <a:buChar char="•"/>
              <a:defRPr/>
            </a:pPr>
            <a:r>
              <a:rPr lang="en-US" sz="1800" b="1" dirty="0"/>
              <a:t>Maximum HSA contribution amounts (includes employer contributions)</a:t>
            </a:r>
            <a:r>
              <a:rPr lang="en-US" sz="1800" dirty="0"/>
              <a:t>:</a:t>
            </a:r>
          </a:p>
          <a:p>
            <a:pPr marL="463550" lvl="3" indent="-231775">
              <a:lnSpc>
                <a:spcPct val="100000"/>
              </a:lnSpc>
              <a:spcBef>
                <a:spcPts val="0"/>
              </a:spcBef>
              <a:buClr>
                <a:srgbClr val="C00000"/>
              </a:buClr>
              <a:buFont typeface="Arial" panose="020B0604020202020204" pitchFamily="34" charset="0"/>
              <a:buChar char="•"/>
              <a:defRPr/>
            </a:pPr>
            <a:r>
              <a:rPr lang="en-US" sz="1600" dirty="0">
                <a:ea typeface="+mn-ea"/>
              </a:rPr>
              <a:t>$4400 for employee only coverage</a:t>
            </a:r>
          </a:p>
          <a:p>
            <a:pPr marL="463550" lvl="3" indent="-231775">
              <a:lnSpc>
                <a:spcPct val="100000"/>
              </a:lnSpc>
              <a:spcBef>
                <a:spcPts val="0"/>
              </a:spcBef>
              <a:buClr>
                <a:srgbClr val="C00000"/>
              </a:buClr>
              <a:buFont typeface="Arial" panose="020B0604020202020204" pitchFamily="34" charset="0"/>
              <a:buChar char="•"/>
              <a:defRPr/>
            </a:pPr>
            <a:r>
              <a:rPr lang="en-US" sz="1600" dirty="0">
                <a:ea typeface="+mn-ea"/>
              </a:rPr>
              <a:t>$8,750 for all other tiers (includes state or employer contributions) </a:t>
            </a:r>
          </a:p>
          <a:p>
            <a:pPr marL="463550" lvl="3" indent="-231775">
              <a:lnSpc>
                <a:spcPct val="100000"/>
              </a:lnSpc>
              <a:spcBef>
                <a:spcPts val="0"/>
              </a:spcBef>
              <a:buClr>
                <a:srgbClr val="C00000"/>
              </a:buClr>
              <a:buFont typeface="Arial" panose="020B0604020202020204" pitchFamily="34" charset="0"/>
              <a:buChar char="•"/>
              <a:defRPr/>
            </a:pPr>
            <a:r>
              <a:rPr lang="en-US" sz="1600" dirty="0">
                <a:ea typeface="+mn-ea"/>
              </a:rPr>
              <a:t>Members 55 or older can save an extra $1,000 in a catch up contribution during the plan year </a:t>
            </a:r>
          </a:p>
          <a:p>
            <a:pPr marL="384175" lvl="2" indent="0" eaLnBrk="1" hangingPunct="1">
              <a:lnSpc>
                <a:spcPct val="80000"/>
              </a:lnSpc>
              <a:spcBef>
                <a:spcPct val="0"/>
              </a:spcBef>
              <a:spcAft>
                <a:spcPts val="1200"/>
              </a:spcAft>
              <a:buClr>
                <a:schemeClr val="accent2"/>
              </a:buClr>
              <a:buSzPct val="110000"/>
              <a:buFontTx/>
              <a:buNone/>
              <a:defRPr/>
            </a:pPr>
            <a:endParaRPr lang="en-US" sz="1600" dirty="0">
              <a:ea typeface="+mn-ea"/>
            </a:endParaRPr>
          </a:p>
          <a:p>
            <a:pPr marL="803275" lvl="2" indent="-419100" eaLnBrk="1" hangingPunct="1">
              <a:lnSpc>
                <a:spcPct val="80000"/>
              </a:lnSpc>
              <a:spcBef>
                <a:spcPct val="0"/>
              </a:spcBef>
              <a:spcAft>
                <a:spcPts val="1200"/>
              </a:spcAft>
              <a:buClr>
                <a:schemeClr val="accent2"/>
              </a:buClr>
              <a:buSzPct val="110000"/>
              <a:buFontTx/>
              <a:buChar char="•"/>
              <a:defRPr/>
            </a:pPr>
            <a:endParaRPr lang="en-US" sz="1600" dirty="0">
              <a:ea typeface="+mn-ea"/>
            </a:endParaRPr>
          </a:p>
          <a:p>
            <a:pPr marL="803275" lvl="2" indent="-419100" eaLnBrk="1" hangingPunct="1">
              <a:lnSpc>
                <a:spcPct val="80000"/>
              </a:lnSpc>
              <a:spcBef>
                <a:spcPct val="0"/>
              </a:spcBef>
              <a:spcAft>
                <a:spcPts val="1200"/>
              </a:spcAft>
              <a:buClr>
                <a:schemeClr val="accent2"/>
              </a:buClr>
              <a:buSzPct val="110000"/>
              <a:buFontTx/>
              <a:buChar char="•"/>
              <a:defRPr/>
            </a:pPr>
            <a:endParaRPr lang="en-US" sz="1600" b="1" dirty="0">
              <a:ea typeface="+mn-ea"/>
            </a:endParaRPr>
          </a:p>
          <a:p>
            <a:pPr marL="419100" indent="-419100" eaLnBrk="1" hangingPunct="1">
              <a:lnSpc>
                <a:spcPct val="80000"/>
              </a:lnSpc>
              <a:spcBef>
                <a:spcPct val="0"/>
              </a:spcBef>
              <a:spcAft>
                <a:spcPts val="1200"/>
              </a:spcAft>
              <a:buClr>
                <a:schemeClr val="accent2"/>
              </a:buClr>
              <a:buSzPct val="110000"/>
              <a:buFontTx/>
              <a:buChar char="•"/>
              <a:defRPr/>
            </a:pPr>
            <a:endParaRPr lang="en-US" sz="1600" b="1" dirty="0"/>
          </a:p>
          <a:p>
            <a:pPr marL="0" indent="0" eaLnBrk="1" hangingPunct="1">
              <a:lnSpc>
                <a:spcPct val="80000"/>
              </a:lnSpc>
              <a:spcBef>
                <a:spcPct val="0"/>
              </a:spcBef>
              <a:spcAft>
                <a:spcPts val="1200"/>
              </a:spcAft>
              <a:buClr>
                <a:schemeClr val="accent2"/>
              </a:buClr>
              <a:buSzPct val="110000"/>
              <a:buFont typeface="Wingdings" panose="05000000000000000000" pitchFamily="2" charset="2"/>
              <a:buNone/>
              <a:defRPr/>
            </a:pPr>
            <a:endParaRPr lang="en-US" sz="1600" dirty="0"/>
          </a:p>
        </p:txBody>
      </p:sp>
      <p:sp>
        <p:nvSpPr>
          <p:cNvPr id="24581" name="TextBox 4">
            <a:extLst>
              <a:ext uri="{FF2B5EF4-FFF2-40B4-BE49-F238E27FC236}">
                <a16:creationId xmlns:a16="http://schemas.microsoft.com/office/drawing/2014/main" id="{40E15CBF-57E6-F81F-B5FE-80EF8697B5E4}"/>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6159A030-94B1-9C91-005F-E7F982AB4E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C83636FF-43E0-4109-9542-E69F2596822B}" type="slidenum">
              <a:rPr lang="en-US" altLang="en-US" sz="1200" smtClean="0"/>
              <a:pPr>
                <a:lnSpc>
                  <a:spcPct val="100000"/>
                </a:lnSpc>
                <a:spcBef>
                  <a:spcPct val="0"/>
                </a:spcBef>
                <a:buClrTx/>
                <a:buFontTx/>
                <a:buNone/>
              </a:pPr>
              <a:t>11</a:t>
            </a:fld>
            <a:endParaRPr lang="en-US" altLang="en-US" sz="1200"/>
          </a:p>
        </p:txBody>
      </p:sp>
      <p:sp>
        <p:nvSpPr>
          <p:cNvPr id="26627" name="Rectangle 2">
            <a:extLst>
              <a:ext uri="{FF2B5EF4-FFF2-40B4-BE49-F238E27FC236}">
                <a16:creationId xmlns:a16="http://schemas.microsoft.com/office/drawing/2014/main" id="{6B136C59-E079-6415-71A8-8D147DCF7E11}"/>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26628" name="Text Box 64">
            <a:extLst>
              <a:ext uri="{FF2B5EF4-FFF2-40B4-BE49-F238E27FC236}">
                <a16:creationId xmlns:a16="http://schemas.microsoft.com/office/drawing/2014/main" id="{D380953C-2E99-C6D0-B293-0E6C764DF1AD}"/>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4D885DD6-260B-2314-9A4A-64108AAE193A}"/>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8" name="Content Placeholder 2">
            <a:extLst>
              <a:ext uri="{FF2B5EF4-FFF2-40B4-BE49-F238E27FC236}">
                <a16:creationId xmlns:a16="http://schemas.microsoft.com/office/drawing/2014/main" id="{B03FF7E0-1880-7413-6988-01EBB8DB02C2}"/>
              </a:ext>
            </a:extLst>
          </p:cNvPr>
          <p:cNvSpPr>
            <a:spLocks noGrp="1"/>
          </p:cNvSpPr>
          <p:nvPr>
            <p:ph idx="1"/>
          </p:nvPr>
        </p:nvSpPr>
        <p:spPr>
          <a:xfrm>
            <a:off x="76200" y="1676400"/>
            <a:ext cx="8839200" cy="4648200"/>
          </a:xfrm>
        </p:spPr>
        <p:txBody>
          <a:bodyPr>
            <a:normAutofit/>
          </a:bodyPr>
          <a:lstStyle/>
          <a:p>
            <a:pPr>
              <a:buFont typeface="Wingdings" panose="05000000000000000000" pitchFamily="2" charset="2"/>
              <a:buNone/>
              <a:defRPr/>
            </a:pPr>
            <a:r>
              <a:rPr lang="en-US" sz="2400" b="1" dirty="0">
                <a:solidFill>
                  <a:srgbClr val="C00000"/>
                </a:solidFill>
                <a:latin typeface="+mj-lt"/>
              </a:rPr>
              <a:t>TASC – Health Savings Account </a:t>
            </a:r>
          </a:p>
          <a:p>
            <a:pPr>
              <a:buFont typeface="Wingdings" panose="05000000000000000000" pitchFamily="2" charset="2"/>
              <a:buNone/>
              <a:defRPr/>
            </a:pPr>
            <a:endParaRPr lang="en-US" sz="2400" b="1" dirty="0">
              <a:solidFill>
                <a:srgbClr val="C00000"/>
              </a:solidFill>
              <a:latin typeface="+mj-lt"/>
            </a:endParaRPr>
          </a:p>
          <a:p>
            <a:pPr>
              <a:lnSpc>
                <a:spcPct val="100000"/>
              </a:lnSpc>
              <a:spcBef>
                <a:spcPts val="0"/>
              </a:spcBef>
              <a:buClr>
                <a:srgbClr val="C00000"/>
              </a:buClr>
              <a:buFont typeface="Arial" panose="020B0604020202020204" pitchFamily="34" charset="0"/>
              <a:buChar char="•"/>
              <a:defRPr/>
            </a:pPr>
            <a:r>
              <a:rPr lang="en-US" sz="2000" b="1" dirty="0">
                <a:latin typeface="+mj-lt"/>
              </a:rPr>
              <a:t>If you choose to enroll in a HealthSavings CDHP, a health savings account is automatically opened for you. </a:t>
            </a:r>
          </a:p>
          <a:p>
            <a:pPr>
              <a:lnSpc>
                <a:spcPct val="100000"/>
              </a:lnSpc>
              <a:spcBef>
                <a:spcPts val="0"/>
              </a:spcBef>
              <a:buClr>
                <a:srgbClr val="C00000"/>
              </a:buClr>
              <a:buFont typeface="Arial" panose="020B0604020202020204" pitchFamily="34" charset="0"/>
              <a:buChar char="•"/>
              <a:defRPr/>
            </a:pPr>
            <a:r>
              <a:rPr lang="en-US" sz="2000" dirty="0"/>
              <a:t>TASC will send you a letter asking for additional information</a:t>
            </a:r>
          </a:p>
          <a:p>
            <a:pPr>
              <a:lnSpc>
                <a:spcPct val="100000"/>
              </a:lnSpc>
              <a:spcBef>
                <a:spcPts val="0"/>
              </a:spcBef>
              <a:buClr>
                <a:srgbClr val="C00000"/>
              </a:buClr>
              <a:buFont typeface="Arial" panose="020B0604020202020204" pitchFamily="34" charset="0"/>
              <a:buChar char="•"/>
              <a:defRPr/>
            </a:pPr>
            <a:r>
              <a:rPr lang="en-US" sz="2000" dirty="0"/>
              <a:t>Then, you will receive a debit card from TASC.</a:t>
            </a:r>
          </a:p>
          <a:p>
            <a:pPr>
              <a:lnSpc>
                <a:spcPct val="100000"/>
              </a:lnSpc>
              <a:spcBef>
                <a:spcPts val="0"/>
              </a:spcBef>
              <a:buClr>
                <a:srgbClr val="C00000"/>
              </a:buClr>
              <a:buFont typeface="Arial" panose="020B0604020202020204" pitchFamily="34" charset="0"/>
              <a:buChar char="•"/>
              <a:defRPr/>
            </a:pPr>
            <a:r>
              <a:rPr lang="en-US" sz="2000" dirty="0"/>
              <a:t> </a:t>
            </a:r>
            <a:r>
              <a:rPr lang="en-US" sz="2000" dirty="0">
                <a:latin typeface="+mj-lt"/>
              </a:rPr>
              <a:t>Register and access your TASC HSA online at </a:t>
            </a:r>
            <a:endParaRPr lang="en-US" b="1" dirty="0">
              <a:latin typeface="+mj-lt"/>
            </a:endParaRPr>
          </a:p>
          <a:p>
            <a:pPr marL="595313" lvl="3" indent="0">
              <a:buClr>
                <a:srgbClr val="C00000"/>
              </a:buClr>
              <a:buFontTx/>
              <a:buNone/>
              <a:defRPr/>
            </a:pPr>
            <a:r>
              <a:rPr lang="en-US" u="sng" dirty="0">
                <a:hlinkClick r:id="rId5" tooltip="www.stateoftntasc.com"/>
              </a:rPr>
              <a:t>www.stateoftntasc.com</a:t>
            </a:r>
            <a:endParaRPr lang="en-US" sz="1800" dirty="0">
              <a:latin typeface="+mj-lt"/>
            </a:endParaRPr>
          </a:p>
          <a:p>
            <a:pPr marL="196850" lvl="3">
              <a:buClr>
                <a:srgbClr val="C00000"/>
              </a:buClr>
              <a:buFont typeface="Arial" panose="020B0604020202020204" pitchFamily="34" charset="0"/>
              <a:buChar char="•"/>
              <a:defRPr/>
            </a:pPr>
            <a:endParaRPr lang="en-US" sz="1800" dirty="0">
              <a:latin typeface="+mj-lt"/>
            </a:endParaRPr>
          </a:p>
          <a:p>
            <a:pPr lvl="3">
              <a:buClr>
                <a:srgbClr val="C00000"/>
              </a:buClr>
              <a:buFont typeface="Arial" panose="020B0604020202020204" pitchFamily="34" charset="0"/>
              <a:buChar char="•"/>
              <a:defRPr/>
            </a:pPr>
            <a:endParaRPr lang="en-US" sz="2600" b="1" dirty="0">
              <a:solidFill>
                <a:srgbClr val="C00000"/>
              </a:solidFill>
              <a:latin typeface="+mj-lt"/>
            </a:endParaRPr>
          </a:p>
          <a:p>
            <a:pPr>
              <a:buFont typeface="Wingdings" panose="05000000000000000000" pitchFamily="2" charset="2"/>
              <a:buNone/>
              <a:defRPr/>
            </a:pPr>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7849D841-6893-2C43-FF4A-65479291BF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BF28921B-EBF9-4FA3-BD30-2891EC439CE6}" type="slidenum">
              <a:rPr lang="en-US" altLang="en-US" sz="1200" smtClean="0"/>
              <a:pPr>
                <a:lnSpc>
                  <a:spcPct val="100000"/>
                </a:lnSpc>
                <a:spcBef>
                  <a:spcPct val="0"/>
                </a:spcBef>
                <a:buClrTx/>
                <a:buFontTx/>
                <a:buNone/>
              </a:pPr>
              <a:t>12</a:t>
            </a:fld>
            <a:endParaRPr lang="en-US" altLang="en-US" sz="1200"/>
          </a:p>
        </p:txBody>
      </p:sp>
      <p:sp>
        <p:nvSpPr>
          <p:cNvPr id="28675" name="Rectangle 2">
            <a:extLst>
              <a:ext uri="{FF2B5EF4-FFF2-40B4-BE49-F238E27FC236}">
                <a16:creationId xmlns:a16="http://schemas.microsoft.com/office/drawing/2014/main" id="{E8C32A99-2732-14AC-5474-98402BC2B0BC}"/>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28676" name="Text Box 64">
            <a:extLst>
              <a:ext uri="{FF2B5EF4-FFF2-40B4-BE49-F238E27FC236}">
                <a16:creationId xmlns:a16="http://schemas.microsoft.com/office/drawing/2014/main" id="{228E3902-3FDB-808E-4D56-F07DF922DEE4}"/>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365B16C3-CAD7-AB7E-25FC-657722E78976}"/>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8" name="Content Placeholder 2">
            <a:extLst>
              <a:ext uri="{FF2B5EF4-FFF2-40B4-BE49-F238E27FC236}">
                <a16:creationId xmlns:a16="http://schemas.microsoft.com/office/drawing/2014/main" id="{95623C68-8AF2-86CA-40BE-5E32C82CFF2B}"/>
              </a:ext>
            </a:extLst>
          </p:cNvPr>
          <p:cNvSpPr>
            <a:spLocks noGrp="1"/>
          </p:cNvSpPr>
          <p:nvPr>
            <p:ph idx="1"/>
          </p:nvPr>
        </p:nvSpPr>
        <p:spPr>
          <a:xfrm>
            <a:off x="76200" y="1657350"/>
            <a:ext cx="8915400" cy="5048250"/>
          </a:xfrm>
        </p:spPr>
        <p:txBody>
          <a:bodyPr>
            <a:normAutofit/>
          </a:bodyPr>
          <a:lstStyle/>
          <a:p>
            <a:pPr>
              <a:buFont typeface="Wingdings" panose="05000000000000000000" pitchFamily="2" charset="2"/>
              <a:buNone/>
              <a:defRPr/>
            </a:pPr>
            <a:r>
              <a:rPr lang="en-US" sz="2400" b="1" dirty="0">
                <a:solidFill>
                  <a:srgbClr val="C00000"/>
                </a:solidFill>
                <a:latin typeface="+mj-lt"/>
              </a:rPr>
              <a:t>TASC Bank– Health Savings Account </a:t>
            </a:r>
          </a:p>
          <a:p>
            <a:pPr lvl="1">
              <a:buClrTx/>
              <a:buFont typeface="Arial" panose="020B0604020202020204" pitchFamily="34" charset="0"/>
              <a:buChar char="•"/>
              <a:defRPr/>
            </a:pPr>
            <a:r>
              <a:rPr lang="en-US" sz="2000" b="1" dirty="0">
                <a:latin typeface="+mj-lt"/>
              </a:rPr>
              <a:t>TASC free mobile app</a:t>
            </a:r>
          </a:p>
          <a:p>
            <a:pPr lvl="2">
              <a:buClrTx/>
              <a:buFont typeface="Arial" panose="020B0604020202020204" pitchFamily="34" charset="0"/>
              <a:buChar char="•"/>
              <a:defRPr/>
            </a:pPr>
            <a:r>
              <a:rPr lang="en-US" sz="1600" dirty="0">
                <a:latin typeface="+mj-lt"/>
              </a:rPr>
              <a:t>Manage and access your account 24/7</a:t>
            </a:r>
          </a:p>
          <a:p>
            <a:pPr lvl="2">
              <a:buClrTx/>
              <a:buFont typeface="Arial" panose="020B0604020202020204" pitchFamily="34" charset="0"/>
              <a:buChar char="•"/>
              <a:defRPr/>
            </a:pPr>
            <a:r>
              <a:rPr lang="en-US" sz="1600" dirty="0">
                <a:latin typeface="+mj-lt"/>
              </a:rPr>
              <a:t>Available for most mobile digital devices</a:t>
            </a:r>
          </a:p>
          <a:p>
            <a:pPr lvl="2">
              <a:buClrTx/>
              <a:buFont typeface="Arial" panose="020B0604020202020204" pitchFamily="34" charset="0"/>
              <a:buChar char="•"/>
              <a:defRPr/>
            </a:pPr>
            <a:r>
              <a:rPr lang="en-US" sz="1600" dirty="0">
                <a:latin typeface="+mj-lt"/>
              </a:rPr>
              <a:t>Upload photos of receipts for tax purposes</a:t>
            </a:r>
          </a:p>
          <a:p>
            <a:pPr lvl="2">
              <a:buClrTx/>
              <a:buFont typeface="Arial" panose="020B0604020202020204" pitchFamily="34" charset="0"/>
              <a:buChar char="•"/>
              <a:defRPr/>
            </a:pPr>
            <a:endParaRPr lang="en-US" sz="1600" dirty="0">
              <a:latin typeface="+mj-lt"/>
            </a:endParaRPr>
          </a:p>
          <a:p>
            <a:pPr marL="457200" lvl="2" indent="-220663">
              <a:buClrTx/>
              <a:buFont typeface="Arial" panose="020B0604020202020204" pitchFamily="34" charset="0"/>
              <a:buChar char="•"/>
              <a:defRPr/>
            </a:pPr>
            <a:r>
              <a:rPr lang="en-US" sz="2000" b="1" dirty="0">
                <a:latin typeface="+mj-lt"/>
              </a:rPr>
              <a:t>Earn interest and invest your money</a:t>
            </a:r>
          </a:p>
          <a:p>
            <a:pPr marL="655638" lvl="3" indent="-220663">
              <a:buClrTx/>
              <a:buFont typeface="Arial" panose="020B0604020202020204" pitchFamily="34" charset="0"/>
              <a:buChar char="•"/>
              <a:defRPr/>
            </a:pPr>
            <a:r>
              <a:rPr lang="en-US" sz="1600" dirty="0">
                <a:latin typeface="+mj-lt"/>
              </a:rPr>
              <a:t>Earn tax free interest on HSA  </a:t>
            </a:r>
          </a:p>
          <a:p>
            <a:pPr marL="655638" lvl="3" indent="-220663">
              <a:buClrTx/>
              <a:buFont typeface="Arial" panose="020B0604020202020204" pitchFamily="34" charset="0"/>
              <a:buChar char="•"/>
              <a:defRPr/>
            </a:pPr>
            <a:r>
              <a:rPr lang="en-US" sz="1600" dirty="0">
                <a:latin typeface="+mj-lt"/>
              </a:rPr>
              <a:t>When account reaches $1,100 – may invest the funds over this amount online</a:t>
            </a:r>
          </a:p>
          <a:p>
            <a:pPr marL="393700" lvl="3" indent="0">
              <a:buClrTx/>
              <a:buFontTx/>
              <a:buNone/>
              <a:defRPr/>
            </a:pPr>
            <a:endParaRPr lang="en-US" sz="1600" dirty="0">
              <a:latin typeface="+mj-lt"/>
            </a:endParaRPr>
          </a:p>
          <a:p>
            <a:pPr marL="393700" lvl="3" indent="-157163">
              <a:buClrTx/>
              <a:buFont typeface="Arial" panose="020B0604020202020204" pitchFamily="34" charset="0"/>
              <a:buChar char="•"/>
              <a:defRPr/>
            </a:pPr>
            <a:r>
              <a:rPr lang="en-US" sz="1600" b="1" dirty="0">
                <a:latin typeface="+mj-lt"/>
              </a:rPr>
              <a:t>Account fees: </a:t>
            </a:r>
            <a:r>
              <a:rPr lang="en-US" sz="1600" dirty="0">
                <a:latin typeface="+mj-lt"/>
              </a:rPr>
              <a:t>The state pays monthly HSA maintenance fee while you’re enrolled in  HealthSavings CDHP. You are responsible for standard banking fees. If you leave your job, retire or choose a PPO option in the future, you will be responsible for paying any applicable HSA fees.</a:t>
            </a:r>
          </a:p>
          <a:p>
            <a:pPr>
              <a:buFont typeface="Wingdings" panose="05000000000000000000" pitchFamily="2" charset="2"/>
              <a:buNone/>
              <a:defRPr/>
            </a:pPr>
            <a:endParaRPr lang="en-US" sz="2800" b="1" dirty="0">
              <a:solidFill>
                <a:srgbClr val="C00000"/>
              </a:solidFill>
              <a:latin typeface="+mj-lt"/>
            </a:endParaRPr>
          </a:p>
          <a:p>
            <a:pPr>
              <a:buFont typeface="Wingdings" panose="05000000000000000000" pitchFamily="2" charset="2"/>
              <a:buNone/>
              <a:defRPr/>
            </a:pP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2914AEBF-1986-9F8D-EC7D-FC302F4B67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C8CBC613-EC4F-4728-BFDD-91E6F8DECA3A}" type="slidenum">
              <a:rPr lang="en-US" altLang="en-US" sz="1200" smtClean="0"/>
              <a:pPr>
                <a:lnSpc>
                  <a:spcPct val="100000"/>
                </a:lnSpc>
                <a:spcBef>
                  <a:spcPct val="0"/>
                </a:spcBef>
                <a:buClrTx/>
                <a:buFontTx/>
                <a:buNone/>
              </a:pPr>
              <a:t>13</a:t>
            </a:fld>
            <a:endParaRPr lang="en-US" altLang="en-US" sz="1200"/>
          </a:p>
        </p:txBody>
      </p:sp>
      <p:sp>
        <p:nvSpPr>
          <p:cNvPr id="30723" name="Rectangle 2">
            <a:extLst>
              <a:ext uri="{FF2B5EF4-FFF2-40B4-BE49-F238E27FC236}">
                <a16:creationId xmlns:a16="http://schemas.microsoft.com/office/drawing/2014/main" id="{13EC7610-C433-C010-01BA-567101450B28}"/>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Pharmacy Benefits</a:t>
            </a:r>
          </a:p>
        </p:txBody>
      </p:sp>
      <p:sp>
        <p:nvSpPr>
          <p:cNvPr id="6" name="TextBox 1">
            <a:extLst>
              <a:ext uri="{FF2B5EF4-FFF2-40B4-BE49-F238E27FC236}">
                <a16:creationId xmlns:a16="http://schemas.microsoft.com/office/drawing/2014/main" id="{714C7F50-C4FE-15FB-1842-21CE052C4306}"/>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2" name="Content Placeholder 1">
            <a:extLst>
              <a:ext uri="{FF2B5EF4-FFF2-40B4-BE49-F238E27FC236}">
                <a16:creationId xmlns:a16="http://schemas.microsoft.com/office/drawing/2014/main" id="{B21CC84D-6995-5193-9E5B-2E660F518470}"/>
              </a:ext>
            </a:extLst>
          </p:cNvPr>
          <p:cNvSpPr>
            <a:spLocks noGrp="1"/>
          </p:cNvSpPr>
          <p:nvPr>
            <p:ph idx="1"/>
          </p:nvPr>
        </p:nvSpPr>
        <p:spPr>
          <a:xfrm>
            <a:off x="152400" y="1646238"/>
            <a:ext cx="8839200" cy="4525962"/>
          </a:xfrm>
        </p:spPr>
        <p:txBody>
          <a:bodyPr/>
          <a:lstStyle/>
          <a:p>
            <a:pPr>
              <a:buFont typeface="Wingdings" panose="05000000000000000000" pitchFamily="2" charset="2"/>
              <a:buNone/>
              <a:defRPr/>
            </a:pPr>
            <a:r>
              <a:rPr lang="en-US" b="1" dirty="0">
                <a:solidFill>
                  <a:srgbClr val="C00000"/>
                </a:solidFill>
              </a:rPr>
              <a:t>CVS/Caremark is the pharmacy benefits manager for all plan members</a:t>
            </a:r>
          </a:p>
          <a:p>
            <a:pPr marL="342900" indent="-342900">
              <a:buClr>
                <a:srgbClr val="C00000"/>
              </a:buClr>
              <a:buFont typeface="Wingdings" panose="05000000000000000000" pitchFamily="2" charset="2"/>
              <a:buChar char="Ø"/>
              <a:defRPr/>
            </a:pPr>
            <a:r>
              <a:rPr lang="en-US" sz="1200" dirty="0"/>
              <a:t>Covered drug list is the same for both the PPOs and CDHPs</a:t>
            </a:r>
          </a:p>
          <a:p>
            <a:pPr marL="342900" indent="-342900">
              <a:buClr>
                <a:srgbClr val="C00000"/>
              </a:buClr>
              <a:buFont typeface="Wingdings" panose="05000000000000000000" pitchFamily="2" charset="2"/>
              <a:buChar char="Ø"/>
              <a:defRPr/>
            </a:pPr>
            <a:r>
              <a:rPr lang="en-US" sz="1200" dirty="0"/>
              <a:t>More than 67,000 independent and chain pharmacies throughout the U.S.</a:t>
            </a:r>
          </a:p>
          <a:p>
            <a:pPr marL="342900" indent="-342900">
              <a:buClr>
                <a:srgbClr val="C00000"/>
              </a:buClr>
              <a:buFont typeface="Wingdings" panose="05000000000000000000" pitchFamily="2" charset="2"/>
              <a:buChar char="Ø"/>
              <a:defRPr/>
            </a:pPr>
            <a:r>
              <a:rPr lang="en-US" sz="1200" dirty="0"/>
              <a:t>90-day supply of approved maintenance drugs is available at discounted rates</a:t>
            </a:r>
          </a:p>
          <a:p>
            <a:pPr marL="171450" lvl="3">
              <a:spcBef>
                <a:spcPts val="600"/>
              </a:spcBef>
              <a:spcAft>
                <a:spcPts val="0"/>
              </a:spcAft>
              <a:buClr>
                <a:srgbClr val="C4262E"/>
              </a:buClr>
              <a:buSzPct val="110000"/>
              <a:defRPr/>
            </a:pPr>
            <a:r>
              <a:rPr lang="en-US" sz="1200" b="1" dirty="0">
                <a:solidFill>
                  <a:srgbClr val="000000"/>
                </a:solidFill>
              </a:rPr>
              <a:t>Copay Installment Program for Maintenance Medications</a:t>
            </a:r>
          </a:p>
          <a:p>
            <a:pPr marL="681038" lvl="4" indent="-285750">
              <a:spcBef>
                <a:spcPts val="600"/>
              </a:spcBef>
              <a:spcAft>
                <a:spcPts val="0"/>
              </a:spcAft>
              <a:buClr>
                <a:srgbClr val="C4262E"/>
              </a:buClr>
              <a:buSzPct val="110000"/>
              <a:buFont typeface="Arial" panose="020B0604020202020204" pitchFamily="34" charset="0"/>
              <a:buChar char="•"/>
              <a:defRPr/>
            </a:pPr>
            <a:r>
              <a:rPr lang="en-US" sz="1200" dirty="0">
                <a:solidFill>
                  <a:srgbClr val="000000"/>
                </a:solidFill>
              </a:rPr>
              <a:t>You can spread the cost of your 90-day mail order prescriptions over a three-month period – at no additional cost to you. Enroll online or by calling CVS/Caremark customer care:</a:t>
            </a:r>
          </a:p>
          <a:p>
            <a:pPr marL="450850" lvl="2" indent="-285750">
              <a:spcBef>
                <a:spcPts val="0"/>
              </a:spcBef>
              <a:spcAft>
                <a:spcPts val="0"/>
              </a:spcAft>
              <a:buClr>
                <a:srgbClr val="C4262E"/>
              </a:buClr>
              <a:buSzPct val="110000"/>
              <a:buFont typeface="Arial" pitchFamily="34" charset="0"/>
              <a:buChar char="•"/>
              <a:defRPr/>
            </a:pPr>
            <a:endParaRPr lang="en-US" sz="1200" dirty="0">
              <a:solidFill>
                <a:srgbClr val="000000"/>
              </a:solidFill>
            </a:endParaRPr>
          </a:p>
          <a:p>
            <a:pPr marL="450850" lvl="2" indent="-285750">
              <a:spcBef>
                <a:spcPts val="0"/>
              </a:spcBef>
              <a:spcAft>
                <a:spcPts val="0"/>
              </a:spcAft>
              <a:buClr>
                <a:srgbClr val="C4262E"/>
              </a:buClr>
              <a:buSzPct val="110000"/>
              <a:buFont typeface="Arial" pitchFamily="34" charset="0"/>
              <a:buChar char="•"/>
              <a:defRPr/>
            </a:pPr>
            <a:r>
              <a:rPr lang="en-US" sz="1200" dirty="0">
                <a:solidFill>
                  <a:srgbClr val="000000"/>
                </a:solidFill>
              </a:rPr>
              <a:t>For each plan, how much you pay depends on the prescription tier:</a:t>
            </a:r>
          </a:p>
          <a:p>
            <a:pPr marL="747713" lvl="3" indent="277813">
              <a:spcBef>
                <a:spcPts val="0"/>
              </a:spcBef>
              <a:spcAft>
                <a:spcPts val="0"/>
              </a:spcAft>
              <a:buClr>
                <a:srgbClr val="C4262E"/>
              </a:buClr>
              <a:buSzPct val="110000"/>
              <a:buFont typeface="Arial" pitchFamily="34" charset="0"/>
              <a:buChar char="•"/>
              <a:defRPr/>
            </a:pPr>
            <a:r>
              <a:rPr lang="en-US" sz="1200" dirty="0">
                <a:solidFill>
                  <a:srgbClr val="000000"/>
                </a:solidFill>
              </a:rPr>
              <a:t>Lowest cost: Tier one/generic drug</a:t>
            </a:r>
          </a:p>
          <a:p>
            <a:pPr marL="747713" lvl="3" indent="277813">
              <a:spcBef>
                <a:spcPts val="0"/>
              </a:spcBef>
              <a:spcAft>
                <a:spcPts val="0"/>
              </a:spcAft>
              <a:buClr>
                <a:srgbClr val="C4262E"/>
              </a:buClr>
              <a:buSzPct val="110000"/>
              <a:buFont typeface="Arial" pitchFamily="34" charset="0"/>
              <a:buChar char="•"/>
              <a:defRPr/>
            </a:pPr>
            <a:r>
              <a:rPr lang="en-US" sz="1200" dirty="0">
                <a:solidFill>
                  <a:srgbClr val="000000"/>
                </a:solidFill>
              </a:rPr>
              <a:t>Higher cost: Tier two/preferred brand drug</a:t>
            </a:r>
          </a:p>
          <a:p>
            <a:pPr marL="747713" lvl="3" indent="277813">
              <a:spcBef>
                <a:spcPts val="0"/>
              </a:spcBef>
              <a:spcAft>
                <a:spcPts val="0"/>
              </a:spcAft>
              <a:buClr>
                <a:srgbClr val="C4262E"/>
              </a:buClr>
              <a:buSzPct val="110000"/>
              <a:buFont typeface="Arial" pitchFamily="34" charset="0"/>
              <a:buChar char="•"/>
              <a:defRPr/>
            </a:pPr>
            <a:r>
              <a:rPr lang="en-US" sz="1200" dirty="0">
                <a:solidFill>
                  <a:srgbClr val="000000"/>
                </a:solidFill>
              </a:rPr>
              <a:t>Highest cost: Tier three/non-preferred brand</a:t>
            </a:r>
          </a:p>
          <a:p>
            <a:pPr marL="747713" lvl="3" indent="277813">
              <a:spcBef>
                <a:spcPts val="0"/>
              </a:spcBef>
              <a:spcAft>
                <a:spcPts val="0"/>
              </a:spcAft>
              <a:buClr>
                <a:srgbClr val="C4262E"/>
              </a:buClr>
              <a:buSzPct val="110000"/>
              <a:buFont typeface="Arial" pitchFamily="34" charset="0"/>
              <a:buChar char="•"/>
              <a:defRPr/>
            </a:pPr>
            <a:r>
              <a:rPr lang="en-US" sz="1200" b="1" dirty="0">
                <a:solidFill>
                  <a:srgbClr val="000000"/>
                </a:solidFill>
              </a:rPr>
              <a:t>New specialty pharmacy tier - </a:t>
            </a:r>
            <a:r>
              <a:rPr lang="en-US" sz="1200" dirty="0"/>
              <a:t>10% coinsurance will apply with a member minimum ($50, 	and a maximum ($150) out-of-pocket. Members enrolled in a CDHP will pay coinsurance for specialty drugs.</a:t>
            </a:r>
          </a:p>
          <a:p>
            <a:pPr marL="528638" lvl="1" indent="-342900">
              <a:buClr>
                <a:srgbClr val="C00000"/>
              </a:buClr>
              <a:buFont typeface="Arial" panose="020B0604020202020204" pitchFamily="34" charset="0"/>
              <a:buChar char="•"/>
              <a:defRPr/>
            </a:pPr>
            <a:r>
              <a:rPr lang="en-US" sz="1200" dirty="0"/>
              <a:t>About 916 Tennessee pharmacies fill 90-day prescriptions in the Retail 90 Network</a:t>
            </a:r>
          </a:p>
          <a:p>
            <a:pPr marL="342900" indent="-342900">
              <a:buFont typeface="Wingdings" panose="05000000000000000000" pitchFamily="2" charset="2"/>
              <a:buChar char="Ø"/>
              <a:defRPr/>
            </a:pPr>
            <a:endParaRPr lang="en-US" sz="2000" dirty="0"/>
          </a:p>
        </p:txBody>
      </p:sp>
      <p:sp>
        <p:nvSpPr>
          <p:cNvPr id="30726" name="Text Box 75">
            <a:extLst>
              <a:ext uri="{FF2B5EF4-FFF2-40B4-BE49-F238E27FC236}">
                <a16:creationId xmlns:a16="http://schemas.microsoft.com/office/drawing/2014/main" id="{685E669E-3F21-0F51-8974-381A6B072034}"/>
              </a:ext>
            </a:extLst>
          </p:cNvPr>
          <p:cNvSpPr txBox="1">
            <a:spLocks noChangeArrowheads="1"/>
          </p:cNvSpPr>
          <p:nvPr/>
        </p:nvSpPr>
        <p:spPr bwMode="auto">
          <a:xfrm>
            <a:off x="1066800" y="5387975"/>
            <a:ext cx="5715000" cy="75723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a:solidFill>
                  <a:schemeClr val="bg1"/>
                </a:solidFill>
              </a:rPr>
              <a:t>Tobacco Cessation: The state’s prescription drug coverage provides free tobacco quit aids to members who want to stop using tobacco products.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A3C70062-41AB-2AD5-BF2A-2234721E432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3509AF-2990-4130-94C3-84AE2EF0C739}" type="slidenum">
              <a:rPr lang="en-US" altLang="en-US" smtClean="0">
                <a:solidFill>
                  <a:srgbClr val="000000"/>
                </a:solidFill>
                <a:ea typeface="MS PGothic" panose="020B0600070205080204" pitchFamily="34" charset="-128"/>
              </a:rPr>
              <a:pPr/>
              <a:t>14</a:t>
            </a:fld>
            <a:endParaRPr lang="en-US" altLang="en-US">
              <a:solidFill>
                <a:srgbClr val="000000"/>
              </a:solidFill>
              <a:ea typeface="MS PGothic" panose="020B0600070205080204" pitchFamily="34" charset="-128"/>
            </a:endParaRPr>
          </a:p>
        </p:txBody>
      </p:sp>
      <p:sp>
        <p:nvSpPr>
          <p:cNvPr id="32771" name="Rectangle 3">
            <a:extLst>
              <a:ext uri="{FF2B5EF4-FFF2-40B4-BE49-F238E27FC236}">
                <a16:creationId xmlns:a16="http://schemas.microsoft.com/office/drawing/2014/main" id="{C5234833-6531-141D-F96D-FAE8B00BB7BA}"/>
              </a:ext>
            </a:extLst>
          </p:cNvPr>
          <p:cNvSpPr txBox="1">
            <a:spLocks noChangeArrowheads="1"/>
          </p:cNvSpPr>
          <p:nvPr/>
        </p:nvSpPr>
        <p:spPr bwMode="auto">
          <a:xfrm>
            <a:off x="76200" y="1676400"/>
            <a:ext cx="89916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635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eaLnBrk="1" hangingPunct="1">
              <a:lnSpc>
                <a:spcPct val="90000"/>
              </a:lnSpc>
              <a:spcBef>
                <a:spcPts val="600"/>
              </a:spcBef>
              <a:buClr>
                <a:srgbClr val="C4262E"/>
              </a:buClr>
              <a:buSzPct val="110000"/>
            </a:pPr>
            <a:r>
              <a:rPr lang="en-US" altLang="en-US">
                <a:ea typeface="MS PGothic" panose="020B0600070205080204" pitchFamily="34" charset="-128"/>
              </a:rPr>
              <a:t>Pharmacy benefits are included when you and your dependents enroll in a health plan. The plan you choose determines the out-of-pocket prescription costs. How much you pay for your drug depends on whether it is a generic, brand or non-preferred brand and the day-supply.</a:t>
            </a:r>
            <a:endParaRPr lang="en-US" altLang="en-US">
              <a:solidFill>
                <a:srgbClr val="000000"/>
              </a:solidFill>
              <a:ea typeface="MS PGothic" panose="020B0600070205080204" pitchFamily="34" charset="-128"/>
            </a:endParaRPr>
          </a:p>
        </p:txBody>
      </p:sp>
      <p:sp>
        <p:nvSpPr>
          <p:cNvPr id="32772" name="Rectangle 2">
            <a:extLst>
              <a:ext uri="{FF2B5EF4-FFF2-40B4-BE49-F238E27FC236}">
                <a16:creationId xmlns:a16="http://schemas.microsoft.com/office/drawing/2014/main" id="{DC408621-88D7-55CB-E801-3CBC2D3B3FD6}"/>
              </a:ext>
            </a:extLst>
          </p:cNvPr>
          <p:cNvSpPr>
            <a:spLocks noGrp="1" noChangeArrowheads="1"/>
          </p:cNvSpPr>
          <p:nvPr>
            <p:ph type="title"/>
          </p:nvPr>
        </p:nvSpPr>
        <p:spPr>
          <a:xfrm>
            <a:off x="228600" y="274638"/>
            <a:ext cx="8229600" cy="1143000"/>
          </a:xfrm>
        </p:spPr>
        <p:txBody>
          <a:bodyPr anchor="b"/>
          <a:lstStyle/>
          <a:p>
            <a:pPr eaLnBrk="1" hangingPunct="1"/>
            <a:r>
              <a:rPr lang="en-US" altLang="en-US" sz="4000">
                <a:solidFill>
                  <a:schemeClr val="bg1"/>
                </a:solidFill>
                <a:latin typeface="Arial Condensed Bold"/>
              </a:rPr>
              <a:t>Pharmacy benefits</a:t>
            </a:r>
          </a:p>
        </p:txBody>
      </p:sp>
      <p:sp>
        <p:nvSpPr>
          <p:cNvPr id="32773" name="TextBox 5">
            <a:extLst>
              <a:ext uri="{FF2B5EF4-FFF2-40B4-BE49-F238E27FC236}">
                <a16:creationId xmlns:a16="http://schemas.microsoft.com/office/drawing/2014/main" id="{DF88B177-D574-4B19-6853-4BD197B11A7B}"/>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graphicFrame>
        <p:nvGraphicFramePr>
          <p:cNvPr id="2" name="Table 1">
            <a:extLst>
              <a:ext uri="{FF2B5EF4-FFF2-40B4-BE49-F238E27FC236}">
                <a16:creationId xmlns:a16="http://schemas.microsoft.com/office/drawing/2014/main" id="{24B1EBD6-D113-8BE8-407E-D3B825D2322E}"/>
              </a:ext>
            </a:extLst>
          </p:cNvPr>
          <p:cNvGraphicFramePr>
            <a:graphicFrameLocks noGrp="1"/>
          </p:cNvGraphicFramePr>
          <p:nvPr/>
        </p:nvGraphicFramePr>
        <p:xfrm>
          <a:off x="2362200" y="2514600"/>
          <a:ext cx="6477000" cy="3471863"/>
        </p:xfrm>
        <a:graphic>
          <a:graphicData uri="http://schemas.openxmlformats.org/drawingml/2006/table">
            <a:tbl>
              <a:tblPr/>
              <a:tblGrid>
                <a:gridCol w="2062163">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5587">
                  <a:extLst>
                    <a:ext uri="{9D8B030D-6E8A-4147-A177-3AD203B41FA5}">
                      <a16:colId xmlns:a16="http://schemas.microsoft.com/office/drawing/2014/main" val="20003"/>
                    </a:ext>
                  </a:extLst>
                </a:gridCol>
              </a:tblGrid>
              <a:tr h="384168">
                <a:tc>
                  <a:txBody>
                    <a:bodyPr/>
                    <a:lstStyle>
                      <a:lvl1pPr marL="38100"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8100" marR="0" lvl="0" indent="0" algn="l" defTabSz="457200" rtl="0" eaLnBrk="1" fontAlgn="base" latinLnBrk="0" hangingPunct="1">
                        <a:lnSpc>
                          <a:spcPts val="988"/>
                        </a:lnSpc>
                        <a:spcBef>
                          <a:spcPts val="125"/>
                        </a:spcBef>
                        <a:spcAft>
                          <a:spcPct val="0"/>
                        </a:spcAft>
                        <a:buClrTx/>
                        <a:buSzTx/>
                        <a:buFontTx/>
                        <a:buNone/>
                        <a:tabLst/>
                      </a:pP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38100" marR="0" lvl="0" indent="0" algn="l" defTabSz="457200" rtl="0" eaLnBrk="1" fontAlgn="base" latinLnBrk="0" hangingPunct="1">
                        <a:lnSpc>
                          <a:spcPts val="988"/>
                        </a:lnSpc>
                        <a:spcBef>
                          <a:spcPts val="125"/>
                        </a:spcBef>
                        <a:spcAft>
                          <a:spcPct val="0"/>
                        </a:spcAft>
                        <a:buClrTx/>
                        <a:buSzTx/>
                        <a:buFontTx/>
                        <a:buNone/>
                        <a:tabLst/>
                      </a:pPr>
                      <a:r>
                        <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PHARMACY</a:t>
                      </a:r>
                      <a:r>
                        <a:rPr kumimoji="0" lang="en-US" altLang="en-US" sz="1100" b="0" i="0" u="none" strike="noStrike" cap="none" normalizeH="0" baseline="0">
                          <a:ln>
                            <a:noFill/>
                          </a:ln>
                          <a:solidFill>
                            <a:schemeClr val="tx1"/>
                          </a:solidFill>
                          <a:effectLst/>
                          <a:latin typeface="Arial" panose="020B0604020202020204" pitchFamily="34" charset="0"/>
                          <a:ea typeface="Myriad Pro Cond" pitchFamily="34" charset="0"/>
                          <a:cs typeface="Times New Roman" panose="02020603050405020304" pitchFamily="18" charset="0"/>
                        </a:rPr>
                        <a:t> </a:t>
                      </a:r>
                      <a:r>
                        <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(IN-NETWORK)*</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0" marR="0" marT="0" marB="0" horzOverflow="overflow">
                    <a:lnL>
                      <a:noFill/>
                    </a:lnL>
                    <a:lnR w="12700" cap="flat" cmpd="sng" algn="ctr">
                      <a:solidFill>
                        <a:srgbClr val="FFFFFF"/>
                      </a:solidFill>
                      <a:prstDash val="solid"/>
                      <a:round/>
                      <a:headEnd type="none" w="med" len="med"/>
                      <a:tailEnd type="none" w="med" len="med"/>
                    </a:lnR>
                    <a:lnT>
                      <a:noFill/>
                    </a:lnT>
                    <a:lnB w="12700" cap="flat" cmpd="sng" algn="ctr">
                      <a:solidFill>
                        <a:srgbClr val="06347A"/>
                      </a:solidFill>
                      <a:prstDash val="solid"/>
                      <a:round/>
                      <a:headEnd type="none" w="med" len="med"/>
                      <a:tailEnd type="none" w="med" len="med"/>
                    </a:lnB>
                    <a:lnTlToBr>
                      <a:noFill/>
                    </a:lnTlToBr>
                    <a:lnBlToTr>
                      <a:noFill/>
                    </a:lnBlToTr>
                    <a:solidFill>
                      <a:srgbClr val="06347A"/>
                    </a:solidFill>
                  </a:tcPr>
                </a:tc>
                <a:tc>
                  <a:txBody>
                    <a:bodyPr/>
                    <a:lstStyle>
                      <a:lvl1pPr marL="238125" indent="-1682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168275" algn="l" defTabSz="457200" rtl="0" eaLnBrk="1" fontAlgn="base" latinLnBrk="0" hangingPunct="1">
                        <a:lnSpc>
                          <a:spcPts val="900"/>
                        </a:lnSpc>
                        <a:spcBef>
                          <a:spcPts val="250"/>
                        </a:spcBef>
                        <a:spcAft>
                          <a:spcPct val="0"/>
                        </a:spcAft>
                        <a:buClrTx/>
                        <a:buSzTx/>
                        <a:buFontTx/>
                        <a:buNone/>
                        <a:tabLst/>
                      </a:pP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238125" marR="0" lvl="0" indent="-168275" algn="l" defTabSz="457200" rtl="0" eaLnBrk="1" fontAlgn="base" latinLnBrk="0" hangingPunct="1">
                        <a:lnSpc>
                          <a:spcPts val="900"/>
                        </a:lnSpc>
                        <a:spcBef>
                          <a:spcPts val="250"/>
                        </a:spcBef>
                        <a:spcAft>
                          <a:spcPct val="0"/>
                        </a:spcAft>
                        <a:buClrTx/>
                        <a:buSzTx/>
                        <a:buFontTx/>
                        <a:buNone/>
                        <a:tabLst/>
                      </a:pPr>
                      <a:r>
                        <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PREMIER PPO</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6347A"/>
                      </a:solidFill>
                      <a:prstDash val="solid"/>
                      <a:round/>
                      <a:headEnd type="none" w="med" len="med"/>
                      <a:tailEnd type="none" w="med" len="med"/>
                    </a:lnB>
                    <a:lnTlToBr>
                      <a:noFill/>
                    </a:lnTlToBr>
                    <a:lnBlToTr>
                      <a:noFill/>
                    </a:lnBlToTr>
                    <a:solidFill>
                      <a:srgbClr val="06347A"/>
                    </a:solidFill>
                  </a:tcPr>
                </a:tc>
                <a:tc>
                  <a:txBody>
                    <a:bodyPr/>
                    <a:lstStyle>
                      <a:lvl1pPr marL="242888" indent="-127000"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42888" marR="0" lvl="0" indent="-127000" algn="l" defTabSz="457200" rtl="0" eaLnBrk="1" fontAlgn="base" latinLnBrk="0" hangingPunct="1">
                        <a:lnSpc>
                          <a:spcPts val="900"/>
                        </a:lnSpc>
                        <a:spcBef>
                          <a:spcPts val="250"/>
                        </a:spcBef>
                        <a:spcAft>
                          <a:spcPct val="0"/>
                        </a:spcAft>
                        <a:buClrTx/>
                        <a:buSzTx/>
                        <a:buFontTx/>
                        <a:buNone/>
                        <a:tabLst/>
                      </a:pP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242888" marR="0" lvl="0" indent="-127000" algn="l" defTabSz="457200" rtl="0" eaLnBrk="1" fontAlgn="base" latinLnBrk="0" hangingPunct="1">
                        <a:lnSpc>
                          <a:spcPts val="900"/>
                        </a:lnSpc>
                        <a:spcBef>
                          <a:spcPts val="250"/>
                        </a:spcBef>
                        <a:spcAft>
                          <a:spcPct val="0"/>
                        </a:spcAft>
                        <a:buClrTx/>
                        <a:buSzTx/>
                        <a:buFontTx/>
                        <a:buNone/>
                        <a:tabLst/>
                      </a:pPr>
                      <a:r>
                        <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STANDARD PPO</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6347A"/>
                      </a:solidFill>
                      <a:prstDash val="solid"/>
                      <a:round/>
                      <a:headEnd type="none" w="med" len="med"/>
                      <a:tailEnd type="none" w="med" len="med"/>
                    </a:lnB>
                    <a:lnTlToBr>
                      <a:noFill/>
                    </a:lnTlToBr>
                    <a:lnBlToTr>
                      <a:noFill/>
                    </a:lnBlToTr>
                    <a:solidFill>
                      <a:srgbClr val="06347A"/>
                    </a:solidFill>
                  </a:tcPr>
                </a:tc>
                <a:tc>
                  <a:txBody>
                    <a:bodyPr/>
                    <a:lstStyle>
                      <a:lvl1pPr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ts val="963"/>
                        </a:lnSpc>
                        <a:spcBef>
                          <a:spcPct val="0"/>
                        </a:spcBef>
                        <a:spcAft>
                          <a:spcPct val="0"/>
                        </a:spcAft>
                        <a:buClrTx/>
                        <a:buSzTx/>
                        <a:buFontTx/>
                        <a:buNone/>
                        <a:tabLst/>
                      </a:pPr>
                      <a:endPar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ts val="963"/>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CDHP</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a:noFill/>
                    </a:lnR>
                    <a:lnT>
                      <a:noFill/>
                    </a:lnT>
                    <a:lnB w="12700" cap="flat" cmpd="sng" algn="ctr">
                      <a:solidFill>
                        <a:srgbClr val="06347A"/>
                      </a:solidFill>
                      <a:prstDash val="solid"/>
                      <a:round/>
                      <a:headEnd type="none" w="med" len="med"/>
                      <a:tailEnd type="none" w="med" len="med"/>
                    </a:lnB>
                    <a:lnTlToBr>
                      <a:noFill/>
                    </a:lnTlToBr>
                    <a:lnBlToTr>
                      <a:noFill/>
                    </a:lnBlToTr>
                    <a:solidFill>
                      <a:srgbClr val="06347A"/>
                    </a:solidFill>
                  </a:tcPr>
                </a:tc>
                <a:extLst>
                  <a:ext uri="{0D108BD9-81ED-4DB2-BD59-A6C34878D82A}">
                    <a16:rowId xmlns:a16="http://schemas.microsoft.com/office/drawing/2014/main" val="10000"/>
                  </a:ext>
                </a:extLst>
              </a:tr>
              <a:tr h="266764">
                <a:tc gridSpan="4">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ts val="1025"/>
                        </a:lnSpc>
                        <a:spcBef>
                          <a:spcPts val="100"/>
                        </a:spcBef>
                        <a:spcAft>
                          <a:spcPct val="0"/>
                        </a:spcAft>
                        <a:buClrTx/>
                        <a:buSzTx/>
                        <a:buFontTx/>
                        <a:buNone/>
                        <a:tabLst/>
                      </a:pPr>
                      <a:endPar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34925" marR="0" lvl="0" indent="0" algn="l" defTabSz="457200" rtl="0" eaLnBrk="1" fontAlgn="base" latinLnBrk="0" hangingPunct="1">
                        <a:lnSpc>
                          <a:spcPts val="1025"/>
                        </a:lnSpc>
                        <a:spcBef>
                          <a:spcPts val="10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30-DAY SUPPLY</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E31B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Generic</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$7</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$14</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rowSpan="3">
                  <a:txBody>
                    <a:bodyPr/>
                    <a:lstStyle>
                      <a:lvl1pPr marL="603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60325" marR="0" lvl="0" indent="0" algn="ctr" defTabSz="457200" rtl="0" eaLnBrk="1" fontAlgn="base" latinLnBrk="0" hangingPunct="1">
                        <a:lnSpc>
                          <a:spcPct val="83000"/>
                        </a:lnSpc>
                        <a:spcBef>
                          <a:spcPts val="763"/>
                        </a:spcBef>
                        <a:spcAft>
                          <a:spcPct val="0"/>
                        </a:spcAft>
                        <a:buClrTx/>
                        <a:buSzTx/>
                        <a:buFontTx/>
                        <a:buNone/>
                        <a:tabLst/>
                      </a:pPr>
                      <a:r>
                        <a:rPr kumimoji="0" lang="en-US" altLang="en-US" sz="1100" b="0" i="0" u="none" strike="noStrike" cap="none" normalizeH="0" baseline="0" dirty="0">
                          <a:ln>
                            <a:noFill/>
                          </a:ln>
                          <a:solidFill>
                            <a:srgbClr val="06347A"/>
                          </a:solidFill>
                          <a:effectLst/>
                          <a:latin typeface="Arial" panose="020B0604020202020204" pitchFamily="34" charset="0"/>
                          <a:ea typeface="ＭＳ Ｐゴシック" panose="020B0600070205080204" pitchFamily="34" charset="-128"/>
                        </a:rPr>
                        <a:t>20% coinsurance after deductible is met</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$40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$50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3"/>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Non-preferred 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$90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$100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4"/>
                  </a:ext>
                </a:extLst>
              </a:tr>
              <a:tr h="153985">
                <a:tc gridSpan="4">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ts val="1025"/>
                        </a:lnSpc>
                        <a:spcBef>
                          <a:spcPts val="10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90-DAY SUPPLY (Retail-90 network pharmacy or mail order)</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E31B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Generic</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$14</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$28</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rowSpan="3">
                  <a:txBody>
                    <a:bodyPr/>
                    <a:lstStyle>
                      <a:lvl1pPr marL="603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60325" marR="0" lvl="0" indent="0" algn="ctr" defTabSz="457200" rtl="0" eaLnBrk="1" fontAlgn="base" latinLnBrk="0" hangingPunct="1">
                        <a:lnSpc>
                          <a:spcPct val="83000"/>
                        </a:lnSpc>
                        <a:spcBef>
                          <a:spcPts val="750"/>
                        </a:spcBef>
                        <a:spcAft>
                          <a:spcPct val="0"/>
                        </a:spcAft>
                        <a:buClrTx/>
                        <a:buSzTx/>
                        <a:buFontTx/>
                        <a:buNone/>
                        <a:tabLst/>
                      </a:pPr>
                      <a:r>
                        <a:rPr kumimoji="0" lang="en-US" altLang="en-US" sz="1100" b="0" i="0" u="none" strike="noStrike" cap="none" normalizeH="0" baseline="0" dirty="0">
                          <a:ln>
                            <a:noFill/>
                          </a:ln>
                          <a:solidFill>
                            <a:srgbClr val="06347A"/>
                          </a:solidFill>
                          <a:effectLst/>
                          <a:latin typeface="Arial" panose="020B0604020202020204" pitchFamily="34" charset="0"/>
                          <a:ea typeface="ＭＳ Ｐゴシック" panose="020B0600070205080204" pitchFamily="34" charset="-128"/>
                        </a:rPr>
                        <a:t>20% coinsurance after deductible is met</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$80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$100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7"/>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Non-preferred 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$180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$200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8"/>
                  </a:ext>
                </a:extLst>
              </a:tr>
              <a:tr h="269870">
                <a:tc gridSpan="4">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ts val="900"/>
                        </a:lnSpc>
                        <a:spcBef>
                          <a:spcPts val="225"/>
                        </a:spcBef>
                        <a:spcAft>
                          <a:spcPct val="0"/>
                        </a:spcAft>
                        <a:buClrTx/>
                        <a:buSzTx/>
                        <a:buFontTx/>
                        <a:buNone/>
                        <a:tabLst/>
                      </a:pPr>
                      <a:r>
                        <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90-DAY SUPPLY (certain maintenance medications from a Retail-90 network pharmacy or mail order)</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E31B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Generic</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$7</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$14</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rowSpan="3">
                  <a:txBody>
                    <a:bodyPr/>
                    <a:lstStyle>
                      <a:lvl1pPr marL="47625" indent="158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47625" marR="0" lvl="0" indent="15875" algn="just" defTabSz="457200" rtl="0" eaLnBrk="1" fontAlgn="base" latinLnBrk="0" hangingPunct="1">
                        <a:lnSpc>
                          <a:spcPct val="83000"/>
                        </a:lnSpc>
                        <a:spcBef>
                          <a:spcPts val="750"/>
                        </a:spcBef>
                        <a:spcAft>
                          <a:spcPct val="0"/>
                        </a:spcAft>
                        <a:buClrTx/>
                        <a:buSzTx/>
                        <a:buFontTx/>
                        <a:buNone/>
                        <a:tabLst/>
                      </a:pPr>
                      <a:r>
                        <a:rPr kumimoji="0" lang="en-US" altLang="en-US" sz="1100" b="0" i="0" u="none" strike="noStrike" cap="none" normalizeH="0" baseline="0" dirty="0">
                          <a:ln>
                            <a:noFill/>
                          </a:ln>
                          <a:solidFill>
                            <a:srgbClr val="06347A"/>
                          </a:solidFill>
                          <a:effectLst/>
                          <a:latin typeface="Arial" panose="020B0604020202020204" pitchFamily="34" charset="0"/>
                          <a:ea typeface="ＭＳ Ｐゴシック" panose="020B0600070205080204" pitchFamily="34" charset="-128"/>
                        </a:rPr>
                        <a:t>10% coinsurance without having to meet deductible</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$40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$50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11"/>
                  </a:ext>
                </a:extLst>
              </a:tr>
              <a:tr h="203196">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Non-preferred brand</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381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3812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$160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21907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219075" marR="0" lvl="0" indent="0" algn="ctr"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$180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12"/>
                  </a:ext>
                </a:extLst>
              </a:tr>
              <a:tr h="153985">
                <a:tc gridSpan="4">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ts val="1025"/>
                        </a:lnSpc>
                        <a:spcBef>
                          <a:spcPts val="10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SPECIALITY PHARMACY**</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E31B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414330">
                <a:tc>
                  <a:txBody>
                    <a:bodyPr/>
                    <a:lstStyle>
                      <a:lvl1pPr marL="34925"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34925" marR="0" lvl="0" indent="0" algn="l" defTabSz="457200" rtl="0" eaLnBrk="1" fontAlgn="base" latinLnBrk="0" hangingPunct="1">
                        <a:lnSpc>
                          <a:spcPct val="115000"/>
                        </a:lnSpc>
                        <a:spcBef>
                          <a:spcPts val="100"/>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Coinsurance</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150813" indent="-71438"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150813" marR="0" lvl="0" indent="-71438" algn="l" defTabSz="457200" rtl="0" eaLnBrk="1" fontAlgn="base" latinLnBrk="0" hangingPunct="1">
                        <a:lnSpc>
                          <a:spcPct val="83000"/>
                        </a:lnSpc>
                        <a:spcBef>
                          <a:spcPts val="275"/>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10% (min $50; max $150)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133350" indent="-71438"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133350" marR="0" lvl="0" indent="-71438" algn="l" defTabSz="457200" rtl="0" eaLnBrk="1" fontAlgn="base" latinLnBrk="0" hangingPunct="1">
                        <a:lnSpc>
                          <a:spcPct val="83000"/>
                        </a:lnSpc>
                        <a:spcBef>
                          <a:spcPts val="275"/>
                        </a:spcBef>
                        <a:spcAft>
                          <a:spcPct val="0"/>
                        </a:spcAft>
                        <a:buClrTx/>
                        <a:buSzTx/>
                        <a:buFontTx/>
                        <a:buNone/>
                        <a:tabLst/>
                      </a:pPr>
                      <a:r>
                        <a:rPr kumimoji="0" lang="en-US" altLang="en-US" sz="1100" b="0" i="0" u="none" strike="noStrike" cap="none" normalizeH="0" baseline="0">
                          <a:ln>
                            <a:noFill/>
                          </a:ln>
                          <a:solidFill>
                            <a:srgbClr val="06347A"/>
                          </a:solidFill>
                          <a:effectLst/>
                          <a:latin typeface="Arial" panose="020B0604020202020204" pitchFamily="34" charset="0"/>
                          <a:ea typeface="ＭＳ Ｐゴシック" panose="020B0600070205080204" pitchFamily="34" charset="-128"/>
                        </a:rPr>
                        <a:t>10% (min $50; max $150)</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tc>
                  <a:txBody>
                    <a:bodyPr/>
                    <a:lstStyle>
                      <a:lvl1pPr marL="174625" indent="12700" defTabSz="457200" eaLnBrk="0" hangingPunct="0">
                        <a:lnSpc>
                          <a:spcPct val="90000"/>
                        </a:lnSpc>
                        <a:spcBef>
                          <a:spcPct val="65000"/>
                        </a:spcBef>
                        <a:buClr>
                          <a:schemeClr val="folHlink"/>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lnSpc>
                          <a:spcPct val="90000"/>
                        </a:lnSpc>
                        <a:spcBef>
                          <a:spcPct val="30000"/>
                        </a:spcBef>
                        <a:buClr>
                          <a:schemeClr val="folHlink"/>
                        </a:buClr>
                        <a:buFont typeface="Symbol" panose="05050102010706020507" pitchFamily="18" charset="2"/>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lnSpc>
                          <a:spcPct val="90000"/>
                        </a:lnSpc>
                        <a:spcBef>
                          <a:spcPct val="15000"/>
                        </a:spcBef>
                        <a:buClr>
                          <a:schemeClr val="folHlink"/>
                        </a:buClr>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lnSpc>
                          <a:spcPct val="90000"/>
                        </a:lnSpc>
                        <a:spcBef>
                          <a:spcPct val="15000"/>
                        </a:spcBef>
                        <a:buClr>
                          <a:schemeClr val="folHlink"/>
                        </a:buCl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15000"/>
                        </a:spcBef>
                        <a:spcAft>
                          <a:spcPct val="0"/>
                        </a:spcAft>
                        <a:buClr>
                          <a:schemeClr val="folHlink"/>
                        </a:buClr>
                        <a:defRPr>
                          <a:solidFill>
                            <a:schemeClr val="tx1"/>
                          </a:solidFill>
                          <a:latin typeface="Arial" panose="020B0604020202020204" pitchFamily="34" charset="0"/>
                          <a:ea typeface="ＭＳ Ｐゴシック" panose="020B0600070205080204" pitchFamily="34" charset="-128"/>
                        </a:defRPr>
                      </a:lvl9pPr>
                    </a:lstStyle>
                    <a:p>
                      <a:pPr marL="174625" marR="0" lvl="0" indent="12700" algn="l" defTabSz="457200" rtl="0" eaLnBrk="1" fontAlgn="base" latinLnBrk="0" hangingPunct="1">
                        <a:lnSpc>
                          <a:spcPct val="83000"/>
                        </a:lnSpc>
                        <a:spcBef>
                          <a:spcPts val="275"/>
                        </a:spcBef>
                        <a:spcAft>
                          <a:spcPct val="0"/>
                        </a:spcAft>
                        <a:buClrTx/>
                        <a:buSzTx/>
                        <a:buFontTx/>
                        <a:buNone/>
                        <a:tabLst/>
                      </a:pPr>
                      <a:r>
                        <a:rPr kumimoji="0" lang="en-US" altLang="en-US" sz="1100" b="0" i="0" u="none" strike="noStrike" cap="none" normalizeH="0" baseline="0" dirty="0">
                          <a:ln>
                            <a:noFill/>
                          </a:ln>
                          <a:solidFill>
                            <a:srgbClr val="06347A"/>
                          </a:solidFill>
                          <a:effectLst/>
                          <a:latin typeface="Arial" panose="020B0604020202020204" pitchFamily="34" charset="0"/>
                          <a:ea typeface="ＭＳ Ｐゴシック" panose="020B0600070205080204" pitchFamily="34" charset="-128"/>
                        </a:rPr>
                        <a:t>20% after deductible</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6347A"/>
                      </a:solidFill>
                      <a:prstDash val="solid"/>
                      <a:round/>
                      <a:headEnd type="none" w="med" len="med"/>
                      <a:tailEnd type="none" w="med" len="med"/>
                    </a:lnL>
                    <a:lnR w="12700" cap="flat" cmpd="sng" algn="ctr">
                      <a:solidFill>
                        <a:srgbClr val="06347A"/>
                      </a:solidFill>
                      <a:prstDash val="solid"/>
                      <a:round/>
                      <a:headEnd type="none" w="med" len="med"/>
                      <a:tailEnd type="none" w="med" len="med"/>
                    </a:lnR>
                    <a:lnT w="12700" cap="flat" cmpd="sng" algn="ctr">
                      <a:solidFill>
                        <a:srgbClr val="06347A"/>
                      </a:solidFill>
                      <a:prstDash val="solid"/>
                      <a:round/>
                      <a:headEnd type="none" w="med" len="med"/>
                      <a:tailEnd type="none" w="med" len="med"/>
                    </a:lnT>
                    <a:lnB w="12700" cap="flat" cmpd="sng" algn="ctr">
                      <a:solidFill>
                        <a:srgbClr val="06347A"/>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bl>
          </a:graphicData>
        </a:graphic>
      </p:graphicFrame>
      <p:sp>
        <p:nvSpPr>
          <p:cNvPr id="32849" name="TextBox 2">
            <a:extLst>
              <a:ext uri="{FF2B5EF4-FFF2-40B4-BE49-F238E27FC236}">
                <a16:creationId xmlns:a16="http://schemas.microsoft.com/office/drawing/2014/main" id="{3BFE4F50-D6C0-65B1-6A79-99F0A6D490A6}"/>
              </a:ext>
            </a:extLst>
          </p:cNvPr>
          <p:cNvSpPr txBox="1">
            <a:spLocks noChangeArrowheads="1"/>
          </p:cNvSpPr>
          <p:nvPr/>
        </p:nvSpPr>
        <p:spPr bwMode="auto">
          <a:xfrm>
            <a:off x="381000" y="2743200"/>
            <a:ext cx="1752600" cy="3446463"/>
          </a:xfrm>
          <a:prstGeom prst="rect">
            <a:avLst/>
          </a:prstGeom>
          <a:solidFill>
            <a:schemeClr val="accent1"/>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chemeClr val="bg1"/>
                </a:solidFill>
                <a:ea typeface="MS PGothic" panose="020B0600070205080204" pitchFamily="34" charset="-128"/>
              </a:rPr>
              <a:t>*These are the in-network pharmacy benefits. If out of network pharmacy benefits are available, they are different and will cost you more.  </a:t>
            </a:r>
          </a:p>
          <a:p>
            <a:pPr eaLnBrk="1" hangingPunct="1"/>
            <a:endParaRPr lang="en-US" altLang="en-US" sz="1200" b="1">
              <a:solidFill>
                <a:schemeClr val="bg1"/>
              </a:solidFill>
              <a:ea typeface="MS PGothic" panose="020B0600070205080204" pitchFamily="34" charset="-128"/>
            </a:endParaRPr>
          </a:p>
          <a:p>
            <a:pPr eaLnBrk="1" hangingPunct="1"/>
            <a:r>
              <a:rPr lang="en-US" altLang="en-US" sz="1200" b="1">
                <a:solidFill>
                  <a:schemeClr val="bg1"/>
                </a:solidFill>
                <a:ea typeface="MS PGothic" panose="020B0600070205080204" pitchFamily="34" charset="-128"/>
              </a:rPr>
              <a:t>** Specialty Network Pharmacy: Specialty drugs must be filled through a Specialty Network Pharmacy and can only be filled every 30 days. </a:t>
            </a:r>
          </a:p>
          <a:p>
            <a:pPr eaLnBrk="1" hangingPunct="1"/>
            <a:endParaRPr lang="en-US" altLang="en-US" sz="1200" b="1">
              <a:solidFill>
                <a:schemeClr val="bg1"/>
              </a:solidFill>
              <a:ea typeface="MS PGothic" panose="020B0600070205080204" pitchFamily="34" charset="-128"/>
            </a:endParaRPr>
          </a:p>
          <a:p>
            <a:pPr eaLnBrk="1" hangingPunct="1"/>
            <a:r>
              <a:rPr lang="en-US" altLang="en-US" sz="1400">
                <a:ea typeface="MS PGothic" panose="020B0600070205080204" pitchFamily="34"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A558E48D-D56D-1041-250E-731A6EE8B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F790C312-A87D-4F4D-B644-579295D7A1D7}" type="slidenum">
              <a:rPr lang="en-US" altLang="en-US" sz="1200" smtClean="0"/>
              <a:pPr>
                <a:lnSpc>
                  <a:spcPct val="100000"/>
                </a:lnSpc>
                <a:spcBef>
                  <a:spcPct val="0"/>
                </a:spcBef>
                <a:buClrTx/>
                <a:buFontTx/>
                <a:buNone/>
              </a:pPr>
              <a:t>15</a:t>
            </a:fld>
            <a:endParaRPr lang="en-US" altLang="en-US" sz="1200"/>
          </a:p>
        </p:txBody>
      </p:sp>
      <p:sp>
        <p:nvSpPr>
          <p:cNvPr id="34819" name="Rectangle 2">
            <a:extLst>
              <a:ext uri="{FF2B5EF4-FFF2-40B4-BE49-F238E27FC236}">
                <a16:creationId xmlns:a16="http://schemas.microsoft.com/office/drawing/2014/main" id="{BD201387-84CE-9BAE-7D7C-81A5F212136A}"/>
              </a:ext>
            </a:extLst>
          </p:cNvPr>
          <p:cNvSpPr>
            <a:spLocks noChangeArrowheads="1"/>
          </p:cNvSpPr>
          <p:nvPr/>
        </p:nvSpPr>
        <p:spPr bwMode="auto">
          <a:xfrm>
            <a:off x="533400" y="19050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a:lnSpc>
                <a:spcPct val="90000"/>
              </a:lnSpc>
              <a:spcBef>
                <a:spcPct val="65000"/>
              </a:spcBef>
              <a:buClr>
                <a:schemeClr val="folHlink"/>
              </a:buClr>
              <a:buFont typeface="Wingdings" panose="05000000000000000000" pitchFamily="2" charset="2"/>
              <a:buChar char="•"/>
              <a:tabLst>
                <a:tab pos="574675" algn="l"/>
                <a:tab pos="2855913" algn="l"/>
                <a:tab pos="4289425" algn="l"/>
                <a:tab pos="5486400" algn="l"/>
                <a:tab pos="6627813" algn="l"/>
                <a:tab pos="7654925" algn="l"/>
              </a:tabLst>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tabLst>
                <a:tab pos="574675" algn="l"/>
                <a:tab pos="2855913" algn="l"/>
                <a:tab pos="4289425" algn="l"/>
                <a:tab pos="5486400" algn="l"/>
                <a:tab pos="6627813" algn="l"/>
                <a:tab pos="7654925" algn="l"/>
              </a:tabLst>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9pPr>
          </a:lstStyle>
          <a:p>
            <a:pPr>
              <a:buFont typeface="Wingdings" panose="05000000000000000000" pitchFamily="2" charset="2"/>
              <a:buNone/>
            </a:pPr>
            <a:r>
              <a:rPr lang="en-US" altLang="en-US"/>
              <a:t>Eligible employees can choose between two dental options:</a:t>
            </a:r>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a:p>
            <a:pPr eaLnBrk="1" hangingPunct="1">
              <a:spcAft>
                <a:spcPct val="40000"/>
              </a:spcAft>
              <a:buClr>
                <a:schemeClr val="accent2"/>
              </a:buClr>
              <a:buSzPct val="110000"/>
              <a:buFontTx/>
              <a:buChar char="•"/>
            </a:pPr>
            <a:r>
              <a:rPr lang="en-US" altLang="en-US" sz="1800"/>
              <a:t>Eligible employees can enroll in one of two options</a:t>
            </a:r>
          </a:p>
          <a:p>
            <a:pPr eaLnBrk="1" hangingPunct="1">
              <a:spcAft>
                <a:spcPct val="40000"/>
              </a:spcAft>
              <a:buClr>
                <a:schemeClr val="accent2"/>
              </a:buClr>
              <a:buSzPct val="110000"/>
              <a:buFontTx/>
              <a:buChar char="•"/>
            </a:pPr>
            <a:r>
              <a:rPr lang="en-US" altLang="en-US" sz="1800" b="1"/>
              <a:t>The State will pay one-half of dental coverage premiums</a:t>
            </a:r>
            <a:endParaRPr lang="en-US" altLang="en-US" sz="1800"/>
          </a:p>
        </p:txBody>
      </p:sp>
      <p:sp>
        <p:nvSpPr>
          <p:cNvPr id="34820" name="Rectangle 3">
            <a:extLst>
              <a:ext uri="{FF2B5EF4-FFF2-40B4-BE49-F238E27FC236}">
                <a16:creationId xmlns:a16="http://schemas.microsoft.com/office/drawing/2014/main" id="{DE23B7A9-513C-D152-7133-8BEDAC25AD05}"/>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Optional Dental Benefits</a:t>
            </a:r>
          </a:p>
        </p:txBody>
      </p:sp>
      <p:sp>
        <p:nvSpPr>
          <p:cNvPr id="10" name="TextBox 1">
            <a:extLst>
              <a:ext uri="{FF2B5EF4-FFF2-40B4-BE49-F238E27FC236}">
                <a16:creationId xmlns:a16="http://schemas.microsoft.com/office/drawing/2014/main" id="{95F9995D-CBAF-5D0D-04EA-E04D03738CDC}"/>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graphicFrame>
        <p:nvGraphicFramePr>
          <p:cNvPr id="2" name="Table 1">
            <a:extLst>
              <a:ext uri="{FF2B5EF4-FFF2-40B4-BE49-F238E27FC236}">
                <a16:creationId xmlns:a16="http://schemas.microsoft.com/office/drawing/2014/main" id="{8A8458F5-C380-E15F-7B0E-A5BBEE330BF8}"/>
              </a:ext>
            </a:extLst>
          </p:cNvPr>
          <p:cNvGraphicFramePr>
            <a:graphicFrameLocks noGrp="1"/>
          </p:cNvGraphicFramePr>
          <p:nvPr/>
        </p:nvGraphicFramePr>
        <p:xfrm>
          <a:off x="685800" y="2438400"/>
          <a:ext cx="7315200" cy="1752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r>
                        <a:rPr lang="en-US" dirty="0">
                          <a:solidFill>
                            <a:schemeClr val="tx1"/>
                          </a:solidFill>
                        </a:rPr>
                        <a:t>Cigna Prepaid Plan</a:t>
                      </a:r>
                    </a:p>
                  </a:txBody>
                  <a:tcPr>
                    <a:solidFill>
                      <a:schemeClr val="accent1">
                        <a:lumMod val="60000"/>
                        <a:lumOff val="40000"/>
                      </a:schemeClr>
                    </a:solidFill>
                  </a:tcPr>
                </a:tc>
                <a:tc>
                  <a:txBody>
                    <a:bodyPr/>
                    <a:lstStyle/>
                    <a:p>
                      <a:r>
                        <a:rPr lang="en-US" dirty="0">
                          <a:solidFill>
                            <a:schemeClr val="tx1"/>
                          </a:solidFill>
                        </a:rPr>
                        <a:t>MetLife Dental Preferred Plan</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a:t>Fixed Copays</a:t>
                      </a:r>
                    </a:p>
                  </a:txBody>
                  <a:tcPr/>
                </a:tc>
                <a:tc>
                  <a:txBody>
                    <a:bodyPr/>
                    <a:lstStyle/>
                    <a:p>
                      <a:pPr marL="285750" indent="-285750">
                        <a:buFont typeface="Arial" panose="020B0604020202020204" pitchFamily="34" charset="0"/>
                        <a:buChar char="•"/>
                      </a:pPr>
                      <a:r>
                        <a:rPr lang="en-US" dirty="0"/>
                        <a:t>Coinsurance and deductibles</a:t>
                      </a:r>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a:t>Participating dentists only</a:t>
                      </a:r>
                    </a:p>
                  </a:txBody>
                  <a:tcPr/>
                </a:tc>
                <a:tc>
                  <a:txBody>
                    <a:bodyPr/>
                    <a:lstStyle/>
                    <a:p>
                      <a:pPr marL="285750" indent="-285750">
                        <a:buFont typeface="Arial" panose="020B0604020202020204" pitchFamily="34" charset="0"/>
                        <a:buChar char="•"/>
                      </a:pPr>
                      <a:r>
                        <a:rPr lang="en-US" dirty="0"/>
                        <a:t>Any dentist</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pPr marL="285750" indent="-285750">
                        <a:buFont typeface="Arial" panose="020B0604020202020204" pitchFamily="34" charset="0"/>
                        <a:buChar char="•"/>
                      </a:pPr>
                      <a:r>
                        <a:rPr lang="en-US" dirty="0"/>
                        <a:t>Pay less with network providers</a:t>
                      </a:r>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60359781-A1E4-6BBF-CA83-395B7A3058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BC15E5AF-477D-4EFB-925C-B23B29F0DE99}" type="slidenum">
              <a:rPr lang="en-US" altLang="en-US" sz="1200" smtClean="0"/>
              <a:pPr>
                <a:lnSpc>
                  <a:spcPct val="100000"/>
                </a:lnSpc>
                <a:spcBef>
                  <a:spcPct val="0"/>
                </a:spcBef>
                <a:buClrTx/>
                <a:buFontTx/>
                <a:buNone/>
              </a:pPr>
              <a:t>16</a:t>
            </a:fld>
            <a:endParaRPr lang="en-US" altLang="en-US" sz="1200"/>
          </a:p>
        </p:txBody>
      </p:sp>
      <p:sp>
        <p:nvSpPr>
          <p:cNvPr id="36867" name="Rectangle 2">
            <a:extLst>
              <a:ext uri="{FF2B5EF4-FFF2-40B4-BE49-F238E27FC236}">
                <a16:creationId xmlns:a16="http://schemas.microsoft.com/office/drawing/2014/main" id="{E31781A8-DE31-7FFA-E1F8-94ECA94CCFED}"/>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Prepaid Plan</a:t>
            </a:r>
          </a:p>
        </p:txBody>
      </p:sp>
      <p:sp>
        <p:nvSpPr>
          <p:cNvPr id="45060" name="Rectangle 3">
            <a:extLst>
              <a:ext uri="{FF2B5EF4-FFF2-40B4-BE49-F238E27FC236}">
                <a16:creationId xmlns:a16="http://schemas.microsoft.com/office/drawing/2014/main" id="{BE5666DB-7BE5-5666-96D9-97ECB46813A1}"/>
              </a:ext>
            </a:extLst>
          </p:cNvPr>
          <p:cNvSpPr>
            <a:spLocks noGrp="1" noChangeArrowheads="1"/>
          </p:cNvSpPr>
          <p:nvPr>
            <p:ph type="body" idx="1"/>
          </p:nvPr>
        </p:nvSpPr>
        <p:spPr>
          <a:xfrm>
            <a:off x="457200" y="1905000"/>
            <a:ext cx="7696200" cy="4267200"/>
          </a:xfrm>
        </p:spPr>
        <p:txBody>
          <a:bodyPr/>
          <a:lstStyle/>
          <a:p>
            <a:pPr eaLnBrk="1" hangingPunct="1">
              <a:spcAft>
                <a:spcPts val="1200"/>
              </a:spcAft>
              <a:buClr>
                <a:srgbClr val="C4262E"/>
              </a:buClr>
              <a:buSzPct val="110000"/>
              <a:buFont typeface="Wingdings" panose="05000000000000000000" pitchFamily="2" charset="2"/>
              <a:buNone/>
              <a:defRPr/>
            </a:pPr>
            <a:r>
              <a:rPr lang="en-US" sz="2000" b="1" dirty="0">
                <a:solidFill>
                  <a:srgbClr val="C00000"/>
                </a:solidFill>
                <a:ea typeface="MS PGothic" pitchFamily="34" charset="-128"/>
              </a:rPr>
              <a:t>Prepaid Plan </a:t>
            </a:r>
            <a:r>
              <a:rPr lang="en-US" sz="1800" dirty="0">
                <a:solidFill>
                  <a:srgbClr val="000000"/>
                </a:solidFill>
                <a:ea typeface="MS PGothic" pitchFamily="34" charset="-128"/>
              </a:rPr>
              <a:t>Administered by </a:t>
            </a:r>
            <a:r>
              <a:rPr lang="en-US" sz="1800" b="1" dirty="0">
                <a:solidFill>
                  <a:srgbClr val="000000"/>
                </a:solidFill>
                <a:ea typeface="MS PGothic" pitchFamily="34" charset="-128"/>
              </a:rPr>
              <a:t>Cigna</a:t>
            </a:r>
          </a:p>
          <a:p>
            <a:pPr marL="0" indent="0" eaLnBrk="1" hangingPunct="1">
              <a:lnSpc>
                <a:spcPct val="80000"/>
              </a:lnSpc>
              <a:spcAft>
                <a:spcPct val="30000"/>
              </a:spcAft>
              <a:buClr>
                <a:schemeClr val="accent2"/>
              </a:buClr>
              <a:buSzPct val="110000"/>
              <a:buFont typeface="Wingdings" panose="05000000000000000000" pitchFamily="2" charset="2"/>
              <a:buNone/>
              <a:defRPr/>
            </a:pPr>
            <a:r>
              <a:rPr lang="en-US" sz="1800" dirty="0"/>
              <a:t>Services provided at set copay amounts from limited network</a:t>
            </a:r>
          </a:p>
          <a:p>
            <a:pPr marL="285750" indent="-285750" eaLnBrk="1" hangingPunct="1">
              <a:lnSpc>
                <a:spcPct val="80000"/>
              </a:lnSpc>
              <a:spcAft>
                <a:spcPct val="30000"/>
              </a:spcAft>
              <a:buClr>
                <a:schemeClr val="accent2"/>
              </a:buClr>
              <a:buSzPct val="110000"/>
              <a:buFont typeface="Arial" panose="020B0604020202020204" pitchFamily="34" charset="0"/>
              <a:buChar char="•"/>
              <a:defRPr/>
            </a:pPr>
            <a:r>
              <a:rPr lang="en-US" sz="1800" dirty="0"/>
              <a:t>Must select a dentist from the Prepaid Plan list and notify Cigna</a:t>
            </a:r>
          </a:p>
          <a:p>
            <a:pPr marL="285750" indent="-285750" eaLnBrk="1" hangingPunct="1">
              <a:lnSpc>
                <a:spcPct val="80000"/>
              </a:lnSpc>
              <a:spcAft>
                <a:spcPct val="30000"/>
              </a:spcAft>
              <a:buClr>
                <a:schemeClr val="accent2"/>
              </a:buClr>
              <a:buSzPct val="110000"/>
              <a:buFont typeface="Arial" panose="020B0604020202020204" pitchFamily="34" charset="0"/>
              <a:buChar char="•"/>
              <a:defRPr/>
            </a:pPr>
            <a:r>
              <a:rPr lang="en-US" sz="1800" dirty="0"/>
              <a:t>Some areas in state where network dentists are not available</a:t>
            </a:r>
          </a:p>
          <a:p>
            <a:pPr marL="285750" indent="-285750" eaLnBrk="1" hangingPunct="1">
              <a:lnSpc>
                <a:spcPct val="80000"/>
              </a:lnSpc>
              <a:spcAft>
                <a:spcPct val="30000"/>
              </a:spcAft>
              <a:buClr>
                <a:schemeClr val="accent2"/>
              </a:buClr>
              <a:buSzPct val="110000"/>
              <a:buFont typeface="Arial" panose="020B0604020202020204" pitchFamily="34" charset="0"/>
              <a:buChar char="•"/>
              <a:defRPr/>
            </a:pPr>
            <a:r>
              <a:rPr lang="en-US" sz="1800" dirty="0"/>
              <a:t>Must use selected dentist to receive benefits</a:t>
            </a:r>
          </a:p>
          <a:p>
            <a:pPr marL="285750" indent="-285750" eaLnBrk="1" hangingPunct="1">
              <a:lnSpc>
                <a:spcPct val="80000"/>
              </a:lnSpc>
              <a:spcAft>
                <a:spcPct val="30000"/>
              </a:spcAft>
              <a:buClr>
                <a:schemeClr val="accent2"/>
              </a:buClr>
              <a:buSzPct val="110000"/>
              <a:buFont typeface="Arial" panose="020B0604020202020204" pitchFamily="34" charset="0"/>
              <a:buChar char="•"/>
              <a:defRPr/>
            </a:pPr>
            <a:r>
              <a:rPr lang="en-US" sz="1800" dirty="0"/>
              <a:t>No deductible, no claims and no waiting period</a:t>
            </a:r>
          </a:p>
          <a:p>
            <a:pPr marL="285750" indent="-285750" eaLnBrk="1" hangingPunct="1">
              <a:lnSpc>
                <a:spcPct val="80000"/>
              </a:lnSpc>
              <a:spcAft>
                <a:spcPct val="30000"/>
              </a:spcAft>
              <a:buClr>
                <a:schemeClr val="accent2"/>
              </a:buClr>
              <a:buSzPct val="110000"/>
              <a:buFont typeface="Arial" panose="020B0604020202020204" pitchFamily="34" charset="0"/>
              <a:buChar char="•"/>
              <a:defRPr/>
            </a:pPr>
            <a:r>
              <a:rPr lang="en-US" sz="1800" dirty="0"/>
              <a:t>Referrals are not required</a:t>
            </a:r>
          </a:p>
        </p:txBody>
      </p:sp>
      <p:sp>
        <p:nvSpPr>
          <p:cNvPr id="6" name="TextBox 1">
            <a:extLst>
              <a:ext uri="{FF2B5EF4-FFF2-40B4-BE49-F238E27FC236}">
                <a16:creationId xmlns:a16="http://schemas.microsoft.com/office/drawing/2014/main" id="{B6E63191-CAE1-2B69-8D05-425A4CEA681C}"/>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95D34136-228E-32A4-3FA8-45A7582100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4FBA9345-5EA3-48EE-AFAF-C2ABE587C7E9}" type="slidenum">
              <a:rPr lang="en-US" altLang="en-US" sz="1200" smtClean="0"/>
              <a:pPr>
                <a:lnSpc>
                  <a:spcPct val="100000"/>
                </a:lnSpc>
                <a:spcBef>
                  <a:spcPct val="0"/>
                </a:spcBef>
                <a:buClrTx/>
                <a:buFontTx/>
                <a:buNone/>
              </a:pPr>
              <a:t>17</a:t>
            </a:fld>
            <a:endParaRPr lang="en-US" altLang="en-US" sz="1200"/>
          </a:p>
        </p:txBody>
      </p:sp>
      <p:sp>
        <p:nvSpPr>
          <p:cNvPr id="38915" name="Rectangle 2">
            <a:extLst>
              <a:ext uri="{FF2B5EF4-FFF2-40B4-BE49-F238E27FC236}">
                <a16:creationId xmlns:a16="http://schemas.microsoft.com/office/drawing/2014/main" id="{CF24FA6B-558C-7F8F-27FB-393292BC0CCC}"/>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Dental Preferred Provider Organization</a:t>
            </a:r>
            <a:r>
              <a:rPr lang="en-US" altLang="en-US"/>
              <a:t> </a:t>
            </a:r>
          </a:p>
        </p:txBody>
      </p:sp>
      <p:sp>
        <p:nvSpPr>
          <p:cNvPr id="46084" name="Rectangle 3">
            <a:extLst>
              <a:ext uri="{FF2B5EF4-FFF2-40B4-BE49-F238E27FC236}">
                <a16:creationId xmlns:a16="http://schemas.microsoft.com/office/drawing/2014/main" id="{AA3ACE37-FF7F-B9DE-12DF-0039D4865F29}"/>
              </a:ext>
            </a:extLst>
          </p:cNvPr>
          <p:cNvSpPr>
            <a:spLocks noGrp="1" noChangeArrowheads="1"/>
          </p:cNvSpPr>
          <p:nvPr>
            <p:ph type="body" idx="1"/>
          </p:nvPr>
        </p:nvSpPr>
        <p:spPr>
          <a:xfrm>
            <a:off x="293688" y="1828800"/>
            <a:ext cx="8012112" cy="4343400"/>
          </a:xfrm>
        </p:spPr>
        <p:txBody>
          <a:bodyPr rtlCol="0">
            <a:normAutofit/>
          </a:bodyPr>
          <a:lstStyle/>
          <a:p>
            <a:pPr marL="249238" indent="0" eaLnBrk="1" hangingPunct="1">
              <a:spcBef>
                <a:spcPts val="600"/>
              </a:spcBef>
              <a:spcAft>
                <a:spcPts val="600"/>
              </a:spcAft>
              <a:buClr>
                <a:srgbClr val="C4262E"/>
              </a:buClr>
              <a:buSzPct val="110000"/>
              <a:buFont typeface="Wingdings" panose="05000000000000000000" pitchFamily="2" charset="2"/>
              <a:buNone/>
              <a:defRPr/>
            </a:pPr>
            <a:r>
              <a:rPr lang="en-US" sz="2000" b="1" dirty="0">
                <a:solidFill>
                  <a:srgbClr val="C00000"/>
                </a:solidFill>
                <a:ea typeface="ＭＳ Ｐゴシック"/>
              </a:rPr>
              <a:t>Dental Preferred Provider Organization (DPPO) Plan </a:t>
            </a:r>
            <a:r>
              <a:rPr lang="en-US" sz="2000" dirty="0">
                <a:ea typeface="ＭＳ Ｐゴシック"/>
              </a:rPr>
              <a:t>administered by MetLife</a:t>
            </a:r>
            <a:r>
              <a:rPr lang="en-US" sz="2000" b="1" dirty="0">
                <a:ea typeface="ＭＳ Ｐゴシック"/>
              </a:rPr>
              <a:t> Dental</a:t>
            </a:r>
          </a:p>
          <a:p>
            <a:pPr marL="249238" indent="0" eaLnBrk="1" hangingPunct="1">
              <a:spcBef>
                <a:spcPts val="600"/>
              </a:spcBef>
              <a:spcAft>
                <a:spcPts val="600"/>
              </a:spcAft>
              <a:buClr>
                <a:srgbClr val="C4262E"/>
              </a:buClr>
              <a:buSzPct val="110000"/>
              <a:buFont typeface="Wingdings" panose="05000000000000000000" pitchFamily="2" charset="2"/>
              <a:buNone/>
              <a:defRPr/>
            </a:pPr>
            <a:r>
              <a:rPr lang="en-US" sz="1800" dirty="0"/>
              <a:t>With 6,500 PDP PLUS in-network providers in Tennessee and more than 478,000 providers nationwide.</a:t>
            </a:r>
            <a:endParaRPr lang="en-US" sz="1800" b="1" dirty="0">
              <a:ea typeface="ＭＳ Ｐゴシック"/>
            </a:endParaRPr>
          </a:p>
          <a:p>
            <a:pPr marL="458788" eaLnBrk="1" hangingPunct="1">
              <a:spcBef>
                <a:spcPts val="600"/>
              </a:spcBef>
              <a:spcAft>
                <a:spcPts val="600"/>
              </a:spcAft>
              <a:buClr>
                <a:srgbClr val="C4262E"/>
              </a:buClr>
              <a:buSzPct val="110000"/>
              <a:buFontTx/>
              <a:buChar char="•"/>
              <a:defRPr/>
            </a:pPr>
            <a:r>
              <a:rPr lang="en-US" sz="1800" b="1" dirty="0">
                <a:solidFill>
                  <a:srgbClr val="000000"/>
                </a:solidFill>
                <a:ea typeface="ＭＳ Ｐゴシック"/>
              </a:rPr>
              <a:t>Choose any dentist </a:t>
            </a:r>
            <a:r>
              <a:rPr lang="en-US" sz="1800" dirty="0">
                <a:solidFill>
                  <a:srgbClr val="000000"/>
                </a:solidFill>
                <a:ea typeface="ＭＳ Ｐゴシック"/>
              </a:rPr>
              <a:t>(maximum benefits when visiting an in-network  DPPO provider)</a:t>
            </a:r>
          </a:p>
          <a:p>
            <a:pPr marL="458788" eaLnBrk="1" hangingPunct="1">
              <a:spcBef>
                <a:spcPts val="600"/>
              </a:spcBef>
              <a:spcAft>
                <a:spcPts val="600"/>
              </a:spcAft>
              <a:buClr>
                <a:srgbClr val="C4262E"/>
              </a:buClr>
              <a:buSzPct val="110000"/>
              <a:buFontTx/>
              <a:buChar char="•"/>
              <a:defRPr/>
            </a:pPr>
            <a:r>
              <a:rPr lang="en-US" sz="1800" dirty="0"/>
              <a:t>You pay deductible and coinsurance for services</a:t>
            </a:r>
          </a:p>
          <a:p>
            <a:pPr marL="458788" eaLnBrk="1" hangingPunct="1">
              <a:spcBef>
                <a:spcPts val="600"/>
              </a:spcBef>
              <a:spcAft>
                <a:spcPts val="600"/>
              </a:spcAft>
              <a:buClr>
                <a:srgbClr val="C4262E"/>
              </a:buClr>
              <a:buSzPct val="110000"/>
              <a:buFontTx/>
              <a:buChar char="•"/>
              <a:defRPr/>
            </a:pPr>
            <a:r>
              <a:rPr lang="en-US" sz="1800" dirty="0"/>
              <a:t>Routine Cleaning: 2 cleanings in any calendar year</a:t>
            </a:r>
            <a:endParaRPr lang="en-US" sz="1800" dirty="0">
              <a:solidFill>
                <a:srgbClr val="000000"/>
              </a:solidFill>
              <a:ea typeface="ＭＳ Ｐゴシック"/>
            </a:endParaRPr>
          </a:p>
          <a:p>
            <a:pPr marL="458788" eaLnBrk="1" hangingPunct="1">
              <a:spcBef>
                <a:spcPts val="600"/>
              </a:spcBef>
              <a:spcAft>
                <a:spcPts val="600"/>
              </a:spcAft>
              <a:buClr>
                <a:srgbClr val="C4262E"/>
              </a:buClr>
              <a:buSzPct val="110000"/>
              <a:buFontTx/>
              <a:buChar char="•"/>
              <a:defRPr/>
            </a:pPr>
            <a:r>
              <a:rPr lang="en-US" sz="1800" dirty="0">
                <a:solidFill>
                  <a:srgbClr val="000000"/>
                </a:solidFill>
                <a:ea typeface="ＭＳ Ｐゴシック"/>
              </a:rPr>
              <a:t>You or dentist file claims for covered services </a:t>
            </a:r>
          </a:p>
          <a:p>
            <a:pPr marL="458788" eaLnBrk="1" hangingPunct="1">
              <a:spcBef>
                <a:spcPts val="600"/>
              </a:spcBef>
              <a:spcAft>
                <a:spcPts val="600"/>
              </a:spcAft>
              <a:buClr>
                <a:srgbClr val="C4262E"/>
              </a:buClr>
              <a:buSzPct val="110000"/>
              <a:buFontTx/>
              <a:buChar char="•"/>
              <a:defRPr/>
            </a:pPr>
            <a:r>
              <a:rPr lang="en-US" sz="1800" dirty="0">
                <a:solidFill>
                  <a:srgbClr val="000000"/>
                </a:solidFill>
                <a:ea typeface="ＭＳ Ｐゴシック"/>
              </a:rPr>
              <a:t>Referrals not required</a:t>
            </a:r>
          </a:p>
          <a:p>
            <a:pPr marL="458788" eaLnBrk="1" hangingPunct="1">
              <a:spcBef>
                <a:spcPts val="600"/>
              </a:spcBef>
              <a:spcAft>
                <a:spcPts val="600"/>
              </a:spcAft>
              <a:buClr>
                <a:srgbClr val="C4262E"/>
              </a:buClr>
              <a:buSzPct val="110000"/>
              <a:buFontTx/>
              <a:buChar char="•"/>
              <a:defRPr/>
            </a:pPr>
            <a:r>
              <a:rPr lang="en-US" sz="1800" dirty="0"/>
              <a:t>Orthodontics: available for dependent children up to the last day of the calendar month the child attains age 19</a:t>
            </a:r>
            <a:endParaRPr lang="en-US" sz="1800" dirty="0">
              <a:solidFill>
                <a:srgbClr val="000000"/>
              </a:solidFill>
              <a:ea typeface="ＭＳ Ｐゴシック"/>
            </a:endParaRPr>
          </a:p>
          <a:p>
            <a:pPr marL="458788" eaLnBrk="1" hangingPunct="1">
              <a:spcBef>
                <a:spcPts val="600"/>
              </a:spcBef>
              <a:spcAft>
                <a:spcPts val="600"/>
              </a:spcAft>
              <a:buClr>
                <a:srgbClr val="C4262E"/>
              </a:buClr>
              <a:buSzPct val="110000"/>
              <a:buFontTx/>
              <a:buChar char="•"/>
              <a:defRPr/>
            </a:pPr>
            <a:endParaRPr lang="en-US" sz="1800" dirty="0"/>
          </a:p>
        </p:txBody>
      </p:sp>
      <p:sp>
        <p:nvSpPr>
          <p:cNvPr id="6" name="TextBox 1">
            <a:extLst>
              <a:ext uri="{FF2B5EF4-FFF2-40B4-BE49-F238E27FC236}">
                <a16:creationId xmlns:a16="http://schemas.microsoft.com/office/drawing/2014/main" id="{99F124BA-675D-1FF4-57B6-49AF52EE75E4}"/>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CC63403-7599-45CE-B466-7AB3525839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B719DB-2DFF-4B64-A5C0-FC7F6AC4BB56}" type="slidenum">
              <a:rPr lang="en-US" altLang="en-US" smtClean="0">
                <a:solidFill>
                  <a:srgbClr val="000000"/>
                </a:solidFill>
                <a:ea typeface="MS PGothic" panose="020B0600070205080204" pitchFamily="34" charset="-128"/>
              </a:rPr>
              <a:pPr/>
              <a:t>18</a:t>
            </a:fld>
            <a:endParaRPr lang="en-US" altLang="en-US">
              <a:solidFill>
                <a:srgbClr val="000000"/>
              </a:solidFill>
              <a:ea typeface="MS PGothic" panose="020B0600070205080204" pitchFamily="34" charset="-128"/>
            </a:endParaRPr>
          </a:p>
        </p:txBody>
      </p:sp>
      <p:sp>
        <p:nvSpPr>
          <p:cNvPr id="46083" name="Rectangle 2">
            <a:extLst>
              <a:ext uri="{FF2B5EF4-FFF2-40B4-BE49-F238E27FC236}">
                <a16:creationId xmlns:a16="http://schemas.microsoft.com/office/drawing/2014/main" id="{15F9F528-3C69-AC43-10C6-738CFCE0BDA6}"/>
              </a:ext>
            </a:extLst>
          </p:cNvPr>
          <p:cNvSpPr>
            <a:spLocks noChangeArrowheads="1"/>
          </p:cNvSpPr>
          <p:nvPr/>
        </p:nvSpPr>
        <p:spPr bwMode="auto">
          <a:xfrm>
            <a:off x="317500" y="1800225"/>
            <a:ext cx="8763000" cy="4495800"/>
          </a:xfrm>
          <a:prstGeom prst="rect">
            <a:avLst/>
          </a:prstGeom>
          <a:noFill/>
          <a:ln>
            <a:noFill/>
          </a:ln>
        </p:spPr>
        <p:txBody>
          <a:bodyPr/>
          <a:lstStyle/>
          <a:p>
            <a:pPr>
              <a:lnSpc>
                <a:spcPct val="90000"/>
              </a:lnSpc>
              <a:spcBef>
                <a:spcPts val="600"/>
              </a:spcBef>
              <a:spcAft>
                <a:spcPts val="600"/>
              </a:spcAft>
              <a:buClr>
                <a:srgbClr val="0098DB"/>
              </a:buClr>
              <a:buFont typeface="Wingdings" pitchFamily="2" charset="2"/>
              <a:buNone/>
              <a:tabLst>
                <a:tab pos="574675" algn="l"/>
                <a:tab pos="2855913" algn="l"/>
                <a:tab pos="4289425" algn="l"/>
                <a:tab pos="5486400" algn="l"/>
                <a:tab pos="6627813" algn="l"/>
                <a:tab pos="7654925" algn="l"/>
              </a:tabLst>
              <a:defRPr/>
            </a:pPr>
            <a:r>
              <a:rPr lang="en-US" altLang="en-US" sz="2000" dirty="0"/>
              <a:t>The state will offer voluntary vision benefits through </a:t>
            </a:r>
            <a:r>
              <a:rPr lang="en-US" altLang="en-US" sz="2000" b="1" dirty="0">
                <a:latin typeface="Open Sans" pitchFamily="34" charset="0"/>
              </a:rPr>
              <a:t>― EyeMed</a:t>
            </a:r>
            <a:endParaRPr lang="en-US" sz="2000" b="1" dirty="0">
              <a:solidFill>
                <a:srgbClr val="000000"/>
              </a:solidFill>
              <a:latin typeface="Arial" charset="0"/>
              <a:ea typeface="ＭＳ Ｐゴシック" panose="020B0600070205080204" pitchFamily="34" charset="-128"/>
            </a:endParaRPr>
          </a:p>
          <a:p>
            <a:pPr marL="152400" indent="-152400">
              <a:lnSpc>
                <a:spcPct val="90000"/>
              </a:lnSpc>
              <a:spcBef>
                <a:spcPts val="600"/>
              </a:spcBef>
              <a:spcAft>
                <a:spcPts val="600"/>
              </a:spcAft>
              <a:buClr>
                <a:srgbClr val="0098DB"/>
              </a:buClr>
              <a:buFont typeface="Wingdings" pitchFamily="2" charset="2"/>
              <a:buNone/>
              <a:tabLst>
                <a:tab pos="574675" algn="l"/>
                <a:tab pos="2855913" algn="l"/>
                <a:tab pos="4289425" algn="l"/>
                <a:tab pos="5486400" algn="l"/>
                <a:tab pos="6627813" algn="l"/>
                <a:tab pos="7654925" algn="l"/>
              </a:tabLst>
              <a:defRPr/>
            </a:pPr>
            <a:endParaRPr lang="en-US" sz="2000" dirty="0">
              <a:solidFill>
                <a:srgbClr val="000000"/>
              </a:solidFill>
              <a:latin typeface="Arial" charset="0"/>
              <a:ea typeface="ＭＳ Ｐゴシック" panose="020B0600070205080204" pitchFamily="34" charset="-128"/>
            </a:endParaRPr>
          </a:p>
          <a:p>
            <a:pPr marL="152400" indent="-152400">
              <a:lnSpc>
                <a:spcPct val="90000"/>
              </a:lnSpc>
              <a:spcBef>
                <a:spcPts val="600"/>
              </a:spcBef>
              <a:spcAft>
                <a:spcPts val="600"/>
              </a:spcAft>
              <a:buClr>
                <a:srgbClr val="0098DB"/>
              </a:buClr>
              <a:buFont typeface="Wingdings" pitchFamily="2" charset="2"/>
              <a:buNone/>
              <a:tabLst>
                <a:tab pos="574675" algn="l"/>
                <a:tab pos="2855913" algn="l"/>
                <a:tab pos="4289425" algn="l"/>
                <a:tab pos="5486400" algn="l"/>
                <a:tab pos="6627813" algn="l"/>
                <a:tab pos="7654925" algn="l"/>
              </a:tabLst>
              <a:defRPr/>
            </a:pPr>
            <a:endParaRPr lang="en-US" sz="2000" dirty="0">
              <a:solidFill>
                <a:srgbClr val="000000"/>
              </a:solidFill>
              <a:latin typeface="Arial" charset="0"/>
              <a:ea typeface="ＭＳ Ｐゴシック" panose="020B0600070205080204" pitchFamily="34" charset="-128"/>
            </a:endParaRPr>
          </a:p>
          <a:p>
            <a:pPr marL="152400" indent="-152400">
              <a:lnSpc>
                <a:spcPct val="90000"/>
              </a:lnSpc>
              <a:spcBef>
                <a:spcPts val="600"/>
              </a:spcBef>
              <a:spcAft>
                <a:spcPts val="600"/>
              </a:spcAft>
              <a:buClr>
                <a:srgbClr val="0098DB"/>
              </a:buClr>
              <a:buFont typeface="Wingdings" pitchFamily="2" charset="2"/>
              <a:buNone/>
              <a:tabLst>
                <a:tab pos="574675" algn="l"/>
                <a:tab pos="2855913" algn="l"/>
                <a:tab pos="4289425" algn="l"/>
                <a:tab pos="5486400" algn="l"/>
                <a:tab pos="6627813" algn="l"/>
                <a:tab pos="7654925" algn="l"/>
              </a:tabLst>
              <a:defRPr/>
            </a:pPr>
            <a:endParaRPr lang="en-US" sz="2200" dirty="0">
              <a:solidFill>
                <a:srgbClr val="000000"/>
              </a:solidFill>
              <a:latin typeface="Arial" charset="0"/>
              <a:ea typeface="ＭＳ Ｐゴシック" panose="020B0600070205080204" pitchFamily="34" charset="-128"/>
            </a:endParaRPr>
          </a:p>
          <a:p>
            <a:pPr eaLnBrk="1" hangingPunct="1">
              <a:defRPr/>
            </a:pPr>
            <a:endParaRPr lang="en-US" sz="1600" b="1" dirty="0">
              <a:ea typeface="ＭＳ Ｐゴシック" panose="020B0600070205080204" pitchFamily="34" charset="-128"/>
            </a:endParaRPr>
          </a:p>
          <a:p>
            <a:pPr eaLnBrk="1" hangingPunct="1">
              <a:spcBef>
                <a:spcPts val="0"/>
              </a:spcBef>
              <a:spcAft>
                <a:spcPts val="0"/>
              </a:spcAft>
              <a:defRPr/>
            </a:pPr>
            <a:r>
              <a:rPr lang="en-US" b="1" dirty="0">
                <a:ea typeface="ＭＳ Ｐゴシック" panose="020B0600070205080204" pitchFamily="34" charset="-128"/>
              </a:rPr>
              <a:t>Both options offer the same services including: </a:t>
            </a:r>
            <a:endParaRPr lang="en-US" dirty="0">
              <a:ea typeface="ＭＳ Ｐゴシック" panose="020B0600070205080204" pitchFamily="34" charset="-128"/>
            </a:endParaRPr>
          </a:p>
          <a:p>
            <a:pPr marL="285750" indent="-285750" eaLnBrk="1" hangingPunct="1">
              <a:spcBef>
                <a:spcPts val="0"/>
              </a:spcBef>
              <a:spcAft>
                <a:spcPts val="0"/>
              </a:spcAft>
              <a:buClr>
                <a:srgbClr val="C00000"/>
              </a:buClr>
              <a:buFont typeface="Arial" panose="020B0604020202020204" pitchFamily="34" charset="0"/>
              <a:buChar char="•"/>
              <a:defRPr/>
            </a:pPr>
            <a:r>
              <a:rPr lang="en-US" dirty="0">
                <a:ea typeface="ＭＳ Ｐゴシック" panose="020B0600070205080204" pitchFamily="34" charset="-128"/>
              </a:rPr>
              <a:t>Routine eye exam once every calendar year</a:t>
            </a:r>
          </a:p>
          <a:p>
            <a:pPr marL="285750" indent="-285750" eaLnBrk="1" hangingPunct="1">
              <a:spcBef>
                <a:spcPts val="0"/>
              </a:spcBef>
              <a:spcAft>
                <a:spcPts val="0"/>
              </a:spcAft>
              <a:buClr>
                <a:srgbClr val="C00000"/>
              </a:buClr>
              <a:buFont typeface="Arial" panose="020B0604020202020204" pitchFamily="34" charset="0"/>
              <a:buChar char="•"/>
              <a:defRPr/>
            </a:pPr>
            <a:r>
              <a:rPr lang="en-US" dirty="0">
                <a:ea typeface="ＭＳ Ｐゴシック" panose="020B0600070205080204" pitchFamily="34" charset="-128"/>
              </a:rPr>
              <a:t>Frames once every two calendar years</a:t>
            </a:r>
          </a:p>
          <a:p>
            <a:pPr marL="285750" indent="-285750" eaLnBrk="1" hangingPunct="1">
              <a:spcBef>
                <a:spcPts val="0"/>
              </a:spcBef>
              <a:spcAft>
                <a:spcPts val="0"/>
              </a:spcAft>
              <a:buClr>
                <a:srgbClr val="C00000"/>
              </a:buClr>
              <a:buFont typeface="Arial" panose="020B0604020202020204" pitchFamily="34" charset="0"/>
              <a:buChar char="•"/>
              <a:defRPr/>
            </a:pPr>
            <a:r>
              <a:rPr lang="en-US" dirty="0">
                <a:ea typeface="ＭＳ Ｐゴシック" panose="020B0600070205080204" pitchFamily="34" charset="-128"/>
              </a:rPr>
              <a:t>Choice of eyeglass lenses or contact lenses once every calendar year</a:t>
            </a:r>
          </a:p>
          <a:p>
            <a:pPr marL="285750" indent="-285750" eaLnBrk="1" hangingPunct="1">
              <a:spcBef>
                <a:spcPts val="0"/>
              </a:spcBef>
              <a:spcAft>
                <a:spcPts val="0"/>
              </a:spcAft>
              <a:buClr>
                <a:srgbClr val="C00000"/>
              </a:buClr>
              <a:buFont typeface="Arial" panose="020B0604020202020204" pitchFamily="34" charset="0"/>
              <a:buChar char="•"/>
              <a:defRPr/>
            </a:pPr>
            <a:r>
              <a:rPr lang="en-US" dirty="0">
                <a:ea typeface="ＭＳ Ｐゴシック" panose="020B0600070205080204" pitchFamily="34" charset="-128"/>
              </a:rPr>
              <a:t>Discount on LASIK/refractive surgery</a:t>
            </a:r>
          </a:p>
          <a:p>
            <a:pPr>
              <a:spcBef>
                <a:spcPts val="0"/>
              </a:spcBef>
              <a:spcAft>
                <a:spcPts val="0"/>
              </a:spcAft>
              <a:buClr>
                <a:srgbClr val="0098DB"/>
              </a:buClr>
              <a:buFont typeface="Wingdings" pitchFamily="2" charset="2"/>
              <a:buNone/>
              <a:tabLst>
                <a:tab pos="574675" algn="l"/>
                <a:tab pos="2855913" algn="l"/>
                <a:tab pos="4289425" algn="l"/>
                <a:tab pos="5486400" algn="l"/>
                <a:tab pos="6627813" algn="l"/>
                <a:tab pos="7654925" algn="l"/>
              </a:tabLst>
              <a:defRPr/>
            </a:pPr>
            <a:endParaRPr lang="en-US" sz="1600" dirty="0">
              <a:ea typeface="ＭＳ Ｐゴシック" panose="020B0600070205080204" pitchFamily="34" charset="-128"/>
            </a:endParaRPr>
          </a:p>
          <a:p>
            <a:pPr>
              <a:spcBef>
                <a:spcPts val="0"/>
              </a:spcBef>
              <a:spcAft>
                <a:spcPts val="0"/>
              </a:spcAft>
              <a:buClr>
                <a:srgbClr val="0098DB"/>
              </a:buClr>
              <a:buFont typeface="Wingdings" pitchFamily="2" charset="2"/>
              <a:buNone/>
              <a:tabLst>
                <a:tab pos="574675" algn="l"/>
                <a:tab pos="2855913" algn="l"/>
                <a:tab pos="4289425" algn="l"/>
                <a:tab pos="5486400" algn="l"/>
                <a:tab pos="6627813" algn="l"/>
                <a:tab pos="7654925" algn="l"/>
              </a:tabLst>
              <a:defRPr/>
            </a:pPr>
            <a:r>
              <a:rPr lang="en-US" sz="1400" b="1" dirty="0">
                <a:ea typeface="ＭＳ Ｐゴシック" panose="020B0600070205080204" pitchFamily="34" charset="-128"/>
              </a:rPr>
              <a:t>The basic and expanded plans are both managed by Eye Davis. In-network and out-of-network benefits are available. You will receive the maximum benefit when visiting </a:t>
            </a:r>
          </a:p>
          <a:p>
            <a:pPr>
              <a:spcBef>
                <a:spcPts val="0"/>
              </a:spcBef>
              <a:spcAft>
                <a:spcPts val="0"/>
              </a:spcAft>
              <a:buClr>
                <a:srgbClr val="0098DB"/>
              </a:buClr>
              <a:buFont typeface="Wingdings" pitchFamily="2" charset="2"/>
              <a:buNone/>
              <a:tabLst>
                <a:tab pos="574675" algn="l"/>
                <a:tab pos="2855913" algn="l"/>
                <a:tab pos="4289425" algn="l"/>
                <a:tab pos="5486400" algn="l"/>
                <a:tab pos="6627813" algn="l"/>
                <a:tab pos="7654925" algn="l"/>
              </a:tabLst>
              <a:defRPr/>
            </a:pPr>
            <a:r>
              <a:rPr lang="en-US" sz="1400" b="1" dirty="0">
                <a:ea typeface="ＭＳ Ｐゴシック" panose="020B0600070205080204" pitchFamily="34" charset="-128"/>
              </a:rPr>
              <a:t>a provider in EyeMed network.</a:t>
            </a:r>
            <a:endParaRPr lang="en-US" sz="1400" b="1" dirty="0">
              <a:solidFill>
                <a:srgbClr val="000000"/>
              </a:solidFill>
              <a:latin typeface="Arial" charset="0"/>
              <a:ea typeface="ＭＳ Ｐゴシック" panose="020B0600070205080204" pitchFamily="34" charset="-128"/>
            </a:endParaRPr>
          </a:p>
        </p:txBody>
      </p:sp>
      <p:sp>
        <p:nvSpPr>
          <p:cNvPr id="40964" name="Rectangle 3">
            <a:extLst>
              <a:ext uri="{FF2B5EF4-FFF2-40B4-BE49-F238E27FC236}">
                <a16:creationId xmlns:a16="http://schemas.microsoft.com/office/drawing/2014/main" id="{0F34D5AC-1755-0090-7237-D9696CBA101A}"/>
              </a:ext>
            </a:extLst>
          </p:cNvPr>
          <p:cNvSpPr>
            <a:spLocks noGrp="1" noChangeArrowheads="1"/>
          </p:cNvSpPr>
          <p:nvPr>
            <p:ph type="title"/>
          </p:nvPr>
        </p:nvSpPr>
        <p:spPr>
          <a:xfrm>
            <a:off x="152400" y="533400"/>
            <a:ext cx="8229600" cy="1143000"/>
          </a:xfrm>
        </p:spPr>
        <p:txBody>
          <a:bodyPr anchor="b"/>
          <a:lstStyle/>
          <a:p>
            <a:pPr eaLnBrk="1" hangingPunct="1"/>
            <a:br>
              <a:rPr lang="en-US" altLang="en-US" sz="4000">
                <a:solidFill>
                  <a:schemeClr val="bg1"/>
                </a:solidFill>
                <a:latin typeface="Arial Condensed Bold"/>
              </a:rPr>
            </a:br>
            <a:br>
              <a:rPr lang="en-US" altLang="en-US" sz="4000">
                <a:solidFill>
                  <a:schemeClr val="bg1"/>
                </a:solidFill>
                <a:latin typeface="Arial Condensed Bold"/>
              </a:rPr>
            </a:br>
            <a:br>
              <a:rPr lang="en-US" altLang="en-US" sz="4000">
                <a:solidFill>
                  <a:schemeClr val="bg1"/>
                </a:solidFill>
                <a:latin typeface="Arial Condensed Bold"/>
              </a:rPr>
            </a:br>
            <a:br>
              <a:rPr lang="en-US" altLang="en-US" sz="4000">
                <a:solidFill>
                  <a:schemeClr val="bg1"/>
                </a:solidFill>
                <a:latin typeface="Arial Condensed Bold"/>
              </a:rPr>
            </a:br>
            <a:r>
              <a:rPr lang="en-US" altLang="en-US" sz="4000">
                <a:solidFill>
                  <a:schemeClr val="bg1"/>
                </a:solidFill>
                <a:latin typeface="Arial Condensed Bold"/>
              </a:rPr>
              <a:t>Vision benefits</a:t>
            </a:r>
            <a:br>
              <a:rPr lang="en-US" altLang="en-US" sz="4000">
                <a:solidFill>
                  <a:schemeClr val="bg1"/>
                </a:solidFill>
                <a:latin typeface="Arial Condensed Bold"/>
              </a:rPr>
            </a:br>
            <a:endParaRPr lang="en-US" altLang="en-US" sz="2400">
              <a:solidFill>
                <a:schemeClr val="bg1"/>
              </a:solidFill>
              <a:latin typeface="Arial Condensed Bold"/>
            </a:endParaRPr>
          </a:p>
        </p:txBody>
      </p:sp>
      <p:sp>
        <p:nvSpPr>
          <p:cNvPr id="40965" name="Rectangle 6">
            <a:extLst>
              <a:ext uri="{FF2B5EF4-FFF2-40B4-BE49-F238E27FC236}">
                <a16:creationId xmlns:a16="http://schemas.microsoft.com/office/drawing/2014/main" id="{7C8581E5-3102-ABD9-A943-EA8B58910B9E}"/>
              </a:ext>
            </a:extLst>
          </p:cNvPr>
          <p:cNvSpPr>
            <a:spLocks noChangeArrowheads="1"/>
          </p:cNvSpPr>
          <p:nvPr/>
        </p:nvSpPr>
        <p:spPr bwMode="auto">
          <a:xfrm>
            <a:off x="533400" y="2438400"/>
            <a:ext cx="3733800" cy="1295400"/>
          </a:xfrm>
          <a:prstGeom prst="rect">
            <a:avLst/>
          </a:prstGeom>
          <a:solidFill>
            <a:schemeClr val="bg1"/>
          </a:solidFill>
          <a:ln w="9525">
            <a:solidFill>
              <a:schemeClr val="bg2"/>
            </a:solidFill>
            <a:miter lim="800000"/>
            <a:headEnd/>
            <a:tailEnd/>
          </a:ln>
        </p:spPr>
        <p:txBody>
          <a:bodyPr/>
          <a:lstStyle>
            <a:lvl1pPr marL="230188" indent="-2301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65000"/>
              </a:spcBef>
              <a:buClr>
                <a:srgbClr val="0098DB"/>
              </a:buClr>
              <a:buFont typeface="Wingdings" panose="05000000000000000000" pitchFamily="2" charset="2"/>
              <a:buNone/>
            </a:pPr>
            <a:r>
              <a:rPr lang="en-US" altLang="en-US" b="1">
                <a:solidFill>
                  <a:srgbClr val="000000"/>
                </a:solidFill>
                <a:ea typeface="MS PGothic" panose="020B0600070205080204" pitchFamily="34" charset="-128"/>
              </a:rPr>
              <a:t>	</a:t>
            </a:r>
            <a:r>
              <a:rPr lang="en-US" altLang="en-US" b="1">
                <a:solidFill>
                  <a:srgbClr val="C00000"/>
                </a:solidFill>
                <a:ea typeface="MS PGothic" panose="020B0600070205080204" pitchFamily="34" charset="-128"/>
              </a:rPr>
              <a:t>Basic Plan</a:t>
            </a:r>
            <a:endParaRPr lang="en-US" altLang="en-US" sz="1600">
              <a:solidFill>
                <a:srgbClr val="000000"/>
              </a:solidFill>
              <a:ea typeface="MS PGothic" panose="020B0600070205080204" pitchFamily="34" charset="-128"/>
            </a:endParaRPr>
          </a:p>
          <a:p>
            <a:pPr eaLnBrk="1" hangingPunct="1">
              <a:buClr>
                <a:srgbClr val="C4262E"/>
              </a:buClr>
              <a:buFontTx/>
              <a:buChar char="•"/>
            </a:pPr>
            <a:r>
              <a:rPr lang="en-US" altLang="en-US" sz="1600">
                <a:solidFill>
                  <a:srgbClr val="000000"/>
                </a:solidFill>
                <a:ea typeface="MS PGothic" panose="020B0600070205080204" pitchFamily="34" charset="-128"/>
              </a:rPr>
              <a:t>Discounted rates</a:t>
            </a:r>
          </a:p>
          <a:p>
            <a:pPr eaLnBrk="1" hangingPunct="1">
              <a:buClr>
                <a:srgbClr val="C4262E"/>
              </a:buClr>
              <a:buFontTx/>
              <a:buChar char="•"/>
            </a:pPr>
            <a:r>
              <a:rPr lang="en-US" altLang="en-US" sz="1600">
                <a:solidFill>
                  <a:srgbClr val="000000"/>
                </a:solidFill>
                <a:ea typeface="MS PGothic" panose="020B0600070205080204" pitchFamily="34" charset="-128"/>
              </a:rPr>
              <a:t>Allowances</a:t>
            </a:r>
          </a:p>
        </p:txBody>
      </p:sp>
      <p:sp>
        <p:nvSpPr>
          <p:cNvPr id="40966" name="Rectangle 7">
            <a:extLst>
              <a:ext uri="{FF2B5EF4-FFF2-40B4-BE49-F238E27FC236}">
                <a16:creationId xmlns:a16="http://schemas.microsoft.com/office/drawing/2014/main" id="{3B5FA202-CF14-FAD4-BF96-0C22DFA2D298}"/>
              </a:ext>
            </a:extLst>
          </p:cNvPr>
          <p:cNvSpPr>
            <a:spLocks noChangeArrowheads="1"/>
          </p:cNvSpPr>
          <p:nvPr/>
        </p:nvSpPr>
        <p:spPr bwMode="auto">
          <a:xfrm>
            <a:off x="4648200" y="2438400"/>
            <a:ext cx="4267200" cy="1295400"/>
          </a:xfrm>
          <a:prstGeom prst="rect">
            <a:avLst/>
          </a:prstGeom>
          <a:solidFill>
            <a:schemeClr val="bg1"/>
          </a:solidFill>
          <a:ln w="9525">
            <a:solidFill>
              <a:schemeClr val="bg2"/>
            </a:solidFill>
            <a:miter lim="800000"/>
            <a:headEnd/>
            <a:tailEnd/>
          </a:ln>
        </p:spPr>
        <p:txBody>
          <a:bodyPr/>
          <a:lstStyle>
            <a:lvl1pPr marL="230188" indent="-2301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65000"/>
              </a:spcBef>
              <a:buClr>
                <a:srgbClr val="0098DB"/>
              </a:buClr>
              <a:buFont typeface="Wingdings" panose="05000000000000000000" pitchFamily="2" charset="2"/>
              <a:buNone/>
            </a:pPr>
            <a:r>
              <a:rPr lang="en-US" altLang="en-US" b="1">
                <a:solidFill>
                  <a:srgbClr val="C4262E"/>
                </a:solidFill>
                <a:ea typeface="MS PGothic" panose="020B0600070205080204" pitchFamily="34" charset="-128"/>
              </a:rPr>
              <a:t>	Expanded Plan</a:t>
            </a:r>
            <a:endParaRPr lang="en-US" altLang="en-US" sz="1600">
              <a:solidFill>
                <a:srgbClr val="000000"/>
              </a:solidFill>
              <a:ea typeface="MS PGothic" panose="020B0600070205080204" pitchFamily="34" charset="-128"/>
            </a:endParaRPr>
          </a:p>
          <a:p>
            <a:pPr eaLnBrk="1" hangingPunct="1">
              <a:buClr>
                <a:srgbClr val="C4262E"/>
              </a:buClr>
              <a:buFontTx/>
              <a:buChar char="•"/>
            </a:pPr>
            <a:r>
              <a:rPr lang="en-US" altLang="en-US" sz="1600">
                <a:solidFill>
                  <a:srgbClr val="000000"/>
                </a:solidFill>
                <a:ea typeface="MS PGothic" panose="020B0600070205080204" pitchFamily="34" charset="-128"/>
              </a:rPr>
              <a:t>Provides services with a combination of copays</a:t>
            </a:r>
          </a:p>
          <a:p>
            <a:pPr eaLnBrk="1" hangingPunct="1">
              <a:buClr>
                <a:srgbClr val="C4262E"/>
              </a:buClr>
              <a:buFontTx/>
              <a:buChar char="•"/>
            </a:pPr>
            <a:r>
              <a:rPr lang="en-US" altLang="en-US" sz="1600">
                <a:solidFill>
                  <a:srgbClr val="000000"/>
                </a:solidFill>
                <a:ea typeface="MS PGothic" panose="020B0600070205080204" pitchFamily="34" charset="-128"/>
              </a:rPr>
              <a:t>Greater allowances</a:t>
            </a:r>
          </a:p>
          <a:p>
            <a:pPr eaLnBrk="1" hangingPunct="1">
              <a:buClr>
                <a:srgbClr val="C4262E"/>
              </a:buClr>
              <a:buFontTx/>
              <a:buChar char="•"/>
            </a:pPr>
            <a:r>
              <a:rPr lang="en-US" altLang="en-US" sz="1600">
                <a:solidFill>
                  <a:srgbClr val="000000"/>
                </a:solidFill>
                <a:ea typeface="MS PGothic" panose="020B0600070205080204" pitchFamily="34" charset="-128"/>
              </a:rPr>
              <a:t>Discounted rates</a:t>
            </a:r>
          </a:p>
        </p:txBody>
      </p:sp>
      <p:sp>
        <p:nvSpPr>
          <p:cNvPr id="40967" name="Line 8">
            <a:extLst>
              <a:ext uri="{FF2B5EF4-FFF2-40B4-BE49-F238E27FC236}">
                <a16:creationId xmlns:a16="http://schemas.microsoft.com/office/drawing/2014/main" id="{19D8EECC-19DD-6C12-D07B-4988CE6FDAF5}"/>
              </a:ext>
            </a:extLst>
          </p:cNvPr>
          <p:cNvSpPr>
            <a:spLocks noChangeShapeType="1"/>
          </p:cNvSpPr>
          <p:nvPr/>
        </p:nvSpPr>
        <p:spPr bwMode="auto">
          <a:xfrm>
            <a:off x="685800" y="2743200"/>
            <a:ext cx="26670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9">
            <a:extLst>
              <a:ext uri="{FF2B5EF4-FFF2-40B4-BE49-F238E27FC236}">
                <a16:creationId xmlns:a16="http://schemas.microsoft.com/office/drawing/2014/main" id="{6FD91D12-C38F-88E3-2FC5-F2204B4A05A9}"/>
              </a:ext>
            </a:extLst>
          </p:cNvPr>
          <p:cNvSpPr>
            <a:spLocks noChangeShapeType="1"/>
          </p:cNvSpPr>
          <p:nvPr/>
        </p:nvSpPr>
        <p:spPr bwMode="auto">
          <a:xfrm>
            <a:off x="5029200" y="2743200"/>
            <a:ext cx="26670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TextBox 8">
            <a:extLst>
              <a:ext uri="{FF2B5EF4-FFF2-40B4-BE49-F238E27FC236}">
                <a16:creationId xmlns:a16="http://schemas.microsoft.com/office/drawing/2014/main" id="{0F5F6C44-B943-1865-48BB-28A109624193}"/>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354FFEA8-0F16-E2C6-553E-AF6A0449C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D274334E-7FFE-4EE0-8B72-FC03862B27A1}" type="slidenum">
              <a:rPr lang="en-US" altLang="en-US" sz="1200" smtClean="0"/>
              <a:pPr>
                <a:lnSpc>
                  <a:spcPct val="100000"/>
                </a:lnSpc>
                <a:spcBef>
                  <a:spcPct val="0"/>
                </a:spcBef>
                <a:buClrTx/>
                <a:buFontTx/>
                <a:buNone/>
              </a:pPr>
              <a:t>1</a:t>
            </a:fld>
            <a:endParaRPr lang="en-US" altLang="en-US" sz="1200"/>
          </a:p>
        </p:txBody>
      </p:sp>
      <p:sp>
        <p:nvSpPr>
          <p:cNvPr id="6147" name="Rectangle 4">
            <a:extLst>
              <a:ext uri="{FF2B5EF4-FFF2-40B4-BE49-F238E27FC236}">
                <a16:creationId xmlns:a16="http://schemas.microsoft.com/office/drawing/2014/main" id="{D0F3B8FF-126E-DD1E-97E9-6820345C1449}"/>
              </a:ext>
            </a:extLst>
          </p:cNvPr>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4000" b="1">
                <a:solidFill>
                  <a:schemeClr val="bg1"/>
                </a:solidFill>
                <a:latin typeface="Arial Condensed Bold"/>
              </a:rPr>
              <a:t>Who is Eligible for Coverage?</a:t>
            </a:r>
          </a:p>
        </p:txBody>
      </p:sp>
      <p:sp>
        <p:nvSpPr>
          <p:cNvPr id="6148" name="Rectangle 5">
            <a:extLst>
              <a:ext uri="{FF2B5EF4-FFF2-40B4-BE49-F238E27FC236}">
                <a16:creationId xmlns:a16="http://schemas.microsoft.com/office/drawing/2014/main" id="{73323E12-169C-2797-33BD-CCFD6CE36CCC}"/>
              </a:ext>
            </a:extLst>
          </p:cNvPr>
          <p:cNvSpPr>
            <a:spLocks noGrp="1"/>
          </p:cNvSpPr>
          <p:nvPr>
            <p:ph type="body" idx="1"/>
          </p:nvPr>
        </p:nvSpPr>
        <p:spPr>
          <a:xfrm>
            <a:off x="457200" y="1676400"/>
            <a:ext cx="8229600" cy="4572000"/>
          </a:xfrm>
        </p:spPr>
        <p:txBody>
          <a:bodyPr/>
          <a:lstStyle/>
          <a:p>
            <a:pPr>
              <a:buClr>
                <a:schemeClr val="accent2"/>
              </a:buClr>
              <a:buSzPct val="110000"/>
              <a:buFontTx/>
              <a:buChar char="•"/>
            </a:pPr>
            <a:endParaRPr lang="en-US" altLang="en-US"/>
          </a:p>
          <a:p>
            <a:pPr>
              <a:buClr>
                <a:schemeClr val="accent2"/>
              </a:buClr>
              <a:buSzPct val="110000"/>
              <a:buFontTx/>
              <a:buChar char="•"/>
            </a:pPr>
            <a:endParaRPr lang="en-US" altLang="en-US"/>
          </a:p>
        </p:txBody>
      </p:sp>
      <p:sp>
        <p:nvSpPr>
          <p:cNvPr id="8197" name="Rectangle 18">
            <a:extLst>
              <a:ext uri="{FF2B5EF4-FFF2-40B4-BE49-F238E27FC236}">
                <a16:creationId xmlns:a16="http://schemas.microsoft.com/office/drawing/2014/main" id="{7FD85A37-1858-62CB-CA22-00E52F1A6233}"/>
              </a:ext>
            </a:extLst>
          </p:cNvPr>
          <p:cNvSpPr>
            <a:spLocks noChangeArrowheads="1"/>
          </p:cNvSpPr>
          <p:nvPr/>
        </p:nvSpPr>
        <p:spPr bwMode="auto">
          <a:xfrm>
            <a:off x="293688" y="1752600"/>
            <a:ext cx="8545512" cy="4343400"/>
          </a:xfrm>
          <a:prstGeom prst="rect">
            <a:avLst/>
          </a:prstGeom>
          <a:noFill/>
          <a:ln>
            <a:noFill/>
          </a:ln>
        </p:spPr>
        <p:txBody>
          <a:bodyPr/>
          <a:lstStyle>
            <a:lvl1pPr marL="209550" indent="-209550" eaLnBrk="0" hangingPunct="0">
              <a:defRPr>
                <a:solidFill>
                  <a:schemeClr val="tx1"/>
                </a:solidFill>
                <a:latin typeface="Arial" pitchFamily="34" charset="0"/>
                <a:cs typeface="Arial" pitchFamily="34" charset="0"/>
              </a:defRPr>
            </a:lvl1pPr>
            <a:lvl2pPr marL="395288" indent="-184150" eaLnBrk="0" hangingPunct="0">
              <a:defRPr>
                <a:solidFill>
                  <a:schemeClr val="tx1"/>
                </a:solidFill>
                <a:latin typeface="Arial" pitchFamily="34" charset="0"/>
                <a:cs typeface="Arial" pitchFamily="34" charset="0"/>
              </a:defRPr>
            </a:lvl2pPr>
            <a:lvl3pPr marL="593725" indent="-19685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65000"/>
              </a:spcBef>
              <a:spcAft>
                <a:spcPct val="40000"/>
              </a:spcAft>
              <a:buClr>
                <a:schemeClr val="accent2"/>
              </a:buClr>
              <a:buSzPct val="110000"/>
              <a:buFontTx/>
              <a:buChar char="•"/>
              <a:defRPr/>
            </a:pPr>
            <a:r>
              <a:rPr lang="en-US" altLang="en-US" sz="2000" dirty="0"/>
              <a:t>Full-time employees and their dependents, who may include:</a:t>
            </a:r>
          </a:p>
          <a:p>
            <a:pPr eaLnBrk="1" hangingPunct="1">
              <a:spcBef>
                <a:spcPct val="30000"/>
              </a:spcBef>
              <a:spcAft>
                <a:spcPct val="40000"/>
              </a:spcAft>
              <a:buClr>
                <a:schemeClr val="accent2"/>
              </a:buClr>
              <a:buSzPct val="110000"/>
              <a:buFontTx/>
              <a:buChar char="•"/>
              <a:defRPr/>
            </a:pPr>
            <a:r>
              <a:rPr lang="en-US" altLang="en-US" dirty="0"/>
              <a:t>Legally married spouses</a:t>
            </a:r>
          </a:p>
          <a:p>
            <a:pPr eaLnBrk="1" hangingPunct="1">
              <a:spcBef>
                <a:spcPct val="30000"/>
              </a:spcBef>
              <a:spcAft>
                <a:spcPct val="40000"/>
              </a:spcAft>
              <a:buClr>
                <a:schemeClr val="accent2"/>
              </a:buClr>
              <a:buSzPct val="110000"/>
              <a:buFontTx/>
              <a:buChar char="•"/>
              <a:defRPr/>
            </a:pPr>
            <a:r>
              <a:rPr lang="en-US" altLang="en-US" dirty="0"/>
              <a:t>Children up to age 26, (natural, adopted, step-children or children for whom the employee is the legal guardian) </a:t>
            </a:r>
          </a:p>
          <a:p>
            <a:pPr lvl="2" eaLnBrk="1" hangingPunct="1">
              <a:spcBef>
                <a:spcPct val="15000"/>
              </a:spcBef>
              <a:spcAft>
                <a:spcPct val="40000"/>
              </a:spcAft>
              <a:buClr>
                <a:schemeClr val="accent2"/>
              </a:buClr>
              <a:buSzPct val="110000"/>
              <a:buFontTx/>
              <a:buChar char="•"/>
              <a:defRPr/>
            </a:pPr>
            <a:r>
              <a:rPr lang="en-US" altLang="en-US" sz="1600" dirty="0"/>
              <a:t>Special circumstances for disabled dependents that may allow for coverage after age 26 . Refer to Eligibility and Enrollment Guide or consult your ABC for more information.</a:t>
            </a:r>
          </a:p>
          <a:p>
            <a:pPr eaLnBrk="1" hangingPunct="1">
              <a:spcAft>
                <a:spcPct val="40000"/>
              </a:spcAft>
              <a:buClr>
                <a:schemeClr val="accent2"/>
              </a:buClr>
              <a:buSzPct val="110000"/>
              <a:buFontTx/>
              <a:buChar char="•"/>
              <a:defRPr/>
            </a:pPr>
            <a:endParaRPr lang="en-US" altLang="en-US" sz="800" dirty="0"/>
          </a:p>
          <a:p>
            <a:pPr eaLnBrk="1" hangingPunct="1">
              <a:spcAft>
                <a:spcPct val="40000"/>
              </a:spcAft>
              <a:buClr>
                <a:schemeClr val="accent2"/>
              </a:buClr>
              <a:buSzPct val="110000"/>
              <a:buFontTx/>
              <a:buChar char="•"/>
              <a:defRPr/>
            </a:pPr>
            <a:r>
              <a:rPr lang="en-US" altLang="en-US" dirty="0"/>
              <a:t>Employees </a:t>
            </a:r>
            <a:r>
              <a:rPr lang="en-US" altLang="en-US" u="sng" dirty="0"/>
              <a:t>cannot</a:t>
            </a:r>
            <a:r>
              <a:rPr lang="en-US" altLang="en-US" dirty="0"/>
              <a:t> be enrolled in </a:t>
            </a:r>
            <a:r>
              <a:rPr lang="en-US" altLang="en-US" dirty="0" err="1"/>
              <a:t>TennCare</a:t>
            </a:r>
            <a:r>
              <a:rPr lang="en-US" altLang="en-US" dirty="0"/>
              <a:t> </a:t>
            </a:r>
            <a:r>
              <a:rPr lang="en-US" altLang="en-US" b="1" dirty="0"/>
              <a:t>and</a:t>
            </a:r>
            <a:r>
              <a:rPr lang="en-US" altLang="en-US" dirty="0"/>
              <a:t> a State Group Health Insurance Plan</a:t>
            </a:r>
          </a:p>
          <a:p>
            <a:pPr lvl="2" eaLnBrk="1" hangingPunct="1">
              <a:spcAft>
                <a:spcPct val="40000"/>
              </a:spcAft>
              <a:buClr>
                <a:schemeClr val="accent2"/>
              </a:buClr>
              <a:buSzPct val="110000"/>
              <a:buFontTx/>
              <a:buChar char="•"/>
              <a:defRPr/>
            </a:pPr>
            <a:r>
              <a:rPr lang="en-US" altLang="en-US" sz="1600" dirty="0"/>
              <a:t>Contact your caseworker at </a:t>
            </a:r>
            <a:r>
              <a:rPr lang="en-US" altLang="en-US" sz="1600" dirty="0" err="1"/>
              <a:t>TennCare</a:t>
            </a:r>
            <a:r>
              <a:rPr lang="en-US" altLang="en-US" sz="1600" dirty="0"/>
              <a:t> within </a:t>
            </a:r>
            <a:r>
              <a:rPr lang="en-US" altLang="en-US" sz="1600" u="sng" dirty="0"/>
              <a:t>10 days </a:t>
            </a:r>
            <a:r>
              <a:rPr lang="en-US" altLang="en-US" sz="1600" dirty="0"/>
              <a:t>of your date of employment to report your new job, salary and that you have access to medical insurance with your new employer</a:t>
            </a:r>
          </a:p>
          <a:p>
            <a:pPr marL="396875" lvl="2" indent="0" eaLnBrk="1" hangingPunct="1">
              <a:spcBef>
                <a:spcPct val="15000"/>
              </a:spcBef>
              <a:spcAft>
                <a:spcPct val="40000"/>
              </a:spcAft>
              <a:buClr>
                <a:schemeClr val="accent2"/>
              </a:buClr>
              <a:buSzPct val="110000"/>
              <a:defRPr/>
            </a:pPr>
            <a:endParaRPr lang="en-US" altLang="en-US" sz="1600" dirty="0"/>
          </a:p>
        </p:txBody>
      </p:sp>
      <p:sp>
        <p:nvSpPr>
          <p:cNvPr id="7" name="TextBox 1">
            <a:extLst>
              <a:ext uri="{FF2B5EF4-FFF2-40B4-BE49-F238E27FC236}">
                <a16:creationId xmlns:a16="http://schemas.microsoft.com/office/drawing/2014/main" id="{8D8FD75B-CDF7-2821-6F80-DEBAFB86C40B}"/>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6A48C53-E3CE-59B2-B9A7-5A934CB40CAD}"/>
              </a:ext>
            </a:extLst>
          </p:cNvPr>
          <p:cNvSpPr>
            <a:spLocks noGrp="1" noChangeArrowheads="1"/>
          </p:cNvSpPr>
          <p:nvPr>
            <p:ph type="title"/>
          </p:nvPr>
        </p:nvSpPr>
        <p:spPr/>
        <p:txBody>
          <a:bodyPr/>
          <a:lstStyle/>
          <a:p>
            <a:r>
              <a:rPr lang="en-US" altLang="en-US" sz="3600">
                <a:solidFill>
                  <a:schemeClr val="bg1"/>
                </a:solidFill>
              </a:rPr>
              <a:t>TASC – Flexible Benefits</a:t>
            </a:r>
            <a:r>
              <a:rPr lang="en-US" altLang="en-US">
                <a:solidFill>
                  <a:schemeClr val="bg1"/>
                </a:solidFill>
              </a:rPr>
              <a:t>	</a:t>
            </a:r>
          </a:p>
        </p:txBody>
      </p:sp>
      <p:sp>
        <p:nvSpPr>
          <p:cNvPr id="43011" name="Content Placeholder 2">
            <a:extLst>
              <a:ext uri="{FF2B5EF4-FFF2-40B4-BE49-F238E27FC236}">
                <a16:creationId xmlns:a16="http://schemas.microsoft.com/office/drawing/2014/main" id="{A1A38636-D37E-49F3-F5E9-02BE01A86B5C}"/>
              </a:ext>
            </a:extLst>
          </p:cNvPr>
          <p:cNvSpPr>
            <a:spLocks noGrp="1"/>
          </p:cNvSpPr>
          <p:nvPr>
            <p:ph idx="1"/>
          </p:nvPr>
        </p:nvSpPr>
        <p:spPr>
          <a:xfrm>
            <a:off x="457200" y="1752600"/>
            <a:ext cx="8229600" cy="4373563"/>
          </a:xfrm>
        </p:spPr>
        <p:txBody>
          <a:bodyPr/>
          <a:lstStyle/>
          <a:p>
            <a:r>
              <a:rPr lang="en-US" altLang="en-US" sz="1800"/>
              <a:t>Allows employee to set aside $3,300 - $7,500/yr. pretaxed dollars for medical and dependent care expenses</a:t>
            </a:r>
          </a:p>
          <a:p>
            <a:r>
              <a:rPr lang="en-US" altLang="en-US" sz="1800"/>
              <a:t>Medical Expense Reimbursements include:</a:t>
            </a:r>
          </a:p>
          <a:p>
            <a:r>
              <a:rPr lang="en-US" altLang="en-US" sz="1800"/>
              <a:t>Insurance Deductibles, Co-pays, Vision Care, Dental Expenses</a:t>
            </a:r>
          </a:p>
          <a:p>
            <a:r>
              <a:rPr lang="en-US" altLang="en-US" sz="1800"/>
              <a:t>Some over the counter drugs – with prescriptions</a:t>
            </a:r>
          </a:p>
          <a:p>
            <a:r>
              <a:rPr lang="en-US" altLang="en-US" sz="1800"/>
              <a:t>Other approved out of pocket Medical Expenses</a:t>
            </a:r>
          </a:p>
          <a:p>
            <a:r>
              <a:rPr lang="en-US" altLang="en-US" sz="1800"/>
              <a:t>Must re-enroll every calendar year</a:t>
            </a:r>
          </a:p>
          <a:p>
            <a:r>
              <a:rPr lang="en-US" altLang="en-US" sz="1800" b="1"/>
              <a:t>Dependent Care Reimbursement</a:t>
            </a:r>
          </a:p>
          <a:p>
            <a:r>
              <a:rPr lang="en-US" altLang="en-US" sz="1800"/>
              <a:t>Care of children and disabled dependents ( must be tax dependent)</a:t>
            </a:r>
          </a:p>
          <a:p>
            <a:r>
              <a:rPr lang="en-US" altLang="en-US" sz="1800"/>
              <a:t>Before care &amp; After school care</a:t>
            </a:r>
          </a:p>
          <a:p>
            <a:endParaRPr lang="en-US" altLang="en-US" sz="2000"/>
          </a:p>
          <a:p>
            <a:endParaRPr lang="en-US" altLang="en-US"/>
          </a:p>
        </p:txBody>
      </p:sp>
      <p:sp>
        <p:nvSpPr>
          <p:cNvPr id="43012" name="Slide Number Placeholder 3">
            <a:extLst>
              <a:ext uri="{FF2B5EF4-FFF2-40B4-BE49-F238E27FC236}">
                <a16:creationId xmlns:a16="http://schemas.microsoft.com/office/drawing/2014/main" id="{A6789C18-0C07-A23D-1741-F7734BDB47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C146B1-D8FF-4AF8-9811-8DA14D90A7A5}" type="slidenum">
              <a:rPr lang="en-US" altLang="en-US" smtClean="0"/>
              <a:pPr/>
              <a:t>19</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50A9C3ED-87BF-A21F-6E7D-47F3F57172D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5B10E7-0DD8-4C88-88CD-9048FB64CE9E}" type="slidenum">
              <a:rPr lang="en-US" altLang="en-US" smtClean="0"/>
              <a:pPr/>
              <a:t>20</a:t>
            </a:fld>
            <a:endParaRPr lang="en-US" altLang="en-US"/>
          </a:p>
        </p:txBody>
      </p:sp>
      <p:sp>
        <p:nvSpPr>
          <p:cNvPr id="45059" name="Rectangle 2">
            <a:extLst>
              <a:ext uri="{FF2B5EF4-FFF2-40B4-BE49-F238E27FC236}">
                <a16:creationId xmlns:a16="http://schemas.microsoft.com/office/drawing/2014/main" id="{F98A537F-5828-B669-C201-146BFD8DEB57}"/>
              </a:ext>
            </a:extLst>
          </p:cNvPr>
          <p:cNvSpPr>
            <a:spLocks noChangeArrowheads="1"/>
          </p:cNvSpPr>
          <p:nvPr/>
        </p:nvSpPr>
        <p:spPr bwMode="auto">
          <a:xfrm>
            <a:off x="533400" y="2057400"/>
            <a:ext cx="6781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Employees that are enrolled in the HealthSavings CDHP Plan, can use the limited purpose FSA to pay for certain dental and vision cost not covered by insurance. </a:t>
            </a:r>
          </a:p>
          <a:p>
            <a:pPr>
              <a:buFont typeface="Arial" panose="020B0604020202020204" pitchFamily="34" charset="0"/>
              <a:buChar char="•"/>
            </a:pPr>
            <a:endParaRPr lang="en-US" altLang="en-US"/>
          </a:p>
          <a:p>
            <a:pPr>
              <a:buFont typeface="Arial" panose="020B0604020202020204" pitchFamily="34" charset="0"/>
              <a:buChar char="•"/>
            </a:pPr>
            <a:r>
              <a:rPr lang="en-US" altLang="en-US"/>
              <a:t>Contribute pretax dollars from your paycheck, up to the Internal Revenue Service (IRS) limit of $3,200. </a:t>
            </a:r>
          </a:p>
          <a:p>
            <a:pPr>
              <a:buFont typeface="Arial" panose="020B0604020202020204" pitchFamily="34" charset="0"/>
              <a:buChar char="•"/>
            </a:pPr>
            <a:endParaRPr lang="en-US" altLang="en-US"/>
          </a:p>
          <a:p>
            <a:pPr>
              <a:buFont typeface="Arial" panose="020B0604020202020204" pitchFamily="34" charset="0"/>
              <a:buChar char="•"/>
            </a:pPr>
            <a:r>
              <a:rPr lang="en-US" altLang="en-US"/>
              <a:t>Your full contribution is available at the start of the plan year.</a:t>
            </a:r>
          </a:p>
          <a:p>
            <a:pPr>
              <a:buFont typeface="Arial" panose="020B0604020202020204" pitchFamily="34" charset="0"/>
              <a:buChar char="•"/>
            </a:pPr>
            <a:endParaRPr lang="en-US" altLang="en-US"/>
          </a:p>
          <a:p>
            <a:pPr>
              <a:buFont typeface="Arial" panose="020B0604020202020204" pitchFamily="34" charset="0"/>
              <a:buChar char="•"/>
            </a:pPr>
            <a:r>
              <a:rPr lang="en-US" altLang="en-US"/>
              <a:t>Eligible expenses may include:  Dental and orthodontia care, like fillings, X-rays and braces, vision care, including eyeglasses, contact lenses and LASIK laser eye surgery. </a:t>
            </a:r>
          </a:p>
        </p:txBody>
      </p:sp>
      <p:sp>
        <p:nvSpPr>
          <p:cNvPr id="45060" name="Rectangle 3">
            <a:extLst>
              <a:ext uri="{FF2B5EF4-FFF2-40B4-BE49-F238E27FC236}">
                <a16:creationId xmlns:a16="http://schemas.microsoft.com/office/drawing/2014/main" id="{3CE195A9-2F5A-26EE-FDF7-B3A0EF4E4903}"/>
              </a:ext>
            </a:extLst>
          </p:cNvPr>
          <p:cNvSpPr>
            <a:spLocks noChangeArrowheads="1"/>
          </p:cNvSpPr>
          <p:nvPr/>
        </p:nvSpPr>
        <p:spPr bwMode="auto">
          <a:xfrm>
            <a:off x="609600" y="609600"/>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chemeClr val="bg1"/>
                </a:solidFill>
              </a:rPr>
              <a:t>Limited Purpose Flexible Spending Account (LPFSA)</a:t>
            </a:r>
            <a:endParaRPr lang="en-US" altLang="en-U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F3A774D-F281-FFC4-DE44-620F8A98A143}"/>
              </a:ext>
            </a:extLst>
          </p:cNvPr>
          <p:cNvSpPr>
            <a:spLocks noGrp="1" noChangeArrowheads="1"/>
          </p:cNvSpPr>
          <p:nvPr>
            <p:ph type="title"/>
          </p:nvPr>
        </p:nvSpPr>
        <p:spPr/>
        <p:txBody>
          <a:bodyPr/>
          <a:lstStyle/>
          <a:p>
            <a:r>
              <a:rPr lang="en-US" altLang="en-US">
                <a:solidFill>
                  <a:schemeClr val="bg1"/>
                </a:solidFill>
              </a:rPr>
              <a:t>Voluntary Wellness Program</a:t>
            </a:r>
          </a:p>
        </p:txBody>
      </p:sp>
      <p:sp>
        <p:nvSpPr>
          <p:cNvPr id="3" name="Content Placeholder 2">
            <a:extLst>
              <a:ext uri="{FF2B5EF4-FFF2-40B4-BE49-F238E27FC236}">
                <a16:creationId xmlns:a16="http://schemas.microsoft.com/office/drawing/2014/main" id="{0E805F27-4DDB-4C10-CED1-7A64CB3231B8}"/>
              </a:ext>
            </a:extLst>
          </p:cNvPr>
          <p:cNvSpPr>
            <a:spLocks noGrp="1"/>
          </p:cNvSpPr>
          <p:nvPr>
            <p:ph idx="1"/>
          </p:nvPr>
        </p:nvSpPr>
        <p:spPr>
          <a:xfrm>
            <a:off x="457200" y="1600200"/>
            <a:ext cx="8229600" cy="4525963"/>
          </a:xfrm>
        </p:spPr>
        <p:txBody>
          <a:bodyPr/>
          <a:lstStyle/>
          <a:p>
            <a:pPr>
              <a:defRPr/>
            </a:pPr>
            <a:endParaRPr lang="en-US" sz="1400" dirty="0"/>
          </a:p>
          <a:p>
            <a:pPr marL="0" indent="0">
              <a:buFont typeface="Wingdings" panose="05000000000000000000" pitchFamily="2" charset="2"/>
              <a:buNone/>
              <a:defRPr/>
            </a:pPr>
            <a:r>
              <a:rPr lang="en-US" sz="1400" dirty="0"/>
              <a:t>A voluntary wellness program will be available for active state and higher education employees and spouses. The wellness vendor, Sharecare, will email information about programs.</a:t>
            </a:r>
          </a:p>
          <a:p>
            <a:pPr marL="0" indent="0">
              <a:buFont typeface="Wingdings" panose="05000000000000000000" pitchFamily="2" charset="2"/>
              <a:buNone/>
              <a:defRPr/>
            </a:pPr>
            <a:r>
              <a:rPr lang="en-US" sz="1400" dirty="0"/>
              <a:t>Regardless of the health plan you choose, you can participate in the program</a:t>
            </a:r>
          </a:p>
          <a:p>
            <a:pPr marL="0" indent="0">
              <a:buFont typeface="Wingdings" panose="05000000000000000000" pitchFamily="2" charset="2"/>
              <a:buNone/>
              <a:defRPr/>
            </a:pPr>
            <a:r>
              <a:rPr lang="en-US" sz="1400" dirty="0"/>
              <a:t>You and your spouse can each earn up to $250* a year by completing certain wellness activities –up to $500* per employee and spouse annually!</a:t>
            </a:r>
          </a:p>
          <a:p>
            <a:pPr marL="0" indent="0">
              <a:buFont typeface="Wingdings" panose="05000000000000000000" pitchFamily="2" charset="2"/>
              <a:buNone/>
              <a:defRPr/>
            </a:pPr>
            <a:r>
              <a:rPr lang="en-US" sz="1400" dirty="0"/>
              <a:t>More information about programs and activities will be available at tn.gov/</a:t>
            </a:r>
            <a:r>
              <a:rPr lang="en-US" sz="1400" dirty="0" err="1"/>
              <a:t>partnersforhealth</a:t>
            </a:r>
            <a:r>
              <a:rPr lang="en-US" sz="1400" dirty="0"/>
              <a:t> on the Wellness page. </a:t>
            </a:r>
          </a:p>
          <a:p>
            <a:pPr marL="0" indent="0">
              <a:buFont typeface="Wingdings" panose="05000000000000000000" pitchFamily="2" charset="2"/>
              <a:buNone/>
              <a:defRPr/>
            </a:pPr>
            <a:r>
              <a:rPr lang="en-US" sz="1400" dirty="0"/>
              <a:t>Employees will have access to lifestyle counseling, chronic condition management, a weight </a:t>
            </a:r>
          </a:p>
          <a:p>
            <a:pPr marL="0" indent="0">
              <a:buFont typeface="Wingdings" panose="05000000000000000000" pitchFamily="2" charset="2"/>
              <a:buNone/>
              <a:defRPr/>
            </a:pPr>
            <a:r>
              <a:rPr lang="en-US" sz="1400" dirty="0"/>
              <a:t>Management program, digital health devices, mobile app and biometric screenings. </a:t>
            </a:r>
          </a:p>
          <a:p>
            <a:pPr>
              <a:defRPr/>
            </a:pPr>
            <a:endParaRPr lang="en-US" sz="1400" dirty="0"/>
          </a:p>
          <a:p>
            <a:pPr marL="0" indent="0">
              <a:buFont typeface="Wingdings" panose="05000000000000000000" pitchFamily="2" charset="2"/>
              <a:buNone/>
              <a:defRPr/>
            </a:pPr>
            <a:r>
              <a:rPr lang="en-US" sz="1400" dirty="0"/>
              <a:t>The cash incentive for both the employee and eligible spouse will be deposited directly into the member’s paycheck. The incentive is taxable and subject to withholding, garnishment and reporting which will impact the actual amount in the member’s paycheck. </a:t>
            </a:r>
          </a:p>
        </p:txBody>
      </p:sp>
      <p:sp>
        <p:nvSpPr>
          <p:cNvPr id="46084" name="Slide Number Placeholder 3">
            <a:extLst>
              <a:ext uri="{FF2B5EF4-FFF2-40B4-BE49-F238E27FC236}">
                <a16:creationId xmlns:a16="http://schemas.microsoft.com/office/drawing/2014/main" id="{F298B366-DE3A-B9CD-D81D-774055EBC1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AB84A0-3BC4-4953-A4D7-7DB4637E0C4C}" type="slidenum">
              <a:rPr lang="en-US" altLang="en-US" smtClean="0"/>
              <a:pPr/>
              <a:t>21</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4FCB9A06-42BE-38C9-7D1D-AAC42F72B7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F23DE0-A63D-489F-BC18-4916C817A7E4}" type="slidenum">
              <a:rPr lang="en-US" altLang="en-US" smtClean="0">
                <a:solidFill>
                  <a:srgbClr val="000000"/>
                </a:solidFill>
                <a:ea typeface="MS PGothic" panose="020B0600070205080204" pitchFamily="34" charset="-128"/>
              </a:rPr>
              <a:pPr/>
              <a:t>22</a:t>
            </a:fld>
            <a:endParaRPr lang="en-US" altLang="en-US">
              <a:solidFill>
                <a:srgbClr val="000000"/>
              </a:solidFill>
              <a:ea typeface="MS PGothic" panose="020B0600070205080204" pitchFamily="34" charset="-128"/>
            </a:endParaRPr>
          </a:p>
        </p:txBody>
      </p:sp>
      <p:sp>
        <p:nvSpPr>
          <p:cNvPr id="47107" name="Rectangle 2">
            <a:extLst>
              <a:ext uri="{FF2B5EF4-FFF2-40B4-BE49-F238E27FC236}">
                <a16:creationId xmlns:a16="http://schemas.microsoft.com/office/drawing/2014/main" id="{E2F447E1-0FDA-6796-17B6-926252182E11}"/>
              </a:ext>
            </a:extLst>
          </p:cNvPr>
          <p:cNvSpPr>
            <a:spLocks noGrp="1" noChangeArrowheads="1"/>
          </p:cNvSpPr>
          <p:nvPr>
            <p:ph type="title"/>
          </p:nvPr>
        </p:nvSpPr>
        <p:spPr>
          <a:xfrm>
            <a:off x="152400" y="274638"/>
            <a:ext cx="8229600" cy="1143000"/>
          </a:xfrm>
        </p:spPr>
        <p:txBody>
          <a:bodyPr anchor="b"/>
          <a:lstStyle/>
          <a:p>
            <a:pPr eaLnBrk="1" hangingPunct="1"/>
            <a:r>
              <a:rPr lang="en-US" altLang="en-US" sz="4000">
                <a:solidFill>
                  <a:schemeClr val="bg1"/>
                </a:solidFill>
                <a:latin typeface="Arial Condensed Bold"/>
              </a:rPr>
              <a:t>Telehealth</a:t>
            </a:r>
          </a:p>
        </p:txBody>
      </p:sp>
      <p:sp>
        <p:nvSpPr>
          <p:cNvPr id="28676" name="Rectangle 3">
            <a:extLst>
              <a:ext uri="{FF2B5EF4-FFF2-40B4-BE49-F238E27FC236}">
                <a16:creationId xmlns:a16="http://schemas.microsoft.com/office/drawing/2014/main" id="{21D7E708-AD1C-E864-F036-CEF2CD2DB84E}"/>
              </a:ext>
            </a:extLst>
          </p:cNvPr>
          <p:cNvSpPr>
            <a:spLocks noGrp="1" noChangeArrowheads="1"/>
          </p:cNvSpPr>
          <p:nvPr>
            <p:ph type="body" idx="1"/>
          </p:nvPr>
        </p:nvSpPr>
        <p:spPr>
          <a:xfrm>
            <a:off x="76200" y="1676400"/>
            <a:ext cx="8763000" cy="4667250"/>
          </a:xfrm>
        </p:spPr>
        <p:txBody>
          <a:bodyPr/>
          <a:lstStyle/>
          <a:p>
            <a:pPr marL="0" indent="0">
              <a:buFont typeface="Wingdings" panose="05000000000000000000" pitchFamily="2" charset="2"/>
              <a:buNone/>
              <a:defRPr/>
            </a:pPr>
            <a:r>
              <a:rPr lang="en-US" sz="2000" b="1" dirty="0"/>
              <a:t>24/7 Care — When You Need It</a:t>
            </a:r>
            <a:endParaRPr lang="en-US" sz="2000" dirty="0"/>
          </a:p>
          <a:p>
            <a:pPr marL="0" indent="0">
              <a:buFont typeface="Wingdings" panose="05000000000000000000" pitchFamily="2" charset="2"/>
              <a:buNone/>
              <a:defRPr/>
            </a:pPr>
            <a:r>
              <a:rPr lang="en-US" sz="1800" dirty="0"/>
              <a:t>All health plan members have access to Telehealth medical services. It is available as a part of your health insurance. You can talk to a doctor by phone or computer from anywhere, at any time. </a:t>
            </a:r>
          </a:p>
          <a:p>
            <a:pPr marL="0" indent="0">
              <a:lnSpc>
                <a:spcPct val="100000"/>
              </a:lnSpc>
              <a:spcBef>
                <a:spcPts val="0"/>
              </a:spcBef>
              <a:buFont typeface="Wingdings" panose="05000000000000000000" pitchFamily="2" charset="2"/>
              <a:buNone/>
              <a:defRPr/>
            </a:pPr>
            <a:endParaRPr lang="en-US" sz="1600" b="1" dirty="0"/>
          </a:p>
          <a:p>
            <a:pPr marL="0" indent="0">
              <a:lnSpc>
                <a:spcPct val="100000"/>
              </a:lnSpc>
              <a:spcBef>
                <a:spcPts val="0"/>
              </a:spcBef>
              <a:buFont typeface="Wingdings" panose="05000000000000000000" pitchFamily="2" charset="2"/>
              <a:buNone/>
              <a:defRPr/>
            </a:pPr>
            <a:r>
              <a:rPr lang="en-US" sz="1800" b="1" dirty="0"/>
              <a:t>When to use Telehealth</a:t>
            </a:r>
            <a:endParaRPr lang="en-US" sz="1800" dirty="0"/>
          </a:p>
          <a:p>
            <a:pPr marL="0" indent="0">
              <a:lnSpc>
                <a:spcPct val="100000"/>
              </a:lnSpc>
              <a:spcBef>
                <a:spcPts val="0"/>
              </a:spcBef>
              <a:buFont typeface="Wingdings" panose="05000000000000000000" pitchFamily="2" charset="2"/>
              <a:buNone/>
              <a:defRPr/>
            </a:pPr>
            <a:r>
              <a:rPr lang="en-US" sz="1800" dirty="0"/>
              <a:t>For non-emergency medical issues (allergies, asthma, bronchitis, cold &amp; flu, infections, fever, ear aches, nausea, pink eye, sore throat)</a:t>
            </a:r>
          </a:p>
          <a:p>
            <a:pPr>
              <a:lnSpc>
                <a:spcPct val="100000"/>
              </a:lnSpc>
              <a:spcBef>
                <a:spcPts val="0"/>
              </a:spcBef>
              <a:buClr>
                <a:srgbClr val="C00000"/>
              </a:buClr>
              <a:buFont typeface="Arial" panose="020B0604020202020204" pitchFamily="34" charset="0"/>
              <a:buChar char="•"/>
              <a:defRPr/>
            </a:pPr>
            <a:r>
              <a:rPr lang="en-US" sz="1800" dirty="0"/>
              <a:t>24 hours a day, seven days a week — including nights, weekends and holidays</a:t>
            </a:r>
          </a:p>
          <a:p>
            <a:pPr>
              <a:lnSpc>
                <a:spcPct val="100000"/>
              </a:lnSpc>
              <a:spcBef>
                <a:spcPts val="0"/>
              </a:spcBef>
              <a:buClr>
                <a:srgbClr val="C00000"/>
              </a:buClr>
              <a:buFont typeface="Arial" panose="020B0604020202020204" pitchFamily="34" charset="0"/>
              <a:buChar char="•"/>
              <a:defRPr/>
            </a:pPr>
            <a:r>
              <a:rPr lang="en-US" sz="1800" dirty="0"/>
              <a:t>Your doctor or pediatrician is unavailable</a:t>
            </a:r>
          </a:p>
          <a:p>
            <a:pPr>
              <a:lnSpc>
                <a:spcPct val="100000"/>
              </a:lnSpc>
              <a:spcBef>
                <a:spcPts val="0"/>
              </a:spcBef>
              <a:buClr>
                <a:srgbClr val="C00000"/>
              </a:buClr>
              <a:buFont typeface="Arial" panose="020B0604020202020204" pitchFamily="34" charset="0"/>
              <a:buChar char="•"/>
              <a:defRPr/>
            </a:pPr>
            <a:r>
              <a:rPr lang="en-US" sz="1800" dirty="0"/>
              <a:t>It’s not convenient to leave your home or work</a:t>
            </a:r>
          </a:p>
          <a:p>
            <a:pPr>
              <a:lnSpc>
                <a:spcPct val="100000"/>
              </a:lnSpc>
              <a:spcBef>
                <a:spcPts val="0"/>
              </a:spcBef>
              <a:buClr>
                <a:srgbClr val="C00000"/>
              </a:buClr>
              <a:buFont typeface="Arial" panose="020B0604020202020204" pitchFamily="34" charset="0"/>
              <a:buChar char="•"/>
              <a:defRPr/>
            </a:pPr>
            <a:r>
              <a:rPr lang="en-US" sz="1800" dirty="0"/>
              <a:t>You are traveling and need medical care</a:t>
            </a:r>
          </a:p>
          <a:p>
            <a:pPr marL="0" indent="0">
              <a:spcBef>
                <a:spcPct val="55000"/>
              </a:spcBef>
              <a:spcAft>
                <a:spcPct val="40000"/>
              </a:spcAft>
              <a:buClr>
                <a:schemeClr val="accent2"/>
              </a:buClr>
              <a:buSzPct val="110000"/>
              <a:buFont typeface="Wingdings" panose="05000000000000000000" pitchFamily="2" charset="2"/>
              <a:buNone/>
              <a:defRPr/>
            </a:pPr>
            <a:endParaRPr lang="en-US" sz="1600" dirty="0"/>
          </a:p>
        </p:txBody>
      </p:sp>
      <p:sp>
        <p:nvSpPr>
          <p:cNvPr id="47109" name="TextBox 6">
            <a:extLst>
              <a:ext uri="{FF2B5EF4-FFF2-40B4-BE49-F238E27FC236}">
                <a16:creationId xmlns:a16="http://schemas.microsoft.com/office/drawing/2014/main" id="{FC8DA8FD-6A41-55C0-B3DC-5C1D73551C0B}"/>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DFD54141-615F-37AA-67BA-E6596AED4FE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60CE75-95F6-4E54-9E42-2922C54C854F}" type="slidenum">
              <a:rPr lang="en-US" altLang="en-US" smtClean="0">
                <a:solidFill>
                  <a:srgbClr val="000000"/>
                </a:solidFill>
                <a:ea typeface="MS PGothic" panose="020B0600070205080204" pitchFamily="34" charset="-128"/>
              </a:rPr>
              <a:pPr/>
              <a:t>23</a:t>
            </a:fld>
            <a:endParaRPr lang="en-US" altLang="en-US">
              <a:solidFill>
                <a:srgbClr val="000000"/>
              </a:solidFill>
              <a:ea typeface="MS PGothic" panose="020B0600070205080204" pitchFamily="34" charset="-128"/>
            </a:endParaRPr>
          </a:p>
        </p:txBody>
      </p:sp>
      <p:sp>
        <p:nvSpPr>
          <p:cNvPr id="49155" name="Rectangle 2">
            <a:extLst>
              <a:ext uri="{FF2B5EF4-FFF2-40B4-BE49-F238E27FC236}">
                <a16:creationId xmlns:a16="http://schemas.microsoft.com/office/drawing/2014/main" id="{0E03ED56-ACBF-188D-0A87-147D5C35A8DB}"/>
              </a:ext>
            </a:extLst>
          </p:cNvPr>
          <p:cNvSpPr>
            <a:spLocks noGrp="1" noChangeArrowheads="1"/>
          </p:cNvSpPr>
          <p:nvPr>
            <p:ph type="title"/>
          </p:nvPr>
        </p:nvSpPr>
        <p:spPr>
          <a:xfrm>
            <a:off x="152400" y="274638"/>
            <a:ext cx="8229600" cy="1143000"/>
          </a:xfrm>
        </p:spPr>
        <p:txBody>
          <a:bodyPr anchor="b"/>
          <a:lstStyle/>
          <a:p>
            <a:pPr eaLnBrk="1" hangingPunct="1"/>
            <a:r>
              <a:rPr lang="en-US" altLang="en-US" sz="4000">
                <a:solidFill>
                  <a:schemeClr val="bg1"/>
                </a:solidFill>
                <a:latin typeface="Arial Condensed Bold"/>
              </a:rPr>
              <a:t>Telehealth</a:t>
            </a:r>
          </a:p>
        </p:txBody>
      </p:sp>
      <p:sp>
        <p:nvSpPr>
          <p:cNvPr id="28676" name="Rectangle 3">
            <a:extLst>
              <a:ext uri="{FF2B5EF4-FFF2-40B4-BE49-F238E27FC236}">
                <a16:creationId xmlns:a16="http://schemas.microsoft.com/office/drawing/2014/main" id="{D09417D4-84FC-2D3E-3D4D-18D7AC1D1D00}"/>
              </a:ext>
            </a:extLst>
          </p:cNvPr>
          <p:cNvSpPr>
            <a:spLocks noGrp="1" noChangeArrowheads="1"/>
          </p:cNvSpPr>
          <p:nvPr>
            <p:ph type="body" idx="1"/>
          </p:nvPr>
        </p:nvSpPr>
        <p:spPr>
          <a:xfrm>
            <a:off x="152400" y="1752600"/>
            <a:ext cx="8763000" cy="4667250"/>
          </a:xfrm>
        </p:spPr>
        <p:txBody>
          <a:bodyPr/>
          <a:lstStyle/>
          <a:p>
            <a:pPr marL="0" indent="0">
              <a:lnSpc>
                <a:spcPct val="100000"/>
              </a:lnSpc>
              <a:spcBef>
                <a:spcPts val="0"/>
              </a:spcBef>
              <a:spcAft>
                <a:spcPts val="0"/>
              </a:spcAft>
              <a:buClr>
                <a:schemeClr val="accent2"/>
              </a:buClr>
              <a:buSzPct val="110000"/>
              <a:buFont typeface="Wingdings" panose="05000000000000000000" pitchFamily="2" charset="2"/>
              <a:buNone/>
              <a:defRPr/>
            </a:pPr>
            <a:r>
              <a:rPr lang="en-US" sz="1800" b="1" dirty="0"/>
              <a:t>Cost:</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800" b="1" dirty="0"/>
              <a:t>PPO Members: </a:t>
            </a:r>
            <a:r>
              <a:rPr lang="en-US" sz="1800" dirty="0"/>
              <a:t>Copay is $15</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800" b="1" dirty="0"/>
              <a:t>Local CDHP Members: </a:t>
            </a:r>
            <a:r>
              <a:rPr lang="en-US" sz="1800" dirty="0"/>
              <a:t>You pay the negotiated rate per visit until you reach your deductible, then the primary care office visit coinsurance applies.</a:t>
            </a:r>
          </a:p>
          <a:p>
            <a:pPr marL="0" indent="0">
              <a:lnSpc>
                <a:spcPct val="100000"/>
              </a:lnSpc>
              <a:spcBef>
                <a:spcPts val="0"/>
              </a:spcBef>
              <a:spcAft>
                <a:spcPts val="0"/>
              </a:spcAft>
              <a:buClr>
                <a:schemeClr val="accent2"/>
              </a:buClr>
              <a:buSzPct val="110000"/>
              <a:buFont typeface="Wingdings" panose="05000000000000000000" pitchFamily="2" charset="2"/>
              <a:buNone/>
              <a:defRPr/>
            </a:pPr>
            <a:endParaRPr lang="en-US" sz="1600" dirty="0"/>
          </a:p>
          <a:p>
            <a:pPr marL="0" indent="0">
              <a:lnSpc>
                <a:spcPct val="100000"/>
              </a:lnSpc>
              <a:spcBef>
                <a:spcPts val="0"/>
              </a:spcBef>
              <a:spcAft>
                <a:spcPts val="0"/>
              </a:spcAft>
              <a:buClr>
                <a:schemeClr val="accent2"/>
              </a:buClr>
              <a:buSzPct val="110000"/>
              <a:buFont typeface="Wingdings" panose="05000000000000000000" pitchFamily="2" charset="2"/>
              <a:buNone/>
              <a:defRPr/>
            </a:pPr>
            <a:r>
              <a:rPr lang="en-US" sz="1800" b="1" dirty="0"/>
              <a:t>More Information: </a:t>
            </a:r>
            <a:r>
              <a:rPr lang="en-US" sz="1800" dirty="0"/>
              <a:t>You must pre-register with your network vendor to use Telehealth. Network vendor information is below.</a:t>
            </a:r>
          </a:p>
          <a:p>
            <a:pPr marL="0" indent="0">
              <a:lnSpc>
                <a:spcPct val="100000"/>
              </a:lnSpc>
              <a:spcBef>
                <a:spcPts val="0"/>
              </a:spcBef>
              <a:spcAft>
                <a:spcPts val="0"/>
              </a:spcAft>
              <a:buClr>
                <a:schemeClr val="accent2"/>
              </a:buClr>
              <a:buSzPct val="110000"/>
              <a:buFont typeface="Wingdings" panose="05000000000000000000" pitchFamily="2" charset="2"/>
              <a:buNone/>
              <a:defRPr/>
            </a:pPr>
            <a:endParaRPr lang="en-US" sz="1600" dirty="0"/>
          </a:p>
          <a:p>
            <a:pPr marL="0" indent="0">
              <a:lnSpc>
                <a:spcPct val="100000"/>
              </a:lnSpc>
              <a:spcBef>
                <a:spcPts val="0"/>
              </a:spcBef>
              <a:spcAft>
                <a:spcPts val="0"/>
              </a:spcAft>
              <a:buClr>
                <a:schemeClr val="accent2"/>
              </a:buClr>
              <a:buSzPct val="110000"/>
              <a:buFont typeface="Wingdings" panose="05000000000000000000" pitchFamily="2" charset="2"/>
              <a:buNone/>
              <a:defRPr/>
            </a:pPr>
            <a:r>
              <a:rPr lang="en-US" sz="1800" b="1" dirty="0"/>
              <a:t>BlueCross BlueShield of Tennessee Members</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Log into BlueAccess at </a:t>
            </a:r>
            <a:r>
              <a:rPr lang="en-US" sz="1600" dirty="0">
                <a:solidFill>
                  <a:srgbClr val="0000CC"/>
                </a:solidFill>
              </a:rPr>
              <a:t>bcbst.com</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Look for PhysicianNow</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Or, call 888.283.6691</a:t>
            </a:r>
          </a:p>
          <a:p>
            <a:pPr marL="0" indent="0">
              <a:lnSpc>
                <a:spcPct val="100000"/>
              </a:lnSpc>
              <a:spcBef>
                <a:spcPts val="0"/>
              </a:spcBef>
              <a:spcAft>
                <a:spcPts val="0"/>
              </a:spcAft>
              <a:buClr>
                <a:schemeClr val="accent2"/>
              </a:buClr>
              <a:buSzPct val="110000"/>
              <a:buFont typeface="Wingdings" panose="05000000000000000000" pitchFamily="2" charset="2"/>
              <a:buNone/>
              <a:defRPr/>
            </a:pPr>
            <a:endParaRPr lang="en-US" sz="1600" dirty="0"/>
          </a:p>
          <a:p>
            <a:pPr marL="0" indent="0">
              <a:lnSpc>
                <a:spcPct val="100000"/>
              </a:lnSpc>
              <a:spcBef>
                <a:spcPts val="0"/>
              </a:spcBef>
              <a:spcAft>
                <a:spcPts val="0"/>
              </a:spcAft>
              <a:buClr>
                <a:schemeClr val="accent2"/>
              </a:buClr>
              <a:buSzPct val="110000"/>
              <a:buFont typeface="Wingdings" panose="05000000000000000000" pitchFamily="2" charset="2"/>
              <a:buNone/>
              <a:defRPr/>
            </a:pPr>
            <a:r>
              <a:rPr lang="en-US" sz="1800" b="1" dirty="0"/>
              <a:t>Cigna Members</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Log into </a:t>
            </a:r>
            <a:r>
              <a:rPr lang="en-US" sz="1600" dirty="0">
                <a:solidFill>
                  <a:srgbClr val="0000CC"/>
                </a:solidFill>
              </a:rPr>
              <a:t>MyCigna.com</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Look for MDLive or Amwell and select the vendor of your choice</a:t>
            </a:r>
          </a:p>
          <a:p>
            <a:pPr>
              <a:lnSpc>
                <a:spcPct val="100000"/>
              </a:lnSpc>
              <a:spcBef>
                <a:spcPts val="0"/>
              </a:spcBef>
              <a:spcAft>
                <a:spcPts val="0"/>
              </a:spcAft>
              <a:buClr>
                <a:schemeClr val="accent2"/>
              </a:buClr>
              <a:buSzPct val="110000"/>
              <a:buFont typeface="Arial" panose="020B0604020202020204" pitchFamily="34" charset="0"/>
              <a:buChar char="•"/>
              <a:defRPr/>
            </a:pPr>
            <a:r>
              <a:rPr lang="en-US" sz="1600" dirty="0"/>
              <a:t>Or, call 888.726.3171 for MDLive or 855.667.9722 for Amwell</a:t>
            </a:r>
          </a:p>
        </p:txBody>
      </p:sp>
      <p:sp>
        <p:nvSpPr>
          <p:cNvPr id="49157" name="TextBox 6">
            <a:extLst>
              <a:ext uri="{FF2B5EF4-FFF2-40B4-BE49-F238E27FC236}">
                <a16:creationId xmlns:a16="http://schemas.microsoft.com/office/drawing/2014/main" id="{3A09C768-56A0-6894-F773-9511F9412E52}"/>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446F5DE6-E3BF-5332-B199-F98C201C40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46423189-0781-4564-8094-5BDA46E93A2D}" type="slidenum">
              <a:rPr lang="en-US" altLang="en-US" sz="1200" smtClean="0"/>
              <a:pPr>
                <a:lnSpc>
                  <a:spcPct val="100000"/>
                </a:lnSpc>
                <a:spcBef>
                  <a:spcPct val="0"/>
                </a:spcBef>
                <a:buClrTx/>
                <a:buFontTx/>
                <a:buNone/>
              </a:pPr>
              <a:t>24</a:t>
            </a:fld>
            <a:endParaRPr lang="en-US" altLang="en-US" sz="1200"/>
          </a:p>
        </p:txBody>
      </p:sp>
      <p:sp>
        <p:nvSpPr>
          <p:cNvPr id="51203" name="Rectangle 2">
            <a:extLst>
              <a:ext uri="{FF2B5EF4-FFF2-40B4-BE49-F238E27FC236}">
                <a16:creationId xmlns:a16="http://schemas.microsoft.com/office/drawing/2014/main" id="{491833E4-0AA9-0E79-C203-87A8CA92995E}"/>
              </a:ext>
            </a:extLst>
          </p:cNvPr>
          <p:cNvSpPr>
            <a:spLocks noChangeArrowheads="1"/>
          </p:cNvSpPr>
          <p:nvPr/>
        </p:nvSpPr>
        <p:spPr bwMode="auto">
          <a:xfrm>
            <a:off x="533400" y="1905000"/>
            <a:ext cx="807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a:lnSpc>
                <a:spcPct val="90000"/>
              </a:lnSpc>
              <a:spcBef>
                <a:spcPct val="65000"/>
              </a:spcBef>
              <a:buClr>
                <a:schemeClr val="folHlink"/>
              </a:buClr>
              <a:buFont typeface="Wingdings" panose="05000000000000000000" pitchFamily="2" charset="2"/>
              <a:buChar char="•"/>
              <a:tabLst>
                <a:tab pos="574675" algn="l"/>
                <a:tab pos="2855913" algn="l"/>
                <a:tab pos="4289425" algn="l"/>
                <a:tab pos="5486400" algn="l"/>
                <a:tab pos="6627813" algn="l"/>
                <a:tab pos="7654925" algn="l"/>
              </a:tabLst>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tabLst>
                <a:tab pos="574675" algn="l"/>
                <a:tab pos="2855913" algn="l"/>
                <a:tab pos="4289425" algn="l"/>
                <a:tab pos="5486400" algn="l"/>
                <a:tab pos="6627813" algn="l"/>
                <a:tab pos="7654925" algn="l"/>
              </a:tabLst>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tabLst>
                <a:tab pos="574675" algn="l"/>
                <a:tab pos="2855913" algn="l"/>
                <a:tab pos="4289425" algn="l"/>
                <a:tab pos="5486400" algn="l"/>
                <a:tab pos="6627813" algn="l"/>
                <a:tab pos="7654925" algn="l"/>
              </a:tabLst>
              <a:defRPr sz="2000">
                <a:solidFill>
                  <a:schemeClr val="tx1"/>
                </a:solidFill>
                <a:latin typeface="Arial" panose="020B0604020202020204" pitchFamily="34" charset="0"/>
              </a:defRPr>
            </a:lvl9pPr>
          </a:lstStyle>
          <a:p>
            <a:pPr>
              <a:buFont typeface="Wingdings" panose="05000000000000000000" pitchFamily="2" charset="2"/>
              <a:buNone/>
            </a:pPr>
            <a:endParaRPr lang="en-US" altLang="en-US" sz="2400">
              <a:solidFill>
                <a:srgbClr val="092290"/>
              </a:solidFill>
              <a:latin typeface="Avenir LT Std 35 Light"/>
            </a:endParaRPr>
          </a:p>
        </p:txBody>
      </p:sp>
      <p:sp>
        <p:nvSpPr>
          <p:cNvPr id="51204" name="Rectangle 3">
            <a:extLst>
              <a:ext uri="{FF2B5EF4-FFF2-40B4-BE49-F238E27FC236}">
                <a16:creationId xmlns:a16="http://schemas.microsoft.com/office/drawing/2014/main" id="{9BA39304-DAAB-C831-1C39-1A0FED3AC0B1}"/>
              </a:ext>
            </a:extLst>
          </p:cNvPr>
          <p:cNvSpPr>
            <a:spLocks noGrp="1" noChangeArrowheads="1"/>
          </p:cNvSpPr>
          <p:nvPr>
            <p:ph type="title"/>
          </p:nvPr>
        </p:nvSpPr>
        <p:spPr/>
        <p:txBody>
          <a:bodyPr anchor="b"/>
          <a:lstStyle/>
          <a:p>
            <a:pPr eaLnBrk="1" hangingPunct="1"/>
            <a:r>
              <a:rPr lang="en-US" altLang="en-US" sz="3700">
                <a:solidFill>
                  <a:schemeClr val="bg1"/>
                </a:solidFill>
                <a:latin typeface="Arial Condensed Bold"/>
              </a:rPr>
              <a:t>Basic Term Life and Accidental Death and Dismemberment</a:t>
            </a:r>
          </a:p>
        </p:txBody>
      </p:sp>
      <p:sp>
        <p:nvSpPr>
          <p:cNvPr id="51205" name="Rectangle 4">
            <a:extLst>
              <a:ext uri="{FF2B5EF4-FFF2-40B4-BE49-F238E27FC236}">
                <a16:creationId xmlns:a16="http://schemas.microsoft.com/office/drawing/2014/main" id="{D70E7804-0BE7-C763-55B3-DE4786445C06}"/>
              </a:ext>
            </a:extLst>
          </p:cNvPr>
          <p:cNvSpPr>
            <a:spLocks noGrp="1"/>
          </p:cNvSpPr>
          <p:nvPr>
            <p:ph type="body" idx="1"/>
          </p:nvPr>
        </p:nvSpPr>
        <p:spPr>
          <a:xfrm>
            <a:off x="457200" y="1828800"/>
            <a:ext cx="8229600" cy="3962400"/>
          </a:xfrm>
        </p:spPr>
        <p:txBody>
          <a:bodyPr/>
          <a:lstStyle/>
          <a:p>
            <a:pPr>
              <a:buClr>
                <a:schemeClr val="accent2"/>
              </a:buClr>
              <a:buFontTx/>
              <a:buChar char="•"/>
            </a:pPr>
            <a:endParaRPr lang="en-US" altLang="en-US"/>
          </a:p>
          <a:p>
            <a:pPr>
              <a:buClr>
                <a:schemeClr val="accent2"/>
              </a:buClr>
              <a:buFontTx/>
              <a:buChar char="•"/>
            </a:pPr>
            <a:endParaRPr lang="en-US" altLang="en-US"/>
          </a:p>
        </p:txBody>
      </p:sp>
      <p:sp>
        <p:nvSpPr>
          <p:cNvPr id="51206" name="Rectangle 5">
            <a:extLst>
              <a:ext uri="{FF2B5EF4-FFF2-40B4-BE49-F238E27FC236}">
                <a16:creationId xmlns:a16="http://schemas.microsoft.com/office/drawing/2014/main" id="{328398F5-4D2A-7413-4DD2-A5EC0BB932AC}"/>
              </a:ext>
            </a:extLst>
          </p:cNvPr>
          <p:cNvSpPr>
            <a:spLocks noChangeArrowheads="1"/>
          </p:cNvSpPr>
          <p:nvPr/>
        </p:nvSpPr>
        <p:spPr bwMode="auto">
          <a:xfrm>
            <a:off x="457200" y="16764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641350" indent="-1841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r>
              <a:rPr lang="en-US" altLang="en-US" sz="1600">
                <a:solidFill>
                  <a:srgbClr val="131E29"/>
                </a:solidFill>
                <a:latin typeface="Times New Roman" panose="02020603050405020304" pitchFamily="18" charset="0"/>
                <a:cs typeface="Times New Roman" panose="02020603050405020304" pitchFamily="18" charset="0"/>
              </a:rPr>
              <a:t>Designated beneficiaries will receive 1X the employee’s base annual salary rounded to the next highest thousand ($50K minimum/$250K maximum, except when reduced at age milestones).</a:t>
            </a:r>
          </a:p>
          <a:p>
            <a:pPr>
              <a:buFont typeface="Arial" panose="020B0604020202020204" pitchFamily="34" charset="0"/>
              <a:buChar char="•"/>
            </a:pPr>
            <a:r>
              <a:rPr lang="en-US" altLang="en-US" sz="1600">
                <a:solidFill>
                  <a:srgbClr val="131E29"/>
                </a:solidFill>
                <a:latin typeface="Times New Roman" panose="02020603050405020304" pitchFamily="18" charset="0"/>
                <a:cs typeface="Times New Roman" panose="02020603050405020304" pitchFamily="18" charset="0"/>
              </a:rPr>
              <a:t>You may opt to decrease your coverage to $50,000 to avoid imputed income, as outlined in IRS publication 15B.</a:t>
            </a:r>
          </a:p>
          <a:p>
            <a:pPr>
              <a:buFont typeface="Arial" panose="020B0604020202020204" pitchFamily="34" charset="0"/>
              <a:buChar char="•"/>
            </a:pPr>
            <a:r>
              <a:rPr lang="en-US" altLang="en-US" sz="1600">
                <a:solidFill>
                  <a:srgbClr val="131E29"/>
                </a:solidFill>
                <a:latin typeface="Times New Roman" panose="02020603050405020304" pitchFamily="18" charset="0"/>
                <a:cs typeface="Times New Roman" panose="02020603050405020304" pitchFamily="18" charset="0"/>
              </a:rPr>
              <a:t>State offline agency employees may waive basic term life/basic AD&amp;D coverage</a:t>
            </a:r>
          </a:p>
          <a:p>
            <a:r>
              <a:rPr lang="en-US" altLang="en-US" sz="1600" b="1">
                <a:solidFill>
                  <a:srgbClr val="131E29"/>
                </a:solidFill>
                <a:latin typeface="Times New Roman" panose="02020603050405020304" pitchFamily="18" charset="0"/>
                <a:cs typeface="Times New Roman" panose="02020603050405020304" pitchFamily="18" charset="0"/>
              </a:rPr>
              <a:t>Basic accidental death and dismemberment: </a:t>
            </a:r>
            <a:r>
              <a:rPr lang="en-US" altLang="en-US" sz="1600">
                <a:solidFill>
                  <a:srgbClr val="131E29"/>
                </a:solidFill>
                <a:latin typeface="Times New Roman" panose="02020603050405020304" pitchFamily="18" charset="0"/>
                <a:cs typeface="Times New Roman" panose="02020603050405020304" pitchFamily="18" charset="0"/>
              </a:rPr>
              <a:t>Employee coverage will be 1X basic term life insurance coverage.</a:t>
            </a:r>
          </a:p>
          <a:p>
            <a:r>
              <a:rPr lang="en-US" altLang="en-US" sz="1600">
                <a:solidFill>
                  <a:srgbClr val="131E29"/>
                </a:solidFill>
                <a:latin typeface="Times New Roman" panose="02020603050405020304" pitchFamily="18" charset="0"/>
                <a:cs typeface="Times New Roman" panose="02020603050405020304" pitchFamily="18" charset="0"/>
              </a:rPr>
              <a:t>Your basic term life/basic AD&amp;D coverage amounts decrease at ages 65 and over.</a:t>
            </a:r>
          </a:p>
          <a:p>
            <a:pPr eaLnBrk="1" hangingPunct="1">
              <a:spcAft>
                <a:spcPct val="20000"/>
              </a:spcAft>
              <a:buClr>
                <a:schemeClr val="accent2"/>
              </a:buClr>
              <a:buSzPct val="110000"/>
              <a:buFontTx/>
              <a:buChar char="•"/>
            </a:pPr>
            <a:endParaRPr lang="en-US" altLang="en-US" sz="1600">
              <a:latin typeface="Times New Roman" panose="02020603050405020304" pitchFamily="18" charset="0"/>
              <a:cs typeface="Times New Roman" panose="02020603050405020304" pitchFamily="18" charset="0"/>
            </a:endParaRPr>
          </a:p>
          <a:p>
            <a:pPr>
              <a:buClr>
                <a:schemeClr val="accent2"/>
              </a:buClr>
              <a:buFontTx/>
              <a:buChar char="•"/>
            </a:pPr>
            <a:r>
              <a:rPr lang="en-US" altLang="en-US" sz="1600">
                <a:solidFill>
                  <a:srgbClr val="C00000"/>
                </a:solidFill>
                <a:latin typeface="Times New Roman" panose="02020603050405020304" pitchFamily="18" charset="0"/>
                <a:cs typeface="Times New Roman" panose="02020603050405020304" pitchFamily="18" charset="0"/>
              </a:rPr>
              <a:t>*ULPS employee – Basic Life Insurance is based upon UT salary only.</a:t>
            </a:r>
          </a:p>
          <a:p>
            <a:pPr>
              <a:buClr>
                <a:schemeClr val="accent2"/>
              </a:buClr>
              <a:buFontTx/>
              <a:buChar char="•"/>
            </a:pPr>
            <a:endParaRPr lang="en-US" altLang="en-US" sz="1800">
              <a:solidFill>
                <a:srgbClr val="C00000"/>
              </a:solidFill>
            </a:endParaRPr>
          </a:p>
          <a:p>
            <a:pPr eaLnBrk="1" hangingPunct="1">
              <a:spcAft>
                <a:spcPct val="40000"/>
              </a:spcAft>
              <a:buClr>
                <a:schemeClr val="accent2"/>
              </a:buClr>
              <a:buSzPct val="110000"/>
              <a:buFontTx/>
              <a:buNone/>
            </a:pPr>
            <a:endParaRPr lang="en-US" altLang="en-US" sz="1800"/>
          </a:p>
        </p:txBody>
      </p:sp>
      <p:sp>
        <p:nvSpPr>
          <p:cNvPr id="8" name="TextBox 1">
            <a:extLst>
              <a:ext uri="{FF2B5EF4-FFF2-40B4-BE49-F238E27FC236}">
                <a16:creationId xmlns:a16="http://schemas.microsoft.com/office/drawing/2014/main" id="{8A1E4AE1-1982-0EF6-EADE-C4430730E5AB}"/>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E25B59B9-5E54-2333-0ADE-22C4809773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E67903AE-A9F6-4C09-B744-8A0F98051E07}" type="slidenum">
              <a:rPr lang="en-US" altLang="en-US" sz="1200" smtClean="0"/>
              <a:pPr>
                <a:lnSpc>
                  <a:spcPct val="100000"/>
                </a:lnSpc>
                <a:spcBef>
                  <a:spcPct val="0"/>
                </a:spcBef>
                <a:buClrTx/>
                <a:buFontTx/>
                <a:buNone/>
              </a:pPr>
              <a:t>25</a:t>
            </a:fld>
            <a:endParaRPr lang="en-US" altLang="en-US" sz="1200"/>
          </a:p>
        </p:txBody>
      </p:sp>
      <p:sp>
        <p:nvSpPr>
          <p:cNvPr id="53251" name="Rectangle 2">
            <a:extLst>
              <a:ext uri="{FF2B5EF4-FFF2-40B4-BE49-F238E27FC236}">
                <a16:creationId xmlns:a16="http://schemas.microsoft.com/office/drawing/2014/main" id="{4EDB93DB-0FB2-C325-00C1-2C086E56DAEB}"/>
              </a:ext>
            </a:extLst>
          </p:cNvPr>
          <p:cNvSpPr>
            <a:spLocks noGrp="1" noChangeArrowheads="1"/>
          </p:cNvSpPr>
          <p:nvPr>
            <p:ph type="title"/>
          </p:nvPr>
        </p:nvSpPr>
        <p:spPr/>
        <p:txBody>
          <a:bodyPr anchor="b"/>
          <a:lstStyle/>
          <a:p>
            <a:pPr eaLnBrk="1" hangingPunct="1"/>
            <a:br>
              <a:rPr lang="en-US" altLang="en-US" sz="4000">
                <a:solidFill>
                  <a:schemeClr val="bg1"/>
                </a:solidFill>
                <a:latin typeface="Arial Condensed Bold"/>
              </a:rPr>
            </a:br>
            <a:r>
              <a:rPr lang="en-US" altLang="en-US" sz="4000">
                <a:solidFill>
                  <a:schemeClr val="bg1"/>
                </a:solidFill>
                <a:latin typeface="Arial Condensed Bold"/>
              </a:rPr>
              <a:t>Optional Accidental Death &amp; Dismemberment Insurance</a:t>
            </a:r>
          </a:p>
        </p:txBody>
      </p:sp>
      <p:sp>
        <p:nvSpPr>
          <p:cNvPr id="53252" name="Rectangle 3">
            <a:extLst>
              <a:ext uri="{FF2B5EF4-FFF2-40B4-BE49-F238E27FC236}">
                <a16:creationId xmlns:a16="http://schemas.microsoft.com/office/drawing/2014/main" id="{CDE8B887-37A8-ED6E-81E7-B0A31C227A2B}"/>
              </a:ext>
            </a:extLst>
          </p:cNvPr>
          <p:cNvSpPr>
            <a:spLocks noGrp="1"/>
          </p:cNvSpPr>
          <p:nvPr>
            <p:ph type="body" idx="1"/>
          </p:nvPr>
        </p:nvSpPr>
        <p:spPr>
          <a:xfrm>
            <a:off x="457200" y="1905000"/>
            <a:ext cx="8077200" cy="4221163"/>
          </a:xfrm>
        </p:spPr>
        <p:txBody>
          <a:bodyPr/>
          <a:lstStyle/>
          <a:p>
            <a:pPr>
              <a:lnSpc>
                <a:spcPct val="100000"/>
              </a:lnSpc>
              <a:spcBef>
                <a:spcPts val="600"/>
              </a:spcBef>
              <a:buClr>
                <a:schemeClr val="accent2"/>
              </a:buClr>
              <a:buFontTx/>
              <a:buChar char="•"/>
            </a:pPr>
            <a:r>
              <a:rPr lang="en-US" altLang="en-US" sz="1800"/>
              <a:t>Accidental death protection for yourself and your dependents</a:t>
            </a:r>
          </a:p>
          <a:p>
            <a:pPr>
              <a:lnSpc>
                <a:spcPct val="100000"/>
              </a:lnSpc>
              <a:spcBef>
                <a:spcPts val="600"/>
              </a:spcBef>
              <a:buClr>
                <a:schemeClr val="accent2"/>
              </a:buClr>
              <a:buFontTx/>
              <a:buChar char="•"/>
            </a:pPr>
            <a:r>
              <a:rPr lang="en-US" altLang="en-US" sz="1800"/>
              <a:t>Coverage is available at low group rates – no questions asked</a:t>
            </a:r>
          </a:p>
          <a:p>
            <a:pPr>
              <a:lnSpc>
                <a:spcPct val="100000"/>
              </a:lnSpc>
              <a:spcBef>
                <a:spcPts val="600"/>
              </a:spcBef>
              <a:buClr>
                <a:schemeClr val="accent2"/>
              </a:buClr>
              <a:buFontTx/>
              <a:buChar char="•"/>
            </a:pPr>
            <a:r>
              <a:rPr lang="en-US" altLang="en-US" sz="1800"/>
              <a:t>Premiums vary by salary</a:t>
            </a:r>
          </a:p>
          <a:p>
            <a:pPr>
              <a:lnSpc>
                <a:spcPct val="100000"/>
              </a:lnSpc>
              <a:spcBef>
                <a:spcPts val="600"/>
              </a:spcBef>
              <a:buClr>
                <a:schemeClr val="accent2"/>
              </a:buClr>
              <a:buFontTx/>
              <a:buChar char="•"/>
            </a:pPr>
            <a:r>
              <a:rPr lang="en-US" altLang="en-US" sz="1800"/>
              <a:t>You may enroll as a new employee or during Annual Enrollment</a:t>
            </a:r>
          </a:p>
          <a:p>
            <a:pPr>
              <a:lnSpc>
                <a:spcPct val="100000"/>
              </a:lnSpc>
              <a:spcBef>
                <a:spcPts val="600"/>
              </a:spcBef>
              <a:buClr>
                <a:schemeClr val="accent2"/>
              </a:buClr>
              <a:buFontTx/>
              <a:buChar char="•"/>
            </a:pPr>
            <a:r>
              <a:rPr lang="en-US" altLang="en-US" sz="1800"/>
              <a:t>The maximum benefit available to employees is $</a:t>
            </a:r>
            <a:r>
              <a:rPr lang="en-US" altLang="en-US" sz="1800">
                <a:solidFill>
                  <a:srgbClr val="131E29"/>
                </a:solidFill>
              </a:rPr>
              <a:t>50,000, $60,000, $100,000, $250,000 or $500,000.</a:t>
            </a:r>
            <a:endParaRPr lang="en-US" altLang="en-US" sz="1800"/>
          </a:p>
          <a:p>
            <a:pPr>
              <a:lnSpc>
                <a:spcPct val="100000"/>
              </a:lnSpc>
              <a:spcBef>
                <a:spcPts val="600"/>
              </a:spcBef>
              <a:buClr>
                <a:schemeClr val="accent2"/>
              </a:buClr>
              <a:buFontTx/>
              <a:buChar char="•"/>
            </a:pPr>
            <a:r>
              <a:rPr lang="en-US" altLang="en-US" sz="1800"/>
              <a:t>* </a:t>
            </a:r>
            <a:r>
              <a:rPr lang="en-US" altLang="en-US" sz="1800">
                <a:solidFill>
                  <a:srgbClr val="FF0000"/>
                </a:solidFill>
              </a:rPr>
              <a:t>ULPS – Voluntary AD&amp;D insurance is based upon UT salary.</a:t>
            </a:r>
          </a:p>
          <a:p>
            <a:pPr eaLnBrk="1" hangingPunct="1">
              <a:spcAft>
                <a:spcPct val="40000"/>
              </a:spcAft>
              <a:buClr>
                <a:schemeClr val="accent2"/>
              </a:buClr>
              <a:buSzPct val="110000"/>
              <a:buFontTx/>
              <a:buChar char="•"/>
            </a:pPr>
            <a:endParaRPr lang="en-US" altLang="en-US"/>
          </a:p>
          <a:p>
            <a:pPr>
              <a:buFont typeface="Wingdings" panose="05000000000000000000" pitchFamily="2" charset="2"/>
              <a:buNone/>
            </a:pPr>
            <a:endParaRPr lang="en-US" altLang="en-US"/>
          </a:p>
        </p:txBody>
      </p:sp>
      <p:sp>
        <p:nvSpPr>
          <p:cNvPr id="53253" name="Text Box 4">
            <a:extLst>
              <a:ext uri="{FF2B5EF4-FFF2-40B4-BE49-F238E27FC236}">
                <a16:creationId xmlns:a16="http://schemas.microsoft.com/office/drawing/2014/main" id="{6E43A653-E811-FD96-51F4-631042921164}"/>
              </a:ext>
            </a:extLst>
          </p:cNvPr>
          <p:cNvSpPr txBox="1">
            <a:spLocks noChangeArrowheads="1"/>
          </p:cNvSpPr>
          <p:nvPr/>
        </p:nvSpPr>
        <p:spPr bwMode="auto">
          <a:xfrm>
            <a:off x="838200" y="5181600"/>
            <a:ext cx="7315200" cy="5349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
                <a:schemeClr val="accent2"/>
              </a:buClr>
              <a:buFontTx/>
              <a:buNone/>
            </a:pPr>
            <a:r>
              <a:rPr lang="en-US" altLang="en-US" sz="1600" b="1">
                <a:solidFill>
                  <a:schemeClr val="bg1"/>
                </a:solidFill>
              </a:rPr>
              <a:t>Basic Term Life, Basic AD&amp;D and Optional AD&amp;D are </a:t>
            </a:r>
          </a:p>
          <a:p>
            <a:pPr algn="ctr">
              <a:spcBef>
                <a:spcPct val="0"/>
              </a:spcBef>
              <a:buClr>
                <a:schemeClr val="accent2"/>
              </a:buClr>
              <a:buFontTx/>
              <a:buNone/>
            </a:pPr>
            <a:r>
              <a:rPr lang="en-US" altLang="en-US" sz="1600" b="1">
                <a:solidFill>
                  <a:schemeClr val="bg1"/>
                </a:solidFill>
              </a:rPr>
              <a:t>administered by Minnesota Life.</a:t>
            </a:r>
          </a:p>
        </p:txBody>
      </p:sp>
      <p:sp>
        <p:nvSpPr>
          <p:cNvPr id="7" name="TextBox 1">
            <a:extLst>
              <a:ext uri="{FF2B5EF4-FFF2-40B4-BE49-F238E27FC236}">
                <a16:creationId xmlns:a16="http://schemas.microsoft.com/office/drawing/2014/main" id="{27FA6BA2-51A8-6270-58D5-D6D5AD77F1D0}"/>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id="{537E5F9F-419B-5629-D3A4-88BC6CF09F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359A36E5-C871-4D2B-A67E-025C19139E2B}" type="slidenum">
              <a:rPr lang="en-US" altLang="en-US" sz="1200" smtClean="0"/>
              <a:pPr>
                <a:lnSpc>
                  <a:spcPct val="100000"/>
                </a:lnSpc>
                <a:spcBef>
                  <a:spcPct val="0"/>
                </a:spcBef>
                <a:buClrTx/>
                <a:buFontTx/>
                <a:buNone/>
              </a:pPr>
              <a:t>26</a:t>
            </a:fld>
            <a:endParaRPr lang="en-US" altLang="en-US" sz="1200"/>
          </a:p>
        </p:txBody>
      </p:sp>
      <p:sp>
        <p:nvSpPr>
          <p:cNvPr id="55299" name="Rectangle 2">
            <a:extLst>
              <a:ext uri="{FF2B5EF4-FFF2-40B4-BE49-F238E27FC236}">
                <a16:creationId xmlns:a16="http://schemas.microsoft.com/office/drawing/2014/main" id="{B039CB53-6D32-703F-730C-3E7BD0CE5A98}"/>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Optional Term Life Insurance </a:t>
            </a:r>
          </a:p>
        </p:txBody>
      </p:sp>
      <p:sp>
        <p:nvSpPr>
          <p:cNvPr id="55300" name="Rectangle 4">
            <a:extLst>
              <a:ext uri="{FF2B5EF4-FFF2-40B4-BE49-F238E27FC236}">
                <a16:creationId xmlns:a16="http://schemas.microsoft.com/office/drawing/2014/main" id="{876D348E-516E-4783-4C8A-3A7F03D40A45}"/>
              </a:ext>
            </a:extLst>
          </p:cNvPr>
          <p:cNvSpPr>
            <a:spLocks noChangeArrowheads="1"/>
          </p:cNvSpPr>
          <p:nvPr/>
        </p:nvSpPr>
        <p:spPr bwMode="auto">
          <a:xfrm>
            <a:off x="533400" y="1676400"/>
            <a:ext cx="8077200" cy="4267200"/>
          </a:xfrm>
          <a:prstGeom prst="rect">
            <a:avLst/>
          </a:prstGeom>
          <a:noFill/>
          <a:ln>
            <a:noFill/>
          </a:ln>
        </p:spPr>
        <p:txBody>
          <a:bodyPr/>
          <a:lstStyle/>
          <a:p>
            <a:pPr marL="152400" indent="-152400" eaLnBrk="1" hangingPunct="1">
              <a:lnSpc>
                <a:spcPct val="90000"/>
              </a:lnSpc>
              <a:spcBef>
                <a:spcPct val="60000"/>
              </a:spcBef>
              <a:spcAft>
                <a:spcPct val="20000"/>
              </a:spcAft>
              <a:buClr>
                <a:schemeClr val="accent2"/>
              </a:buClr>
              <a:buSzPct val="110000"/>
              <a:buFontTx/>
              <a:buChar char="•"/>
              <a:tabLst>
                <a:tab pos="574675" algn="l"/>
                <a:tab pos="2855913" algn="l"/>
                <a:tab pos="4289425" algn="l"/>
                <a:tab pos="5486400" algn="l"/>
                <a:tab pos="6627813" algn="l"/>
                <a:tab pos="7654925" algn="l"/>
              </a:tabLst>
              <a:defRPr/>
            </a:pPr>
            <a:r>
              <a:rPr lang="en-US" sz="1400" dirty="0"/>
              <a:t>Premiums are based on age and the amount of coverage requested</a:t>
            </a:r>
          </a:p>
          <a:p>
            <a:pPr marL="152400" indent="-152400" eaLnBrk="1" hangingPunct="1">
              <a:lnSpc>
                <a:spcPct val="90000"/>
              </a:lnSpc>
              <a:spcBef>
                <a:spcPct val="60000"/>
              </a:spcBef>
              <a:spcAft>
                <a:spcPct val="20000"/>
              </a:spcAft>
              <a:buClr>
                <a:schemeClr val="accent2"/>
              </a:buClr>
              <a:buSzPct val="110000"/>
              <a:buFontTx/>
              <a:buChar char="•"/>
              <a:tabLst>
                <a:tab pos="574675" algn="l"/>
                <a:tab pos="2855913" algn="l"/>
                <a:tab pos="4289425" algn="l"/>
                <a:tab pos="5486400" algn="l"/>
                <a:tab pos="6627813" algn="l"/>
                <a:tab pos="7654925" algn="l"/>
              </a:tabLst>
              <a:defRPr/>
            </a:pPr>
            <a:r>
              <a:rPr lang="en-US" sz="1400" dirty="0"/>
              <a:t>Coverage is also available for spouses and dependent children</a:t>
            </a:r>
          </a:p>
          <a:p>
            <a:pPr marL="742950" lvl="1" indent="-285750" eaLnBrk="1" hangingPunct="1">
              <a:lnSpc>
                <a:spcPct val="90000"/>
              </a:lnSpc>
              <a:spcBef>
                <a:spcPct val="60000"/>
              </a:spcBef>
              <a:buClr>
                <a:schemeClr val="accent2"/>
              </a:buClr>
              <a:buSzPct val="80000"/>
              <a:buFont typeface="Wingdings" pitchFamily="2" charset="2"/>
              <a:buChar char="Ø"/>
              <a:tabLst>
                <a:tab pos="574675" algn="l"/>
                <a:tab pos="2855913" algn="l"/>
                <a:tab pos="4289425" algn="l"/>
                <a:tab pos="5486400" algn="l"/>
                <a:tab pos="6627813" algn="l"/>
                <a:tab pos="7654925" algn="l"/>
              </a:tabLst>
              <a:defRPr/>
            </a:pPr>
            <a:r>
              <a:rPr lang="en-US" sz="1400" dirty="0"/>
              <a:t>Spouses: Maximum level of coverage is $30,000</a:t>
            </a:r>
          </a:p>
          <a:p>
            <a:pPr marL="742950" lvl="1" indent="-285750" eaLnBrk="1" hangingPunct="1">
              <a:lnSpc>
                <a:spcPct val="90000"/>
              </a:lnSpc>
              <a:spcBef>
                <a:spcPts val="600"/>
              </a:spcBef>
              <a:spcAft>
                <a:spcPct val="20000"/>
              </a:spcAft>
              <a:buClr>
                <a:schemeClr val="accent2"/>
              </a:buClr>
              <a:buSzPct val="80000"/>
              <a:buFont typeface="Wingdings" pitchFamily="2" charset="2"/>
              <a:buChar char="Ø"/>
              <a:tabLst>
                <a:tab pos="574675" algn="l"/>
                <a:tab pos="2855913" algn="l"/>
                <a:tab pos="4289425" algn="l"/>
                <a:tab pos="5486400" algn="l"/>
                <a:tab pos="6627813" algn="l"/>
                <a:tab pos="7654925" algn="l"/>
              </a:tabLst>
              <a:defRPr/>
            </a:pPr>
            <a:r>
              <a:rPr lang="en-US" sz="1400" dirty="0"/>
              <a:t>Children: $5,000 or $10,000 term rider </a:t>
            </a:r>
          </a:p>
          <a:p>
            <a:pPr marL="152400" indent="-152400" eaLnBrk="1" hangingPunct="1">
              <a:lnSpc>
                <a:spcPct val="90000"/>
              </a:lnSpc>
              <a:spcBef>
                <a:spcPct val="60000"/>
              </a:spcBef>
              <a:spcAft>
                <a:spcPct val="20000"/>
              </a:spcAft>
              <a:buClr>
                <a:schemeClr val="accent2"/>
              </a:buClr>
              <a:buSzPct val="110000"/>
              <a:buFontTx/>
              <a:buChar char="•"/>
              <a:tabLst>
                <a:tab pos="574675" algn="l"/>
                <a:tab pos="2855913" algn="l"/>
                <a:tab pos="4289425" algn="l"/>
                <a:tab pos="5486400" algn="l"/>
                <a:tab pos="6627813" algn="l"/>
                <a:tab pos="7654925" algn="l"/>
              </a:tabLst>
              <a:defRPr/>
            </a:pPr>
            <a:r>
              <a:rPr lang="en-US" sz="1400" dirty="0">
                <a:solidFill>
                  <a:srgbClr val="C00000"/>
                </a:solidFill>
              </a:rPr>
              <a:t>Must enroll in first 30 days of employment for guaranteed issue coverage. Effective after three full months of employment. </a:t>
            </a:r>
          </a:p>
          <a:p>
            <a:pPr marL="152400" indent="-152400" eaLnBrk="1" hangingPunct="1">
              <a:lnSpc>
                <a:spcPct val="90000"/>
              </a:lnSpc>
              <a:spcBef>
                <a:spcPts val="0"/>
              </a:spcBef>
              <a:spcAft>
                <a:spcPts val="0"/>
              </a:spcAft>
              <a:buClr>
                <a:schemeClr val="accent2"/>
              </a:buClr>
              <a:buSzPct val="110000"/>
              <a:buFontTx/>
              <a:buChar char="•"/>
              <a:tabLst>
                <a:tab pos="574675" algn="l"/>
                <a:tab pos="2855913" algn="l"/>
                <a:tab pos="4289425" algn="l"/>
                <a:tab pos="5486400" algn="l"/>
                <a:tab pos="6627813" algn="l"/>
                <a:tab pos="7654925" algn="l"/>
              </a:tabLst>
              <a:defRPr/>
            </a:pPr>
            <a:r>
              <a:rPr lang="en-US" sz="1400" dirty="0"/>
              <a:t>You can apply later during Annual Enrollment by answering health questions</a:t>
            </a:r>
          </a:p>
          <a:p>
            <a:pPr eaLnBrk="1" hangingPunct="1">
              <a:lnSpc>
                <a:spcPct val="90000"/>
              </a:lnSpc>
              <a:spcBef>
                <a:spcPts val="0"/>
              </a:spcBef>
              <a:spcAft>
                <a:spcPts val="0"/>
              </a:spcAft>
              <a:buClr>
                <a:schemeClr val="accent2"/>
              </a:buClr>
              <a:buSzPct val="110000"/>
              <a:tabLst>
                <a:tab pos="574675" algn="l"/>
                <a:tab pos="2855913" algn="l"/>
                <a:tab pos="4289425" algn="l"/>
                <a:tab pos="5486400" algn="l"/>
                <a:tab pos="6627813" algn="l"/>
                <a:tab pos="7654925" algn="l"/>
              </a:tabLst>
              <a:defRPr/>
            </a:pPr>
            <a:endParaRPr lang="en-US" sz="1400" dirty="0"/>
          </a:p>
          <a:p>
            <a:pPr marL="152400" indent="-152400" eaLnBrk="1" hangingPunct="1">
              <a:lnSpc>
                <a:spcPct val="90000"/>
              </a:lnSpc>
              <a:spcBef>
                <a:spcPts val="0"/>
              </a:spcBef>
              <a:spcAft>
                <a:spcPts val="0"/>
              </a:spcAft>
              <a:buClr>
                <a:schemeClr val="accent2"/>
              </a:buClr>
              <a:buSzPct val="110000"/>
              <a:buFontTx/>
              <a:buChar char="•"/>
              <a:tabLst>
                <a:tab pos="574675" algn="l"/>
                <a:tab pos="2855913" algn="l"/>
                <a:tab pos="4289425" algn="l"/>
                <a:tab pos="5486400" algn="l"/>
                <a:tab pos="6627813" algn="l"/>
                <a:tab pos="7654925" algn="l"/>
              </a:tabLst>
              <a:defRPr/>
            </a:pPr>
            <a:r>
              <a:rPr lang="en-US" sz="1400" dirty="0"/>
              <a:t>Select up to five times your annual base salary when first eligible </a:t>
            </a:r>
          </a:p>
          <a:p>
            <a:pPr marL="742950" lvl="1" indent="-285750" eaLnBrk="1" hangingPunct="1">
              <a:lnSpc>
                <a:spcPct val="90000"/>
              </a:lnSpc>
              <a:spcBef>
                <a:spcPts val="0"/>
              </a:spcBef>
              <a:spcAft>
                <a:spcPts val="0"/>
              </a:spcAft>
              <a:buClr>
                <a:schemeClr val="accent2"/>
              </a:buClr>
              <a:buSzPct val="80000"/>
              <a:buFont typeface="Wingdings" pitchFamily="2" charset="2"/>
              <a:buChar char="Ø"/>
              <a:tabLst>
                <a:tab pos="574675" algn="l"/>
                <a:tab pos="2855913" algn="l"/>
                <a:tab pos="4289425" algn="l"/>
                <a:tab pos="5486400" algn="l"/>
                <a:tab pos="6627813" algn="l"/>
                <a:tab pos="7654925" algn="l"/>
              </a:tabLst>
              <a:defRPr/>
            </a:pPr>
            <a:r>
              <a:rPr lang="en-US" sz="1400" dirty="0"/>
              <a:t>Minimum coverage level: $5,000</a:t>
            </a:r>
          </a:p>
          <a:p>
            <a:pPr marL="742950" lvl="1" indent="-285750" eaLnBrk="1" hangingPunct="1">
              <a:lnSpc>
                <a:spcPct val="90000"/>
              </a:lnSpc>
              <a:spcBef>
                <a:spcPts val="0"/>
              </a:spcBef>
              <a:spcAft>
                <a:spcPts val="0"/>
              </a:spcAft>
              <a:buClr>
                <a:schemeClr val="accent2"/>
              </a:buClr>
              <a:buSzPct val="80000"/>
              <a:buFont typeface="Wingdings" pitchFamily="2" charset="2"/>
              <a:buChar char="Ø"/>
              <a:tabLst>
                <a:tab pos="574675" algn="l"/>
                <a:tab pos="2855913" algn="l"/>
                <a:tab pos="4289425" algn="l"/>
                <a:tab pos="5486400" algn="l"/>
                <a:tab pos="6627813" algn="l"/>
                <a:tab pos="7654925" algn="l"/>
              </a:tabLst>
              <a:defRPr/>
            </a:pPr>
            <a:r>
              <a:rPr lang="en-US" sz="1400" dirty="0"/>
              <a:t>Maximum coverage level: $500,000</a:t>
            </a:r>
          </a:p>
          <a:p>
            <a:pPr marL="742950" lvl="1" indent="-285750" eaLnBrk="1" hangingPunct="1">
              <a:lnSpc>
                <a:spcPct val="90000"/>
              </a:lnSpc>
              <a:spcBef>
                <a:spcPts val="600"/>
              </a:spcBef>
              <a:spcAft>
                <a:spcPct val="20000"/>
              </a:spcAft>
              <a:buClr>
                <a:schemeClr val="accent2"/>
              </a:buClr>
              <a:buSzPct val="80000"/>
              <a:buFont typeface="Arial" pitchFamily="34" charset="0"/>
              <a:buChar char="•"/>
              <a:tabLst>
                <a:tab pos="574675" algn="l"/>
                <a:tab pos="2855913" algn="l"/>
                <a:tab pos="4289425" algn="l"/>
                <a:tab pos="5486400" algn="l"/>
                <a:tab pos="6627813" algn="l"/>
                <a:tab pos="7654925" algn="l"/>
              </a:tabLst>
              <a:defRPr/>
            </a:pPr>
            <a:r>
              <a:rPr lang="en-US" sz="1400" dirty="0"/>
              <a:t>Enroll through Minnesota Life website at </a:t>
            </a:r>
            <a:r>
              <a:rPr lang="en-US" sz="1400" b="1" dirty="0"/>
              <a:t>lifebenefits.com/</a:t>
            </a:r>
            <a:r>
              <a:rPr lang="en-US" sz="1400" b="1" dirty="0" err="1"/>
              <a:t>stateoftn</a:t>
            </a:r>
            <a:endParaRPr lang="en-US" sz="1400" b="1" dirty="0"/>
          </a:p>
          <a:p>
            <a:pPr marL="742950" lvl="1" indent="-285750" eaLnBrk="1" hangingPunct="1">
              <a:lnSpc>
                <a:spcPct val="90000"/>
              </a:lnSpc>
              <a:spcBef>
                <a:spcPts val="600"/>
              </a:spcBef>
              <a:spcAft>
                <a:spcPct val="20000"/>
              </a:spcAft>
              <a:buClr>
                <a:schemeClr val="accent2"/>
              </a:buClr>
              <a:buSzPct val="80000"/>
              <a:buFont typeface="Arial" pitchFamily="34" charset="0"/>
              <a:buChar char="•"/>
              <a:tabLst>
                <a:tab pos="574675" algn="l"/>
                <a:tab pos="2855913" algn="l"/>
                <a:tab pos="4289425" algn="l"/>
                <a:tab pos="5486400" algn="l"/>
                <a:tab pos="6627813" algn="l"/>
                <a:tab pos="7654925" algn="l"/>
              </a:tabLst>
              <a:defRPr/>
            </a:pPr>
            <a:endParaRPr lang="en-US" sz="1400" b="1" dirty="0"/>
          </a:p>
          <a:p>
            <a:pPr lvl="1" eaLnBrk="1" hangingPunct="1">
              <a:lnSpc>
                <a:spcPct val="90000"/>
              </a:lnSpc>
              <a:spcBef>
                <a:spcPts val="600"/>
              </a:spcBef>
              <a:spcAft>
                <a:spcPct val="20000"/>
              </a:spcAft>
              <a:buClr>
                <a:schemeClr val="accent2"/>
              </a:buClr>
              <a:buSzPct val="80000"/>
              <a:tabLst>
                <a:tab pos="574675" algn="l"/>
                <a:tab pos="2855913" algn="l"/>
                <a:tab pos="4289425" algn="l"/>
                <a:tab pos="5486400" algn="l"/>
                <a:tab pos="6627813" algn="l"/>
                <a:tab pos="7654925" algn="l"/>
              </a:tabLst>
              <a:defRPr/>
            </a:pPr>
            <a:r>
              <a:rPr lang="en-US" sz="1400" b="1" dirty="0">
                <a:solidFill>
                  <a:srgbClr val="FF0000"/>
                </a:solidFill>
              </a:rPr>
              <a:t>* ULPS employees – Term Life Insurance is based upon UT salary.</a:t>
            </a:r>
            <a:endParaRPr lang="en-US" sz="1400" dirty="0">
              <a:solidFill>
                <a:srgbClr val="FF0000"/>
              </a:solidFill>
            </a:endParaRPr>
          </a:p>
          <a:p>
            <a:pPr marL="152400" indent="-152400" eaLnBrk="1" hangingPunct="1">
              <a:lnSpc>
                <a:spcPct val="90000"/>
              </a:lnSpc>
              <a:spcBef>
                <a:spcPct val="60000"/>
              </a:spcBef>
              <a:spcAft>
                <a:spcPct val="20000"/>
              </a:spcAft>
              <a:buClr>
                <a:schemeClr val="accent2"/>
              </a:buClr>
              <a:buSzPct val="110000"/>
              <a:buFontTx/>
              <a:buChar char="•"/>
              <a:tabLst>
                <a:tab pos="574675" algn="l"/>
                <a:tab pos="2855913" algn="l"/>
                <a:tab pos="4289425" algn="l"/>
                <a:tab pos="5486400" algn="l"/>
                <a:tab pos="6627813" algn="l"/>
                <a:tab pos="7654925" algn="l"/>
              </a:tabLst>
              <a:defRPr/>
            </a:pPr>
            <a:endParaRPr lang="en-US" dirty="0"/>
          </a:p>
        </p:txBody>
      </p:sp>
      <p:sp>
        <p:nvSpPr>
          <p:cNvPr id="55301" name="Text Box 4">
            <a:extLst>
              <a:ext uri="{FF2B5EF4-FFF2-40B4-BE49-F238E27FC236}">
                <a16:creationId xmlns:a16="http://schemas.microsoft.com/office/drawing/2014/main" id="{E65D6CE5-28DD-7477-A4E2-06170E30114B}"/>
              </a:ext>
            </a:extLst>
          </p:cNvPr>
          <p:cNvSpPr txBox="1">
            <a:spLocks noChangeArrowheads="1"/>
          </p:cNvSpPr>
          <p:nvPr/>
        </p:nvSpPr>
        <p:spPr bwMode="auto">
          <a:xfrm>
            <a:off x="914400" y="5791200"/>
            <a:ext cx="4953000" cy="5365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
                <a:schemeClr val="accent2"/>
              </a:buClr>
              <a:buFontTx/>
              <a:buNone/>
            </a:pPr>
            <a:r>
              <a:rPr lang="en-US" altLang="en-US" sz="1600" b="1">
                <a:solidFill>
                  <a:schemeClr val="bg1"/>
                </a:solidFill>
              </a:rPr>
              <a:t>Optional Term Life Insurance is administered </a:t>
            </a:r>
          </a:p>
          <a:p>
            <a:pPr algn="ctr">
              <a:spcBef>
                <a:spcPct val="0"/>
              </a:spcBef>
              <a:buClr>
                <a:schemeClr val="accent2"/>
              </a:buClr>
              <a:buFontTx/>
              <a:buNone/>
            </a:pPr>
            <a:r>
              <a:rPr lang="en-US" altLang="en-US" sz="1600" b="1">
                <a:solidFill>
                  <a:schemeClr val="bg1"/>
                </a:solidFill>
              </a:rPr>
              <a:t>by Minnesota Life.</a:t>
            </a:r>
          </a:p>
        </p:txBody>
      </p:sp>
      <p:sp>
        <p:nvSpPr>
          <p:cNvPr id="7" name="TextBox 1">
            <a:extLst>
              <a:ext uri="{FF2B5EF4-FFF2-40B4-BE49-F238E27FC236}">
                <a16:creationId xmlns:a16="http://schemas.microsoft.com/office/drawing/2014/main" id="{65D6209A-4BEB-C906-BABE-A6DD5F1BB390}"/>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id="{72B139F5-9685-CC62-E6A3-EDA4136D73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2434C-734C-42BC-BB8F-06932A08AEBD}" type="slidenum">
              <a:rPr lang="en-US" altLang="en-US" smtClean="0">
                <a:solidFill>
                  <a:srgbClr val="000000"/>
                </a:solidFill>
                <a:ea typeface="MS PGothic" panose="020B0600070205080204" pitchFamily="34" charset="-128"/>
              </a:rPr>
              <a:pPr/>
              <a:t>27</a:t>
            </a:fld>
            <a:endParaRPr lang="en-US" altLang="en-US">
              <a:solidFill>
                <a:srgbClr val="000000"/>
              </a:solidFill>
              <a:ea typeface="MS PGothic" panose="020B0600070205080204" pitchFamily="34" charset="-128"/>
            </a:endParaRPr>
          </a:p>
        </p:txBody>
      </p:sp>
      <p:sp>
        <p:nvSpPr>
          <p:cNvPr id="57347" name="Rectangle 2">
            <a:extLst>
              <a:ext uri="{FF2B5EF4-FFF2-40B4-BE49-F238E27FC236}">
                <a16:creationId xmlns:a16="http://schemas.microsoft.com/office/drawing/2014/main" id="{7E1DA177-E805-FE5E-2C9E-6BEF08E3E30D}"/>
              </a:ext>
            </a:extLst>
          </p:cNvPr>
          <p:cNvSpPr>
            <a:spLocks noGrp="1" noChangeArrowheads="1"/>
          </p:cNvSpPr>
          <p:nvPr>
            <p:ph type="title"/>
          </p:nvPr>
        </p:nvSpPr>
        <p:spPr>
          <a:xfrm>
            <a:off x="76200" y="274638"/>
            <a:ext cx="8229600" cy="1143000"/>
          </a:xfrm>
        </p:spPr>
        <p:txBody>
          <a:bodyPr anchor="b"/>
          <a:lstStyle/>
          <a:p>
            <a:pPr eaLnBrk="1" hangingPunct="1"/>
            <a:r>
              <a:rPr lang="en-US" altLang="en-US" sz="4000">
                <a:solidFill>
                  <a:schemeClr val="bg1"/>
                </a:solidFill>
                <a:latin typeface="Arial Condensed Bold"/>
              </a:rPr>
              <a:t>Disability insurance (voluntary)</a:t>
            </a:r>
          </a:p>
        </p:txBody>
      </p:sp>
      <p:sp>
        <p:nvSpPr>
          <p:cNvPr id="52228" name="Rectangle 3">
            <a:extLst>
              <a:ext uri="{FF2B5EF4-FFF2-40B4-BE49-F238E27FC236}">
                <a16:creationId xmlns:a16="http://schemas.microsoft.com/office/drawing/2014/main" id="{824B9A41-0F8E-15E5-1D01-93843A1EFF3E}"/>
              </a:ext>
            </a:extLst>
          </p:cNvPr>
          <p:cNvSpPr>
            <a:spLocks noGrp="1" noChangeArrowheads="1"/>
          </p:cNvSpPr>
          <p:nvPr>
            <p:ph type="body" idx="1"/>
          </p:nvPr>
        </p:nvSpPr>
        <p:spPr>
          <a:xfrm>
            <a:off x="152400" y="1752600"/>
            <a:ext cx="8305800" cy="4191000"/>
          </a:xfrm>
          <a:ln>
            <a:miter lim="800000"/>
            <a:headEnd/>
            <a:tailEnd/>
          </a:ln>
        </p:spPr>
        <p:txBody>
          <a:bodyPr/>
          <a:lstStyle/>
          <a:p>
            <a:pPr marL="0" indent="0">
              <a:buFont typeface="Wingdings" panose="05000000000000000000" pitchFamily="2" charset="2"/>
              <a:buNone/>
              <a:defRPr/>
            </a:pPr>
            <a:r>
              <a:rPr lang="en-US" sz="2000" dirty="0"/>
              <a:t>The state will offer voluntary disability benefits to higher education employees. </a:t>
            </a:r>
          </a:p>
          <a:p>
            <a:pPr marL="0" indent="0">
              <a:buFont typeface="Wingdings" panose="05000000000000000000" pitchFamily="2" charset="2"/>
              <a:buNone/>
              <a:defRPr/>
            </a:pPr>
            <a:r>
              <a:rPr lang="en-US" sz="1800" dirty="0"/>
              <a:t>Important information if you are thinking about enrolling in coverage:</a:t>
            </a:r>
          </a:p>
          <a:p>
            <a:pPr>
              <a:buClr>
                <a:srgbClr val="C00000"/>
              </a:buClr>
              <a:buFont typeface="Arial" panose="020B0604020202020204" pitchFamily="34" charset="0"/>
              <a:buChar char="•"/>
              <a:defRPr/>
            </a:pPr>
            <a:r>
              <a:rPr lang="en-US" sz="1800" b="1" dirty="0"/>
              <a:t>New Hires can enroll in these benefit with </a:t>
            </a:r>
            <a:r>
              <a:rPr lang="en-US" sz="1800" b="1" u="sng" dirty="0"/>
              <a:t>no questions</a:t>
            </a:r>
            <a:r>
              <a:rPr lang="en-US" sz="1800" b="1" dirty="0"/>
              <a:t> asked about your health.</a:t>
            </a:r>
            <a:endParaRPr lang="en-US" sz="1800" dirty="0"/>
          </a:p>
          <a:p>
            <a:pPr marL="468313">
              <a:buClr>
                <a:srgbClr val="C00000"/>
              </a:buClr>
              <a:buFont typeface="Arial" panose="020B0604020202020204" pitchFamily="34" charset="0"/>
              <a:buChar char="•"/>
              <a:defRPr/>
            </a:pPr>
            <a:r>
              <a:rPr lang="en-US" sz="1600" dirty="0"/>
              <a:t>Full-time </a:t>
            </a:r>
            <a:r>
              <a:rPr lang="en-US" sz="1600" b="1" dirty="0"/>
              <a:t>higher education employees </a:t>
            </a:r>
            <a:r>
              <a:rPr lang="en-US" sz="1600" dirty="0"/>
              <a:t>may enroll in </a:t>
            </a:r>
            <a:r>
              <a:rPr lang="en-US" sz="1600" b="1" dirty="0"/>
              <a:t>short term disability insurance</a:t>
            </a:r>
            <a:r>
              <a:rPr lang="en-US" sz="1600" dirty="0"/>
              <a:t>. </a:t>
            </a:r>
          </a:p>
          <a:p>
            <a:pPr marL="914400" lvl="3" indent="-246063">
              <a:buClr>
                <a:srgbClr val="C00000"/>
              </a:buClr>
              <a:buFont typeface="Arial" panose="020B0604020202020204" pitchFamily="34" charset="0"/>
              <a:buChar char="•"/>
              <a:defRPr/>
            </a:pPr>
            <a:r>
              <a:rPr lang="en-US" sz="1600" dirty="0">
                <a:ea typeface="+mn-ea"/>
              </a:rPr>
              <a:t>Higher education employees should contact their ABCs for more information on long term disability insurance available to them.</a:t>
            </a:r>
          </a:p>
          <a:p>
            <a:pPr marL="0" indent="0">
              <a:buFont typeface="Wingdings" panose="05000000000000000000" pitchFamily="2" charset="2"/>
              <a:buNone/>
              <a:defRPr/>
            </a:pPr>
            <a:endParaRPr lang="en-US" sz="1800" dirty="0"/>
          </a:p>
          <a:p>
            <a:pPr>
              <a:lnSpc>
                <a:spcPct val="95000"/>
              </a:lnSpc>
              <a:spcBef>
                <a:spcPts val="0"/>
              </a:spcBef>
              <a:spcAft>
                <a:spcPts val="1800"/>
              </a:spcAft>
              <a:buClr>
                <a:schemeClr val="accent2"/>
              </a:buClr>
              <a:buSzPct val="110000"/>
              <a:buFontTx/>
              <a:buChar char="•"/>
              <a:defRPr/>
            </a:pPr>
            <a:r>
              <a:rPr lang="en-US" sz="1800" dirty="0"/>
              <a:t>* </a:t>
            </a:r>
            <a:r>
              <a:rPr lang="en-US" sz="1800" dirty="0">
                <a:solidFill>
                  <a:srgbClr val="FF0000"/>
                </a:solidFill>
              </a:rPr>
              <a:t>ULPS – Benefit is based upon UT salary only!</a:t>
            </a:r>
          </a:p>
          <a:p>
            <a:pPr>
              <a:lnSpc>
                <a:spcPct val="95000"/>
              </a:lnSpc>
              <a:buClr>
                <a:schemeClr val="accent2"/>
              </a:buClr>
              <a:buSzPct val="110000"/>
              <a:buFontTx/>
              <a:buChar char="•"/>
              <a:defRPr/>
            </a:pPr>
            <a:endParaRPr lang="en-US" sz="1800" dirty="0"/>
          </a:p>
        </p:txBody>
      </p:sp>
      <p:sp>
        <p:nvSpPr>
          <p:cNvPr id="57349" name="TextBox 4">
            <a:extLst>
              <a:ext uri="{FF2B5EF4-FFF2-40B4-BE49-F238E27FC236}">
                <a16:creationId xmlns:a16="http://schemas.microsoft.com/office/drawing/2014/main" id="{774B235C-9289-39BB-3FF6-79B4E82AE825}"/>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7DD71556-6F19-0AE2-7B56-1A10E35626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07A02B-7038-4AA6-863B-4076D3D58E5C}" type="slidenum">
              <a:rPr lang="en-US" altLang="en-US" smtClean="0">
                <a:solidFill>
                  <a:srgbClr val="000000"/>
                </a:solidFill>
                <a:ea typeface="MS PGothic" panose="020B0600070205080204" pitchFamily="34" charset="-128"/>
              </a:rPr>
              <a:pPr/>
              <a:t>28</a:t>
            </a:fld>
            <a:endParaRPr lang="en-US" altLang="en-US">
              <a:solidFill>
                <a:srgbClr val="000000"/>
              </a:solidFill>
              <a:ea typeface="MS PGothic" panose="020B0600070205080204" pitchFamily="34" charset="-128"/>
            </a:endParaRPr>
          </a:p>
        </p:txBody>
      </p:sp>
      <p:sp>
        <p:nvSpPr>
          <p:cNvPr id="59395" name="Rectangle 2">
            <a:extLst>
              <a:ext uri="{FF2B5EF4-FFF2-40B4-BE49-F238E27FC236}">
                <a16:creationId xmlns:a16="http://schemas.microsoft.com/office/drawing/2014/main" id="{68B3593F-3F5B-B808-976D-2786A340AF61}"/>
              </a:ext>
            </a:extLst>
          </p:cNvPr>
          <p:cNvSpPr>
            <a:spLocks noGrp="1" noChangeArrowheads="1"/>
          </p:cNvSpPr>
          <p:nvPr>
            <p:ph type="title"/>
          </p:nvPr>
        </p:nvSpPr>
        <p:spPr>
          <a:xfrm>
            <a:off x="152400" y="274638"/>
            <a:ext cx="8229600" cy="1143000"/>
          </a:xfrm>
        </p:spPr>
        <p:txBody>
          <a:bodyPr anchor="b"/>
          <a:lstStyle/>
          <a:p>
            <a:pPr eaLnBrk="1" hangingPunct="1"/>
            <a:r>
              <a:rPr lang="en-US" altLang="en-US" sz="4000">
                <a:solidFill>
                  <a:schemeClr val="bg1"/>
                </a:solidFill>
                <a:latin typeface="Arial Condensed Bold"/>
              </a:rPr>
              <a:t>Short term disability insurance (state and higher ed employees)</a:t>
            </a:r>
          </a:p>
        </p:txBody>
      </p:sp>
      <p:sp>
        <p:nvSpPr>
          <p:cNvPr id="52228" name="Rectangle 3">
            <a:extLst>
              <a:ext uri="{FF2B5EF4-FFF2-40B4-BE49-F238E27FC236}">
                <a16:creationId xmlns:a16="http://schemas.microsoft.com/office/drawing/2014/main" id="{CECA05E3-7DBB-96E3-5ADA-8AB695A7DFEE}"/>
              </a:ext>
            </a:extLst>
          </p:cNvPr>
          <p:cNvSpPr>
            <a:spLocks noGrp="1" noChangeArrowheads="1"/>
          </p:cNvSpPr>
          <p:nvPr>
            <p:ph type="body" idx="1"/>
          </p:nvPr>
        </p:nvSpPr>
        <p:spPr>
          <a:xfrm>
            <a:off x="152400" y="1752600"/>
            <a:ext cx="8763000" cy="4343400"/>
          </a:xfrm>
          <a:ln>
            <a:miter lim="800000"/>
            <a:headEnd/>
            <a:tailEnd/>
          </a:ln>
        </p:spPr>
        <p:txBody>
          <a:bodyPr/>
          <a:lstStyle/>
          <a:p>
            <a:pPr marL="0" indent="0">
              <a:buFont typeface="Wingdings" panose="05000000000000000000" pitchFamily="2" charset="2"/>
              <a:buNone/>
              <a:defRPr/>
            </a:pPr>
            <a:r>
              <a:rPr lang="en-US" sz="2000" b="1" dirty="0"/>
              <a:t>Short term disability insurance (state and higher education employees)</a:t>
            </a:r>
            <a:endParaRPr lang="en-US" sz="2000" dirty="0"/>
          </a:p>
          <a:p>
            <a:pPr marL="0" indent="0">
              <a:buFont typeface="Wingdings" panose="05000000000000000000" pitchFamily="2" charset="2"/>
              <a:buNone/>
              <a:defRPr/>
            </a:pPr>
            <a:r>
              <a:rPr lang="en-US" sz="1800" dirty="0"/>
              <a:t>Short term disability insurance replaces a portion of your income during a disability, which could last up to 26 weeks. It may be good for those who:</a:t>
            </a:r>
          </a:p>
          <a:p>
            <a:pPr marL="468313">
              <a:buClr>
                <a:srgbClr val="C00000"/>
              </a:buClr>
              <a:buFont typeface="Arial" panose="020B0604020202020204" pitchFamily="34" charset="0"/>
              <a:buChar char="•"/>
              <a:defRPr/>
            </a:pPr>
            <a:r>
              <a:rPr lang="en-US" sz="1600" dirty="0"/>
              <a:t>Have little annual or sick leave</a:t>
            </a:r>
          </a:p>
          <a:p>
            <a:pPr marL="468313">
              <a:buClr>
                <a:srgbClr val="C00000"/>
              </a:buClr>
              <a:buFont typeface="Arial" panose="020B0604020202020204" pitchFamily="34" charset="0"/>
              <a:buChar char="•"/>
              <a:defRPr/>
            </a:pPr>
            <a:r>
              <a:rPr lang="en-US" sz="1600" dirty="0"/>
              <a:t>Take part in high-risk activities</a:t>
            </a:r>
          </a:p>
          <a:p>
            <a:pPr marL="468313">
              <a:buClr>
                <a:srgbClr val="C00000"/>
              </a:buClr>
              <a:buFont typeface="Arial" panose="020B0604020202020204" pitchFamily="34" charset="0"/>
              <a:buChar char="•"/>
              <a:defRPr/>
            </a:pPr>
            <a:r>
              <a:rPr lang="en-US" sz="1600" dirty="0"/>
              <a:t>Don’t have six-month emergency funds</a:t>
            </a:r>
          </a:p>
          <a:p>
            <a:pPr marL="258763" indent="0">
              <a:buClr>
                <a:srgbClr val="C00000"/>
              </a:buClr>
              <a:buFont typeface="Wingdings" panose="05000000000000000000" pitchFamily="2" charset="2"/>
              <a:buNone/>
              <a:defRPr/>
            </a:pPr>
            <a:r>
              <a:rPr lang="en-US" sz="1600" dirty="0"/>
              <a:t>Two Options: Option A – 14 day elimination or Option B – 30 day elimination. Both plans will pay 60%of your salary.</a:t>
            </a:r>
          </a:p>
          <a:p>
            <a:pPr marL="258763" indent="0">
              <a:buClr>
                <a:srgbClr val="C00000"/>
              </a:buClr>
              <a:buFont typeface="Wingdings" panose="05000000000000000000" pitchFamily="2" charset="2"/>
              <a:buNone/>
              <a:defRPr/>
            </a:pPr>
            <a:endParaRPr lang="en-US" sz="1600" dirty="0"/>
          </a:p>
          <a:p>
            <a:pPr>
              <a:lnSpc>
                <a:spcPct val="100000"/>
              </a:lnSpc>
              <a:spcBef>
                <a:spcPts val="0"/>
              </a:spcBef>
              <a:spcAft>
                <a:spcPts val="0"/>
              </a:spcAft>
              <a:buClr>
                <a:srgbClr val="C00000"/>
              </a:buClr>
              <a:buFont typeface="Arial" panose="020B0604020202020204" pitchFamily="34" charset="0"/>
              <a:buChar char="•"/>
              <a:defRPr/>
            </a:pPr>
            <a:r>
              <a:rPr lang="en-US" sz="1400" dirty="0"/>
              <a:t>To calculate your monthly premium, go to </a:t>
            </a:r>
            <a:r>
              <a:rPr lang="en-US" sz="1400" dirty="0">
                <a:solidFill>
                  <a:srgbClr val="0000CC"/>
                </a:solidFill>
              </a:rPr>
              <a:t>metlife.com/StateofTN</a:t>
            </a:r>
            <a:r>
              <a:rPr lang="en-US" sz="1400" dirty="0"/>
              <a:t>, click on state employees or higher education employees, and then click on </a:t>
            </a:r>
            <a:r>
              <a:rPr lang="en-US" sz="1400" b="1" dirty="0"/>
              <a:t>Rates </a:t>
            </a:r>
            <a:r>
              <a:rPr lang="en-US" sz="1400" dirty="0"/>
              <a:t>at the top.</a:t>
            </a:r>
          </a:p>
          <a:p>
            <a:pPr>
              <a:lnSpc>
                <a:spcPct val="100000"/>
              </a:lnSpc>
              <a:spcBef>
                <a:spcPts val="0"/>
              </a:spcBef>
              <a:spcAft>
                <a:spcPts val="0"/>
              </a:spcAft>
              <a:buClr>
                <a:srgbClr val="C00000"/>
              </a:buClr>
              <a:buFont typeface="Arial" panose="020B0604020202020204" pitchFamily="34" charset="0"/>
              <a:buChar char="•"/>
              <a:defRPr/>
            </a:pPr>
            <a:endParaRPr lang="en-US" sz="1400" dirty="0">
              <a:solidFill>
                <a:srgbClr val="000000"/>
              </a:solidFill>
            </a:endParaRPr>
          </a:p>
          <a:p>
            <a:pPr marL="0" indent="0">
              <a:lnSpc>
                <a:spcPct val="100000"/>
              </a:lnSpc>
              <a:spcBef>
                <a:spcPts val="0"/>
              </a:spcBef>
              <a:spcAft>
                <a:spcPts val="0"/>
              </a:spcAft>
              <a:buClr>
                <a:srgbClr val="C4262E"/>
              </a:buClr>
              <a:buSzPct val="110000"/>
              <a:buFont typeface="Wingdings" panose="05000000000000000000" pitchFamily="2" charset="2"/>
              <a:buNone/>
              <a:defRPr/>
            </a:pPr>
            <a:r>
              <a:rPr lang="en-US" sz="1400" dirty="0">
                <a:solidFill>
                  <a:srgbClr val="000000"/>
                </a:solidFill>
              </a:rPr>
              <a:t>The short term disability insurance plan is managed by MetLife. Call the MetLife State of Tennessee Dedicated Customer Service Line with questions: </a:t>
            </a:r>
            <a:r>
              <a:rPr lang="en-US" sz="1400" b="1" dirty="0">
                <a:solidFill>
                  <a:srgbClr val="000000"/>
                </a:solidFill>
              </a:rPr>
              <a:t>855.700.8001</a:t>
            </a:r>
            <a:r>
              <a:rPr lang="en-US" sz="1400" dirty="0">
                <a:solidFill>
                  <a:srgbClr val="000000"/>
                </a:solidFill>
              </a:rPr>
              <a:t>, Mon.- Fri., 7 a.m.-10 p.m., Central time.</a:t>
            </a:r>
          </a:p>
          <a:p>
            <a:pPr>
              <a:lnSpc>
                <a:spcPct val="95000"/>
              </a:lnSpc>
              <a:buClr>
                <a:schemeClr val="accent2"/>
              </a:buClr>
              <a:buSzPct val="110000"/>
              <a:buFontTx/>
              <a:buChar char="•"/>
              <a:defRPr/>
            </a:pPr>
            <a:endParaRPr lang="en-US" sz="1800" dirty="0"/>
          </a:p>
        </p:txBody>
      </p:sp>
      <p:sp>
        <p:nvSpPr>
          <p:cNvPr id="59397" name="TextBox 4">
            <a:extLst>
              <a:ext uri="{FF2B5EF4-FFF2-40B4-BE49-F238E27FC236}">
                <a16:creationId xmlns:a16="http://schemas.microsoft.com/office/drawing/2014/main" id="{6C0519F6-9CEF-475B-E74A-89017AD4D4CA}"/>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05B855-29F3-496A-412E-0DEE4EC70D7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CF58ADB1-0308-444D-B32E-B5C3ABC7EB90}" type="slidenum">
              <a:rPr lang="en-US" altLang="en-US" sz="1200" smtClean="0"/>
              <a:pPr>
                <a:lnSpc>
                  <a:spcPct val="100000"/>
                </a:lnSpc>
                <a:spcBef>
                  <a:spcPct val="0"/>
                </a:spcBef>
                <a:buClrTx/>
                <a:buFontTx/>
                <a:buNone/>
              </a:pPr>
              <a:t>2</a:t>
            </a:fld>
            <a:endParaRPr lang="en-US" altLang="en-US" sz="1200"/>
          </a:p>
        </p:txBody>
      </p:sp>
      <p:sp>
        <p:nvSpPr>
          <p:cNvPr id="8195" name="Rectangle 2">
            <a:extLst>
              <a:ext uri="{FF2B5EF4-FFF2-40B4-BE49-F238E27FC236}">
                <a16:creationId xmlns:a16="http://schemas.microsoft.com/office/drawing/2014/main" id="{D5459431-ED37-1F78-E71C-F2F24879AA33}"/>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Adding Coverage</a:t>
            </a:r>
          </a:p>
        </p:txBody>
      </p:sp>
      <p:sp>
        <p:nvSpPr>
          <p:cNvPr id="8196" name="Rectangle 3">
            <a:extLst>
              <a:ext uri="{FF2B5EF4-FFF2-40B4-BE49-F238E27FC236}">
                <a16:creationId xmlns:a16="http://schemas.microsoft.com/office/drawing/2014/main" id="{877171AD-5D68-D548-A0A8-FEEE8536058C}"/>
              </a:ext>
            </a:extLst>
          </p:cNvPr>
          <p:cNvSpPr>
            <a:spLocks noGrp="1"/>
          </p:cNvSpPr>
          <p:nvPr>
            <p:ph type="body" idx="1"/>
          </p:nvPr>
        </p:nvSpPr>
        <p:spPr>
          <a:xfrm>
            <a:off x="457200" y="1905000"/>
            <a:ext cx="8153400" cy="4068763"/>
          </a:xfrm>
        </p:spPr>
        <p:txBody>
          <a:bodyPr/>
          <a:lstStyle/>
          <a:p>
            <a:pPr marL="0" indent="0" eaLnBrk="1" hangingPunct="1">
              <a:lnSpc>
                <a:spcPct val="100000"/>
              </a:lnSpc>
              <a:spcAft>
                <a:spcPts val="1800"/>
              </a:spcAft>
              <a:buClr>
                <a:schemeClr val="accent2"/>
              </a:buClr>
              <a:buSzPct val="110000"/>
              <a:buFont typeface="Wingdings" panose="05000000000000000000" pitchFamily="2" charset="2"/>
              <a:buNone/>
            </a:pPr>
            <a:r>
              <a:rPr lang="en-US" altLang="en-US" b="1"/>
              <a:t>Three times you may add health coverage: </a:t>
            </a:r>
          </a:p>
          <a:p>
            <a:pPr marL="554038" lvl="1" indent="-342900" eaLnBrk="1" hangingPunct="1">
              <a:lnSpc>
                <a:spcPct val="100000"/>
              </a:lnSpc>
              <a:spcBef>
                <a:spcPct val="0"/>
              </a:spcBef>
              <a:spcAft>
                <a:spcPts val="1800"/>
              </a:spcAft>
              <a:buClr>
                <a:schemeClr val="accent2"/>
              </a:buClr>
              <a:buSzPct val="110000"/>
              <a:buFont typeface="Arial" panose="020B0604020202020204" pitchFamily="34" charset="0"/>
              <a:buAutoNum type="arabicPeriod"/>
            </a:pPr>
            <a:r>
              <a:rPr lang="en-US" altLang="en-US" sz="2000"/>
              <a:t>As new employee</a:t>
            </a:r>
          </a:p>
          <a:p>
            <a:pPr marL="554038" lvl="1" indent="-342900" eaLnBrk="1" hangingPunct="1">
              <a:lnSpc>
                <a:spcPct val="100000"/>
              </a:lnSpc>
              <a:spcBef>
                <a:spcPct val="0"/>
              </a:spcBef>
              <a:spcAft>
                <a:spcPts val="1800"/>
              </a:spcAft>
              <a:buClr>
                <a:schemeClr val="accent2"/>
              </a:buClr>
              <a:buSzPct val="110000"/>
              <a:buFont typeface="Arial" panose="020B0604020202020204" pitchFamily="34" charset="0"/>
              <a:buAutoNum type="arabicPeriod"/>
            </a:pPr>
            <a:r>
              <a:rPr lang="en-US" altLang="en-US" sz="2000"/>
              <a:t>Annual Enrollment in the fall</a:t>
            </a:r>
          </a:p>
          <a:p>
            <a:pPr marL="554038" lvl="1" indent="-342900" eaLnBrk="1" hangingPunct="1">
              <a:lnSpc>
                <a:spcPct val="100000"/>
              </a:lnSpc>
              <a:spcBef>
                <a:spcPct val="0"/>
              </a:spcBef>
              <a:spcAft>
                <a:spcPts val="600"/>
              </a:spcAft>
              <a:buClr>
                <a:schemeClr val="accent2"/>
              </a:buClr>
              <a:buSzPct val="110000"/>
              <a:buFont typeface="Arial" panose="020B0604020202020204" pitchFamily="34" charset="0"/>
              <a:buAutoNum type="arabicPeriod"/>
            </a:pPr>
            <a:r>
              <a:rPr lang="en-US" altLang="en-US" sz="2000"/>
              <a:t>If you experience a special qualifying</a:t>
            </a:r>
            <a:r>
              <a:rPr lang="en-US" altLang="en-US" sz="2000">
                <a:solidFill>
                  <a:srgbClr val="C00000"/>
                </a:solidFill>
              </a:rPr>
              <a:t> </a:t>
            </a:r>
            <a:r>
              <a:rPr lang="en-US" altLang="en-US" sz="2000"/>
              <a:t>event</a:t>
            </a:r>
          </a:p>
          <a:p>
            <a:pPr marL="950913" lvl="3" indent="-342900" eaLnBrk="1" hangingPunct="1">
              <a:lnSpc>
                <a:spcPct val="100000"/>
              </a:lnSpc>
              <a:spcBef>
                <a:spcPct val="0"/>
              </a:spcBef>
              <a:spcAft>
                <a:spcPts val="600"/>
              </a:spcAft>
              <a:buClr>
                <a:schemeClr val="accent2"/>
              </a:buClr>
              <a:buSzPct val="80000"/>
              <a:buFont typeface="Wingdings" panose="05000000000000000000" pitchFamily="2" charset="2"/>
              <a:buChar char="Ø"/>
            </a:pPr>
            <a:r>
              <a:rPr lang="en-US" altLang="en-US" sz="1600"/>
              <a:t>Specific life change, (marriage, birth of a baby or something that results in loss of other coverage) 30 days for the event of adding dependent due to birth of baby or marriage.</a:t>
            </a:r>
          </a:p>
          <a:p>
            <a:pPr marL="950913" lvl="3" indent="-342900" eaLnBrk="1" hangingPunct="1">
              <a:lnSpc>
                <a:spcPct val="100000"/>
              </a:lnSpc>
              <a:spcBef>
                <a:spcPct val="0"/>
              </a:spcBef>
              <a:spcAft>
                <a:spcPts val="600"/>
              </a:spcAft>
              <a:buClr>
                <a:schemeClr val="accent2"/>
              </a:buClr>
              <a:buSzPct val="80000"/>
              <a:buFont typeface="Wingdings" panose="05000000000000000000" pitchFamily="2" charset="2"/>
              <a:buChar char="Ø"/>
            </a:pPr>
            <a:r>
              <a:rPr lang="en-US" altLang="en-US" sz="1600"/>
              <a:t>Submit within 60 days of the event or loss of other coverage</a:t>
            </a:r>
          </a:p>
          <a:p>
            <a:pPr marL="950913" lvl="3" indent="-342900" eaLnBrk="1" hangingPunct="1">
              <a:lnSpc>
                <a:spcPct val="100000"/>
              </a:lnSpc>
              <a:spcBef>
                <a:spcPct val="0"/>
              </a:spcBef>
              <a:spcAft>
                <a:spcPts val="600"/>
              </a:spcAft>
              <a:buClr>
                <a:schemeClr val="accent2"/>
              </a:buClr>
              <a:buSzPct val="80000"/>
              <a:buFont typeface="Wingdings" panose="05000000000000000000" pitchFamily="2" charset="2"/>
              <a:buChar char="Ø"/>
            </a:pPr>
            <a:r>
              <a:rPr lang="en-US" altLang="en-US" sz="1600"/>
              <a:t>A complete list is provided on page three of the enrollment application </a:t>
            </a:r>
          </a:p>
        </p:txBody>
      </p:sp>
      <p:sp>
        <p:nvSpPr>
          <p:cNvPr id="6" name="TextBox 1">
            <a:extLst>
              <a:ext uri="{FF2B5EF4-FFF2-40B4-BE49-F238E27FC236}">
                <a16:creationId xmlns:a16="http://schemas.microsoft.com/office/drawing/2014/main" id="{B2B8924F-618A-6897-DD2D-8B2806317E46}"/>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FB2B4F3-8978-006A-C9B7-B3C469D58E9E}"/>
              </a:ext>
            </a:extLst>
          </p:cNvPr>
          <p:cNvSpPr>
            <a:spLocks noGrp="1" noChangeArrowheads="1"/>
          </p:cNvSpPr>
          <p:nvPr>
            <p:ph type="title"/>
          </p:nvPr>
        </p:nvSpPr>
        <p:spPr/>
        <p:txBody>
          <a:bodyPr/>
          <a:lstStyle/>
          <a:p>
            <a:r>
              <a:rPr lang="en-US" altLang="en-US" sz="3600">
                <a:solidFill>
                  <a:schemeClr val="bg1"/>
                </a:solidFill>
              </a:rPr>
              <a:t>Lincoln Financial Group – Long Term Disability</a:t>
            </a:r>
          </a:p>
        </p:txBody>
      </p:sp>
      <p:sp>
        <p:nvSpPr>
          <p:cNvPr id="61443" name="Content Placeholder 2">
            <a:extLst>
              <a:ext uri="{FF2B5EF4-FFF2-40B4-BE49-F238E27FC236}">
                <a16:creationId xmlns:a16="http://schemas.microsoft.com/office/drawing/2014/main" id="{E17FE8AB-EE6B-8D8F-DD83-B5C298ACBCD2}"/>
              </a:ext>
            </a:extLst>
          </p:cNvPr>
          <p:cNvSpPr>
            <a:spLocks noGrp="1"/>
          </p:cNvSpPr>
          <p:nvPr>
            <p:ph idx="1"/>
          </p:nvPr>
        </p:nvSpPr>
        <p:spPr>
          <a:xfrm>
            <a:off x="457200" y="1600200"/>
            <a:ext cx="8229600" cy="4267200"/>
          </a:xfrm>
        </p:spPr>
        <p:txBody>
          <a:bodyPr/>
          <a:lstStyle/>
          <a:p>
            <a:endParaRPr lang="en-US" altLang="en-US" sz="1600"/>
          </a:p>
          <a:p>
            <a:r>
              <a:rPr lang="en-US" altLang="en-US" sz="1800"/>
              <a:t>Supplemental income paid if you become disabled and can no longer work.</a:t>
            </a:r>
          </a:p>
          <a:p>
            <a:pPr>
              <a:buFont typeface="Arial" panose="020B0604020202020204" pitchFamily="34" charset="0"/>
              <a:buChar char="•"/>
            </a:pPr>
            <a:r>
              <a:rPr lang="en-US" altLang="en-US" sz="1800" b="1">
                <a:solidFill>
                  <a:srgbClr val="131E29"/>
                </a:solidFill>
                <a:latin typeface="Open Sans" panose="020B0606030504020204" pitchFamily="34" charset="0"/>
              </a:rPr>
              <a:t>Eligible state higher education employees will be automatically enrolled in long-term disability option 1, and the state will pay 100% of the premiums. </a:t>
            </a:r>
          </a:p>
          <a:p>
            <a:pPr>
              <a:buFont typeface="Arial" panose="020B0604020202020204" pitchFamily="34" charset="0"/>
              <a:buChar char="•"/>
            </a:pPr>
            <a:r>
              <a:rPr lang="en-US" altLang="en-US" sz="1800">
                <a:solidFill>
                  <a:srgbClr val="131E29"/>
                </a:solidFill>
                <a:latin typeface="Open Sans" panose="020B0606030504020204" pitchFamily="34" charset="0"/>
              </a:rPr>
              <a:t>Employees who use this benefit will receive 63% of their monthly salary up to $10,000 per month, following a 90-day waiting period.</a:t>
            </a:r>
          </a:p>
          <a:p>
            <a:pPr>
              <a:buFont typeface="Arial" panose="020B0604020202020204" pitchFamily="34" charset="0"/>
              <a:buChar char="•"/>
            </a:pPr>
            <a:r>
              <a:rPr lang="en-US" altLang="en-US" sz="1800">
                <a:solidFill>
                  <a:srgbClr val="131E29"/>
                </a:solidFill>
                <a:latin typeface="Open Sans" panose="020B0606030504020204" pitchFamily="34" charset="0"/>
              </a:rPr>
              <a:t>*The maximum covered monthly salary is $15,873.02.</a:t>
            </a:r>
          </a:p>
          <a:p>
            <a:pPr>
              <a:buFont typeface="Arial" panose="020B0604020202020204" pitchFamily="34" charset="0"/>
              <a:buChar char="•"/>
            </a:pPr>
            <a:r>
              <a:rPr lang="en-US" altLang="en-US" sz="1800">
                <a:solidFill>
                  <a:srgbClr val="131E29"/>
                </a:solidFill>
                <a:latin typeface="Open Sans" panose="020B0606030504020204" pitchFamily="34" charset="0"/>
              </a:rPr>
              <a:t>All eligible employees will automatically be defaulted into long-term disability option 1 in Edison for coverage. This is guaranteed issue coverage, and employees won’t have to answer medical questions.</a:t>
            </a:r>
          </a:p>
          <a:p>
            <a:r>
              <a:rPr lang="en-US" altLang="en-US" sz="1800"/>
              <a:t>After 30 days must answer health questionnaire</a:t>
            </a:r>
            <a:r>
              <a:rPr lang="en-US" altLang="en-US"/>
              <a:t>. </a:t>
            </a:r>
          </a:p>
        </p:txBody>
      </p:sp>
      <p:sp>
        <p:nvSpPr>
          <p:cNvPr id="61444" name="Slide Number Placeholder 3">
            <a:extLst>
              <a:ext uri="{FF2B5EF4-FFF2-40B4-BE49-F238E27FC236}">
                <a16:creationId xmlns:a16="http://schemas.microsoft.com/office/drawing/2014/main" id="{076E462B-C5EF-0C16-1042-B3E29BA182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F6E59-A699-4A87-8405-668BFC0DE43E}" type="slidenum">
              <a:rPr lang="en-US" altLang="en-US" smtClean="0"/>
              <a:pPr/>
              <a:t>29</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2A8DF41B-480D-EC6D-469B-05C1779D61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B03D3E81-D38A-4ED4-8F0D-5C5942F7E4AC}" type="slidenum">
              <a:rPr lang="en-US" altLang="en-US" sz="1200" smtClean="0">
                <a:solidFill>
                  <a:srgbClr val="000000"/>
                </a:solidFill>
                <a:ea typeface="MS PGothic" panose="020B0600070205080204" pitchFamily="34" charset="-128"/>
              </a:rPr>
              <a:pPr>
                <a:lnSpc>
                  <a:spcPct val="100000"/>
                </a:lnSpc>
                <a:spcBef>
                  <a:spcPct val="0"/>
                </a:spcBef>
                <a:buClrTx/>
                <a:buFontTx/>
                <a:buNone/>
              </a:pPr>
              <a:t>30</a:t>
            </a:fld>
            <a:endParaRPr lang="en-US" altLang="en-US" sz="1200">
              <a:solidFill>
                <a:srgbClr val="000000"/>
              </a:solidFill>
              <a:ea typeface="MS PGothic" panose="020B0600070205080204" pitchFamily="34" charset="-128"/>
            </a:endParaRPr>
          </a:p>
        </p:txBody>
      </p:sp>
      <p:sp>
        <p:nvSpPr>
          <p:cNvPr id="63491" name="Rectangle 2">
            <a:extLst>
              <a:ext uri="{FF2B5EF4-FFF2-40B4-BE49-F238E27FC236}">
                <a16:creationId xmlns:a16="http://schemas.microsoft.com/office/drawing/2014/main" id="{C3394F71-EFDB-4429-5FCB-AF806D4C2F4B}"/>
              </a:ext>
            </a:extLst>
          </p:cNvPr>
          <p:cNvSpPr>
            <a:spLocks noGrp="1" noChangeArrowheads="1"/>
          </p:cNvSpPr>
          <p:nvPr>
            <p:ph type="title"/>
          </p:nvPr>
        </p:nvSpPr>
        <p:spPr>
          <a:xfrm>
            <a:off x="457200" y="457200"/>
            <a:ext cx="8229600" cy="1143000"/>
          </a:xfrm>
        </p:spPr>
        <p:txBody>
          <a:bodyPr anchor="b"/>
          <a:lstStyle/>
          <a:p>
            <a:pPr eaLnBrk="1" hangingPunct="1"/>
            <a:r>
              <a:rPr lang="en-US" altLang="en-US" sz="4000">
                <a:solidFill>
                  <a:schemeClr val="bg1"/>
                </a:solidFill>
                <a:latin typeface="Arial Condensed Bold"/>
              </a:rPr>
              <a:t>Employee Assistance Program (EAP)</a:t>
            </a:r>
          </a:p>
        </p:txBody>
      </p:sp>
      <p:sp>
        <p:nvSpPr>
          <p:cNvPr id="53252" name="Rectangle 3">
            <a:extLst>
              <a:ext uri="{FF2B5EF4-FFF2-40B4-BE49-F238E27FC236}">
                <a16:creationId xmlns:a16="http://schemas.microsoft.com/office/drawing/2014/main" id="{A9EE3C8C-92ED-04AD-2D4A-B33B26B28524}"/>
              </a:ext>
            </a:extLst>
          </p:cNvPr>
          <p:cNvSpPr>
            <a:spLocks noGrp="1" noChangeArrowheads="1"/>
          </p:cNvSpPr>
          <p:nvPr>
            <p:ph type="body" idx="1"/>
          </p:nvPr>
        </p:nvSpPr>
        <p:spPr>
          <a:xfrm>
            <a:off x="76200" y="1676400"/>
            <a:ext cx="8915400" cy="4648200"/>
          </a:xfrm>
        </p:spPr>
        <p:txBody>
          <a:bodyPr/>
          <a:lstStyle/>
          <a:p>
            <a:pPr marL="0" indent="0" eaLnBrk="1" hangingPunct="1">
              <a:spcBef>
                <a:spcPts val="600"/>
              </a:spcBef>
              <a:spcAft>
                <a:spcPts val="600"/>
              </a:spcAft>
              <a:buClr>
                <a:schemeClr val="accent2"/>
              </a:buClr>
              <a:buSzPct val="110000"/>
              <a:buFont typeface="Wingdings" panose="05000000000000000000" pitchFamily="2" charset="2"/>
              <a:buNone/>
              <a:defRPr/>
            </a:pPr>
            <a:r>
              <a:rPr lang="en-US" sz="1800" dirty="0">
                <a:cs typeface="Arial" panose="020B0604020202020204" pitchFamily="34" charset="0"/>
              </a:rPr>
              <a:t>The Employee Assistance Program (EAP) provides you and your family with both workplace and personal resources. Benefits are administered by </a:t>
            </a:r>
            <a:r>
              <a:rPr lang="en-US" sz="1800" dirty="0">
                <a:solidFill>
                  <a:srgbClr val="C00000"/>
                </a:solidFill>
                <a:cs typeface="Arial" panose="020B0604020202020204" pitchFamily="34" charset="0"/>
              </a:rPr>
              <a:t>Optum Health</a:t>
            </a:r>
            <a:r>
              <a:rPr lang="en-US" sz="1800" dirty="0">
                <a:cs typeface="Arial" panose="020B0604020202020204" pitchFamily="34" charset="0"/>
              </a:rPr>
              <a:t>.</a:t>
            </a:r>
          </a:p>
          <a:p>
            <a:pPr marL="468313"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dirty="0">
                <a:cs typeface="Arial" panose="020B0604020202020204" pitchFamily="34" charset="0"/>
              </a:rPr>
              <a:t>Services are confidential and available at no cost to eligible employees and their eligible dependents – even if they don’t have medical coverage. </a:t>
            </a:r>
          </a:p>
          <a:p>
            <a:pPr marL="468313"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dirty="0">
                <a:solidFill>
                  <a:srgbClr val="000000"/>
                </a:solidFill>
                <a:cs typeface="Arial" panose="020B0604020202020204" pitchFamily="34" charset="0"/>
              </a:rPr>
              <a:t>COBRA participants are also eligible. </a:t>
            </a:r>
            <a:endParaRPr lang="en-US" sz="1800" dirty="0">
              <a:cs typeface="Arial" panose="020B0604020202020204" pitchFamily="34" charset="0"/>
            </a:endParaRPr>
          </a:p>
          <a:p>
            <a:pPr marL="468313"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dirty="0">
                <a:cs typeface="Arial" panose="020B0604020202020204" pitchFamily="34" charset="0"/>
              </a:rPr>
              <a:t>Services are available 24 hours a day, 365 days a year </a:t>
            </a:r>
          </a:p>
          <a:p>
            <a:pPr marL="468313"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i="1" dirty="0">
                <a:cs typeface="Arial" panose="020B0604020202020204" pitchFamily="34" charset="0"/>
              </a:rPr>
              <a:t>New</a:t>
            </a:r>
            <a:r>
              <a:rPr lang="en-US" sz="1800" dirty="0">
                <a:cs typeface="Arial" panose="020B0604020202020204" pitchFamily="34" charset="0"/>
              </a:rPr>
              <a:t> -TeleBehavioral Health – talk to a provider over the phone</a:t>
            </a:r>
          </a:p>
          <a:p>
            <a:pPr marL="468313"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dirty="0">
                <a:cs typeface="Arial" panose="020B0604020202020204" pitchFamily="34" charset="0"/>
              </a:rPr>
              <a:t>You may use up to five counseling sessions per episode</a:t>
            </a:r>
          </a:p>
          <a:p>
            <a:pPr marL="258763" indent="0" eaLnBrk="1" hangingPunct="1">
              <a:lnSpc>
                <a:spcPct val="100000"/>
              </a:lnSpc>
              <a:spcBef>
                <a:spcPts val="0"/>
              </a:spcBef>
              <a:spcAft>
                <a:spcPts val="0"/>
              </a:spcAft>
              <a:buClr>
                <a:schemeClr val="accent2"/>
              </a:buClr>
              <a:buSzPct val="110000"/>
              <a:buFont typeface="Wingdings" panose="05000000000000000000" pitchFamily="2" charset="2"/>
              <a:buNone/>
              <a:defRPr/>
            </a:pPr>
            <a:endParaRPr lang="en-US" sz="1800" dirty="0">
              <a:cs typeface="Arial" panose="020B0604020202020204" pitchFamily="34" charset="0"/>
            </a:endParaRPr>
          </a:p>
          <a:p>
            <a:pPr eaLnBrk="1" hangingPunct="1">
              <a:lnSpc>
                <a:spcPct val="100000"/>
              </a:lnSpc>
              <a:spcBef>
                <a:spcPts val="0"/>
              </a:spcBef>
              <a:spcAft>
                <a:spcPts val="0"/>
              </a:spcAft>
              <a:buClr>
                <a:schemeClr val="accent2"/>
              </a:buClr>
              <a:buSzPct val="110000"/>
              <a:buFont typeface="Arial" panose="020B0604020202020204" pitchFamily="34" charset="0"/>
              <a:buChar char="•"/>
              <a:defRPr/>
            </a:pPr>
            <a:r>
              <a:rPr lang="en-US" sz="1800" dirty="0">
                <a:cs typeface="Arial" panose="020B0604020202020204" pitchFamily="34" charset="0"/>
              </a:rPr>
              <a:t>EAP has resources that can help you and your family with:</a:t>
            </a:r>
          </a:p>
          <a:p>
            <a:pPr marL="0" indent="0" eaLnBrk="1" hangingPunct="1">
              <a:spcBef>
                <a:spcPts val="600"/>
              </a:spcBef>
              <a:spcAft>
                <a:spcPts val="600"/>
              </a:spcAft>
              <a:buClr>
                <a:schemeClr val="accent2"/>
              </a:buClr>
              <a:buSzPct val="110000"/>
              <a:buFont typeface="Wingdings" panose="05000000000000000000" pitchFamily="2" charset="2"/>
              <a:buNone/>
              <a:defRPr/>
            </a:pPr>
            <a:endParaRPr lang="en-US" sz="1800" u="sng" dirty="0">
              <a:cs typeface="Arial" panose="020B0604020202020204" pitchFamily="34" charset="0"/>
            </a:endParaRPr>
          </a:p>
          <a:p>
            <a:pPr marL="0" indent="0" eaLnBrk="1" hangingPunct="1">
              <a:spcBef>
                <a:spcPts val="600"/>
              </a:spcBef>
              <a:spcAft>
                <a:spcPts val="600"/>
              </a:spcAft>
              <a:buClr>
                <a:schemeClr val="accent2"/>
              </a:buClr>
              <a:buSzPct val="110000"/>
              <a:buFont typeface="Wingdings" panose="05000000000000000000" pitchFamily="2" charset="2"/>
              <a:buNone/>
              <a:defRPr/>
            </a:pPr>
            <a:endParaRPr lang="en-US" sz="1800" u="sng" dirty="0">
              <a:cs typeface="Arial" panose="020B0604020202020204" pitchFamily="34" charset="0"/>
            </a:endParaRPr>
          </a:p>
          <a:p>
            <a:pPr marL="0" indent="0" eaLnBrk="1" hangingPunct="1">
              <a:lnSpc>
                <a:spcPct val="100000"/>
              </a:lnSpc>
              <a:spcBef>
                <a:spcPts val="0"/>
              </a:spcBef>
              <a:spcAft>
                <a:spcPts val="0"/>
              </a:spcAft>
              <a:buClr>
                <a:schemeClr val="accent2"/>
              </a:buClr>
              <a:buSzPct val="110000"/>
              <a:buFont typeface="Wingdings" panose="05000000000000000000" pitchFamily="2" charset="2"/>
              <a:buNone/>
              <a:defRPr/>
            </a:pPr>
            <a:endParaRPr lang="en-US" sz="1600" b="1" u="sng" dirty="0">
              <a:cs typeface="Arial" panose="020B0604020202020204" pitchFamily="34" charset="0"/>
            </a:endParaRPr>
          </a:p>
          <a:p>
            <a:pPr marL="0" indent="0" eaLnBrk="1" hangingPunct="1">
              <a:lnSpc>
                <a:spcPct val="100000"/>
              </a:lnSpc>
              <a:spcBef>
                <a:spcPts val="0"/>
              </a:spcBef>
              <a:spcAft>
                <a:spcPts val="0"/>
              </a:spcAft>
              <a:buClr>
                <a:schemeClr val="accent2"/>
              </a:buClr>
              <a:buSzPct val="110000"/>
              <a:buFont typeface="Wingdings" panose="05000000000000000000" pitchFamily="2" charset="2"/>
              <a:buNone/>
              <a:defRPr/>
            </a:pPr>
            <a:endParaRPr lang="en-US" sz="1600" b="1" u="sng" dirty="0">
              <a:cs typeface="Arial" panose="020B0604020202020204" pitchFamily="34" charset="0"/>
            </a:endParaRPr>
          </a:p>
          <a:p>
            <a:pPr marL="211138" lvl="1" indent="0" eaLnBrk="1" hangingPunct="1">
              <a:lnSpc>
                <a:spcPct val="100000"/>
              </a:lnSpc>
              <a:spcBef>
                <a:spcPts val="0"/>
              </a:spcBef>
              <a:spcAft>
                <a:spcPts val="0"/>
              </a:spcAft>
              <a:buClr>
                <a:schemeClr val="accent2"/>
              </a:buClr>
              <a:buSzPct val="110000"/>
              <a:buFont typeface="Symbol" panose="05050102010706020507" pitchFamily="18" charset="2"/>
              <a:buNone/>
              <a:defRPr/>
            </a:pPr>
            <a:endParaRPr lang="en-US" sz="1600" b="1" u="sng" dirty="0">
              <a:cs typeface="Arial" panose="020B0604020202020204" pitchFamily="34" charset="0"/>
            </a:endParaRPr>
          </a:p>
          <a:p>
            <a:pPr lvl="1" eaLnBrk="1" hangingPunct="1">
              <a:lnSpc>
                <a:spcPct val="100000"/>
              </a:lnSpc>
              <a:spcBef>
                <a:spcPts val="0"/>
              </a:spcBef>
              <a:spcAft>
                <a:spcPts val="0"/>
              </a:spcAft>
              <a:buClr>
                <a:schemeClr val="accent2"/>
              </a:buClr>
              <a:buSzPct val="110000"/>
              <a:buFontTx/>
              <a:buChar char="•"/>
              <a:defRPr/>
            </a:pPr>
            <a:r>
              <a:rPr lang="en-US" sz="1600" b="1" dirty="0">
                <a:cs typeface="Arial" panose="020B0604020202020204" pitchFamily="34" charset="0"/>
              </a:rPr>
              <a:t>Call Toll Free 24/7 at 1.855.HERE4TN (855.437.3486) </a:t>
            </a:r>
          </a:p>
        </p:txBody>
      </p:sp>
      <p:sp>
        <p:nvSpPr>
          <p:cNvPr id="63493" name="TextBox 4">
            <a:extLst>
              <a:ext uri="{FF2B5EF4-FFF2-40B4-BE49-F238E27FC236}">
                <a16:creationId xmlns:a16="http://schemas.microsoft.com/office/drawing/2014/main" id="{B9B88DE0-0DD7-6FC6-1C55-14C7F79A4EBD}"/>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rgbClr val="C00000"/>
                </a:solidFill>
                <a:ea typeface="MS PGothic" panose="020B0600070205080204" pitchFamily="34" charset="-128"/>
              </a:rPr>
              <a:t>www.partnersforhealthtn.gov</a:t>
            </a:r>
          </a:p>
        </p:txBody>
      </p:sp>
      <p:graphicFrame>
        <p:nvGraphicFramePr>
          <p:cNvPr id="2" name="Table 1">
            <a:extLst>
              <a:ext uri="{FF2B5EF4-FFF2-40B4-BE49-F238E27FC236}">
                <a16:creationId xmlns:a16="http://schemas.microsoft.com/office/drawing/2014/main" id="{A34C42C1-8844-4BD3-C83F-4510E23EEC81}"/>
              </a:ext>
            </a:extLst>
          </p:cNvPr>
          <p:cNvGraphicFramePr>
            <a:graphicFrameLocks noGrp="1"/>
          </p:cNvGraphicFramePr>
          <p:nvPr/>
        </p:nvGraphicFramePr>
        <p:xfrm>
          <a:off x="685800" y="4572000"/>
          <a:ext cx="7162800" cy="1219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228600">
                <a:tc>
                  <a:txBody>
                    <a:bodyPr/>
                    <a:lstStyle/>
                    <a:p>
                      <a:r>
                        <a:rPr lang="en-US" sz="1400" baseline="0" dirty="0">
                          <a:solidFill>
                            <a:schemeClr val="tx1"/>
                          </a:solidFill>
                        </a:rPr>
                        <a:t>Family or relationship issues</a:t>
                      </a:r>
                    </a:p>
                  </a:txBody>
                  <a:tcPr>
                    <a:solidFill>
                      <a:schemeClr val="accent5">
                        <a:lumMod val="60000"/>
                        <a:lumOff val="40000"/>
                      </a:schemeClr>
                    </a:solidFill>
                  </a:tcPr>
                </a:tc>
                <a:tc>
                  <a:txBody>
                    <a:bodyPr/>
                    <a:lstStyle/>
                    <a:p>
                      <a:r>
                        <a:rPr lang="en-US" sz="1400" baseline="0" dirty="0">
                          <a:solidFill>
                            <a:schemeClr val="tx1"/>
                          </a:solidFill>
                        </a:rPr>
                        <a:t>Child and elder care</a:t>
                      </a:r>
                    </a:p>
                  </a:txBody>
                  <a:tcPr>
                    <a:solidFill>
                      <a:schemeClr val="accent5">
                        <a:lumMod val="60000"/>
                        <a:lumOff val="40000"/>
                      </a:schemeClr>
                    </a:solidFill>
                  </a:tcPr>
                </a:tc>
                <a:extLst>
                  <a:ext uri="{0D108BD9-81ED-4DB2-BD59-A6C34878D82A}">
                    <a16:rowId xmlns:a16="http://schemas.microsoft.com/office/drawing/2014/main" val="10000"/>
                  </a:ext>
                </a:extLst>
              </a:tr>
              <a:tr h="228600">
                <a:tc>
                  <a:txBody>
                    <a:bodyPr/>
                    <a:lstStyle/>
                    <a:p>
                      <a:r>
                        <a:rPr lang="en-US" sz="1400" b="1" baseline="0" dirty="0">
                          <a:solidFill>
                            <a:schemeClr val="tx1"/>
                          </a:solidFill>
                        </a:rPr>
                        <a:t>Feeling anxious or depressed</a:t>
                      </a:r>
                    </a:p>
                  </a:txBody>
                  <a:tcPr/>
                </a:tc>
                <a:tc>
                  <a:txBody>
                    <a:bodyPr/>
                    <a:lstStyle/>
                    <a:p>
                      <a:r>
                        <a:rPr lang="en-US" sz="1400" b="1" baseline="0" dirty="0">
                          <a:solidFill>
                            <a:schemeClr val="tx1"/>
                          </a:solidFill>
                        </a:rPr>
                        <a:t>Difficulties and conflicts at work</a:t>
                      </a:r>
                    </a:p>
                  </a:txBody>
                  <a:tcPr/>
                </a:tc>
                <a:extLst>
                  <a:ext uri="{0D108BD9-81ED-4DB2-BD59-A6C34878D82A}">
                    <a16:rowId xmlns:a16="http://schemas.microsoft.com/office/drawing/2014/main" val="10001"/>
                  </a:ext>
                </a:extLst>
              </a:tr>
              <a:tr h="228600">
                <a:tc>
                  <a:txBody>
                    <a:bodyPr/>
                    <a:lstStyle/>
                    <a:p>
                      <a:r>
                        <a:rPr lang="en-US" sz="1400" b="1" baseline="0" dirty="0">
                          <a:solidFill>
                            <a:schemeClr val="tx1"/>
                          </a:solidFill>
                        </a:rPr>
                        <a:t>Dealing with addiction</a:t>
                      </a:r>
                    </a:p>
                  </a:txBody>
                  <a:tcPr/>
                </a:tc>
                <a:tc>
                  <a:txBody>
                    <a:bodyPr/>
                    <a:lstStyle/>
                    <a:p>
                      <a:r>
                        <a:rPr lang="en-US" sz="1400" b="1" baseline="0" dirty="0">
                          <a:solidFill>
                            <a:schemeClr val="tx1"/>
                          </a:solidFill>
                        </a:rPr>
                        <a:t>Grief and loss</a:t>
                      </a:r>
                    </a:p>
                  </a:txBody>
                  <a:tcPr/>
                </a:tc>
                <a:extLst>
                  <a:ext uri="{0D108BD9-81ED-4DB2-BD59-A6C34878D82A}">
                    <a16:rowId xmlns:a16="http://schemas.microsoft.com/office/drawing/2014/main" val="10002"/>
                  </a:ext>
                </a:extLst>
              </a:tr>
              <a:tr h="228600">
                <a:tc>
                  <a:txBody>
                    <a:bodyPr/>
                    <a:lstStyle/>
                    <a:p>
                      <a:r>
                        <a:rPr lang="en-US" sz="1400" b="1" baseline="0" dirty="0">
                          <a:solidFill>
                            <a:schemeClr val="tx1"/>
                          </a:solidFill>
                        </a:rPr>
                        <a:t>Legal or financial issues</a:t>
                      </a:r>
                    </a:p>
                  </a:txBody>
                  <a:tcPr/>
                </a:tc>
                <a:tc>
                  <a:txBody>
                    <a:bodyPr/>
                    <a:lstStyle/>
                    <a:p>
                      <a:r>
                        <a:rPr lang="en-US" sz="1400" b="1" baseline="0" dirty="0">
                          <a:solidFill>
                            <a:schemeClr val="tx1"/>
                          </a:solidFill>
                        </a:rPr>
                        <a:t>Work/life balance</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7C2FF513-E08A-E041-D186-1F73EECED7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57A12096-82A3-4E97-9937-D9932984186E}" type="slidenum">
              <a:rPr lang="en-US" altLang="en-US" sz="1200" smtClean="0"/>
              <a:pPr>
                <a:lnSpc>
                  <a:spcPct val="100000"/>
                </a:lnSpc>
                <a:spcBef>
                  <a:spcPct val="0"/>
                </a:spcBef>
                <a:buClrTx/>
                <a:buFontTx/>
                <a:buNone/>
              </a:pPr>
              <a:t>31</a:t>
            </a:fld>
            <a:endParaRPr lang="en-US" altLang="en-US" sz="1200"/>
          </a:p>
        </p:txBody>
      </p:sp>
      <p:sp>
        <p:nvSpPr>
          <p:cNvPr id="65539" name="Rectangle 2">
            <a:extLst>
              <a:ext uri="{FF2B5EF4-FFF2-40B4-BE49-F238E27FC236}">
                <a16:creationId xmlns:a16="http://schemas.microsoft.com/office/drawing/2014/main" id="{498EA73F-F9E3-806F-6829-AB50EA64CF32}"/>
              </a:ext>
            </a:extLst>
          </p:cNvPr>
          <p:cNvSpPr>
            <a:spLocks noGrp="1" noChangeArrowheads="1"/>
          </p:cNvSpPr>
          <p:nvPr>
            <p:ph type="title"/>
          </p:nvPr>
        </p:nvSpPr>
        <p:spPr/>
        <p:txBody>
          <a:bodyPr anchor="b"/>
          <a:lstStyle/>
          <a:p>
            <a:pPr eaLnBrk="1" hangingPunct="1"/>
            <a:r>
              <a:rPr lang="en-US" altLang="en-US" sz="3700">
                <a:solidFill>
                  <a:schemeClr val="bg1"/>
                </a:solidFill>
                <a:latin typeface="Arial Condensed Bold"/>
              </a:rPr>
              <a:t>Behavioral Health and Substance Abuse Treatment</a:t>
            </a:r>
          </a:p>
        </p:txBody>
      </p:sp>
      <p:sp>
        <p:nvSpPr>
          <p:cNvPr id="43012" name="Rectangle 3">
            <a:extLst>
              <a:ext uri="{FF2B5EF4-FFF2-40B4-BE49-F238E27FC236}">
                <a16:creationId xmlns:a16="http://schemas.microsoft.com/office/drawing/2014/main" id="{4C7FB6EF-D2C1-6519-94E3-A1D7DD60D950}"/>
              </a:ext>
            </a:extLst>
          </p:cNvPr>
          <p:cNvSpPr>
            <a:spLocks noGrp="1" noChangeArrowheads="1"/>
          </p:cNvSpPr>
          <p:nvPr>
            <p:ph type="body" idx="1"/>
          </p:nvPr>
        </p:nvSpPr>
        <p:spPr>
          <a:xfrm>
            <a:off x="293688" y="1646238"/>
            <a:ext cx="8621712" cy="4297362"/>
          </a:xfrm>
        </p:spPr>
        <p:txBody>
          <a:bodyPr/>
          <a:lstStyle/>
          <a:p>
            <a:pPr marL="0" indent="0" eaLnBrk="1" hangingPunct="1">
              <a:spcAft>
                <a:spcPct val="40000"/>
              </a:spcAft>
              <a:buClr>
                <a:schemeClr val="accent2"/>
              </a:buClr>
              <a:buSzPct val="110000"/>
              <a:buFont typeface="Wingdings" panose="05000000000000000000" pitchFamily="2" charset="2"/>
              <a:buNone/>
              <a:defRPr/>
            </a:pPr>
            <a:r>
              <a:rPr lang="en-US" sz="1800" b="1" dirty="0"/>
              <a:t>All members of state health plans have behavioral health and substance abuse treatment benefits through </a:t>
            </a:r>
            <a:r>
              <a:rPr lang="en-US" sz="1800" b="1" dirty="0" err="1"/>
              <a:t>Optum</a:t>
            </a:r>
            <a:r>
              <a:rPr lang="en-US" sz="1800" b="1" dirty="0"/>
              <a:t> </a:t>
            </a:r>
          </a:p>
          <a:p>
            <a:pPr marL="342900" indent="-342900" eaLnBrk="1" hangingPunct="1">
              <a:spcAft>
                <a:spcPct val="40000"/>
              </a:spcAft>
              <a:buClr>
                <a:schemeClr val="accent2"/>
              </a:buClr>
              <a:buSzPct val="110000"/>
              <a:buFont typeface="Arial" panose="020B0604020202020204" pitchFamily="34" charset="0"/>
              <a:buChar char="•"/>
              <a:defRPr/>
            </a:pPr>
            <a:r>
              <a:rPr lang="en-US" sz="1600" dirty="0"/>
              <a:t>Call 1.855.HERE.4.TN (1.855.437.3486) or </a:t>
            </a:r>
            <a:r>
              <a:rPr lang="en-US" sz="1600" dirty="0">
                <a:hlinkClick r:id="rId4"/>
              </a:rPr>
              <a:t>www.HERE4TN.com</a:t>
            </a:r>
            <a:endParaRPr lang="en-US" sz="1600" dirty="0"/>
          </a:p>
          <a:p>
            <a:pPr marL="342900" indent="-342900" eaLnBrk="1" hangingPunct="1">
              <a:spcAft>
                <a:spcPct val="40000"/>
              </a:spcAft>
              <a:buClr>
                <a:schemeClr val="accent2"/>
              </a:buClr>
              <a:buSzPct val="110000"/>
              <a:buFont typeface="Arial" panose="020B0604020202020204" pitchFamily="34" charset="0"/>
              <a:buChar char="•"/>
              <a:defRPr/>
            </a:pPr>
            <a:r>
              <a:rPr lang="en-US" sz="1800" dirty="0"/>
              <a:t>Services include:</a:t>
            </a:r>
          </a:p>
          <a:p>
            <a:pPr marL="528638" lvl="1" indent="-342900" eaLnBrk="1" hangingPunct="1">
              <a:spcAft>
                <a:spcPct val="40000"/>
              </a:spcAft>
              <a:buClr>
                <a:schemeClr val="accent2"/>
              </a:buClr>
              <a:buSzPct val="110000"/>
              <a:buFont typeface="Arial" panose="020B0604020202020204" pitchFamily="34" charset="0"/>
              <a:buChar char="•"/>
              <a:defRPr/>
            </a:pPr>
            <a:r>
              <a:rPr lang="en-US" sz="1600" dirty="0"/>
              <a:t>Outpatient assessment and treatment</a:t>
            </a:r>
          </a:p>
          <a:p>
            <a:pPr marL="528638" lvl="1" indent="-342900" eaLnBrk="1" hangingPunct="1">
              <a:spcAft>
                <a:spcPct val="40000"/>
              </a:spcAft>
              <a:buClr>
                <a:schemeClr val="accent2"/>
              </a:buClr>
              <a:buSzPct val="110000"/>
              <a:buFont typeface="Arial" panose="020B0604020202020204" pitchFamily="34" charset="0"/>
              <a:buChar char="•"/>
              <a:defRPr/>
            </a:pPr>
            <a:r>
              <a:rPr lang="en-US" sz="1600" dirty="0"/>
              <a:t>Inpatient assessment and treatment</a:t>
            </a:r>
          </a:p>
          <a:p>
            <a:pPr marL="528638" lvl="1" indent="-342900" eaLnBrk="1" hangingPunct="1">
              <a:spcAft>
                <a:spcPct val="40000"/>
              </a:spcAft>
              <a:buClr>
                <a:schemeClr val="accent2"/>
              </a:buClr>
              <a:buSzPct val="110000"/>
              <a:buFont typeface="Arial" panose="020B0604020202020204" pitchFamily="34" charset="0"/>
              <a:buChar char="•"/>
              <a:defRPr/>
            </a:pPr>
            <a:r>
              <a:rPr lang="en-US" sz="1600" dirty="0"/>
              <a:t>Alternative care (partial hospitalization, residential or intensive outpatient treatment</a:t>
            </a:r>
          </a:p>
          <a:p>
            <a:pPr marL="528638" lvl="1" indent="-342900" eaLnBrk="1" hangingPunct="1">
              <a:spcAft>
                <a:spcPct val="40000"/>
              </a:spcAft>
              <a:buClr>
                <a:schemeClr val="accent2"/>
              </a:buClr>
              <a:buSzPct val="110000"/>
              <a:buFont typeface="Arial" panose="020B0604020202020204" pitchFamily="34" charset="0"/>
              <a:buChar char="•"/>
              <a:defRPr/>
            </a:pPr>
            <a:r>
              <a:rPr lang="en-US" sz="1600" dirty="0"/>
              <a:t>Treatment follow-up and aftercare</a:t>
            </a:r>
          </a:p>
          <a:p>
            <a:pPr marL="342900" indent="-342900" eaLnBrk="1" hangingPunct="1">
              <a:spcAft>
                <a:spcPct val="40000"/>
              </a:spcAft>
              <a:buClr>
                <a:schemeClr val="accent2"/>
              </a:buClr>
              <a:buSzPct val="110000"/>
              <a:buFont typeface="Arial" panose="020B0604020202020204" pitchFamily="34" charset="0"/>
              <a:buChar char="•"/>
              <a:defRPr/>
            </a:pPr>
            <a:r>
              <a:rPr lang="en-US" sz="1600" dirty="0"/>
              <a:t>Prior authorization is required for some services</a:t>
            </a:r>
          </a:p>
          <a:p>
            <a:pPr marL="342900" indent="-342900" eaLnBrk="1" hangingPunct="1">
              <a:spcAft>
                <a:spcPct val="40000"/>
              </a:spcAft>
              <a:buClr>
                <a:schemeClr val="accent2"/>
              </a:buClr>
              <a:buSzPct val="110000"/>
              <a:buFont typeface="Arial" panose="020B0604020202020204" pitchFamily="34" charset="0"/>
              <a:buChar char="•"/>
              <a:defRPr/>
            </a:pPr>
            <a:r>
              <a:rPr lang="en-US" sz="1600" dirty="0" err="1"/>
              <a:t>TeleBehavioral</a:t>
            </a:r>
            <a:r>
              <a:rPr lang="en-US" sz="1600" dirty="0"/>
              <a:t> Health – counseling services with a provider over the phone.</a:t>
            </a:r>
            <a:endParaRPr lang="en-US" sz="1800" dirty="0"/>
          </a:p>
        </p:txBody>
      </p:sp>
      <p:sp>
        <p:nvSpPr>
          <p:cNvPr id="6" name="TextBox 1">
            <a:extLst>
              <a:ext uri="{FF2B5EF4-FFF2-40B4-BE49-F238E27FC236}">
                <a16:creationId xmlns:a16="http://schemas.microsoft.com/office/drawing/2014/main" id="{343DF113-CA26-2889-E2C6-AE5B405F48E1}"/>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5"/>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268232DA-3B35-EB3E-F372-B081A23761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224ACA6C-496F-4117-B92B-64EDBEE694F8}" type="slidenum">
              <a:rPr lang="en-US" altLang="en-US" sz="1200" smtClean="0"/>
              <a:pPr>
                <a:lnSpc>
                  <a:spcPct val="100000"/>
                </a:lnSpc>
                <a:spcBef>
                  <a:spcPct val="0"/>
                </a:spcBef>
                <a:buClrTx/>
                <a:buFontTx/>
                <a:buNone/>
              </a:pPr>
              <a:t>32</a:t>
            </a:fld>
            <a:endParaRPr lang="en-US" altLang="en-US" sz="1200"/>
          </a:p>
        </p:txBody>
      </p:sp>
      <p:sp>
        <p:nvSpPr>
          <p:cNvPr id="67587" name="Rectangle 2">
            <a:extLst>
              <a:ext uri="{FF2B5EF4-FFF2-40B4-BE49-F238E27FC236}">
                <a16:creationId xmlns:a16="http://schemas.microsoft.com/office/drawing/2014/main" id="{EB3B23E0-5BB4-7886-2456-F5A40B400A5D}"/>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When Will Coverage Begin?</a:t>
            </a:r>
          </a:p>
        </p:txBody>
      </p:sp>
      <p:sp>
        <p:nvSpPr>
          <p:cNvPr id="67588" name="Rectangle 3">
            <a:extLst>
              <a:ext uri="{FF2B5EF4-FFF2-40B4-BE49-F238E27FC236}">
                <a16:creationId xmlns:a16="http://schemas.microsoft.com/office/drawing/2014/main" id="{05529C69-2802-6099-FD95-F5ED7CF1CC6F}"/>
              </a:ext>
            </a:extLst>
          </p:cNvPr>
          <p:cNvSpPr>
            <a:spLocks noGrp="1"/>
          </p:cNvSpPr>
          <p:nvPr>
            <p:ph type="body" idx="1"/>
          </p:nvPr>
        </p:nvSpPr>
        <p:spPr>
          <a:xfrm>
            <a:off x="293688" y="1676400"/>
            <a:ext cx="8316912" cy="4373563"/>
          </a:xfrm>
        </p:spPr>
        <p:txBody>
          <a:bodyPr/>
          <a:lstStyle/>
          <a:p>
            <a:pPr>
              <a:buClr>
                <a:schemeClr val="accent2"/>
              </a:buClr>
              <a:buFontTx/>
              <a:buChar char="•"/>
            </a:pPr>
            <a:r>
              <a:rPr lang="en-US" altLang="en-US"/>
              <a:t>Coverage starts on the first day of the month after you complete one full calendar month of employment.</a:t>
            </a:r>
          </a:p>
          <a:p>
            <a:pPr>
              <a:buClr>
                <a:schemeClr val="accent2"/>
              </a:buClr>
              <a:buFontTx/>
              <a:buChar char="•"/>
            </a:pPr>
            <a:r>
              <a:rPr lang="en-US" altLang="en-US"/>
              <a:t>Positive pay status within 26 weeks, and you gain full-time status, your coverage will start the first day of the month after gaining full-time status.</a:t>
            </a:r>
          </a:p>
          <a:p>
            <a:pPr>
              <a:buClr>
                <a:schemeClr val="accent2"/>
              </a:buClr>
              <a:buFontTx/>
              <a:buChar char="•"/>
            </a:pPr>
            <a:r>
              <a:rPr lang="en-US" altLang="en-US"/>
              <a:t>Health, dental, vision and basic term life/AD&amp;D coverage begin on the first day of the month after one full calendar month of employment from your hire date</a:t>
            </a:r>
          </a:p>
          <a:p>
            <a:pPr>
              <a:buClr>
                <a:schemeClr val="accent2"/>
              </a:buClr>
              <a:buFontTx/>
              <a:buChar char="•"/>
            </a:pPr>
            <a:r>
              <a:rPr lang="en-US" altLang="en-US"/>
              <a:t>Optional Term Life coverage begins after three full calendar months from employment/eligibility</a:t>
            </a:r>
          </a:p>
          <a:p>
            <a:pPr>
              <a:buClr>
                <a:schemeClr val="accent2"/>
              </a:buClr>
              <a:buFontTx/>
              <a:buChar char="•"/>
            </a:pPr>
            <a:r>
              <a:rPr lang="en-US" altLang="en-US"/>
              <a:t>You have 30 days from your hire date to turn in your enrollment paperwork. </a:t>
            </a:r>
          </a:p>
          <a:p>
            <a:pPr>
              <a:buFont typeface="Wingdings" panose="05000000000000000000" pitchFamily="2" charset="2"/>
              <a:buNone/>
            </a:pPr>
            <a:endParaRPr lang="en-US" altLang="en-US"/>
          </a:p>
        </p:txBody>
      </p:sp>
      <p:sp>
        <p:nvSpPr>
          <p:cNvPr id="6" name="TextBox 1">
            <a:extLst>
              <a:ext uri="{FF2B5EF4-FFF2-40B4-BE49-F238E27FC236}">
                <a16:creationId xmlns:a16="http://schemas.microsoft.com/office/drawing/2014/main" id="{1CF95EE4-13C0-55D7-BDD7-1AB7062580BA}"/>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413223D3-F66E-324B-DBB4-4870B55931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71404AEE-C9A8-43F7-A39D-418F11172E19}" type="slidenum">
              <a:rPr lang="en-US" altLang="en-US" sz="1200" smtClean="0">
                <a:solidFill>
                  <a:srgbClr val="000000"/>
                </a:solidFill>
              </a:rPr>
              <a:pPr>
                <a:lnSpc>
                  <a:spcPct val="100000"/>
                </a:lnSpc>
                <a:spcBef>
                  <a:spcPct val="0"/>
                </a:spcBef>
                <a:buClrTx/>
                <a:buFontTx/>
                <a:buNone/>
              </a:pPr>
              <a:t>33</a:t>
            </a:fld>
            <a:endParaRPr lang="en-US" altLang="en-US" sz="1200">
              <a:solidFill>
                <a:srgbClr val="000000"/>
              </a:solidFill>
            </a:endParaRPr>
          </a:p>
        </p:txBody>
      </p:sp>
      <p:sp>
        <p:nvSpPr>
          <p:cNvPr id="69635" name="Rectangle 2">
            <a:extLst>
              <a:ext uri="{FF2B5EF4-FFF2-40B4-BE49-F238E27FC236}">
                <a16:creationId xmlns:a16="http://schemas.microsoft.com/office/drawing/2014/main" id="{67E96F35-B44D-9A95-8E04-8AAF8409E2E7}"/>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When Are Premiums Paid?</a:t>
            </a:r>
          </a:p>
        </p:txBody>
      </p:sp>
      <p:sp>
        <p:nvSpPr>
          <p:cNvPr id="69636" name="Rectangle 3">
            <a:extLst>
              <a:ext uri="{FF2B5EF4-FFF2-40B4-BE49-F238E27FC236}">
                <a16:creationId xmlns:a16="http://schemas.microsoft.com/office/drawing/2014/main" id="{762FBE17-F3E7-C519-E493-56C4A890D513}"/>
              </a:ext>
            </a:extLst>
          </p:cNvPr>
          <p:cNvSpPr>
            <a:spLocks noGrp="1"/>
          </p:cNvSpPr>
          <p:nvPr>
            <p:ph type="body" idx="1"/>
          </p:nvPr>
        </p:nvSpPr>
        <p:spPr>
          <a:xfrm>
            <a:off x="293688" y="1905000"/>
            <a:ext cx="8697912" cy="4221163"/>
          </a:xfrm>
        </p:spPr>
        <p:txBody>
          <a:bodyPr/>
          <a:lstStyle/>
          <a:p>
            <a:pPr eaLnBrk="1" hangingPunct="1">
              <a:lnSpc>
                <a:spcPct val="100000"/>
              </a:lnSpc>
              <a:buClr>
                <a:schemeClr val="accent2"/>
              </a:buClr>
              <a:buSzPct val="110000"/>
              <a:buFontTx/>
              <a:buChar char="•"/>
            </a:pPr>
            <a:r>
              <a:rPr lang="en-US" altLang="en-US"/>
              <a:t>Your ABC will tell you when your premiums will be deducted from your paycheck</a:t>
            </a:r>
          </a:p>
          <a:p>
            <a:pPr lvl="1" eaLnBrk="1" hangingPunct="1">
              <a:lnSpc>
                <a:spcPct val="100000"/>
              </a:lnSpc>
              <a:buClr>
                <a:schemeClr val="accent2"/>
              </a:buClr>
              <a:buSzPct val="110000"/>
              <a:buFontTx/>
              <a:buChar char="•"/>
            </a:pPr>
            <a:r>
              <a:rPr lang="en-US" altLang="en-US" sz="1800"/>
              <a:t>If you do not enter your benefit selections early, in some instances you could end up with a double deduction from your paycheck the first month of enrollment.</a:t>
            </a:r>
          </a:p>
          <a:p>
            <a:pPr lvl="1" eaLnBrk="1" hangingPunct="1">
              <a:spcAft>
                <a:spcPct val="40000"/>
              </a:spcAft>
              <a:buClr>
                <a:schemeClr val="accent2"/>
              </a:buClr>
              <a:buSzPct val="110000"/>
              <a:buFontTx/>
              <a:buChar char="•"/>
            </a:pPr>
            <a:endParaRPr lang="en-US" altLang="en-US" sz="1600"/>
          </a:p>
        </p:txBody>
      </p:sp>
      <p:sp>
        <p:nvSpPr>
          <p:cNvPr id="69637" name="TextBox 1">
            <a:extLst>
              <a:ext uri="{FF2B5EF4-FFF2-40B4-BE49-F238E27FC236}">
                <a16:creationId xmlns:a16="http://schemas.microsoft.com/office/drawing/2014/main" id="{F8D4FF1B-14E9-56E9-5552-65E5155044E2}"/>
              </a:ext>
            </a:extLst>
          </p:cNvPr>
          <p:cNvSpPr txBox="1">
            <a:spLocks noChangeArrowheads="1"/>
          </p:cNvSpPr>
          <p:nvPr/>
        </p:nvSpPr>
        <p:spPr bwMode="auto">
          <a:xfrm>
            <a:off x="293688" y="6400800"/>
            <a:ext cx="4278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rgbClr val="000000"/>
                </a:solidFill>
                <a:hlinkClick r:id="rId4"/>
              </a:rPr>
              <a:t>www.partnersforhealthtn.gov</a:t>
            </a:r>
            <a:r>
              <a:rPr lang="en-US" altLang="en-US" sz="1400" b="1">
                <a:solidFill>
                  <a:srgbClr val="000000"/>
                </a:solidFill>
              </a:rPr>
              <a:t>       </a:t>
            </a:r>
            <a:r>
              <a:rPr lang="en-US" altLang="en-US" sz="1400" b="1">
                <a:solidFill>
                  <a:srgbClr val="004C6D"/>
                </a:solidFill>
              </a:rPr>
              <a:t>1-800-253-9981</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a:extLst>
              <a:ext uri="{FF2B5EF4-FFF2-40B4-BE49-F238E27FC236}">
                <a16:creationId xmlns:a16="http://schemas.microsoft.com/office/drawing/2014/main" id="{7CF487D5-469F-E649-8669-3DB0628F81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B8561937-7B16-46F2-98FD-878BD5B55F31}" type="slidenum">
              <a:rPr lang="en-US" altLang="en-US" sz="1200" smtClean="0"/>
              <a:pPr>
                <a:lnSpc>
                  <a:spcPct val="100000"/>
                </a:lnSpc>
                <a:spcBef>
                  <a:spcPct val="0"/>
                </a:spcBef>
                <a:buClrTx/>
                <a:buFontTx/>
                <a:buNone/>
              </a:pPr>
              <a:t>34</a:t>
            </a:fld>
            <a:endParaRPr lang="en-US" altLang="en-US" sz="1200"/>
          </a:p>
        </p:txBody>
      </p:sp>
      <p:sp>
        <p:nvSpPr>
          <p:cNvPr id="71683" name="Rectangle 2">
            <a:extLst>
              <a:ext uri="{FF2B5EF4-FFF2-40B4-BE49-F238E27FC236}">
                <a16:creationId xmlns:a16="http://schemas.microsoft.com/office/drawing/2014/main" id="{1A16079B-6DB0-CE3C-1CEB-F49A3553D670}"/>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When Will My ID Cards Arrive?</a:t>
            </a:r>
          </a:p>
        </p:txBody>
      </p:sp>
      <p:sp>
        <p:nvSpPr>
          <p:cNvPr id="71684" name="Rectangle 3">
            <a:extLst>
              <a:ext uri="{FF2B5EF4-FFF2-40B4-BE49-F238E27FC236}">
                <a16:creationId xmlns:a16="http://schemas.microsoft.com/office/drawing/2014/main" id="{D21ACD30-8B07-901A-CEEB-B3B9EA2BE018}"/>
              </a:ext>
            </a:extLst>
          </p:cNvPr>
          <p:cNvSpPr>
            <a:spLocks noGrp="1"/>
          </p:cNvSpPr>
          <p:nvPr>
            <p:ph type="body" idx="1"/>
          </p:nvPr>
        </p:nvSpPr>
        <p:spPr>
          <a:xfrm>
            <a:off x="457200" y="1828800"/>
            <a:ext cx="8001000" cy="4297363"/>
          </a:xfrm>
        </p:spPr>
        <p:txBody>
          <a:bodyPr/>
          <a:lstStyle/>
          <a:p>
            <a:pPr eaLnBrk="1" hangingPunct="1">
              <a:spcAft>
                <a:spcPct val="40000"/>
              </a:spcAft>
              <a:buClr>
                <a:schemeClr val="accent2"/>
              </a:buClr>
              <a:buSzPct val="110000"/>
              <a:buFontTx/>
              <a:buChar char="•"/>
            </a:pPr>
            <a:r>
              <a:rPr lang="en-US" altLang="en-US" sz="1800"/>
              <a:t>Within three weeks of the date your application is processed</a:t>
            </a:r>
          </a:p>
          <a:p>
            <a:pPr eaLnBrk="1" hangingPunct="1">
              <a:spcAft>
                <a:spcPct val="40000"/>
              </a:spcAft>
              <a:buClr>
                <a:schemeClr val="accent2"/>
              </a:buClr>
              <a:buSzPct val="110000"/>
              <a:buFontTx/>
              <a:buChar char="•"/>
            </a:pPr>
            <a:endParaRPr lang="en-US" altLang="en-US" sz="1800"/>
          </a:p>
          <a:p>
            <a:pPr eaLnBrk="1" hangingPunct="1">
              <a:spcAft>
                <a:spcPct val="40000"/>
              </a:spcAft>
              <a:buClr>
                <a:schemeClr val="accent2"/>
              </a:buClr>
              <a:buSzPct val="110000"/>
              <a:buFontTx/>
              <a:buChar char="•"/>
            </a:pPr>
            <a:endParaRPr lang="en-US" altLang="en-US" sz="1800"/>
          </a:p>
          <a:p>
            <a:pPr eaLnBrk="1" hangingPunct="1">
              <a:spcAft>
                <a:spcPct val="40000"/>
              </a:spcAft>
              <a:buClr>
                <a:schemeClr val="accent2"/>
              </a:buClr>
              <a:buSzPct val="110000"/>
              <a:buFontTx/>
              <a:buChar char="•"/>
            </a:pPr>
            <a:endParaRPr lang="en-US" altLang="en-US" sz="1800"/>
          </a:p>
          <a:p>
            <a:pPr eaLnBrk="1" hangingPunct="1">
              <a:spcAft>
                <a:spcPct val="40000"/>
              </a:spcAft>
              <a:buClr>
                <a:schemeClr val="accent2"/>
              </a:buClr>
              <a:buSzPct val="110000"/>
              <a:buFontTx/>
              <a:buChar char="•"/>
            </a:pPr>
            <a:endParaRPr lang="en-US" altLang="en-US"/>
          </a:p>
          <a:p>
            <a:pPr eaLnBrk="1" hangingPunct="1">
              <a:buClr>
                <a:schemeClr val="accent2"/>
              </a:buClr>
              <a:buSzPct val="110000"/>
              <a:buFontTx/>
              <a:buChar char="•"/>
            </a:pPr>
            <a:r>
              <a:rPr lang="en-US" altLang="en-US" sz="1800" b="1"/>
              <a:t>CVS/Caremark </a:t>
            </a:r>
            <a:r>
              <a:rPr lang="en-US" altLang="en-US" sz="1800"/>
              <a:t>will send separate ID cards for pharmacy benefits      </a:t>
            </a:r>
            <a:r>
              <a:rPr lang="en-US" altLang="en-US" sz="1500"/>
              <a:t>(Note:  </a:t>
            </a:r>
          </a:p>
          <a:p>
            <a:pPr eaLnBrk="1" hangingPunct="1">
              <a:buClr>
                <a:schemeClr val="accent2"/>
              </a:buClr>
              <a:buSzPct val="110000"/>
              <a:buFontTx/>
              <a:buChar char="•"/>
            </a:pPr>
            <a:r>
              <a:rPr lang="en-US" altLang="en-US" sz="1800"/>
              <a:t>If you enroll in dental or vision benefits, you will receive your ID cards within three weeks</a:t>
            </a:r>
          </a:p>
        </p:txBody>
      </p:sp>
      <p:sp>
        <p:nvSpPr>
          <p:cNvPr id="10" name="TextBox 1">
            <a:extLst>
              <a:ext uri="{FF2B5EF4-FFF2-40B4-BE49-F238E27FC236}">
                <a16:creationId xmlns:a16="http://schemas.microsoft.com/office/drawing/2014/main" id="{2B0652CA-33C9-9279-7D88-784A3173365A}"/>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graphicFrame>
        <p:nvGraphicFramePr>
          <p:cNvPr id="2" name="Table 1">
            <a:extLst>
              <a:ext uri="{FF2B5EF4-FFF2-40B4-BE49-F238E27FC236}">
                <a16:creationId xmlns:a16="http://schemas.microsoft.com/office/drawing/2014/main" id="{26AD8C37-71D1-1952-7DA7-6405A98CE593}"/>
              </a:ext>
            </a:extLst>
          </p:cNvPr>
          <p:cNvGraphicFramePr>
            <a:graphicFrameLocks noGrp="1"/>
          </p:cNvGraphicFramePr>
          <p:nvPr/>
        </p:nvGraphicFramePr>
        <p:xfrm>
          <a:off x="685800" y="2362200"/>
          <a:ext cx="7620000" cy="1925638"/>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901">
                <a:tc>
                  <a:txBody>
                    <a:bodyPr/>
                    <a:lstStyle/>
                    <a:p>
                      <a:r>
                        <a:rPr lang="en-US" sz="1800" dirty="0">
                          <a:solidFill>
                            <a:schemeClr val="tx1"/>
                          </a:solidFill>
                        </a:rPr>
                        <a:t>BlueCross BlueShield</a:t>
                      </a:r>
                    </a:p>
                  </a:txBody>
                  <a:tcPr marT="45728" marB="45728">
                    <a:solidFill>
                      <a:schemeClr val="accent1">
                        <a:lumMod val="60000"/>
                        <a:lumOff val="40000"/>
                      </a:schemeClr>
                    </a:solidFill>
                  </a:tcPr>
                </a:tc>
                <a:tc>
                  <a:txBody>
                    <a:bodyPr/>
                    <a:lstStyle/>
                    <a:p>
                      <a:r>
                        <a:rPr lang="en-US" sz="1800" b="1" dirty="0">
                          <a:solidFill>
                            <a:schemeClr val="tx1"/>
                          </a:solidFill>
                        </a:rPr>
                        <a:t>Cigna</a:t>
                      </a:r>
                    </a:p>
                  </a:txBody>
                  <a:tcPr marT="45728" marB="45728">
                    <a:solidFill>
                      <a:schemeClr val="accent1">
                        <a:lumMod val="60000"/>
                        <a:lumOff val="40000"/>
                      </a:schemeClr>
                    </a:solidFill>
                  </a:tcPr>
                </a:tc>
                <a:extLst>
                  <a:ext uri="{0D108BD9-81ED-4DB2-BD59-A6C34878D82A}">
                    <a16:rowId xmlns:a16="http://schemas.microsoft.com/office/drawing/2014/main" val="10000"/>
                  </a:ext>
                </a:extLst>
              </a:tr>
              <a:tr h="914551">
                <a:tc>
                  <a:txBody>
                    <a:bodyPr/>
                    <a:lstStyle/>
                    <a:p>
                      <a:pPr marL="285750" indent="-285750">
                        <a:buFont typeface="Arial" panose="020B0604020202020204" pitchFamily="34" charset="0"/>
                        <a:buChar char="•"/>
                      </a:pPr>
                      <a:r>
                        <a:rPr lang="en-US" sz="1800" dirty="0"/>
                        <a:t>Sends up to two</a:t>
                      </a:r>
                      <a:r>
                        <a:rPr lang="en-US" sz="1800" baseline="0" dirty="0"/>
                        <a:t> ID cards automatically, both with member’s name</a:t>
                      </a:r>
                      <a:endParaRPr lang="en-US" sz="1800" dirty="0"/>
                    </a:p>
                  </a:txBody>
                  <a:tcPr marT="45728" marB="45728"/>
                </a:tc>
                <a:tc>
                  <a:txBody>
                    <a:bodyPr/>
                    <a:lstStyle/>
                    <a:p>
                      <a:pPr marL="285750" indent="-285750">
                        <a:buFont typeface="Arial" panose="020B0604020202020204" pitchFamily="34" charset="0"/>
                        <a:buChar char="•"/>
                      </a:pPr>
                      <a:r>
                        <a:rPr lang="en-US" sz="1800" dirty="0"/>
                        <a:t>Sends</a:t>
                      </a:r>
                      <a:r>
                        <a:rPr lang="en-US" sz="1800" baseline="0" dirty="0"/>
                        <a:t> separate ID cards for each insured family member with each participant’s name</a:t>
                      </a:r>
                      <a:endParaRPr lang="en-US" sz="1800" dirty="0"/>
                    </a:p>
                  </a:txBody>
                  <a:tcPr marT="45728" marB="45728"/>
                </a:tc>
                <a:extLst>
                  <a:ext uri="{0D108BD9-81ED-4DB2-BD59-A6C34878D82A}">
                    <a16:rowId xmlns:a16="http://schemas.microsoft.com/office/drawing/2014/main" val="10001"/>
                  </a:ext>
                </a:extLst>
              </a:tr>
              <a:tr h="640186">
                <a:tc>
                  <a:txBody>
                    <a:bodyPr/>
                    <a:lstStyle/>
                    <a:p>
                      <a:pPr marL="285750" indent="-285750">
                        <a:buFont typeface="Arial" panose="020B0604020202020204" pitchFamily="34" charset="0"/>
                        <a:buChar char="•"/>
                      </a:pPr>
                      <a:r>
                        <a:rPr lang="en-US" sz="1800" dirty="0"/>
                        <a:t>These may be used by any covered dependent</a:t>
                      </a:r>
                    </a:p>
                  </a:txBody>
                  <a:tcPr marT="45728" marB="45728"/>
                </a:tc>
                <a:tc>
                  <a:txBody>
                    <a:bodyPr/>
                    <a:lstStyle/>
                    <a:p>
                      <a:pPr marL="285750" indent="-285750">
                        <a:buFont typeface="Arial" panose="020B0604020202020204" pitchFamily="34" charset="0"/>
                        <a:buChar char="•"/>
                      </a:pPr>
                      <a:r>
                        <a:rPr lang="en-US" sz="1800" dirty="0"/>
                        <a:t>There may be up to four ID cards in each envelope</a:t>
                      </a:r>
                    </a:p>
                  </a:txBody>
                  <a:tcPr marT="45728" marB="45728"/>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B9724167-CE14-98B4-93B0-FDB8D5DA2A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40345154-83F1-4ED4-B50B-66AE34B768A8}" type="slidenum">
              <a:rPr lang="en-US" altLang="en-US" sz="1200" smtClean="0">
                <a:ea typeface="MS PGothic" panose="020B0600070205080204" pitchFamily="34" charset="-128"/>
              </a:rPr>
              <a:pPr>
                <a:lnSpc>
                  <a:spcPct val="100000"/>
                </a:lnSpc>
                <a:spcBef>
                  <a:spcPct val="0"/>
                </a:spcBef>
                <a:buClrTx/>
                <a:buFontTx/>
                <a:buNone/>
              </a:pPr>
              <a:t>35</a:t>
            </a:fld>
            <a:endParaRPr lang="en-US" altLang="en-US" sz="1200">
              <a:ea typeface="MS PGothic" panose="020B0600070205080204" pitchFamily="34" charset="-128"/>
            </a:endParaRPr>
          </a:p>
        </p:txBody>
      </p:sp>
      <p:sp>
        <p:nvSpPr>
          <p:cNvPr id="73731" name="Rectangle 2">
            <a:extLst>
              <a:ext uri="{FF2B5EF4-FFF2-40B4-BE49-F238E27FC236}">
                <a16:creationId xmlns:a16="http://schemas.microsoft.com/office/drawing/2014/main" id="{1A3DAD62-39AD-BAC6-BB85-65B6C8C5CF77}"/>
              </a:ext>
            </a:extLst>
          </p:cNvPr>
          <p:cNvSpPr>
            <a:spLocks noGrp="1" noChangeArrowheads="1"/>
          </p:cNvSpPr>
          <p:nvPr>
            <p:ph type="title"/>
          </p:nvPr>
        </p:nvSpPr>
        <p:spPr>
          <a:xfrm>
            <a:off x="457200" y="274638"/>
            <a:ext cx="8229600" cy="985837"/>
          </a:xfrm>
        </p:spPr>
        <p:txBody>
          <a:bodyPr anchor="b"/>
          <a:lstStyle/>
          <a:p>
            <a:pPr eaLnBrk="1" hangingPunct="1"/>
            <a:r>
              <a:rPr lang="en-US" altLang="en-US" sz="3700">
                <a:solidFill>
                  <a:schemeClr val="bg1"/>
                </a:solidFill>
                <a:latin typeface="Arial Condensed Bold"/>
              </a:rPr>
              <a:t>Premiums Rates</a:t>
            </a:r>
          </a:p>
        </p:txBody>
      </p:sp>
      <p:pic>
        <p:nvPicPr>
          <p:cNvPr id="73732" name="Picture 4">
            <a:extLst>
              <a:ext uri="{FF2B5EF4-FFF2-40B4-BE49-F238E27FC236}">
                <a16:creationId xmlns:a16="http://schemas.microsoft.com/office/drawing/2014/main" id="{6AB8FFA1-38DB-333E-D8B6-5EEE1075D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3406"/>
          <a:stretch>
            <a:fillRect/>
          </a:stretch>
        </p:blipFill>
        <p:spPr bwMode="auto">
          <a:xfrm>
            <a:off x="3175" y="2667000"/>
            <a:ext cx="91440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1">
            <a:extLst>
              <a:ext uri="{FF2B5EF4-FFF2-40B4-BE49-F238E27FC236}">
                <a16:creationId xmlns:a16="http://schemas.microsoft.com/office/drawing/2014/main" id="{0015E3B6-32FD-EDB3-DBBC-9EF6FCD0BB5A}"/>
              </a:ext>
            </a:extLst>
          </p:cNvPr>
          <p:cNvSpPr txBox="1">
            <a:spLocks noChangeArrowheads="1"/>
          </p:cNvSpPr>
          <p:nvPr/>
        </p:nvSpPr>
        <p:spPr bwMode="auto">
          <a:xfrm>
            <a:off x="533400" y="1905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2000" b="1">
                <a:solidFill>
                  <a:srgbClr val="C00000"/>
                </a:solidFill>
                <a:ea typeface="MS PGothic" panose="020B0600070205080204" pitchFamily="34" charset="-128"/>
              </a:rPr>
              <a:t>Monthly Premiums for Active Members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3A4AF838-ACED-55FD-CBDA-E8D4BC6956E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EDCB9F9E-B351-43B7-8211-9EF6B67B627F}" type="slidenum">
              <a:rPr lang="en-US" altLang="en-US" sz="1200" smtClean="0">
                <a:ea typeface="MS PGothic" panose="020B0600070205080204" pitchFamily="34" charset="-128"/>
              </a:rPr>
              <a:pPr>
                <a:lnSpc>
                  <a:spcPct val="100000"/>
                </a:lnSpc>
                <a:spcBef>
                  <a:spcPct val="0"/>
                </a:spcBef>
                <a:buClrTx/>
                <a:buFontTx/>
                <a:buNone/>
              </a:pPr>
              <a:t>36</a:t>
            </a:fld>
            <a:endParaRPr lang="en-US" altLang="en-US" sz="1200">
              <a:ea typeface="MS PGothic" panose="020B0600070205080204" pitchFamily="34" charset="-128"/>
            </a:endParaRPr>
          </a:p>
        </p:txBody>
      </p:sp>
      <p:sp>
        <p:nvSpPr>
          <p:cNvPr id="75779" name="Rectangle 2">
            <a:extLst>
              <a:ext uri="{FF2B5EF4-FFF2-40B4-BE49-F238E27FC236}">
                <a16:creationId xmlns:a16="http://schemas.microsoft.com/office/drawing/2014/main" id="{C02A276C-7A34-84BF-1302-C714FC2454B1}"/>
              </a:ext>
            </a:extLst>
          </p:cNvPr>
          <p:cNvSpPr>
            <a:spLocks noGrp="1" noChangeArrowheads="1"/>
          </p:cNvSpPr>
          <p:nvPr>
            <p:ph type="title"/>
          </p:nvPr>
        </p:nvSpPr>
        <p:spPr>
          <a:xfrm>
            <a:off x="457200" y="274638"/>
            <a:ext cx="8229600" cy="985837"/>
          </a:xfrm>
        </p:spPr>
        <p:txBody>
          <a:bodyPr anchor="b"/>
          <a:lstStyle/>
          <a:p>
            <a:pPr eaLnBrk="1" hangingPunct="1"/>
            <a:r>
              <a:rPr lang="en-US" altLang="en-US" sz="3700">
                <a:solidFill>
                  <a:schemeClr val="bg1"/>
                </a:solidFill>
                <a:latin typeface="Arial Condensed Bold"/>
              </a:rPr>
              <a:t>Premiums Rates</a:t>
            </a:r>
          </a:p>
        </p:txBody>
      </p:sp>
      <p:sp>
        <p:nvSpPr>
          <p:cNvPr id="75780" name="TextBox 1">
            <a:extLst>
              <a:ext uri="{FF2B5EF4-FFF2-40B4-BE49-F238E27FC236}">
                <a16:creationId xmlns:a16="http://schemas.microsoft.com/office/drawing/2014/main" id="{266465CC-4FFE-0687-8868-CDD9FE0EDD71}"/>
              </a:ext>
            </a:extLst>
          </p:cNvPr>
          <p:cNvSpPr txBox="1">
            <a:spLocks noChangeArrowheads="1"/>
          </p:cNvSpPr>
          <p:nvPr/>
        </p:nvSpPr>
        <p:spPr bwMode="auto">
          <a:xfrm>
            <a:off x="533400" y="1905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2000" b="1">
                <a:solidFill>
                  <a:srgbClr val="C00000"/>
                </a:solidFill>
                <a:ea typeface="MS PGothic" panose="020B0600070205080204" pitchFamily="34" charset="-128"/>
              </a:rPr>
              <a:t>Monthly Premiums for Active Members </a:t>
            </a:r>
          </a:p>
        </p:txBody>
      </p:sp>
      <p:pic>
        <p:nvPicPr>
          <p:cNvPr id="75781" name="Picture 6">
            <a:extLst>
              <a:ext uri="{FF2B5EF4-FFF2-40B4-BE49-F238E27FC236}">
                <a16:creationId xmlns:a16="http://schemas.microsoft.com/office/drawing/2014/main" id="{709370C8-E516-5066-37E4-89468707C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711" b="31007"/>
          <a:stretch>
            <a:fillRect/>
          </a:stretch>
        </p:blipFill>
        <p:spPr bwMode="auto">
          <a:xfrm>
            <a:off x="0" y="2886075"/>
            <a:ext cx="91440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a:extLst>
              <a:ext uri="{FF2B5EF4-FFF2-40B4-BE49-F238E27FC236}">
                <a16:creationId xmlns:a16="http://schemas.microsoft.com/office/drawing/2014/main" id="{7E2A755F-5EE9-F091-660F-24A1720EA8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58019FD6-1864-4B8D-86F0-53217CB13072}" type="slidenum">
              <a:rPr lang="en-US" altLang="en-US" sz="1200" smtClean="0">
                <a:ea typeface="MS PGothic" panose="020B0600070205080204" pitchFamily="34" charset="-128"/>
              </a:rPr>
              <a:pPr>
                <a:lnSpc>
                  <a:spcPct val="100000"/>
                </a:lnSpc>
                <a:spcBef>
                  <a:spcPct val="0"/>
                </a:spcBef>
                <a:buClrTx/>
                <a:buFontTx/>
                <a:buNone/>
              </a:pPr>
              <a:t>37</a:t>
            </a:fld>
            <a:endParaRPr lang="en-US" altLang="en-US" sz="1200">
              <a:ea typeface="MS PGothic" panose="020B0600070205080204" pitchFamily="34" charset="-128"/>
            </a:endParaRPr>
          </a:p>
        </p:txBody>
      </p:sp>
      <p:sp>
        <p:nvSpPr>
          <p:cNvPr id="77827" name="Rectangle 2">
            <a:extLst>
              <a:ext uri="{FF2B5EF4-FFF2-40B4-BE49-F238E27FC236}">
                <a16:creationId xmlns:a16="http://schemas.microsoft.com/office/drawing/2014/main" id="{B924992F-AA30-7EA4-B2D1-551FC70A8046}"/>
              </a:ext>
            </a:extLst>
          </p:cNvPr>
          <p:cNvSpPr>
            <a:spLocks noGrp="1" noChangeArrowheads="1"/>
          </p:cNvSpPr>
          <p:nvPr>
            <p:ph type="title"/>
          </p:nvPr>
        </p:nvSpPr>
        <p:spPr>
          <a:xfrm>
            <a:off x="457200" y="274638"/>
            <a:ext cx="8229600" cy="985837"/>
          </a:xfrm>
        </p:spPr>
        <p:txBody>
          <a:bodyPr anchor="b"/>
          <a:lstStyle/>
          <a:p>
            <a:pPr eaLnBrk="1" hangingPunct="1"/>
            <a:r>
              <a:rPr lang="en-US" altLang="en-US" sz="3700">
                <a:solidFill>
                  <a:schemeClr val="bg1"/>
                </a:solidFill>
                <a:latin typeface="Arial Condensed Bold"/>
              </a:rPr>
              <a:t>Premiums Rates</a:t>
            </a:r>
          </a:p>
        </p:txBody>
      </p:sp>
      <p:sp>
        <p:nvSpPr>
          <p:cNvPr id="77828" name="TextBox 1">
            <a:extLst>
              <a:ext uri="{FF2B5EF4-FFF2-40B4-BE49-F238E27FC236}">
                <a16:creationId xmlns:a16="http://schemas.microsoft.com/office/drawing/2014/main" id="{27486C81-5146-7466-6EEE-122D7D9248CF}"/>
              </a:ext>
            </a:extLst>
          </p:cNvPr>
          <p:cNvSpPr txBox="1">
            <a:spLocks noChangeArrowheads="1"/>
          </p:cNvSpPr>
          <p:nvPr/>
        </p:nvSpPr>
        <p:spPr bwMode="auto">
          <a:xfrm>
            <a:off x="533400" y="1905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2000" b="1">
                <a:solidFill>
                  <a:srgbClr val="C00000"/>
                </a:solidFill>
                <a:ea typeface="MS PGothic" panose="020B0600070205080204" pitchFamily="34" charset="-128"/>
              </a:rPr>
              <a:t>Monthly Premiums for Active Members </a:t>
            </a:r>
          </a:p>
        </p:txBody>
      </p:sp>
      <p:pic>
        <p:nvPicPr>
          <p:cNvPr id="77829" name="Picture 6">
            <a:extLst>
              <a:ext uri="{FF2B5EF4-FFF2-40B4-BE49-F238E27FC236}">
                <a16:creationId xmlns:a16="http://schemas.microsoft.com/office/drawing/2014/main" id="{DAACF415-1BC9-CF0F-C509-46D6EAB66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9413"/>
            <a:ext cx="9144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a:extLst>
              <a:ext uri="{FF2B5EF4-FFF2-40B4-BE49-F238E27FC236}">
                <a16:creationId xmlns:a16="http://schemas.microsoft.com/office/drawing/2014/main" id="{9FCBC974-CD0D-0C26-BDCC-5226AB7773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B6CE65-AB7E-4857-8C81-BA6B08E09A42}" type="slidenum">
              <a:rPr lang="en-US" altLang="en-US" smtClean="0">
                <a:ea typeface="MS PGothic" panose="020B0600070205080204" pitchFamily="34" charset="-128"/>
              </a:rPr>
              <a:pPr/>
              <a:t>38</a:t>
            </a:fld>
            <a:endParaRPr lang="en-US" altLang="en-US">
              <a:ea typeface="MS PGothic" panose="020B0600070205080204" pitchFamily="34" charset="-128"/>
            </a:endParaRPr>
          </a:p>
        </p:txBody>
      </p:sp>
      <p:sp>
        <p:nvSpPr>
          <p:cNvPr id="79875" name="Rectangle 2">
            <a:extLst>
              <a:ext uri="{FF2B5EF4-FFF2-40B4-BE49-F238E27FC236}">
                <a16:creationId xmlns:a16="http://schemas.microsoft.com/office/drawing/2014/main" id="{7335CD35-B776-047E-E676-BA4219F38934}"/>
              </a:ext>
            </a:extLst>
          </p:cNvPr>
          <p:cNvSpPr>
            <a:spLocks noGrp="1" noChangeArrowheads="1"/>
          </p:cNvSpPr>
          <p:nvPr>
            <p:ph type="title"/>
          </p:nvPr>
        </p:nvSpPr>
        <p:spPr>
          <a:xfrm>
            <a:off x="152400" y="274638"/>
            <a:ext cx="8229600" cy="1143000"/>
          </a:xfrm>
        </p:spPr>
        <p:txBody>
          <a:bodyPr anchor="b"/>
          <a:lstStyle/>
          <a:p>
            <a:pPr eaLnBrk="1" hangingPunct="1"/>
            <a:r>
              <a:rPr lang="en-US" altLang="en-US" sz="4000">
                <a:solidFill>
                  <a:schemeClr val="bg1"/>
                </a:solidFill>
                <a:latin typeface="Arial Condensed Bold"/>
              </a:rPr>
              <a:t>Dental Premiums</a:t>
            </a:r>
          </a:p>
        </p:txBody>
      </p:sp>
      <p:graphicFrame>
        <p:nvGraphicFramePr>
          <p:cNvPr id="480937" name="Group 681">
            <a:extLst>
              <a:ext uri="{FF2B5EF4-FFF2-40B4-BE49-F238E27FC236}">
                <a16:creationId xmlns:a16="http://schemas.microsoft.com/office/drawing/2014/main" id="{973C237F-0CDF-0BF7-F79E-8F1A507D8C3B}"/>
              </a:ext>
            </a:extLst>
          </p:cNvPr>
          <p:cNvGraphicFramePr>
            <a:graphicFrameLocks noGrp="1"/>
          </p:cNvGraphicFramePr>
          <p:nvPr>
            <p:ph sz="half" idx="1"/>
          </p:nvPr>
        </p:nvGraphicFramePr>
        <p:xfrm>
          <a:off x="647700" y="2492375"/>
          <a:ext cx="7848600" cy="1857375"/>
        </p:xfrm>
        <a:graphic>
          <a:graphicData uri="http://schemas.openxmlformats.org/drawingml/2006/table">
            <a:tbl>
              <a:tblPr/>
              <a:tblGrid>
                <a:gridCol w="3009900">
                  <a:extLst>
                    <a:ext uri="{9D8B030D-6E8A-4147-A177-3AD203B41FA5}">
                      <a16:colId xmlns:a16="http://schemas.microsoft.com/office/drawing/2014/main" val="20000"/>
                    </a:ext>
                  </a:extLst>
                </a:gridCol>
                <a:gridCol w="2466975">
                  <a:extLst>
                    <a:ext uri="{9D8B030D-6E8A-4147-A177-3AD203B41FA5}">
                      <a16:colId xmlns:a16="http://schemas.microsoft.com/office/drawing/2014/main" val="20001"/>
                    </a:ext>
                  </a:extLst>
                </a:gridCol>
                <a:gridCol w="2371725">
                  <a:extLst>
                    <a:ext uri="{9D8B030D-6E8A-4147-A177-3AD203B41FA5}">
                      <a16:colId xmlns:a16="http://schemas.microsoft.com/office/drawing/2014/main" val="20002"/>
                    </a:ext>
                  </a:extLst>
                </a:gridCol>
              </a:tblGrid>
              <a:tr h="557959">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700" b="1" i="0" u="none" strike="noStrike" cap="none" normalizeH="0" baseline="0" dirty="0">
                          <a:ln>
                            <a:noFill/>
                          </a:ln>
                          <a:solidFill>
                            <a:schemeClr val="tx1"/>
                          </a:solidFill>
                          <a:effectLst/>
                          <a:latin typeface="Arial" charset="0"/>
                          <a:ea typeface="ＭＳ Ｐゴシック" charset="0"/>
                        </a:rPr>
                        <a:t>Premiums</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700" b="1" i="0" u="none" strike="noStrike" cap="none" normalizeH="0" baseline="0" dirty="0">
                          <a:ln>
                            <a:noFill/>
                          </a:ln>
                          <a:solidFill>
                            <a:schemeClr val="tx1"/>
                          </a:solidFill>
                          <a:effectLst/>
                          <a:latin typeface="Arial" charset="0"/>
                          <a:ea typeface="ＭＳ Ｐゴシック" charset="0"/>
                        </a:rPr>
                        <a:t>Cigna Prepaid (DHMO Plan</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700" b="1" i="0" u="none" strike="noStrike" cap="none" normalizeH="0" baseline="0" dirty="0">
                          <a:ln>
                            <a:noFill/>
                          </a:ln>
                          <a:solidFill>
                            <a:schemeClr val="tx1"/>
                          </a:solidFill>
                          <a:effectLst/>
                          <a:latin typeface="Arial" charset="0"/>
                          <a:ea typeface="ＭＳ Ｐゴシック" charset="0"/>
                        </a:rPr>
                        <a:t>DPPO – Delta Dental</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0966">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Employee Only</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$7.34</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$10.16</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77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Employee + Child(ren)</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$15.25</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$33.77</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714">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Employee + Spouse</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$13.01</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$19.98</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0966">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Employee + Spouse + Child(ren)</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$17.89</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$49.73</a:t>
                      </a:r>
                    </a:p>
                  </a:txBody>
                  <a:tcPr marT="45708" marB="45708"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cxnSp>
        <p:nvCxnSpPr>
          <p:cNvPr id="19" name="Straight Connector 18">
            <a:extLst>
              <a:ext uri="{FF2B5EF4-FFF2-40B4-BE49-F238E27FC236}">
                <a16:creationId xmlns:a16="http://schemas.microsoft.com/office/drawing/2014/main" id="{BF112E0D-AD6C-C851-5556-C3A6FB38675E}"/>
              </a:ext>
            </a:extLst>
          </p:cNvPr>
          <p:cNvCxnSpPr/>
          <p:nvPr/>
        </p:nvCxnSpPr>
        <p:spPr>
          <a:xfrm>
            <a:off x="0" y="1600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9903" name="Rectangle 447">
            <a:extLst>
              <a:ext uri="{FF2B5EF4-FFF2-40B4-BE49-F238E27FC236}">
                <a16:creationId xmlns:a16="http://schemas.microsoft.com/office/drawing/2014/main" id="{4908B510-88B9-A0E3-433A-8F65DC3829DE}"/>
              </a:ext>
            </a:extLst>
          </p:cNvPr>
          <p:cNvSpPr>
            <a:spLocks noChangeArrowheads="1"/>
          </p:cNvSpPr>
          <p:nvPr/>
        </p:nvSpPr>
        <p:spPr bwMode="auto">
          <a:xfrm>
            <a:off x="304800" y="4419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65000"/>
              </a:spcBef>
              <a:buClr>
                <a:schemeClr val="accent2"/>
              </a:buClr>
              <a:buSzPct val="110000"/>
            </a:pPr>
            <a:r>
              <a:rPr lang="en-US" altLang="en-US" sz="1600" b="1">
                <a:ea typeface="MS PGothic" panose="020B0600070205080204" pitchFamily="34" charset="-128"/>
              </a:rPr>
              <a:t>Dental services for both the Prepaid (DHMO)Plan and the DPPO Plan include: </a:t>
            </a:r>
          </a:p>
          <a:p>
            <a:pPr>
              <a:lnSpc>
                <a:spcPct val="90000"/>
              </a:lnSpc>
              <a:spcBef>
                <a:spcPct val="65000"/>
              </a:spcBef>
              <a:buClr>
                <a:schemeClr val="folHlink"/>
              </a:buClr>
              <a:buFont typeface="Wingdings" panose="05000000000000000000" pitchFamily="2" charset="2"/>
              <a:buNone/>
            </a:pPr>
            <a:endParaRPr lang="en-US" altLang="en-US" sz="2000" b="1">
              <a:ea typeface="MS PGothic" panose="020B0600070205080204" pitchFamily="34" charset="-128"/>
            </a:endParaRPr>
          </a:p>
        </p:txBody>
      </p:sp>
      <p:graphicFrame>
        <p:nvGraphicFramePr>
          <p:cNvPr id="480930" name="Group 674">
            <a:extLst>
              <a:ext uri="{FF2B5EF4-FFF2-40B4-BE49-F238E27FC236}">
                <a16:creationId xmlns:a16="http://schemas.microsoft.com/office/drawing/2014/main" id="{B80BD0A3-21D4-5FE8-416B-181470EEEC2F}"/>
              </a:ext>
            </a:extLst>
          </p:cNvPr>
          <p:cNvGraphicFramePr>
            <a:graphicFrameLocks noGrp="1"/>
          </p:cNvGraphicFramePr>
          <p:nvPr>
            <p:ph sz="quarter" idx="3"/>
          </p:nvPr>
        </p:nvGraphicFramePr>
        <p:xfrm>
          <a:off x="457200" y="4800600"/>
          <a:ext cx="8229600" cy="10414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57188">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Periodic oral evaluations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Routine Cleanings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Amalgam fillings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Endodontics-Root Canal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X-rays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Extractions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Major restorations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Orthodontics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65000"/>
                        </a:spcBef>
                        <a:spcAft>
                          <a:spcPct val="0"/>
                        </a:spcAft>
                        <a:buClr>
                          <a:schemeClr val="accent2"/>
                        </a:buClr>
                        <a:buSzTx/>
                        <a:buFontTx/>
                        <a:buChar char="•"/>
                        <a:tabLst/>
                      </a:pPr>
                      <a:r>
                        <a:rPr kumimoji="0" lang="en-US" sz="1400" b="1" i="0" u="none" strike="noStrike" cap="none" normalizeH="0" baseline="0" dirty="0">
                          <a:ln>
                            <a:noFill/>
                          </a:ln>
                          <a:solidFill>
                            <a:schemeClr val="tx1"/>
                          </a:solidFill>
                          <a:effectLst/>
                          <a:latin typeface="Arial" pitchFamily="34" charset="0"/>
                          <a:ea typeface="ＭＳ Ｐゴシック" charset="-128"/>
                        </a:rPr>
                        <a:t>  Dentures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9922" name="TextBox 7">
            <a:extLst>
              <a:ext uri="{FF2B5EF4-FFF2-40B4-BE49-F238E27FC236}">
                <a16:creationId xmlns:a16="http://schemas.microsoft.com/office/drawing/2014/main" id="{5DCB1003-523D-194C-F0CA-0D21833967BC}"/>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
        <p:nvSpPr>
          <p:cNvPr id="79923" name="TextBox 1">
            <a:extLst>
              <a:ext uri="{FF2B5EF4-FFF2-40B4-BE49-F238E27FC236}">
                <a16:creationId xmlns:a16="http://schemas.microsoft.com/office/drawing/2014/main" id="{D5142C23-E416-A4EA-88DF-780D47A84908}"/>
              </a:ext>
            </a:extLst>
          </p:cNvPr>
          <p:cNvSpPr txBox="1">
            <a:spLocks noChangeArrowheads="1"/>
          </p:cNvSpPr>
          <p:nvPr/>
        </p:nvSpPr>
        <p:spPr bwMode="auto">
          <a:xfrm>
            <a:off x="533400" y="1905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2000" b="1">
                <a:solidFill>
                  <a:srgbClr val="C00000"/>
                </a:solidFill>
                <a:ea typeface="MS PGothic" panose="020B0600070205080204" pitchFamily="34" charset="-128"/>
              </a:rPr>
              <a:t>Monthly Premiums for Active Members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3B8F84BD-71C5-58B5-F8AC-1FB7FDA258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319296C9-5D30-49EF-9DFA-FCC52FDC0F44}" type="slidenum">
              <a:rPr lang="en-US" altLang="en-US" sz="1200" smtClean="0"/>
              <a:pPr>
                <a:lnSpc>
                  <a:spcPct val="100000"/>
                </a:lnSpc>
                <a:spcBef>
                  <a:spcPct val="0"/>
                </a:spcBef>
                <a:buClrTx/>
                <a:buFontTx/>
                <a:buNone/>
              </a:pPr>
              <a:t>3</a:t>
            </a:fld>
            <a:endParaRPr lang="en-US" altLang="en-US" sz="1200"/>
          </a:p>
        </p:txBody>
      </p:sp>
      <p:sp>
        <p:nvSpPr>
          <p:cNvPr id="10243" name="Rectangle 3">
            <a:extLst>
              <a:ext uri="{FF2B5EF4-FFF2-40B4-BE49-F238E27FC236}">
                <a16:creationId xmlns:a16="http://schemas.microsoft.com/office/drawing/2014/main" id="{05A43651-21F4-5E6D-81F1-BE9E299C505F}"/>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Choosing Your Health </a:t>
            </a:r>
            <a:br>
              <a:rPr lang="en-US" altLang="en-US" sz="4000">
                <a:solidFill>
                  <a:schemeClr val="bg1"/>
                </a:solidFill>
                <a:latin typeface="Arial Condensed Bold"/>
              </a:rPr>
            </a:br>
            <a:r>
              <a:rPr lang="en-US" altLang="en-US" sz="4000">
                <a:solidFill>
                  <a:schemeClr val="bg1"/>
                </a:solidFill>
                <a:latin typeface="Arial Condensed Bold"/>
              </a:rPr>
              <a:t>Insurance Options</a:t>
            </a:r>
          </a:p>
        </p:txBody>
      </p:sp>
      <p:sp>
        <p:nvSpPr>
          <p:cNvPr id="10244" name="Rectangle 5">
            <a:extLst>
              <a:ext uri="{FF2B5EF4-FFF2-40B4-BE49-F238E27FC236}">
                <a16:creationId xmlns:a16="http://schemas.microsoft.com/office/drawing/2014/main" id="{9A17E1B3-CF1F-FD0A-1D76-F2CAAFE241D5}"/>
              </a:ext>
            </a:extLst>
          </p:cNvPr>
          <p:cNvSpPr>
            <a:spLocks noChangeArrowheads="1"/>
          </p:cNvSpPr>
          <p:nvPr/>
        </p:nvSpPr>
        <p:spPr bwMode="auto">
          <a:xfrm>
            <a:off x="609600" y="19812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buClr>
                <a:schemeClr val="accent2"/>
              </a:buClr>
              <a:buFontTx/>
              <a:buChar char="•"/>
            </a:pPr>
            <a:endParaRPr lang="en-US" altLang="en-US"/>
          </a:p>
          <a:p>
            <a:pPr>
              <a:buClr>
                <a:schemeClr val="accent2"/>
              </a:buClr>
              <a:buFontTx/>
              <a:buChar char="•"/>
            </a:pPr>
            <a:endParaRPr lang="en-US" altLang="en-US"/>
          </a:p>
        </p:txBody>
      </p:sp>
      <p:sp>
        <p:nvSpPr>
          <p:cNvPr id="10245" name="Rectangle 8">
            <a:extLst>
              <a:ext uri="{FF2B5EF4-FFF2-40B4-BE49-F238E27FC236}">
                <a16:creationId xmlns:a16="http://schemas.microsoft.com/office/drawing/2014/main" id="{15DEA058-A0E0-78DC-F2DA-C12C41E46054}"/>
              </a:ext>
            </a:extLst>
          </p:cNvPr>
          <p:cNvSpPr>
            <a:spLocks noChangeArrowheads="1"/>
          </p:cNvSpPr>
          <p:nvPr/>
        </p:nvSpPr>
        <p:spPr bwMode="auto">
          <a:xfrm>
            <a:off x="381000" y="2200275"/>
            <a:ext cx="2538413" cy="2684463"/>
          </a:xfrm>
          <a:prstGeom prst="rect">
            <a:avLst/>
          </a:prstGeom>
          <a:solidFill>
            <a:schemeClr val="bg1"/>
          </a:solidFill>
          <a:ln w="9525">
            <a:solidFill>
              <a:schemeClr val="bg2"/>
            </a:solidFill>
            <a:miter lim="800000"/>
            <a:headEnd/>
            <a:tailEnd/>
          </a:ln>
        </p:spPr>
        <p:txBody>
          <a:bodyPr/>
          <a:lstStyle>
            <a:lvl1pPr marL="230188" indent="-230188">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000" b="1"/>
              <a:t>	</a:t>
            </a:r>
            <a:r>
              <a:rPr lang="en-US" altLang="en-US" sz="1800" b="1">
                <a:solidFill>
                  <a:srgbClr val="C00000"/>
                </a:solidFill>
              </a:rPr>
              <a:t>Plan Options</a:t>
            </a:r>
            <a:r>
              <a:rPr lang="en-US" altLang="en-US" sz="1800" b="1"/>
              <a:t>	</a:t>
            </a:r>
            <a:endParaRPr lang="en-US" altLang="en-US" sz="1800"/>
          </a:p>
          <a:p>
            <a:pPr>
              <a:buClr>
                <a:schemeClr val="accent2"/>
              </a:buClr>
              <a:buFont typeface="Wingdings" panose="05000000000000000000" pitchFamily="2" charset="2"/>
              <a:buChar char=""/>
            </a:pPr>
            <a:r>
              <a:rPr lang="en-US" altLang="en-US" sz="1600"/>
              <a:t>Premier PPO</a:t>
            </a:r>
          </a:p>
          <a:p>
            <a:pPr>
              <a:buClr>
                <a:schemeClr val="accent2"/>
              </a:buClr>
              <a:buFont typeface="Wingdings" panose="05000000000000000000" pitchFamily="2" charset="2"/>
              <a:buChar char=""/>
            </a:pPr>
            <a:r>
              <a:rPr lang="en-US" altLang="en-US" sz="1600"/>
              <a:t>Standard PPO</a:t>
            </a:r>
          </a:p>
          <a:p>
            <a:pPr>
              <a:buClr>
                <a:schemeClr val="accent2"/>
              </a:buClr>
              <a:buFont typeface="Wingdings" panose="05000000000000000000" pitchFamily="2" charset="2"/>
              <a:buChar char=""/>
            </a:pPr>
            <a:r>
              <a:rPr lang="en-US" altLang="en-US" sz="1600"/>
              <a:t>HealthSavings CDHP/HSA*</a:t>
            </a:r>
          </a:p>
        </p:txBody>
      </p:sp>
      <p:sp>
        <p:nvSpPr>
          <p:cNvPr id="10246" name="Rectangle 9">
            <a:extLst>
              <a:ext uri="{FF2B5EF4-FFF2-40B4-BE49-F238E27FC236}">
                <a16:creationId xmlns:a16="http://schemas.microsoft.com/office/drawing/2014/main" id="{B4DBAFF5-9B22-025E-B06B-D97B5AEB7D12}"/>
              </a:ext>
            </a:extLst>
          </p:cNvPr>
          <p:cNvSpPr>
            <a:spLocks noChangeArrowheads="1"/>
          </p:cNvSpPr>
          <p:nvPr/>
        </p:nvSpPr>
        <p:spPr bwMode="auto">
          <a:xfrm>
            <a:off x="6096000" y="2133600"/>
            <a:ext cx="2667000" cy="2514600"/>
          </a:xfrm>
          <a:prstGeom prst="rect">
            <a:avLst/>
          </a:prstGeom>
          <a:solidFill>
            <a:schemeClr val="bg1"/>
          </a:solidFill>
          <a:ln w="9525">
            <a:solidFill>
              <a:schemeClr val="bg2"/>
            </a:solidFill>
            <a:miter lim="800000"/>
            <a:headEnd/>
            <a:tailEnd/>
          </a:ln>
        </p:spPr>
        <p:txBody>
          <a:bodyPr/>
          <a:lstStyle>
            <a:lvl1pPr marL="230188" indent="-230188">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000" b="1">
                <a:solidFill>
                  <a:schemeClr val="accent2"/>
                </a:solidFill>
              </a:rPr>
              <a:t>	</a:t>
            </a:r>
            <a:r>
              <a:rPr lang="en-US" altLang="en-US" sz="1800" b="1">
                <a:solidFill>
                  <a:schemeClr val="accent2"/>
                </a:solidFill>
              </a:rPr>
              <a:t>Four Premium Levels (tiers)</a:t>
            </a:r>
          </a:p>
          <a:p>
            <a:pPr>
              <a:buClr>
                <a:schemeClr val="accent2"/>
              </a:buClr>
              <a:buFontTx/>
              <a:buChar char="•"/>
            </a:pPr>
            <a:r>
              <a:rPr lang="en-US" altLang="en-US" sz="1400"/>
              <a:t>Employee</a:t>
            </a:r>
          </a:p>
          <a:p>
            <a:pPr>
              <a:buClr>
                <a:schemeClr val="accent2"/>
              </a:buClr>
              <a:buFontTx/>
              <a:buChar char="•"/>
            </a:pPr>
            <a:r>
              <a:rPr lang="en-US" altLang="en-US" sz="1400"/>
              <a:t>Employee + child(ren)</a:t>
            </a:r>
          </a:p>
          <a:p>
            <a:pPr>
              <a:buClr>
                <a:schemeClr val="accent2"/>
              </a:buClr>
              <a:buFontTx/>
              <a:buChar char="•"/>
            </a:pPr>
            <a:r>
              <a:rPr lang="en-US" altLang="en-US" sz="1400"/>
              <a:t>Employee + spouse</a:t>
            </a:r>
          </a:p>
          <a:p>
            <a:pPr>
              <a:buClr>
                <a:schemeClr val="accent2"/>
              </a:buClr>
              <a:buFontTx/>
              <a:buChar char="•"/>
            </a:pPr>
            <a:r>
              <a:rPr lang="en-US" altLang="en-US" sz="1400"/>
              <a:t>Employee + spouse + child(ren)</a:t>
            </a:r>
          </a:p>
        </p:txBody>
      </p:sp>
      <p:sp>
        <p:nvSpPr>
          <p:cNvPr id="10247" name="Text Box 10">
            <a:extLst>
              <a:ext uri="{FF2B5EF4-FFF2-40B4-BE49-F238E27FC236}">
                <a16:creationId xmlns:a16="http://schemas.microsoft.com/office/drawing/2014/main" id="{ED9B69E9-CB4B-964C-C344-1DF0011597BA}"/>
              </a:ext>
            </a:extLst>
          </p:cNvPr>
          <p:cNvSpPr txBox="1">
            <a:spLocks noChangeArrowheads="1"/>
          </p:cNvSpPr>
          <p:nvPr/>
        </p:nvSpPr>
        <p:spPr bwMode="auto">
          <a:xfrm>
            <a:off x="609600" y="5019675"/>
            <a:ext cx="7696200" cy="584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a:solidFill>
                  <a:schemeClr val="bg1"/>
                </a:solidFill>
              </a:rPr>
              <a:t>After new hire period, changes can only be made if you experience a special qualifying event or during Annual Enrollment in the fall.</a:t>
            </a:r>
          </a:p>
        </p:txBody>
      </p:sp>
      <p:sp>
        <p:nvSpPr>
          <p:cNvPr id="10248" name="Rectangle 12">
            <a:extLst>
              <a:ext uri="{FF2B5EF4-FFF2-40B4-BE49-F238E27FC236}">
                <a16:creationId xmlns:a16="http://schemas.microsoft.com/office/drawing/2014/main" id="{C6441FFE-4DF0-3821-297F-B03DF97D968D}"/>
              </a:ext>
            </a:extLst>
          </p:cNvPr>
          <p:cNvSpPr>
            <a:spLocks noChangeArrowheads="1"/>
          </p:cNvSpPr>
          <p:nvPr/>
        </p:nvSpPr>
        <p:spPr bwMode="auto">
          <a:xfrm>
            <a:off x="3343275" y="1722438"/>
            <a:ext cx="2667000" cy="3162300"/>
          </a:xfrm>
          <a:prstGeom prst="rect">
            <a:avLst/>
          </a:prstGeom>
          <a:solidFill>
            <a:schemeClr val="bg1"/>
          </a:solidFill>
          <a:ln w="9525">
            <a:solidFill>
              <a:schemeClr val="bg2"/>
            </a:solidFill>
            <a:miter lim="800000"/>
            <a:headEnd/>
            <a:tailEnd/>
          </a:ln>
        </p:spPr>
        <p:txBody>
          <a:bodyPr/>
          <a:lstStyle>
            <a:lvl1pPr marL="230188" indent="-230188">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buFont typeface="Wingdings" panose="05000000000000000000" pitchFamily="2" charset="2"/>
              <a:buNone/>
              <a:defRPr/>
            </a:pPr>
            <a:r>
              <a:rPr lang="en-US" altLang="en-US" sz="2000" b="1" dirty="0">
                <a:solidFill>
                  <a:schemeClr val="accent2"/>
                </a:solidFill>
              </a:rPr>
              <a:t>	</a:t>
            </a:r>
            <a:r>
              <a:rPr lang="en-US" altLang="en-US" sz="1400" b="1" dirty="0">
                <a:solidFill>
                  <a:schemeClr val="accent2"/>
                </a:solidFill>
              </a:rPr>
              <a:t>Four Insurance Carriers</a:t>
            </a:r>
          </a:p>
          <a:p>
            <a:pPr>
              <a:buFont typeface="Wingdings" panose="05000000000000000000" pitchFamily="2" charset="2"/>
              <a:buNone/>
              <a:defRPr/>
            </a:pPr>
            <a:r>
              <a:rPr lang="en-US" altLang="en-US" sz="1400" b="1" dirty="0">
                <a:solidFill>
                  <a:schemeClr val="accent2"/>
                </a:solidFill>
              </a:rPr>
              <a:t>Narrow Networks</a:t>
            </a:r>
          </a:p>
          <a:p>
            <a:pPr>
              <a:buClr>
                <a:schemeClr val="accent2"/>
              </a:buClr>
              <a:buFontTx/>
              <a:buChar char="•"/>
              <a:defRPr/>
            </a:pPr>
            <a:r>
              <a:rPr lang="en-US" altLang="en-US" sz="1300" dirty="0"/>
              <a:t>BlueCross BlueShield of Tennessee Network S (Baptist)</a:t>
            </a:r>
          </a:p>
          <a:p>
            <a:pPr>
              <a:buClr>
                <a:schemeClr val="accent2"/>
              </a:buClr>
              <a:buFontTx/>
              <a:buChar char="•"/>
              <a:defRPr/>
            </a:pPr>
            <a:r>
              <a:rPr lang="en-US" altLang="en-US" sz="1300" dirty="0"/>
              <a:t>Cigna Local Plus Network( Methodist)</a:t>
            </a:r>
          </a:p>
          <a:p>
            <a:pPr marL="0" indent="0">
              <a:buClr>
                <a:schemeClr val="accent2"/>
              </a:buClr>
              <a:buFont typeface="Wingdings" panose="05000000000000000000" pitchFamily="2" charset="2"/>
              <a:buNone/>
              <a:defRPr/>
            </a:pPr>
            <a:r>
              <a:rPr lang="en-US" altLang="en-US" sz="1400" b="1" dirty="0">
                <a:solidFill>
                  <a:srgbClr val="C00000"/>
                </a:solidFill>
              </a:rPr>
              <a:t>Wider/Broader Networks</a:t>
            </a:r>
          </a:p>
          <a:p>
            <a:pPr>
              <a:buClr>
                <a:schemeClr val="accent2"/>
              </a:buClr>
              <a:buFontTx/>
              <a:buChar char="•"/>
              <a:defRPr/>
            </a:pPr>
            <a:r>
              <a:rPr lang="en-US" altLang="en-US" sz="1100" dirty="0"/>
              <a:t>BCBST of Tennessee Network P (Baptist/Methodist) – broader network) </a:t>
            </a:r>
          </a:p>
          <a:p>
            <a:pPr>
              <a:buClr>
                <a:schemeClr val="accent2"/>
              </a:buClr>
              <a:buFontTx/>
              <a:buChar char="•"/>
              <a:defRPr/>
            </a:pPr>
            <a:r>
              <a:rPr lang="en-US" altLang="en-US" sz="1100" dirty="0"/>
              <a:t>Cigna Open Access (Methodist – broader network</a:t>
            </a:r>
            <a:r>
              <a:rPr lang="en-US" altLang="en-US" sz="1300" dirty="0"/>
              <a:t>)</a:t>
            </a:r>
          </a:p>
          <a:p>
            <a:pPr>
              <a:buClr>
                <a:schemeClr val="accent2"/>
              </a:buClr>
              <a:buFontTx/>
              <a:buChar char="•"/>
              <a:defRPr/>
            </a:pPr>
            <a:endParaRPr lang="en-US" altLang="en-US" sz="1200" dirty="0"/>
          </a:p>
          <a:p>
            <a:pPr>
              <a:buClr>
                <a:schemeClr val="accent2"/>
              </a:buClr>
              <a:buFontTx/>
              <a:buChar char="•"/>
              <a:defRPr/>
            </a:pPr>
            <a:endParaRPr lang="en-US" altLang="en-US" sz="1600" dirty="0"/>
          </a:p>
        </p:txBody>
      </p:sp>
      <p:sp>
        <p:nvSpPr>
          <p:cNvPr id="10249" name="Text Box 13">
            <a:extLst>
              <a:ext uri="{FF2B5EF4-FFF2-40B4-BE49-F238E27FC236}">
                <a16:creationId xmlns:a16="http://schemas.microsoft.com/office/drawing/2014/main" id="{6BCF5C55-928F-694B-5DB0-AE3219CA78EC}"/>
              </a:ext>
            </a:extLst>
          </p:cNvPr>
          <p:cNvSpPr txBox="1">
            <a:spLocks noChangeArrowheads="1"/>
          </p:cNvSpPr>
          <p:nvPr/>
        </p:nvSpPr>
        <p:spPr bwMode="auto">
          <a:xfrm>
            <a:off x="76200" y="1981200"/>
            <a:ext cx="685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a:solidFill>
                  <a:schemeClr val="accent2"/>
                </a:solidFill>
                <a:sym typeface="Wingdings" panose="05000000000000000000" pitchFamily="2" charset="2"/>
              </a:rPr>
              <a:t></a:t>
            </a:r>
          </a:p>
        </p:txBody>
      </p:sp>
      <p:sp>
        <p:nvSpPr>
          <p:cNvPr id="10250" name="Text Box 14">
            <a:extLst>
              <a:ext uri="{FF2B5EF4-FFF2-40B4-BE49-F238E27FC236}">
                <a16:creationId xmlns:a16="http://schemas.microsoft.com/office/drawing/2014/main" id="{F4867B8B-C4EC-2303-61A3-CA9BA0E6C8E7}"/>
              </a:ext>
            </a:extLst>
          </p:cNvPr>
          <p:cNvSpPr txBox="1">
            <a:spLocks noChangeArrowheads="1"/>
          </p:cNvSpPr>
          <p:nvPr/>
        </p:nvSpPr>
        <p:spPr bwMode="auto">
          <a:xfrm>
            <a:off x="2967038" y="1905000"/>
            <a:ext cx="685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a:solidFill>
                  <a:schemeClr val="accent2"/>
                </a:solidFill>
                <a:sym typeface="Wingdings" panose="05000000000000000000" pitchFamily="2" charset="2"/>
              </a:rPr>
              <a:t></a:t>
            </a:r>
          </a:p>
        </p:txBody>
      </p:sp>
      <p:sp>
        <p:nvSpPr>
          <p:cNvPr id="10251" name="Text Box 15">
            <a:extLst>
              <a:ext uri="{FF2B5EF4-FFF2-40B4-BE49-F238E27FC236}">
                <a16:creationId xmlns:a16="http://schemas.microsoft.com/office/drawing/2014/main" id="{3304EB39-0F33-8547-4657-19FE6F874785}"/>
              </a:ext>
            </a:extLst>
          </p:cNvPr>
          <p:cNvSpPr txBox="1">
            <a:spLocks noChangeArrowheads="1"/>
          </p:cNvSpPr>
          <p:nvPr/>
        </p:nvSpPr>
        <p:spPr bwMode="auto">
          <a:xfrm>
            <a:off x="5867400" y="1981200"/>
            <a:ext cx="685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a:solidFill>
                  <a:schemeClr val="accent2"/>
                </a:solidFill>
                <a:sym typeface="Wingdings" panose="05000000000000000000" pitchFamily="2" charset="2"/>
              </a:rPr>
              <a:t></a:t>
            </a:r>
          </a:p>
        </p:txBody>
      </p:sp>
      <p:sp>
        <p:nvSpPr>
          <p:cNvPr id="13" name="TextBox 1">
            <a:extLst>
              <a:ext uri="{FF2B5EF4-FFF2-40B4-BE49-F238E27FC236}">
                <a16:creationId xmlns:a16="http://schemas.microsoft.com/office/drawing/2014/main" id="{CCAD37E8-D507-D2BE-BAC0-077688CA4EBE}"/>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10253" name="TextBox 13">
            <a:extLst>
              <a:ext uri="{FF2B5EF4-FFF2-40B4-BE49-F238E27FC236}">
                <a16:creationId xmlns:a16="http://schemas.microsoft.com/office/drawing/2014/main" id="{C511BC77-F238-FF97-422B-492F55B2011E}"/>
              </a:ext>
            </a:extLst>
          </p:cNvPr>
          <p:cNvSpPr txBox="1">
            <a:spLocks noChangeArrowheads="1"/>
          </p:cNvSpPr>
          <p:nvPr/>
        </p:nvSpPr>
        <p:spPr bwMode="auto">
          <a:xfrm>
            <a:off x="381000" y="5562600"/>
            <a:ext cx="845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000"/>
              <a:t>*COBRA participants and retirees are not eligible for the </a:t>
            </a:r>
            <a:r>
              <a:rPr lang="en-US" altLang="en-US" sz="1000" b="1"/>
              <a:t>Wellness</a:t>
            </a:r>
            <a:r>
              <a:rPr lang="en-US" altLang="en-US" sz="1000"/>
              <a:t> HealthSavings CDHP.</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01E3DC1A-204D-EA24-6654-359FD0B57E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A82EAA-2C19-4349-9E98-835021F70BCF}" type="slidenum">
              <a:rPr lang="en-US" altLang="en-US" smtClean="0">
                <a:solidFill>
                  <a:srgbClr val="000000"/>
                </a:solidFill>
                <a:ea typeface="MS PGothic" panose="020B0600070205080204" pitchFamily="34" charset="-128"/>
              </a:rPr>
              <a:pPr/>
              <a:t>39</a:t>
            </a:fld>
            <a:endParaRPr lang="en-US" altLang="en-US">
              <a:solidFill>
                <a:srgbClr val="000000"/>
              </a:solidFill>
              <a:ea typeface="MS PGothic" panose="020B0600070205080204" pitchFamily="34" charset="-128"/>
            </a:endParaRPr>
          </a:p>
        </p:txBody>
      </p:sp>
      <p:sp>
        <p:nvSpPr>
          <p:cNvPr id="81923" name="Rectangle 2">
            <a:extLst>
              <a:ext uri="{FF2B5EF4-FFF2-40B4-BE49-F238E27FC236}">
                <a16:creationId xmlns:a16="http://schemas.microsoft.com/office/drawing/2014/main" id="{0A6F002E-3F5B-642D-E1CD-38DB63A902FD}"/>
              </a:ext>
            </a:extLst>
          </p:cNvPr>
          <p:cNvSpPr>
            <a:spLocks noGrp="1" noChangeArrowheads="1"/>
          </p:cNvSpPr>
          <p:nvPr>
            <p:ph type="title"/>
          </p:nvPr>
        </p:nvSpPr>
        <p:spPr>
          <a:xfrm>
            <a:off x="152400" y="304800"/>
            <a:ext cx="8229600" cy="1143000"/>
          </a:xfrm>
        </p:spPr>
        <p:txBody>
          <a:bodyPr anchor="b"/>
          <a:lstStyle/>
          <a:p>
            <a:pPr eaLnBrk="1" hangingPunct="1"/>
            <a:br>
              <a:rPr lang="en-US" altLang="en-US" sz="4000">
                <a:solidFill>
                  <a:schemeClr val="bg1"/>
                </a:solidFill>
                <a:latin typeface="Arial Condensed Bold"/>
              </a:rPr>
            </a:br>
            <a:r>
              <a:rPr lang="en-US" altLang="en-US" sz="4000">
                <a:solidFill>
                  <a:schemeClr val="bg1"/>
                </a:solidFill>
                <a:latin typeface="Arial Condensed Bold"/>
              </a:rPr>
              <a:t>Vision Premiums</a:t>
            </a:r>
            <a:endParaRPr lang="en-US" altLang="en-US" sz="2400">
              <a:solidFill>
                <a:schemeClr val="bg1"/>
              </a:solidFill>
              <a:latin typeface="Arial Condensed Bold"/>
            </a:endParaRPr>
          </a:p>
        </p:txBody>
      </p:sp>
      <p:sp>
        <p:nvSpPr>
          <p:cNvPr id="81924" name="Rectangle 3">
            <a:extLst>
              <a:ext uri="{FF2B5EF4-FFF2-40B4-BE49-F238E27FC236}">
                <a16:creationId xmlns:a16="http://schemas.microsoft.com/office/drawing/2014/main" id="{B1475819-A525-0429-3947-7A1357E68CC0}"/>
              </a:ext>
            </a:extLst>
          </p:cNvPr>
          <p:cNvSpPr>
            <a:spLocks noGrp="1"/>
          </p:cNvSpPr>
          <p:nvPr>
            <p:ph type="body" idx="1"/>
          </p:nvPr>
        </p:nvSpPr>
        <p:spPr>
          <a:xfrm>
            <a:off x="152400" y="1828800"/>
            <a:ext cx="8382000" cy="3962400"/>
          </a:xfrm>
        </p:spPr>
        <p:txBody>
          <a:bodyPr/>
          <a:lstStyle/>
          <a:p>
            <a:pPr marL="604838" lvl="1" indent="-419100" eaLnBrk="1" hangingPunct="1">
              <a:lnSpc>
                <a:spcPct val="80000"/>
              </a:lnSpc>
              <a:spcBef>
                <a:spcPct val="0"/>
              </a:spcBef>
              <a:spcAft>
                <a:spcPts val="600"/>
              </a:spcAft>
              <a:buClr>
                <a:schemeClr val="accent2"/>
              </a:buClr>
              <a:buSzPct val="80000"/>
              <a:buFont typeface="Symbol" panose="05050102010706020507" pitchFamily="18" charset="2"/>
              <a:buNone/>
            </a:pPr>
            <a:endParaRPr lang="en-US" altLang="en-US"/>
          </a:p>
        </p:txBody>
      </p:sp>
      <p:sp>
        <p:nvSpPr>
          <p:cNvPr id="81925" name="TextBox 4">
            <a:extLst>
              <a:ext uri="{FF2B5EF4-FFF2-40B4-BE49-F238E27FC236}">
                <a16:creationId xmlns:a16="http://schemas.microsoft.com/office/drawing/2014/main" id="{1B4254BE-173D-F723-F69D-72339ECDAC31}"/>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graphicFrame>
        <p:nvGraphicFramePr>
          <p:cNvPr id="7" name="Table 6">
            <a:extLst>
              <a:ext uri="{FF2B5EF4-FFF2-40B4-BE49-F238E27FC236}">
                <a16:creationId xmlns:a16="http://schemas.microsoft.com/office/drawing/2014/main" id="{3B715C45-387B-6E70-1D73-A20139859226}"/>
              </a:ext>
            </a:extLst>
          </p:cNvPr>
          <p:cNvGraphicFramePr>
            <a:graphicFrameLocks noGrp="1"/>
          </p:cNvGraphicFramePr>
          <p:nvPr/>
        </p:nvGraphicFramePr>
        <p:xfrm>
          <a:off x="533400" y="2362200"/>
          <a:ext cx="7848600" cy="2209800"/>
        </p:xfrm>
        <a:graphic>
          <a:graphicData uri="http://schemas.openxmlformats.org/drawingml/2006/table">
            <a:tbl>
              <a:tblPr firstRow="1" bandRow="1">
                <a:tableStyleId>{5C22544A-7EE6-4342-B048-85BDC9FD1C3A}</a:tableStyleId>
              </a:tblPr>
              <a:tblGrid>
                <a:gridCol w="3098132">
                  <a:extLst>
                    <a:ext uri="{9D8B030D-6E8A-4147-A177-3AD203B41FA5}">
                      <a16:colId xmlns:a16="http://schemas.microsoft.com/office/drawing/2014/main" val="20000"/>
                    </a:ext>
                  </a:extLst>
                </a:gridCol>
                <a:gridCol w="2847779">
                  <a:extLst>
                    <a:ext uri="{9D8B030D-6E8A-4147-A177-3AD203B41FA5}">
                      <a16:colId xmlns:a16="http://schemas.microsoft.com/office/drawing/2014/main" val="20001"/>
                    </a:ext>
                  </a:extLst>
                </a:gridCol>
                <a:gridCol w="1902689">
                  <a:extLst>
                    <a:ext uri="{9D8B030D-6E8A-4147-A177-3AD203B41FA5}">
                      <a16:colId xmlns:a16="http://schemas.microsoft.com/office/drawing/2014/main" val="20002"/>
                    </a:ext>
                  </a:extLst>
                </a:gridCol>
              </a:tblGrid>
              <a:tr h="385838">
                <a:tc>
                  <a:txBody>
                    <a:bodyPr/>
                    <a:lstStyle/>
                    <a:p>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Basic</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Expanded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5838">
                <a:tc>
                  <a:txBody>
                    <a:bodyPr/>
                    <a:lstStyle/>
                    <a:p>
                      <a:r>
                        <a:rPr lang="en-US" sz="1600" dirty="0">
                          <a:solidFill>
                            <a:schemeClr val="tx1"/>
                          </a:solidFill>
                        </a:rPr>
                        <a:t>Employee</a:t>
                      </a:r>
                      <a:r>
                        <a:rPr lang="en-US" sz="1600" baseline="0" dirty="0">
                          <a:solidFill>
                            <a:schemeClr val="tx1"/>
                          </a:solidFill>
                        </a:rPr>
                        <a:t> Only</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$3.18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$6.30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838">
                <a:tc>
                  <a:txBody>
                    <a:bodyPr/>
                    <a:lstStyle/>
                    <a:p>
                      <a:r>
                        <a:rPr lang="en-US" sz="1600" dirty="0">
                          <a:solidFill>
                            <a:schemeClr val="tx1"/>
                          </a:solidFill>
                        </a:rPr>
                        <a:t>Employee +</a:t>
                      </a:r>
                      <a:r>
                        <a:rPr lang="en-US" sz="1600" baseline="0" dirty="0">
                          <a:solidFill>
                            <a:schemeClr val="tx1"/>
                          </a:solidFill>
                        </a:rPr>
                        <a:t> Child(ren)</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$6.35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$12.60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58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Employee +</a:t>
                      </a:r>
                      <a:r>
                        <a:rPr lang="en-US" sz="1600" baseline="0" dirty="0">
                          <a:solidFill>
                            <a:schemeClr val="tx1"/>
                          </a:solidFill>
                        </a:rPr>
                        <a:t> Spouse</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$6.03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$11.98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4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Employee +</a:t>
                      </a:r>
                      <a:r>
                        <a:rPr lang="en-US" sz="1600" baseline="0" dirty="0">
                          <a:solidFill>
                            <a:schemeClr val="tx1"/>
                          </a:solidFill>
                        </a:rPr>
                        <a:t> Spouse + Child(ren)</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$9.33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rPr>
                        <a:t>$18.54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a:extLst>
              <a:ext uri="{FF2B5EF4-FFF2-40B4-BE49-F238E27FC236}">
                <a16:creationId xmlns:a16="http://schemas.microsoft.com/office/drawing/2014/main" id="{50090A73-EAFF-7EFF-49B2-C9E24099E735}"/>
              </a:ext>
            </a:extLst>
          </p:cNvPr>
          <p:cNvSpPr>
            <a:spLocks noGrp="1" noChangeArrowheads="1"/>
          </p:cNvSpPr>
          <p:nvPr>
            <p:ph type="title"/>
          </p:nvPr>
        </p:nvSpPr>
        <p:spPr/>
        <p:txBody>
          <a:bodyPr/>
          <a:lstStyle/>
          <a:p>
            <a:endParaRPr lang="en-US" altLang="en-US"/>
          </a:p>
        </p:txBody>
      </p:sp>
      <p:sp>
        <p:nvSpPr>
          <p:cNvPr id="83971" name="Content Placeholder 3">
            <a:extLst>
              <a:ext uri="{FF2B5EF4-FFF2-40B4-BE49-F238E27FC236}">
                <a16:creationId xmlns:a16="http://schemas.microsoft.com/office/drawing/2014/main" id="{6C2F592D-34C4-6B6D-BA4B-964CFC86E802}"/>
              </a:ext>
            </a:extLst>
          </p:cNvPr>
          <p:cNvSpPr>
            <a:spLocks noGrp="1"/>
          </p:cNvSpPr>
          <p:nvPr>
            <p:ph idx="1"/>
          </p:nvPr>
        </p:nvSpPr>
        <p:spPr>
          <a:xfrm>
            <a:off x="457200" y="1600200"/>
            <a:ext cx="8229600" cy="4525963"/>
          </a:xfrm>
        </p:spPr>
        <p:txBody>
          <a:bodyPr/>
          <a:lstStyle/>
          <a:p>
            <a:endParaRPr lang="en-US" altLang="en-US"/>
          </a:p>
        </p:txBody>
      </p:sp>
      <p:sp>
        <p:nvSpPr>
          <p:cNvPr id="83972" name="Slide Number Placeholder 3">
            <a:extLst>
              <a:ext uri="{FF2B5EF4-FFF2-40B4-BE49-F238E27FC236}">
                <a16:creationId xmlns:a16="http://schemas.microsoft.com/office/drawing/2014/main" id="{1E47C1EC-3CD8-CBF3-3364-D58A067B73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fld id="{A8F5009A-090E-495F-8D76-DDDE35A2AB35}" type="slidenum">
              <a:rPr lang="en-US" altLang="en-US" smtClean="0"/>
              <a:pPr/>
              <a:t>40</a:t>
            </a:fld>
            <a:endParaRPr lang="en-US" altLang="en-US"/>
          </a:p>
        </p:txBody>
      </p:sp>
      <p:pic>
        <p:nvPicPr>
          <p:cNvPr id="83973" name="Picture 4">
            <a:extLst>
              <a:ext uri="{FF2B5EF4-FFF2-40B4-BE49-F238E27FC236}">
                <a16:creationId xmlns:a16="http://schemas.microsoft.com/office/drawing/2014/main" id="{9AEFC8C0-4D35-FF48-761B-D4EECC96D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30">
            <a:extLst>
              <a:ext uri="{FF2B5EF4-FFF2-40B4-BE49-F238E27FC236}">
                <a16:creationId xmlns:a16="http://schemas.microsoft.com/office/drawing/2014/main" id="{61A61819-2F0A-CA84-2596-B0AEE361BB3B}"/>
              </a:ext>
            </a:extLst>
          </p:cNvPr>
          <p:cNvSpPr>
            <a:spLocks noChangeArrowheads="1"/>
          </p:cNvSpPr>
          <p:nvPr/>
        </p:nvSpPr>
        <p:spPr bwMode="auto">
          <a:xfrm>
            <a:off x="609600" y="25908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3600" b="1">
                <a:solidFill>
                  <a:srgbClr val="FFFFFF"/>
                </a:solidFill>
              </a:rPr>
              <a:t>Thank you for your attention during this presentation. </a:t>
            </a:r>
          </a:p>
          <a:p>
            <a:pPr algn="ctr" eaLnBrk="1" hangingPunct="1">
              <a:lnSpc>
                <a:spcPct val="100000"/>
              </a:lnSpc>
              <a:spcBef>
                <a:spcPct val="0"/>
              </a:spcBef>
              <a:buClrTx/>
              <a:buFontTx/>
              <a:buNone/>
            </a:pPr>
            <a:endParaRPr lang="en-US" altLang="en-US" b="1">
              <a:solidFill>
                <a:srgbClr val="FFFFFF"/>
              </a:solidFill>
            </a:endParaRPr>
          </a:p>
          <a:p>
            <a:pPr algn="ctr" eaLnBrk="1" hangingPunct="1">
              <a:lnSpc>
                <a:spcPct val="100000"/>
              </a:lnSpc>
              <a:spcBef>
                <a:spcPct val="0"/>
              </a:spcBef>
              <a:buClrTx/>
              <a:buFontTx/>
              <a:buNone/>
            </a:pPr>
            <a:endParaRPr lang="en-US" altLang="en-US" b="1">
              <a:solidFill>
                <a:srgbClr val="FFFFFF"/>
              </a:solidFill>
            </a:endParaRPr>
          </a:p>
          <a:p>
            <a:pPr algn="ctr" eaLnBrk="1" hangingPunct="1">
              <a:lnSpc>
                <a:spcPct val="100000"/>
              </a:lnSpc>
              <a:spcBef>
                <a:spcPct val="0"/>
              </a:spcBef>
              <a:buClrTx/>
              <a:buFontTx/>
              <a:buNone/>
            </a:pPr>
            <a:r>
              <a:rPr lang="en-US" altLang="en-US" b="1">
                <a:solidFill>
                  <a:srgbClr val="FFFFFF"/>
                </a:solidFill>
              </a:rPr>
              <a:t>More information is available at </a:t>
            </a:r>
          </a:p>
          <a:p>
            <a:pPr algn="ctr" eaLnBrk="1" hangingPunct="1">
              <a:lnSpc>
                <a:spcPct val="100000"/>
              </a:lnSpc>
              <a:spcBef>
                <a:spcPct val="0"/>
              </a:spcBef>
              <a:buClrTx/>
              <a:buFontTx/>
              <a:buNone/>
            </a:pPr>
            <a:r>
              <a:rPr lang="en-US" altLang="en-US">
                <a:solidFill>
                  <a:srgbClr val="000000"/>
                </a:solidFill>
                <a:hlinkClick r:id="rId5"/>
              </a:rPr>
              <a:t>www. tn.gov/finance/section/fa-benefits</a:t>
            </a:r>
            <a:endParaRPr lang="en-US" altLang="en-US" b="1">
              <a:solidFill>
                <a:srgbClr val="FFFFFF"/>
              </a:solidFill>
            </a:endParaRPr>
          </a:p>
          <a:p>
            <a:pPr algn="ctr" eaLnBrk="1" hangingPunct="1">
              <a:lnSpc>
                <a:spcPct val="100000"/>
              </a:lnSpc>
              <a:spcBef>
                <a:spcPct val="0"/>
              </a:spcBef>
              <a:buClrTx/>
              <a:buFontTx/>
              <a:buNone/>
            </a:pPr>
            <a:endParaRPr lang="en-US" altLang="en-US" b="1">
              <a:solidFill>
                <a:srgbClr val="FFFFFF"/>
              </a:solidFill>
            </a:endParaRPr>
          </a:p>
          <a:p>
            <a:pPr algn="ctr" eaLnBrk="1" hangingPunct="1">
              <a:lnSpc>
                <a:spcPct val="100000"/>
              </a:lnSpc>
              <a:spcBef>
                <a:spcPct val="0"/>
              </a:spcBef>
              <a:buClrTx/>
              <a:buFontTx/>
              <a:buNone/>
            </a:pPr>
            <a:endParaRPr lang="en-US" altLang="en-US" b="1">
              <a:solidFill>
                <a:srgbClr val="FFFFFF"/>
              </a:solidFill>
            </a:endParaRPr>
          </a:p>
          <a:p>
            <a:pPr eaLnBrk="1" hangingPunct="1">
              <a:lnSpc>
                <a:spcPct val="100000"/>
              </a:lnSpc>
              <a:spcBef>
                <a:spcPct val="0"/>
              </a:spcBef>
              <a:buClrTx/>
              <a:buFontTx/>
              <a:buNone/>
            </a:pPr>
            <a:r>
              <a:rPr lang="en-US" altLang="en-US" sz="2400" b="1">
                <a:solidFill>
                  <a:srgbClr val="FFFFFF"/>
                </a:solidFill>
              </a:rPr>
              <a:t>If you have questions, please ask your Agency Benefits Coordinator at this time.  </a:t>
            </a:r>
            <a:br>
              <a:rPr lang="en-US" altLang="en-US" sz="2600" b="1">
                <a:solidFill>
                  <a:srgbClr val="FFFFFF"/>
                </a:solidFill>
                <a:latin typeface="Calibri" panose="020F0502020204030204" pitchFamily="34" charset="0"/>
              </a:rPr>
            </a:br>
            <a:endParaRPr lang="en-US" altLang="en-US" sz="2600" b="1">
              <a:solidFill>
                <a:srgbClr val="FFFFFF"/>
              </a:solidFill>
              <a:latin typeface="Calibri" panose="020F050202020403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2937C7E4-B2FF-2F01-BC95-BD02BD83AC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563F7730-BFAB-4182-966B-874E4AFD0DE5}" type="slidenum">
              <a:rPr lang="en-US" altLang="en-US" sz="1200" smtClean="0"/>
              <a:pPr>
                <a:lnSpc>
                  <a:spcPct val="100000"/>
                </a:lnSpc>
                <a:spcBef>
                  <a:spcPct val="0"/>
                </a:spcBef>
                <a:buClrTx/>
                <a:buFontTx/>
                <a:buNone/>
              </a:pPr>
              <a:t>4</a:t>
            </a:fld>
            <a:endParaRPr lang="en-US" altLang="en-US" sz="1200"/>
          </a:p>
        </p:txBody>
      </p:sp>
      <p:sp>
        <p:nvSpPr>
          <p:cNvPr id="12291" name="Rectangle 2">
            <a:extLst>
              <a:ext uri="{FF2B5EF4-FFF2-40B4-BE49-F238E27FC236}">
                <a16:creationId xmlns:a16="http://schemas.microsoft.com/office/drawing/2014/main" id="{38C24AD2-CEE2-CB87-F718-FC4FBC602CB6}"/>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Plan Options (PPOs)</a:t>
            </a:r>
          </a:p>
        </p:txBody>
      </p:sp>
      <p:sp>
        <p:nvSpPr>
          <p:cNvPr id="12292" name="Text Box 64">
            <a:extLst>
              <a:ext uri="{FF2B5EF4-FFF2-40B4-BE49-F238E27FC236}">
                <a16:creationId xmlns:a16="http://schemas.microsoft.com/office/drawing/2014/main" id="{C6CDB5AA-5F26-F0A0-B3BB-41CEB0BCBA41}"/>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12293" name="Rectangle 18">
            <a:extLst>
              <a:ext uri="{FF2B5EF4-FFF2-40B4-BE49-F238E27FC236}">
                <a16:creationId xmlns:a16="http://schemas.microsoft.com/office/drawing/2014/main" id="{B652263F-74DC-39A9-E5AC-6203573963DB}"/>
              </a:ext>
            </a:extLst>
          </p:cNvPr>
          <p:cNvSpPr>
            <a:spLocks noChangeArrowheads="1"/>
          </p:cNvSpPr>
          <p:nvPr/>
        </p:nvSpPr>
        <p:spPr bwMode="auto">
          <a:xfrm>
            <a:off x="533400" y="1676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395288" indent="-1841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buClr>
                <a:schemeClr val="accent2"/>
              </a:buClr>
              <a:buSzPct val="110000"/>
              <a:buFontTx/>
              <a:buChar char="•"/>
            </a:pPr>
            <a:r>
              <a:rPr lang="en-US" altLang="en-US" sz="2000"/>
              <a:t>There are two PPO Health Insurance Plan options available to you:</a:t>
            </a:r>
          </a:p>
          <a:p>
            <a:pPr lvl="1" eaLnBrk="1" hangingPunct="1">
              <a:buClr>
                <a:schemeClr val="accent2"/>
              </a:buClr>
              <a:buSzPct val="110000"/>
              <a:buFontTx/>
              <a:buChar char="•"/>
            </a:pPr>
            <a:r>
              <a:rPr lang="en-US" altLang="en-US" sz="1600"/>
              <a:t>Premier PPO</a:t>
            </a:r>
          </a:p>
          <a:p>
            <a:pPr lvl="1" eaLnBrk="1" hangingPunct="1">
              <a:spcAft>
                <a:spcPct val="40000"/>
              </a:spcAft>
              <a:buClr>
                <a:schemeClr val="accent2"/>
              </a:buClr>
              <a:buSzPct val="110000"/>
              <a:buFontTx/>
              <a:buChar char="•"/>
            </a:pPr>
            <a:r>
              <a:rPr lang="en-US" altLang="en-US" sz="1600"/>
              <a:t>Standard PPO</a:t>
            </a:r>
            <a:endParaRPr lang="en-US" altLang="en-US" sz="900"/>
          </a:p>
          <a:p>
            <a:pPr>
              <a:spcAft>
                <a:spcPct val="40000"/>
              </a:spcAft>
              <a:buClr>
                <a:schemeClr val="accent2"/>
              </a:buClr>
              <a:buSzPct val="110000"/>
              <a:buFontTx/>
              <a:buChar char="•"/>
            </a:pPr>
            <a:r>
              <a:rPr lang="en-US" altLang="en-US" sz="2000"/>
              <a:t>Both of these plan options are Preferred Provider Organizations (PPOs)</a:t>
            </a:r>
          </a:p>
          <a:p>
            <a:pPr>
              <a:spcAft>
                <a:spcPct val="20000"/>
              </a:spcAft>
              <a:buClr>
                <a:schemeClr val="accent2"/>
              </a:buClr>
              <a:buSzPct val="110000"/>
              <a:buFontTx/>
              <a:buChar char="•"/>
            </a:pPr>
            <a:r>
              <a:rPr lang="en-US" altLang="en-US" sz="2000"/>
              <a:t>How a PPO Works: </a:t>
            </a:r>
          </a:p>
          <a:p>
            <a:pPr lvl="1">
              <a:spcAft>
                <a:spcPct val="40000"/>
              </a:spcAft>
              <a:buClr>
                <a:schemeClr val="accent2"/>
              </a:buClr>
              <a:buSzPct val="110000"/>
              <a:buFontTx/>
              <a:buChar char="•"/>
            </a:pPr>
            <a:r>
              <a:rPr lang="en-US" altLang="en-US" sz="1600"/>
              <a:t>Visit any doctor or hospital you want</a:t>
            </a:r>
          </a:p>
          <a:p>
            <a:pPr lvl="1" eaLnBrk="1" hangingPunct="1">
              <a:spcAft>
                <a:spcPct val="40000"/>
              </a:spcAft>
              <a:buClr>
                <a:schemeClr val="accent2"/>
              </a:buClr>
              <a:buSzPct val="110000"/>
              <a:buFontTx/>
              <a:buChar char="•"/>
            </a:pPr>
            <a:r>
              <a:rPr lang="en-US" altLang="en-US" sz="1600"/>
              <a:t>However, the PPO has a list of </a:t>
            </a:r>
            <a:r>
              <a:rPr lang="en-US" altLang="en-US" sz="1600" b="1"/>
              <a:t>in-network</a:t>
            </a:r>
            <a:r>
              <a:rPr lang="en-US" altLang="en-US" sz="1600"/>
              <a:t> doctors, hospitals and other providers that you are encouraged to use</a:t>
            </a:r>
          </a:p>
          <a:p>
            <a:pPr lvl="1" eaLnBrk="1" hangingPunct="1">
              <a:spcAft>
                <a:spcPct val="40000"/>
              </a:spcAft>
              <a:buClr>
                <a:schemeClr val="accent2"/>
              </a:buClr>
              <a:buSzPct val="110000"/>
              <a:buFontTx/>
              <a:buChar char="•"/>
            </a:pPr>
            <a:r>
              <a:rPr lang="en-US" altLang="en-US" sz="1600"/>
              <a:t>These in-network providers have agreed to take lower fees so you pay less for services</a:t>
            </a:r>
          </a:p>
          <a:p>
            <a:pPr lvl="1" eaLnBrk="1" hangingPunct="1">
              <a:spcAft>
                <a:spcPct val="40000"/>
              </a:spcAft>
              <a:buClr>
                <a:schemeClr val="accent2"/>
              </a:buClr>
              <a:buSzPct val="110000"/>
              <a:buFontTx/>
              <a:buChar char="•"/>
            </a:pPr>
            <a:r>
              <a:rPr lang="en-US" altLang="en-US" sz="1600"/>
              <a:t>You will pay </a:t>
            </a:r>
            <a:r>
              <a:rPr lang="en-US" altLang="en-US" sz="1600" b="1"/>
              <a:t>more</a:t>
            </a:r>
            <a:r>
              <a:rPr lang="en-US" altLang="en-US" sz="1600"/>
              <a:t> for non-emergency services from </a:t>
            </a:r>
            <a:r>
              <a:rPr lang="en-US" altLang="en-US" sz="1600" b="1"/>
              <a:t>out-of-</a:t>
            </a:r>
            <a:br>
              <a:rPr lang="en-US" altLang="en-US" sz="1600" b="1"/>
            </a:br>
            <a:r>
              <a:rPr lang="en-US" altLang="en-US" sz="1600" b="1"/>
              <a:t>network </a:t>
            </a:r>
            <a:r>
              <a:rPr lang="en-US" altLang="en-US" sz="1600"/>
              <a:t>providers</a:t>
            </a:r>
          </a:p>
        </p:txBody>
      </p:sp>
      <p:sp>
        <p:nvSpPr>
          <p:cNvPr id="7" name="TextBox 1">
            <a:extLst>
              <a:ext uri="{FF2B5EF4-FFF2-40B4-BE49-F238E27FC236}">
                <a16:creationId xmlns:a16="http://schemas.microsoft.com/office/drawing/2014/main" id="{C27A49F4-80CA-C943-CE4F-0A68C3C1F973}"/>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3"/>
              </a:rPr>
              <a:t>www.partnersforhealthtn.gov</a:t>
            </a:r>
            <a:r>
              <a:rPr lang="en-US" sz="1400" b="1" dirty="0">
                <a:cs typeface="+mn-cs"/>
              </a:rPr>
              <a:t>       </a:t>
            </a:r>
            <a:r>
              <a:rPr lang="en-US" sz="1400" b="1" dirty="0">
                <a:solidFill>
                  <a:schemeClr val="accent1">
                    <a:lumMod val="50000"/>
                  </a:schemeClr>
                </a:solidFill>
                <a:cs typeface="+mn-cs"/>
              </a:rPr>
              <a:t>1-800-253-9981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76110DB0-56BA-3253-425B-275343D518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6D114D7B-E6D3-4150-B0CB-F0EBEEC5AEF0}" type="slidenum">
              <a:rPr lang="en-US" altLang="en-US" sz="1200" smtClean="0"/>
              <a:pPr>
                <a:lnSpc>
                  <a:spcPct val="100000"/>
                </a:lnSpc>
                <a:spcBef>
                  <a:spcPct val="0"/>
                </a:spcBef>
                <a:buClrTx/>
                <a:buFontTx/>
                <a:buNone/>
              </a:pPr>
              <a:t>5</a:t>
            </a:fld>
            <a:endParaRPr lang="en-US" altLang="en-US" sz="1200"/>
          </a:p>
        </p:txBody>
      </p:sp>
      <p:sp>
        <p:nvSpPr>
          <p:cNvPr id="14339" name="Rectangle 2">
            <a:extLst>
              <a:ext uri="{FF2B5EF4-FFF2-40B4-BE49-F238E27FC236}">
                <a16:creationId xmlns:a16="http://schemas.microsoft.com/office/drawing/2014/main" id="{37A2E3C7-B5EA-F0D9-440B-C768F5A439C7}"/>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14340" name="Text Box 64">
            <a:extLst>
              <a:ext uri="{FF2B5EF4-FFF2-40B4-BE49-F238E27FC236}">
                <a16:creationId xmlns:a16="http://schemas.microsoft.com/office/drawing/2014/main" id="{4D5E9248-8811-D933-0860-6FEB4166EFA8}"/>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579E6C45-A789-2FB9-3207-E8BB607503EB}"/>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8" name="Rectangle 3">
            <a:extLst>
              <a:ext uri="{FF2B5EF4-FFF2-40B4-BE49-F238E27FC236}">
                <a16:creationId xmlns:a16="http://schemas.microsoft.com/office/drawing/2014/main" id="{7E13F752-7059-6823-04C3-636D4910BC4C}"/>
              </a:ext>
            </a:extLst>
          </p:cNvPr>
          <p:cNvSpPr txBox="1">
            <a:spLocks noChangeArrowheads="1"/>
          </p:cNvSpPr>
          <p:nvPr/>
        </p:nvSpPr>
        <p:spPr bwMode="auto">
          <a:xfrm>
            <a:off x="76200" y="1676400"/>
            <a:ext cx="8312150" cy="4038600"/>
          </a:xfrm>
          <a:prstGeom prst="rect">
            <a:avLst/>
          </a:prstGeom>
          <a:noFill/>
          <a:ln>
            <a:noFill/>
            <a:miter lim="800000"/>
            <a:headEnd/>
            <a:tailEnd/>
          </a:ln>
        </p:spPr>
        <p:txBody>
          <a:bodyPr/>
          <a:lstStyle>
            <a:lvl1pPr marL="209550" indent="-209550" algn="l" rtl="0" eaLnBrk="0" fontAlgn="base" hangingPunct="0">
              <a:lnSpc>
                <a:spcPct val="90000"/>
              </a:lnSpc>
              <a:spcBef>
                <a:spcPct val="65000"/>
              </a:spcBef>
              <a:spcAft>
                <a:spcPct val="0"/>
              </a:spcAft>
              <a:buClr>
                <a:schemeClr val="folHlink"/>
              </a:buClr>
              <a:buFont typeface="Wingdings" pitchFamily="2" charset="2"/>
              <a:defRPr sz="2200">
                <a:solidFill>
                  <a:schemeClr val="tx1"/>
                </a:solidFill>
                <a:latin typeface="+mn-lt"/>
                <a:ea typeface="+mn-ea"/>
                <a:cs typeface="+mn-cs"/>
              </a:defRPr>
            </a:lvl1pPr>
            <a:lvl2pPr marL="395288" indent="-184150" algn="l" rtl="0" eaLnBrk="0" fontAlgn="base" hangingPunct="0">
              <a:lnSpc>
                <a:spcPct val="90000"/>
              </a:lnSpc>
              <a:spcBef>
                <a:spcPct val="30000"/>
              </a:spcBef>
              <a:spcAft>
                <a:spcPct val="0"/>
              </a:spcAft>
              <a:buClr>
                <a:schemeClr val="folHlink"/>
              </a:buClr>
              <a:buFont typeface="Symbol" pitchFamily="18" charset="2"/>
              <a:buChar char="·"/>
              <a:defRPr>
                <a:solidFill>
                  <a:schemeClr val="tx1"/>
                </a:solidFill>
                <a:latin typeface="+mn-lt"/>
              </a:defRPr>
            </a:lvl2pPr>
            <a:lvl3pPr marL="593725" indent="-196850" algn="l" rtl="0" eaLnBrk="0" fontAlgn="base" hangingPunct="0">
              <a:lnSpc>
                <a:spcPct val="90000"/>
              </a:lnSpc>
              <a:spcBef>
                <a:spcPct val="15000"/>
              </a:spcBef>
              <a:spcAft>
                <a:spcPct val="0"/>
              </a:spcAft>
              <a:buClr>
                <a:schemeClr val="folHlink"/>
              </a:buClr>
              <a:buChar char="–"/>
              <a:defRPr>
                <a:solidFill>
                  <a:schemeClr val="tx1"/>
                </a:solidFill>
                <a:latin typeface="+mn-lt"/>
              </a:defRPr>
            </a:lvl3pPr>
            <a:lvl4pPr marL="792163" indent="-196850" algn="l" rtl="0" eaLnBrk="0" fontAlgn="base" hangingPunct="0">
              <a:lnSpc>
                <a:spcPct val="90000"/>
              </a:lnSpc>
              <a:spcBef>
                <a:spcPct val="15000"/>
              </a:spcBef>
              <a:spcAft>
                <a:spcPct val="0"/>
              </a:spcAft>
              <a:buClr>
                <a:schemeClr val="folHlink"/>
              </a:buClr>
              <a:buChar char="»"/>
              <a:defRPr>
                <a:solidFill>
                  <a:schemeClr val="tx1"/>
                </a:solidFill>
                <a:latin typeface="+mn-lt"/>
              </a:defRPr>
            </a:lvl4pPr>
            <a:lvl5pPr marL="9779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5pPr>
            <a:lvl6pPr marL="14351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6pPr>
            <a:lvl7pPr marL="18923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7pPr>
            <a:lvl8pPr marL="23495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8pPr>
            <a:lvl9pPr marL="2806700" indent="-184150" algn="l" rtl="0" eaLnBrk="0" fontAlgn="base" hangingPunct="0">
              <a:lnSpc>
                <a:spcPct val="90000"/>
              </a:lnSpc>
              <a:spcBef>
                <a:spcPct val="15000"/>
              </a:spcBef>
              <a:spcAft>
                <a:spcPct val="0"/>
              </a:spcAft>
              <a:buClr>
                <a:schemeClr val="folHlink"/>
              </a:buClr>
              <a:buChar char="›"/>
              <a:defRPr>
                <a:solidFill>
                  <a:schemeClr val="tx1"/>
                </a:solidFill>
                <a:latin typeface="+mn-lt"/>
              </a:defRPr>
            </a:lvl9pPr>
          </a:lstStyle>
          <a:p>
            <a:pPr eaLnBrk="1" hangingPunct="1">
              <a:lnSpc>
                <a:spcPct val="100000"/>
              </a:lnSpc>
              <a:spcBef>
                <a:spcPts val="600"/>
              </a:spcBef>
              <a:spcAft>
                <a:spcPts val="600"/>
              </a:spcAft>
              <a:buClr>
                <a:schemeClr val="accent2"/>
              </a:buClr>
              <a:buSzPct val="110000"/>
              <a:buFontTx/>
              <a:buNone/>
              <a:defRPr/>
            </a:pPr>
            <a:r>
              <a:rPr lang="en-US" sz="2400" b="1" kern="0" dirty="0">
                <a:solidFill>
                  <a:schemeClr val="accent2"/>
                </a:solidFill>
                <a:latin typeface="+mj-lt"/>
              </a:rPr>
              <a:t>Preferred Provider Organizations (PPOs)</a:t>
            </a:r>
          </a:p>
          <a:p>
            <a:pPr marL="285750" lvl="2"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2000" b="1" kern="0" dirty="0"/>
              <a:t>Premier PPO and Standard PPO </a:t>
            </a:r>
          </a:p>
          <a:p>
            <a:pPr marL="450850"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Offer same services and treatments </a:t>
            </a:r>
          </a:p>
          <a:p>
            <a:pPr marL="450850"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Pay less in copays and coinsurance with the Premier PPO versus the Standard PPO</a:t>
            </a:r>
          </a:p>
          <a:p>
            <a:pPr marL="450850"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Pay deductible first before coinsurance applies</a:t>
            </a:r>
          </a:p>
          <a:p>
            <a:pPr marL="450850"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Separate out-of-pocket maximums for medical and pharmacy</a:t>
            </a:r>
          </a:p>
          <a:p>
            <a:pPr marL="450850"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Pay for prescriptions with </a:t>
            </a:r>
            <a:r>
              <a:rPr lang="en-US" sz="1600" kern="0" dirty="0" err="1">
                <a:latin typeface="Arial Condensed Bold"/>
              </a:rPr>
              <a:t>copays</a:t>
            </a:r>
            <a:endParaRPr lang="en-US" sz="1600" kern="0" dirty="0">
              <a:latin typeface="Arial Condensed Bold"/>
            </a:endParaRPr>
          </a:p>
          <a:p>
            <a:pPr marL="450850" lvl="4"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r>
              <a:rPr lang="en-US" sz="1600" kern="0" dirty="0">
                <a:latin typeface="Arial Condensed Bold"/>
              </a:rPr>
              <a:t>When out-of-pocket maximum reached  the plan pays 100% for in-network services</a:t>
            </a:r>
          </a:p>
          <a:p>
            <a:pPr marL="484188" lvl="3" indent="-228600" eaLnBrk="1" hangingPunct="1">
              <a:lnSpc>
                <a:spcPct val="100000"/>
              </a:lnSpc>
              <a:spcBef>
                <a:spcPts val="600"/>
              </a:spcBef>
              <a:spcAft>
                <a:spcPts val="600"/>
              </a:spcAft>
              <a:buClr>
                <a:schemeClr val="accent2"/>
              </a:buClr>
              <a:buSzPct val="110000"/>
              <a:buFont typeface="Arial" panose="020B0604020202020204" pitchFamily="34" charset="0"/>
              <a:buChar char="•"/>
              <a:defRPr/>
            </a:pPr>
            <a:endParaRPr lang="en-US" sz="1200" kern="0" dirty="0">
              <a:latin typeface="Arial Condensed Bold"/>
            </a:endParaRPr>
          </a:p>
          <a:p>
            <a:pPr marL="604838" lvl="1" indent="-419100" eaLnBrk="1" hangingPunct="1">
              <a:lnSpc>
                <a:spcPct val="80000"/>
              </a:lnSpc>
              <a:spcBef>
                <a:spcPts val="0"/>
              </a:spcBef>
              <a:spcAft>
                <a:spcPts val="600"/>
              </a:spcAft>
              <a:buClr>
                <a:schemeClr val="accent2"/>
              </a:buClr>
              <a:buSzPct val="80000"/>
              <a:buFont typeface="Symbol" pitchFamily="18" charset="2"/>
              <a:buNone/>
              <a:defRPr/>
            </a:pPr>
            <a:endParaRPr lang="en-US" kern="0" dirty="0"/>
          </a:p>
        </p:txBody>
      </p:sp>
      <p:sp>
        <p:nvSpPr>
          <p:cNvPr id="14343" name="Text Box 13">
            <a:extLst>
              <a:ext uri="{FF2B5EF4-FFF2-40B4-BE49-F238E27FC236}">
                <a16:creationId xmlns:a16="http://schemas.microsoft.com/office/drawing/2014/main" id="{D3D4E23D-827B-CE98-A8FB-0DE261B6878A}"/>
              </a:ext>
            </a:extLst>
          </p:cNvPr>
          <p:cNvSpPr txBox="1">
            <a:spLocks noChangeArrowheads="1"/>
          </p:cNvSpPr>
          <p:nvPr/>
        </p:nvSpPr>
        <p:spPr bwMode="auto">
          <a:xfrm>
            <a:off x="76200" y="476250"/>
            <a:ext cx="685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a:solidFill>
                  <a:schemeClr val="accent2"/>
                </a:solidFill>
                <a:sym typeface="Wingdings" panose="05000000000000000000" pitchFamily="2" charset="2"/>
              </a:rPr>
              <a: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2EFA08CA-1301-A79C-824F-DDEE5EC827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352B23A1-2F21-4F5C-ABF5-9F662D949EFE}" type="slidenum">
              <a:rPr lang="en-US" altLang="en-US" sz="1200" smtClean="0"/>
              <a:pPr>
                <a:lnSpc>
                  <a:spcPct val="100000"/>
                </a:lnSpc>
                <a:spcBef>
                  <a:spcPct val="0"/>
                </a:spcBef>
                <a:buClrTx/>
                <a:buFontTx/>
                <a:buNone/>
              </a:pPr>
              <a:t>6</a:t>
            </a:fld>
            <a:endParaRPr lang="en-US" altLang="en-US" sz="1200"/>
          </a:p>
        </p:txBody>
      </p:sp>
      <p:sp>
        <p:nvSpPr>
          <p:cNvPr id="16387" name="Rectangle 2">
            <a:extLst>
              <a:ext uri="{FF2B5EF4-FFF2-40B4-BE49-F238E27FC236}">
                <a16:creationId xmlns:a16="http://schemas.microsoft.com/office/drawing/2014/main" id="{24F1166A-607E-0464-9B44-120B0977F224}"/>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16388" name="Text Box 64">
            <a:extLst>
              <a:ext uri="{FF2B5EF4-FFF2-40B4-BE49-F238E27FC236}">
                <a16:creationId xmlns:a16="http://schemas.microsoft.com/office/drawing/2014/main" id="{8AF60D3B-0F3E-DA98-0C7E-7F5AFF58EC4B}"/>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CB80C77B-6A64-2F7D-17BC-85F551FCE468}"/>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16390" name="Content Placeholder 2">
            <a:extLst>
              <a:ext uri="{FF2B5EF4-FFF2-40B4-BE49-F238E27FC236}">
                <a16:creationId xmlns:a16="http://schemas.microsoft.com/office/drawing/2014/main" id="{01B86E93-8F03-3889-B873-A4E6D986B61C}"/>
              </a:ext>
            </a:extLst>
          </p:cNvPr>
          <p:cNvSpPr>
            <a:spLocks noGrp="1"/>
          </p:cNvSpPr>
          <p:nvPr>
            <p:ph idx="1"/>
          </p:nvPr>
        </p:nvSpPr>
        <p:spPr>
          <a:xfrm>
            <a:off x="304800" y="1752600"/>
            <a:ext cx="8686800" cy="4876800"/>
          </a:xfrm>
        </p:spPr>
        <p:txBody>
          <a:bodyPr/>
          <a:lstStyle/>
          <a:p>
            <a:pPr marL="0" indent="0">
              <a:buClr>
                <a:srgbClr val="C00000"/>
              </a:buClr>
              <a:buFont typeface="Wingdings" panose="05000000000000000000" pitchFamily="2" charset="2"/>
              <a:buNone/>
            </a:pPr>
            <a:r>
              <a:rPr lang="en-US" altLang="en-US" sz="2400" b="1">
                <a:solidFill>
                  <a:srgbClr val="C00000"/>
                </a:solidFill>
              </a:rPr>
              <a:t>HealthSavings CDHPs</a:t>
            </a:r>
          </a:p>
          <a:p>
            <a:pPr marL="0" indent="0">
              <a:buClr>
                <a:srgbClr val="C00000"/>
              </a:buClr>
              <a:buFont typeface="Wingdings" panose="05000000000000000000" pitchFamily="2" charset="2"/>
              <a:buNone/>
            </a:pPr>
            <a:endParaRPr lang="en-US" altLang="en-US" sz="2000"/>
          </a:p>
          <a:p>
            <a:pPr marL="1111250" lvl="4" indent="-457200">
              <a:buClr>
                <a:srgbClr val="C00000"/>
              </a:buClr>
              <a:buFontTx/>
              <a:buAutoNum type="arabicPeriod"/>
            </a:pPr>
            <a:r>
              <a:rPr lang="en-US" altLang="en-US" sz="1800" b="1"/>
              <a:t>Wellness HealthSavings CDHP </a:t>
            </a:r>
            <a:r>
              <a:rPr lang="en-US" altLang="en-US" sz="1800"/>
              <a:t>–the state will put $500 for employee coverage or $1000 for family coverage into your HSA* </a:t>
            </a:r>
          </a:p>
          <a:p>
            <a:pPr marL="236538" lvl="3" indent="-236538">
              <a:buClr>
                <a:srgbClr val="C00000"/>
              </a:buClr>
              <a:buFontTx/>
              <a:buNone/>
            </a:pPr>
            <a:endParaRPr lang="en-US" altLang="en-US" sz="1800"/>
          </a:p>
          <a:p>
            <a:pPr marL="236538" lvl="3" indent="-236538">
              <a:buClr>
                <a:srgbClr val="C00000"/>
              </a:buClr>
              <a:buFontTx/>
              <a:buNone/>
            </a:pPr>
            <a:endParaRPr lang="en-US" altLang="en-US" sz="1800"/>
          </a:p>
          <a:p>
            <a:pPr marL="236538" lvl="3" indent="-236538">
              <a:buClr>
                <a:srgbClr val="C00000"/>
              </a:buClr>
              <a:buFontTx/>
              <a:buNone/>
            </a:pPr>
            <a:r>
              <a:rPr lang="en-US" altLang="en-US" sz="1600"/>
              <a:t>*New enrollees with hire dates August 2 through Dec 1, will</a:t>
            </a:r>
            <a:r>
              <a:rPr lang="en-US" altLang="en-US" sz="1600" b="1"/>
              <a:t> </a:t>
            </a:r>
            <a:r>
              <a:rPr lang="en-US" altLang="en-US" sz="1600" b="1" u="sng"/>
              <a:t>not</a:t>
            </a:r>
            <a:r>
              <a:rPr lang="en-US" altLang="en-US" sz="1600" b="1"/>
              <a:t> </a:t>
            </a:r>
            <a:r>
              <a:rPr lang="en-US" altLang="en-US" sz="1600"/>
              <a:t>receive a state contribution in the year. </a:t>
            </a:r>
          </a:p>
          <a:p>
            <a:pPr marL="236538" lvl="3" indent="-236538">
              <a:buClr>
                <a:srgbClr val="C00000"/>
              </a:buClr>
              <a:buFontTx/>
              <a:buNone/>
            </a:pPr>
            <a:endParaRPr lang="en-US" altLang="en-US" sz="16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9945EA3C-A9FF-0D99-3862-75D3AF8EFB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a:lnSpc>
                <a:spcPct val="100000"/>
              </a:lnSpc>
              <a:spcBef>
                <a:spcPct val="0"/>
              </a:spcBef>
              <a:buClrTx/>
              <a:buFontTx/>
              <a:buNone/>
            </a:pPr>
            <a:fld id="{2A4A9E67-F120-4B44-8B63-54FA4412A40A}" type="slidenum">
              <a:rPr lang="en-US" altLang="en-US" sz="1200" smtClean="0"/>
              <a:pPr>
                <a:lnSpc>
                  <a:spcPct val="100000"/>
                </a:lnSpc>
                <a:spcBef>
                  <a:spcPct val="0"/>
                </a:spcBef>
                <a:buClrTx/>
                <a:buFontTx/>
                <a:buNone/>
              </a:pPr>
              <a:t>7</a:t>
            </a:fld>
            <a:endParaRPr lang="en-US" altLang="en-US" sz="1200"/>
          </a:p>
        </p:txBody>
      </p:sp>
      <p:sp>
        <p:nvSpPr>
          <p:cNvPr id="18435" name="Rectangle 2">
            <a:extLst>
              <a:ext uri="{FF2B5EF4-FFF2-40B4-BE49-F238E27FC236}">
                <a16:creationId xmlns:a16="http://schemas.microsoft.com/office/drawing/2014/main" id="{EC4CE12F-2FAD-7D7B-6AEC-DE1DEC916C68}"/>
              </a:ext>
            </a:extLst>
          </p:cNvPr>
          <p:cNvSpPr>
            <a:spLocks noGrp="1" noChangeArrowheads="1"/>
          </p:cNvSpPr>
          <p:nvPr>
            <p:ph type="title"/>
          </p:nvPr>
        </p:nvSpPr>
        <p:spPr/>
        <p:txBody>
          <a:bodyPr anchor="b"/>
          <a:lstStyle/>
          <a:p>
            <a:pPr eaLnBrk="1" hangingPunct="1"/>
            <a:r>
              <a:rPr lang="en-US" altLang="en-US" sz="4000">
                <a:solidFill>
                  <a:schemeClr val="bg1"/>
                </a:solidFill>
                <a:latin typeface="Arial Condensed Bold"/>
              </a:rPr>
              <a:t>Health Benefits</a:t>
            </a:r>
          </a:p>
        </p:txBody>
      </p:sp>
      <p:sp>
        <p:nvSpPr>
          <p:cNvPr id="18436" name="Text Box 64">
            <a:extLst>
              <a:ext uri="{FF2B5EF4-FFF2-40B4-BE49-F238E27FC236}">
                <a16:creationId xmlns:a16="http://schemas.microsoft.com/office/drawing/2014/main" id="{0AEA1440-FCC4-67D3-10F8-EF5EE3B329F3}"/>
              </a:ext>
            </a:extLst>
          </p:cNvPr>
          <p:cNvSpPr txBox="1">
            <a:spLocks noChangeArrowheads="1"/>
          </p:cNvSpPr>
          <p:nvPr/>
        </p:nvSpPr>
        <p:spPr bwMode="auto">
          <a:xfrm>
            <a:off x="304800" y="1752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ct val="65000"/>
              </a:spcBef>
              <a:buClr>
                <a:schemeClr val="folHlink"/>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90000"/>
              </a:lnSpc>
              <a:spcBef>
                <a:spcPct val="30000"/>
              </a:spcBef>
              <a:buClr>
                <a:schemeClr val="folHlink"/>
              </a:buClr>
              <a:buFont typeface="Symbol" panose="05050102010706020507" pitchFamily="18" charset="2"/>
              <a:buChar char="·"/>
              <a:defRPr sz="2800">
                <a:solidFill>
                  <a:schemeClr val="tx1"/>
                </a:solidFill>
                <a:latin typeface="Arial" panose="020B0604020202020204" pitchFamily="34" charset="0"/>
              </a:defRPr>
            </a:lvl2pPr>
            <a:lvl3pPr marL="1143000" indent="-228600">
              <a:lnSpc>
                <a:spcPct val="90000"/>
              </a:lnSpc>
              <a:spcBef>
                <a:spcPct val="15000"/>
              </a:spcBef>
              <a:buClr>
                <a:schemeClr val="folHlink"/>
              </a:buClr>
              <a:buChar char="–"/>
              <a:defRPr sz="2400">
                <a:solidFill>
                  <a:schemeClr val="tx1"/>
                </a:solidFill>
                <a:latin typeface="Arial" panose="020B0604020202020204" pitchFamily="34" charset="0"/>
              </a:defRPr>
            </a:lvl3pPr>
            <a:lvl4pPr marL="1600200" indent="-228600">
              <a:lnSpc>
                <a:spcPct val="90000"/>
              </a:lnSpc>
              <a:spcBef>
                <a:spcPct val="15000"/>
              </a:spcBef>
              <a:buClr>
                <a:schemeClr val="folHlink"/>
              </a:buClr>
              <a:buChar char="»"/>
              <a:defRPr sz="2000">
                <a:solidFill>
                  <a:schemeClr val="tx1"/>
                </a:solidFill>
                <a:latin typeface="Arial" panose="020B0604020202020204" pitchFamily="34" charset="0"/>
              </a:defRPr>
            </a:lvl4pPr>
            <a:lvl5pPr marL="2057400" indent="-228600">
              <a:lnSpc>
                <a:spcPct val="90000"/>
              </a:lnSpc>
              <a:spcBef>
                <a:spcPct val="15000"/>
              </a:spcBef>
              <a:buClr>
                <a:schemeClr val="folHlink"/>
              </a:buClr>
              <a:buChar char="›"/>
              <a:defRPr sz="2000">
                <a:solidFill>
                  <a:schemeClr val="tx1"/>
                </a:solidFill>
                <a:latin typeface="Arial" panose="020B0604020202020204"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2000"/>
          </a:p>
        </p:txBody>
      </p:sp>
      <p:sp>
        <p:nvSpPr>
          <p:cNvPr id="7" name="TextBox 1">
            <a:extLst>
              <a:ext uri="{FF2B5EF4-FFF2-40B4-BE49-F238E27FC236}">
                <a16:creationId xmlns:a16="http://schemas.microsoft.com/office/drawing/2014/main" id="{E7EBB5F6-7B15-06ED-CAE8-EE630FC44E5C}"/>
              </a:ext>
            </a:extLst>
          </p:cNvPr>
          <p:cNvSpPr txBox="1">
            <a:spLocks noChangeArrowheads="1"/>
          </p:cNvSpPr>
          <p:nvPr/>
        </p:nvSpPr>
        <p:spPr bwMode="auto">
          <a:xfrm>
            <a:off x="293688" y="6400800"/>
            <a:ext cx="4278312" cy="30797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a:cs typeface="+mn-cs"/>
                <a:hlinkClick r:id="rId4"/>
              </a:rPr>
              <a:t>www.partnersforhealthtn.gov</a:t>
            </a:r>
            <a:r>
              <a:rPr lang="en-US" sz="1400" b="1" dirty="0">
                <a:cs typeface="+mn-cs"/>
              </a:rPr>
              <a:t>       </a:t>
            </a:r>
            <a:r>
              <a:rPr lang="en-US" sz="1400" b="1" dirty="0">
                <a:solidFill>
                  <a:schemeClr val="accent1">
                    <a:lumMod val="50000"/>
                  </a:schemeClr>
                </a:solidFill>
                <a:cs typeface="+mn-cs"/>
              </a:rPr>
              <a:t>1-800-253-9981</a:t>
            </a:r>
          </a:p>
        </p:txBody>
      </p:sp>
      <p:sp>
        <p:nvSpPr>
          <p:cNvPr id="8" name="Content Placeholder 2">
            <a:extLst>
              <a:ext uri="{FF2B5EF4-FFF2-40B4-BE49-F238E27FC236}">
                <a16:creationId xmlns:a16="http://schemas.microsoft.com/office/drawing/2014/main" id="{04043BC9-BAE2-5647-2734-96F7A6E0EC69}"/>
              </a:ext>
            </a:extLst>
          </p:cNvPr>
          <p:cNvSpPr>
            <a:spLocks noGrp="1"/>
          </p:cNvSpPr>
          <p:nvPr>
            <p:ph idx="1"/>
          </p:nvPr>
        </p:nvSpPr>
        <p:spPr>
          <a:xfrm>
            <a:off x="76200" y="1600200"/>
            <a:ext cx="8915400" cy="5124450"/>
          </a:xfrm>
        </p:spPr>
        <p:txBody>
          <a:bodyPr>
            <a:noAutofit/>
          </a:bodyPr>
          <a:lstStyle/>
          <a:p>
            <a:pPr marL="0" indent="0">
              <a:lnSpc>
                <a:spcPct val="115000"/>
              </a:lnSpc>
              <a:spcBef>
                <a:spcPts val="0"/>
              </a:spcBef>
              <a:spcAft>
                <a:spcPts val="0"/>
              </a:spcAft>
              <a:buClr>
                <a:srgbClr val="C00000"/>
              </a:buClr>
              <a:buFont typeface="Wingdings" panose="05000000000000000000" pitchFamily="2" charset="2"/>
              <a:buNone/>
              <a:defRPr/>
            </a:pPr>
            <a:r>
              <a:rPr lang="en-US" sz="2400" b="1" dirty="0">
                <a:solidFill>
                  <a:srgbClr val="C00000"/>
                </a:solidFill>
                <a:ea typeface="Calibri"/>
                <a:cs typeface="Arial" panose="020B0604020202020204" pitchFamily="34" charset="0"/>
              </a:rPr>
              <a:t>With the HealthSavings CDHP options you have:</a:t>
            </a:r>
          </a:p>
          <a:p>
            <a:pPr marL="0" indent="0">
              <a:lnSpc>
                <a:spcPct val="115000"/>
              </a:lnSpc>
              <a:spcBef>
                <a:spcPts val="0"/>
              </a:spcBef>
              <a:spcAft>
                <a:spcPts val="0"/>
              </a:spcAft>
              <a:buClr>
                <a:srgbClr val="C00000"/>
              </a:buClr>
              <a:buFont typeface="Wingdings" panose="05000000000000000000" pitchFamily="2" charset="2"/>
              <a:buNone/>
              <a:defRPr/>
            </a:pPr>
            <a:endParaRPr lang="en-US" sz="2400" b="1" dirty="0">
              <a:solidFill>
                <a:srgbClr val="C00000"/>
              </a:solidFill>
              <a:ea typeface="Calibri"/>
              <a:cs typeface="Arial" panose="020B0604020202020204" pitchFamily="34" charset="0"/>
            </a:endParaRPr>
          </a:p>
          <a:p>
            <a:pPr marL="452438" indent="0">
              <a:lnSpc>
                <a:spcPct val="115000"/>
              </a:lnSpc>
              <a:spcBef>
                <a:spcPts val="0"/>
              </a:spcBef>
              <a:spcAft>
                <a:spcPts val="0"/>
              </a:spcAft>
              <a:buClr>
                <a:srgbClr val="C00000"/>
              </a:buClr>
              <a:buFont typeface="Arial" panose="020B0604020202020204" pitchFamily="34" charset="0"/>
              <a:buChar char="•"/>
              <a:defRPr/>
            </a:pPr>
            <a:r>
              <a:rPr lang="en-US" sz="2000" dirty="0">
                <a:ea typeface="Calibri"/>
                <a:cs typeface="Arial" panose="020B0604020202020204" pitchFamily="34" charset="0"/>
              </a:rPr>
              <a:t>Provide comprehensive health insurance coverage</a:t>
            </a:r>
          </a:p>
          <a:p>
            <a:pPr marL="452438" indent="0">
              <a:lnSpc>
                <a:spcPct val="115000"/>
              </a:lnSpc>
              <a:spcBef>
                <a:spcPts val="0"/>
              </a:spcBef>
              <a:spcAft>
                <a:spcPts val="0"/>
              </a:spcAft>
              <a:buClr>
                <a:srgbClr val="C00000"/>
              </a:buClr>
              <a:buFont typeface="Arial" panose="020B0604020202020204" pitchFamily="34" charset="0"/>
              <a:buChar char="•"/>
              <a:defRPr/>
            </a:pPr>
            <a:r>
              <a:rPr lang="en-US" dirty="0">
                <a:ea typeface="Calibri"/>
                <a:cs typeface="Arial" panose="020B0604020202020204" pitchFamily="34" charset="0"/>
              </a:rPr>
              <a:t>Lower monthly premiums but a higher deductible.</a:t>
            </a:r>
          </a:p>
          <a:p>
            <a:pPr marL="528637" lvl="4" indent="0">
              <a:lnSpc>
                <a:spcPct val="100000"/>
              </a:lnSpc>
              <a:spcBef>
                <a:spcPts val="0"/>
              </a:spcBef>
              <a:spcAft>
                <a:spcPts val="600"/>
              </a:spcAft>
              <a:buClr>
                <a:srgbClr val="C00000"/>
              </a:buClr>
              <a:buFont typeface="Symbol"/>
              <a:buChar char=""/>
              <a:defRPr/>
            </a:pPr>
            <a:r>
              <a:rPr lang="en-US" dirty="0">
                <a:ea typeface="Calibri"/>
                <a:cs typeface="Arial" panose="020B0604020202020204" pitchFamily="34" charset="0"/>
              </a:rPr>
              <a:t>A tax-free HSA – which you own.</a:t>
            </a:r>
          </a:p>
          <a:p>
            <a:pPr marL="528637" lvl="4" indent="0">
              <a:lnSpc>
                <a:spcPct val="100000"/>
              </a:lnSpc>
              <a:spcBef>
                <a:spcPts val="0"/>
              </a:spcBef>
              <a:spcAft>
                <a:spcPts val="600"/>
              </a:spcAft>
              <a:buClr>
                <a:srgbClr val="C00000"/>
              </a:buClr>
              <a:buFont typeface="Symbol"/>
              <a:buChar char=""/>
              <a:defRPr/>
            </a:pPr>
            <a:r>
              <a:rPr lang="en-US" dirty="0">
                <a:ea typeface="Calibri"/>
                <a:cs typeface="Arial" panose="020B0604020202020204" pitchFamily="34" charset="0"/>
              </a:rPr>
              <a:t>To meet your deductible before the plan starts paying for covered expenses. </a:t>
            </a:r>
          </a:p>
          <a:p>
            <a:pPr marL="528637" lvl="4" indent="0">
              <a:lnSpc>
                <a:spcPct val="100000"/>
              </a:lnSpc>
              <a:spcBef>
                <a:spcPts val="0"/>
              </a:spcBef>
              <a:spcAft>
                <a:spcPts val="600"/>
              </a:spcAft>
              <a:buClr>
                <a:srgbClr val="C00000"/>
              </a:buClr>
              <a:buFont typeface="Symbol"/>
              <a:buChar char=""/>
              <a:defRPr/>
            </a:pPr>
            <a:r>
              <a:rPr lang="en-US" dirty="0">
                <a:ea typeface="Calibri"/>
                <a:cs typeface="Arial" panose="020B0604020202020204" pitchFamily="34" charset="0"/>
              </a:rPr>
              <a:t>No separate deductible or out-of-pocket maximum for pharmacy.</a:t>
            </a:r>
          </a:p>
          <a:p>
            <a:pPr marL="528637" lvl="4" indent="0">
              <a:lnSpc>
                <a:spcPct val="100000"/>
              </a:lnSpc>
              <a:spcBef>
                <a:spcPts val="0"/>
              </a:spcBef>
              <a:spcAft>
                <a:spcPts val="600"/>
              </a:spcAft>
              <a:buClr>
                <a:srgbClr val="C00000"/>
              </a:buClr>
              <a:buFont typeface="Symbol"/>
              <a:buChar char=""/>
              <a:defRPr/>
            </a:pPr>
            <a:r>
              <a:rPr lang="en-US" dirty="0">
                <a:ea typeface="Calibri"/>
                <a:cs typeface="Arial" panose="020B0604020202020204" pitchFamily="34" charset="0"/>
              </a:rPr>
              <a:t>Coinsurance after you meet your deductible.</a:t>
            </a:r>
          </a:p>
          <a:p>
            <a:pPr marL="528637" lvl="4" indent="0">
              <a:lnSpc>
                <a:spcPct val="100000"/>
              </a:lnSpc>
              <a:spcBef>
                <a:spcPts val="0"/>
              </a:spcBef>
              <a:spcAft>
                <a:spcPts val="600"/>
              </a:spcAft>
              <a:buClr>
                <a:srgbClr val="C00000"/>
              </a:buClr>
              <a:buFont typeface="Symbol"/>
              <a:buChar char=""/>
              <a:defRPr/>
            </a:pPr>
            <a:r>
              <a:rPr lang="en-US" dirty="0">
                <a:ea typeface="Calibri"/>
                <a:cs typeface="Arial" panose="020B0604020202020204" pitchFamily="34" charset="0"/>
              </a:rPr>
              <a:t>Lower total out-of-pocket maximum compared to PPOs.</a:t>
            </a:r>
          </a:p>
          <a:p>
            <a:pPr marL="342900" indent="0">
              <a:lnSpc>
                <a:spcPct val="100000"/>
              </a:lnSpc>
              <a:spcBef>
                <a:spcPts val="0"/>
              </a:spcBef>
              <a:spcAft>
                <a:spcPts val="0"/>
              </a:spcAft>
              <a:buClr>
                <a:srgbClr val="C00000"/>
              </a:buClr>
              <a:buFont typeface="Symbol"/>
              <a:buChar char=""/>
              <a:defRPr/>
            </a:pPr>
            <a:endParaRPr lang="en-US" sz="1800" dirty="0">
              <a:ea typeface="Calibri"/>
              <a:cs typeface="Arial" panose="020B0604020202020204" pitchFamily="34" charset="0"/>
            </a:endParaRPr>
          </a:p>
          <a:p>
            <a:pPr marL="342900" indent="-342900">
              <a:lnSpc>
                <a:spcPct val="100000"/>
              </a:lnSpc>
              <a:spcBef>
                <a:spcPts val="0"/>
              </a:spcBef>
              <a:spcAft>
                <a:spcPts val="0"/>
              </a:spcAft>
              <a:buClr>
                <a:srgbClr val="C00000"/>
              </a:buClr>
              <a:buFont typeface="Symbol"/>
              <a:buChar char=""/>
              <a:defRPr/>
            </a:pPr>
            <a:endParaRPr lang="en-US" sz="2000" dirty="0">
              <a:ea typeface="Calibri"/>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26F7229-6691-6209-74FE-4BC897A35C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712EBE-D6D1-4E4E-9475-A74BFBA1920D}" type="slidenum">
              <a:rPr lang="en-US" altLang="en-US" smtClean="0">
                <a:solidFill>
                  <a:srgbClr val="000000"/>
                </a:solidFill>
                <a:ea typeface="MS PGothic" panose="020B0600070205080204" pitchFamily="34" charset="-128"/>
              </a:rPr>
              <a:pPr/>
              <a:t>8</a:t>
            </a:fld>
            <a:endParaRPr lang="en-US" altLang="en-US">
              <a:solidFill>
                <a:srgbClr val="000000"/>
              </a:solidFill>
              <a:ea typeface="MS PGothic" panose="020B0600070205080204" pitchFamily="34" charset="-128"/>
            </a:endParaRPr>
          </a:p>
        </p:txBody>
      </p:sp>
      <p:sp>
        <p:nvSpPr>
          <p:cNvPr id="20483" name="Rectangle 2">
            <a:extLst>
              <a:ext uri="{FF2B5EF4-FFF2-40B4-BE49-F238E27FC236}">
                <a16:creationId xmlns:a16="http://schemas.microsoft.com/office/drawing/2014/main" id="{0EA226A4-DAB4-786E-FC73-B9ED65FD5C37}"/>
              </a:ext>
            </a:extLst>
          </p:cNvPr>
          <p:cNvSpPr>
            <a:spLocks noGrp="1" noChangeArrowheads="1"/>
          </p:cNvSpPr>
          <p:nvPr>
            <p:ph type="title"/>
          </p:nvPr>
        </p:nvSpPr>
        <p:spPr>
          <a:xfrm>
            <a:off x="228600" y="274638"/>
            <a:ext cx="8229600" cy="1143000"/>
          </a:xfrm>
        </p:spPr>
        <p:txBody>
          <a:bodyPr anchor="b"/>
          <a:lstStyle/>
          <a:p>
            <a:pPr eaLnBrk="1" hangingPunct="1"/>
            <a:r>
              <a:rPr lang="en-US" altLang="en-US" sz="4000">
                <a:solidFill>
                  <a:schemeClr val="bg1"/>
                </a:solidFill>
                <a:latin typeface="Arial Condensed Bold"/>
              </a:rPr>
              <a:t>Health Insurance </a:t>
            </a:r>
          </a:p>
        </p:txBody>
      </p:sp>
      <p:sp>
        <p:nvSpPr>
          <p:cNvPr id="13316" name="Rectangle 3">
            <a:extLst>
              <a:ext uri="{FF2B5EF4-FFF2-40B4-BE49-F238E27FC236}">
                <a16:creationId xmlns:a16="http://schemas.microsoft.com/office/drawing/2014/main" id="{1B82B6C7-5D5A-E29E-F3C8-AAC4A186602C}"/>
              </a:ext>
            </a:extLst>
          </p:cNvPr>
          <p:cNvSpPr>
            <a:spLocks noGrp="1" noChangeArrowheads="1"/>
          </p:cNvSpPr>
          <p:nvPr>
            <p:ph type="body" idx="1"/>
          </p:nvPr>
        </p:nvSpPr>
        <p:spPr>
          <a:xfrm>
            <a:off x="0" y="1676400"/>
            <a:ext cx="9144000" cy="4495800"/>
          </a:xfrm>
        </p:spPr>
        <p:txBody>
          <a:bodyPr/>
          <a:lstStyle/>
          <a:p>
            <a:pPr marL="0" lvl="2" indent="0" eaLnBrk="1" hangingPunct="1">
              <a:lnSpc>
                <a:spcPct val="100000"/>
              </a:lnSpc>
              <a:spcBef>
                <a:spcPct val="0"/>
              </a:spcBef>
              <a:spcAft>
                <a:spcPts val="0"/>
              </a:spcAft>
              <a:buClr>
                <a:schemeClr val="accent2"/>
              </a:buClr>
              <a:buSzPct val="110000"/>
              <a:buFontTx/>
              <a:buNone/>
              <a:tabLst>
                <a:tab pos="177800" algn="l"/>
              </a:tabLst>
              <a:defRPr/>
            </a:pPr>
            <a:r>
              <a:rPr lang="en-US" sz="2000" b="1" dirty="0">
                <a:solidFill>
                  <a:srgbClr val="C00000"/>
                </a:solidFill>
                <a:ea typeface="+mn-ea"/>
              </a:rPr>
              <a:t>CDHP restrictions</a:t>
            </a:r>
            <a:r>
              <a:rPr lang="en-US" sz="1800" b="1" dirty="0">
                <a:ea typeface="+mn-ea"/>
              </a:rPr>
              <a:t>: </a:t>
            </a:r>
          </a:p>
          <a:p>
            <a:pPr marL="0" lvl="2" indent="0" eaLnBrk="1" hangingPunct="1">
              <a:lnSpc>
                <a:spcPct val="100000"/>
              </a:lnSpc>
              <a:spcBef>
                <a:spcPct val="0"/>
              </a:spcBef>
              <a:spcAft>
                <a:spcPts val="0"/>
              </a:spcAft>
              <a:buClr>
                <a:schemeClr val="accent2"/>
              </a:buClr>
              <a:buSzPct val="110000"/>
              <a:buFontTx/>
              <a:buNone/>
              <a:tabLst>
                <a:tab pos="177800" algn="l"/>
              </a:tabLst>
              <a:defRPr/>
            </a:pPr>
            <a:r>
              <a:rPr lang="en-US" sz="1800" dirty="0">
                <a:ea typeface="+mn-ea"/>
              </a:rPr>
              <a:t>You cannot enroll in a CDHP if you are enrolled in another plan, including a PPO, your spouse’s plan or any government plan (e.g., Medicare A and/or B, Medicaid, TRICARE), or if you have received care from any Veterans Affairs (VA) facility or the Indian Health Services (IHS) within the past three months.</a:t>
            </a:r>
          </a:p>
          <a:p>
            <a:pPr marL="463550" lvl="2" indent="-231775" eaLnBrk="1" hangingPunct="1">
              <a:lnSpc>
                <a:spcPct val="100000"/>
              </a:lnSpc>
              <a:spcBef>
                <a:spcPct val="0"/>
              </a:spcBef>
              <a:spcAft>
                <a:spcPts val="0"/>
              </a:spcAft>
              <a:buClr>
                <a:schemeClr val="accent2"/>
              </a:buClr>
              <a:buSzPct val="110000"/>
              <a:buFont typeface="Arial" panose="020B0604020202020204" pitchFamily="34" charset="0"/>
              <a:buChar char="•"/>
              <a:defRPr/>
            </a:pPr>
            <a:r>
              <a:rPr lang="en-US" sz="1600" dirty="0">
                <a:ea typeface="+mn-ea"/>
              </a:rPr>
              <a:t>Generally, members eligible to receive free care at any VA facility cannot enroll in the CDHP because a HSA is automatically opened for them. Individuals are not eligible to make HSA contributions for any month if they receive medical benefits from the VA at any time during the previous three months. </a:t>
            </a:r>
          </a:p>
          <a:p>
            <a:pPr marL="384175" lvl="2" indent="0" eaLnBrk="1" hangingPunct="1">
              <a:lnSpc>
                <a:spcPct val="100000"/>
              </a:lnSpc>
              <a:spcBef>
                <a:spcPct val="0"/>
              </a:spcBef>
              <a:spcAft>
                <a:spcPts val="0"/>
              </a:spcAft>
              <a:buClr>
                <a:schemeClr val="accent2"/>
              </a:buClr>
              <a:buSzPct val="110000"/>
              <a:buFontTx/>
              <a:buNone/>
              <a:defRPr/>
            </a:pPr>
            <a:r>
              <a:rPr lang="en-US" sz="1600" dirty="0">
                <a:ea typeface="+mn-ea"/>
              </a:rPr>
              <a:t>However, members may be eligible if the following applies:</a:t>
            </a:r>
          </a:p>
          <a:p>
            <a:pPr marL="868363" lvl="3" indent="-285750" eaLnBrk="1" hangingPunct="1">
              <a:lnSpc>
                <a:spcPct val="100000"/>
              </a:lnSpc>
              <a:spcBef>
                <a:spcPct val="0"/>
              </a:spcBef>
              <a:spcAft>
                <a:spcPts val="0"/>
              </a:spcAft>
              <a:buClr>
                <a:schemeClr val="accent2"/>
              </a:buClr>
              <a:buSzPct val="110000"/>
              <a:buFont typeface="Arial" panose="020B0604020202020204" pitchFamily="34" charset="0"/>
              <a:buChar char="•"/>
              <a:defRPr/>
            </a:pPr>
            <a:r>
              <a:rPr lang="en-US" sz="1600" dirty="0">
                <a:ea typeface="+mn-ea"/>
              </a:rPr>
              <a:t>Member did not receive any care from a VA facility for three months, or</a:t>
            </a:r>
          </a:p>
          <a:p>
            <a:pPr marL="868363" lvl="3" indent="-285750" eaLnBrk="1" hangingPunct="1">
              <a:lnSpc>
                <a:spcPct val="100000"/>
              </a:lnSpc>
              <a:spcBef>
                <a:spcPct val="0"/>
              </a:spcBef>
              <a:spcAft>
                <a:spcPts val="0"/>
              </a:spcAft>
              <a:buClr>
                <a:schemeClr val="accent2"/>
              </a:buClr>
              <a:buSzPct val="110000"/>
              <a:buFont typeface="Arial" panose="020B0604020202020204" pitchFamily="34" charset="0"/>
              <a:buChar char="•"/>
              <a:defRPr/>
            </a:pPr>
            <a:r>
              <a:rPr lang="en-US" sz="1600" dirty="0">
                <a:ea typeface="+mn-ea"/>
              </a:rPr>
              <a:t>The member only receives care from a VA facility for a service-connected disability (and it must be a disability).</a:t>
            </a:r>
          </a:p>
          <a:p>
            <a:pPr marL="868363" lvl="3" indent="-285750" eaLnBrk="1" hangingPunct="1">
              <a:lnSpc>
                <a:spcPct val="100000"/>
              </a:lnSpc>
              <a:spcBef>
                <a:spcPct val="0"/>
              </a:spcBef>
              <a:spcAft>
                <a:spcPts val="0"/>
              </a:spcAft>
              <a:buClr>
                <a:schemeClr val="accent2"/>
              </a:buClr>
              <a:buSzPct val="110000"/>
              <a:buFont typeface="Arial" panose="020B0604020202020204" pitchFamily="34" charset="0"/>
              <a:buChar char="•"/>
              <a:defRPr/>
            </a:pPr>
            <a:r>
              <a:rPr lang="en-US" sz="1600" dirty="0">
                <a:ea typeface="+mn-ea"/>
              </a:rPr>
              <a:t>Go to </a:t>
            </a:r>
            <a:r>
              <a:rPr lang="en-US" sz="1600" dirty="0">
                <a:solidFill>
                  <a:srgbClr val="0000CC"/>
                </a:solidFill>
                <a:ea typeface="+mn-ea"/>
              </a:rPr>
              <a:t>https://www.irs.gov/irb/2004-33_IRB/ar08.html</a:t>
            </a:r>
            <a:r>
              <a:rPr lang="en-US" sz="1600" dirty="0">
                <a:ea typeface="+mn-ea"/>
              </a:rPr>
              <a:t>  for HSA eligibility information.</a:t>
            </a:r>
          </a:p>
          <a:p>
            <a:pPr marL="582613" lvl="3" indent="0" eaLnBrk="1" hangingPunct="1">
              <a:lnSpc>
                <a:spcPct val="100000"/>
              </a:lnSpc>
              <a:spcBef>
                <a:spcPct val="0"/>
              </a:spcBef>
              <a:spcAft>
                <a:spcPts val="0"/>
              </a:spcAft>
              <a:buClr>
                <a:schemeClr val="accent2"/>
              </a:buClr>
              <a:buSzPct val="110000"/>
              <a:buFontTx/>
              <a:buNone/>
              <a:defRPr/>
            </a:pPr>
            <a:endParaRPr lang="en-US" sz="1600" dirty="0">
              <a:ea typeface="+mn-ea"/>
            </a:endParaRPr>
          </a:p>
          <a:p>
            <a:pPr marL="0" lvl="2" indent="0" eaLnBrk="1" hangingPunct="1">
              <a:lnSpc>
                <a:spcPct val="80000"/>
              </a:lnSpc>
              <a:spcBef>
                <a:spcPct val="0"/>
              </a:spcBef>
              <a:spcAft>
                <a:spcPts val="1200"/>
              </a:spcAft>
              <a:buClr>
                <a:schemeClr val="accent2"/>
              </a:buClr>
              <a:buSzPct val="110000"/>
              <a:buFontTx/>
              <a:buNone/>
              <a:defRPr/>
            </a:pPr>
            <a:r>
              <a:rPr lang="en-US" sz="1600" b="1" dirty="0">
                <a:ea typeface="+mn-ea"/>
              </a:rPr>
              <a:t>You cannot have a HSA if you or your spouse are enrolled in a medical flexible spending account (FSA) or HRA</a:t>
            </a:r>
            <a:r>
              <a:rPr lang="en-US" sz="1600" dirty="0">
                <a:ea typeface="+mn-ea"/>
              </a:rPr>
              <a:t>. You can have a HSA and enroll in a limited purpose FSA for dental and vision costs</a:t>
            </a:r>
            <a:r>
              <a:rPr lang="en-US" sz="1800" dirty="0">
                <a:ea typeface="+mn-ea"/>
              </a:rPr>
              <a:t>.</a:t>
            </a:r>
          </a:p>
          <a:p>
            <a:pPr marL="803275" lvl="2" indent="-419100" eaLnBrk="1" hangingPunct="1">
              <a:lnSpc>
                <a:spcPct val="80000"/>
              </a:lnSpc>
              <a:spcBef>
                <a:spcPct val="0"/>
              </a:spcBef>
              <a:spcAft>
                <a:spcPts val="1200"/>
              </a:spcAft>
              <a:buClr>
                <a:schemeClr val="accent2"/>
              </a:buClr>
              <a:buSzPct val="110000"/>
              <a:buFontTx/>
              <a:buChar char="•"/>
              <a:defRPr/>
            </a:pPr>
            <a:endParaRPr lang="en-US" sz="2000" dirty="0">
              <a:ea typeface="+mn-ea"/>
            </a:endParaRPr>
          </a:p>
          <a:p>
            <a:pPr marL="803275" lvl="2" indent="-419100" eaLnBrk="1" hangingPunct="1">
              <a:lnSpc>
                <a:spcPct val="80000"/>
              </a:lnSpc>
              <a:spcBef>
                <a:spcPct val="0"/>
              </a:spcBef>
              <a:spcAft>
                <a:spcPts val="1200"/>
              </a:spcAft>
              <a:buClr>
                <a:schemeClr val="accent2"/>
              </a:buClr>
              <a:buSzPct val="110000"/>
              <a:buFontTx/>
              <a:buChar char="•"/>
              <a:defRPr/>
            </a:pPr>
            <a:endParaRPr lang="en-US" sz="1800" b="1" dirty="0">
              <a:ea typeface="+mn-ea"/>
            </a:endParaRPr>
          </a:p>
          <a:p>
            <a:pPr marL="419100" indent="-419100" eaLnBrk="1" hangingPunct="1">
              <a:lnSpc>
                <a:spcPct val="80000"/>
              </a:lnSpc>
              <a:spcBef>
                <a:spcPct val="0"/>
              </a:spcBef>
              <a:spcAft>
                <a:spcPts val="1200"/>
              </a:spcAft>
              <a:buClr>
                <a:schemeClr val="accent2"/>
              </a:buClr>
              <a:buSzPct val="110000"/>
              <a:buFontTx/>
              <a:buChar char="•"/>
              <a:defRPr/>
            </a:pPr>
            <a:endParaRPr lang="en-US" sz="1800" b="1" dirty="0"/>
          </a:p>
          <a:p>
            <a:pPr marL="0" indent="0" eaLnBrk="1" hangingPunct="1">
              <a:lnSpc>
                <a:spcPct val="80000"/>
              </a:lnSpc>
              <a:spcBef>
                <a:spcPct val="0"/>
              </a:spcBef>
              <a:spcAft>
                <a:spcPts val="1200"/>
              </a:spcAft>
              <a:buClr>
                <a:schemeClr val="accent2"/>
              </a:buClr>
              <a:buSzPct val="110000"/>
              <a:buFont typeface="Wingdings" panose="05000000000000000000" pitchFamily="2" charset="2"/>
              <a:buNone/>
              <a:defRPr/>
            </a:pPr>
            <a:endParaRPr lang="en-US" sz="1800" dirty="0"/>
          </a:p>
        </p:txBody>
      </p:sp>
      <p:sp>
        <p:nvSpPr>
          <p:cNvPr id="20485" name="TextBox 4">
            <a:extLst>
              <a:ext uri="{FF2B5EF4-FFF2-40B4-BE49-F238E27FC236}">
                <a16:creationId xmlns:a16="http://schemas.microsoft.com/office/drawing/2014/main" id="{C3370BCF-44EC-B438-DAEB-595DEBE8BC93}"/>
              </a:ext>
            </a:extLst>
          </p:cNvPr>
          <p:cNvSpPr txBox="1">
            <a:spLocks noChangeArrowheads="1"/>
          </p:cNvSpPr>
          <p:nvPr/>
        </p:nvSpPr>
        <p:spPr bwMode="auto">
          <a:xfrm>
            <a:off x="304800" y="64198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1400" b="1">
                <a:solidFill>
                  <a:srgbClr val="C00000"/>
                </a:solidFill>
                <a:ea typeface="MS PGothic" panose="020B0600070205080204" pitchFamily="34" charset="-128"/>
              </a:rPr>
              <a:t>www.partnersforhealthtn.gov</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26&amp;quot;/&amp;gt;&amp;lt;Answer FontName=&amp;quot;Arial&amp;quot; IsBold=&amp;quot;0&amp;quot; IsItalic=&amp;quot;0&amp;quot; IsUnderline=&amp;quot;0&amp;quot; FontSize=&amp;quot;12&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HEME_BG_IMAGE" val=""/>
  <p:tag name="MMPROD_60920PHOTO" val=""/>
  <p:tag name="MMPROD_60920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8.0&quot;&gt;&lt;object type=&quot;1&quot; unique_id=&quot;10001&quot;&gt;&lt;property id=&quot;20139&quot; value=&quot;%n. %s&quot;/&gt;&lt;property id=&quot;20141&quot; value=&quot;New Employee Benefits Orientation - State&quot;/&gt;&lt;property id=&quot;20144&quot; value=&quot;1&quot;/&gt;&lt;property id=&quot;20146&quot; value=&quot;0&quot;/&gt;&lt;property id=&quot;20147&quot; value=&quot;1&quot;/&gt;&lt;property id=&quot;20148&quot; value=&quot;15&quot;/&gt;&lt;property id=&quot;20180&quot; value=&quot;1&quot;/&gt;&lt;property id=&quot;20181&quot; value=&quot;1〮䘌ዎ긨ᆼ㔼&quot;/&gt;&lt;property id=&quot;20182&quot; value=&quot;0&quot;/&gt;&lt;property id=&quot;20183&quot; value=&quot;1&quot;/&gt;&lt;property id=&quot;20184&quot; value=&quot;7&quot;/&gt;&lt;property id=&quot;20191&quot; value=&quot;State of Tennessee&quot;/&gt;&lt;property id=&quot;20192&quot; value=&quot;https://stateoftennessee.adobeconnect.com&quot;/&gt;&lt;property id=&quot;20193&quot; value=&quot;0&quot;/&gt;&lt;property id=&quot;20224&quot; value=&quot;C:\Users\ag04ic2\Documents\2015\ABC Communications&quot;/&gt;&lt;property id=&quot;20250&quot; value=&quot;6&quot;/&gt;&lt;property id=&quot;20251&quot; value=&quot;0&quot;/&gt;&lt;property id=&quot;20259&quot; value=&quot;0&quot;/&gt;&lt;property id=&quot;20262&quot; value=&quot;1271661954&quot;/&gt;&lt;property id=&quot;20501&quot; value=&quot;F:\My Adobe Presentations\&quot;/&gt;&lt;object type=&quot;8&quot; unique_id=&quot;10002&quot;&gt;&lt;/object&gt;&lt;object type=&quot;2&quot; unique_id=&quot;10003&quot;&gt;&lt;object type=&quot;3&quot; unique_id=&quot;10004&quot;&gt;&lt;property id=&quot;20148&quot; value=&quot;5&quot;/&gt;&lt;property id=&quot;20300&quot; value=&quot;Slide 1&quot;/&gt;&lt;property id=&quot;20301&quot; value=&quot;Welcome&quot;/&gt;&lt;property id=&quot;20303&quot; value=&quot;-1&quot;/&gt;&lt;property id=&quot;20307&quot; value=&quot;285&quot;/&gt;&lt;property id=&quot;20309&quot; value=&quot;-1&quot;/&gt;&lt;/object&gt;&lt;object type=&quot;3&quot; unique_id=&quot;10005&quot;&gt;&lt;property id=&quot;20148&quot; value=&quot;5&quot;/&gt;&lt;property id=&quot;20300&quot; value=&quot;Slide 2 - &amp;quot;Importance of Your Decisions&amp;quot;&quot;/&gt;&lt;property id=&quot;20301&quot; value=&quot;Importance of Your Decisions&quot;/&gt;&lt;property id=&quot;20303&quot; value=&quot;-1&quot;/&gt;&lt;property id=&quot;20307&quot; value=&quot;320&quot;/&gt;&lt;property id=&quot;20309&quot; value=&quot;-1&quot;/&gt;&lt;/object&gt;&lt;object type=&quot;3&quot; unique_id=&quot;10007&quot;&gt;&lt;property id=&quot;20148&quot; value=&quot;5&quot;/&gt;&lt;property id=&quot;20300&quot; value=&quot;Slide 5 - &amp;quot;About the Plan&amp;quot;&quot;/&gt;&lt;property id=&quot;20301&quot; value=&quot;About the Plan&quot;/&gt;&lt;property id=&quot;20303&quot; value=&quot;-1&quot;/&gt;&lt;property id=&quot;20307&quot; value=&quot;368&quot;/&gt;&lt;property id=&quot;20309&quot; value=&quot;-1&quot;/&gt;&lt;/object&gt;&lt;object type=&quot;3&quot; unique_id=&quot;10008&quot;&gt;&lt;property id=&quot;20148&quot; value=&quot;5&quot;/&gt;&lt;property id=&quot;20300&quot; value=&quot;Slide 6&quot;/&gt;&lt;property id=&quot;20301&quot; value=&quot;Who is Eligible for Coverage?&quot;/&gt;&lt;property id=&quot;20303&quot; value=&quot;-1&quot;/&gt;&lt;property id=&quot;20307&quot; value=&quot;344&quot;/&gt;&lt;property id=&quot;20309&quot; value=&quot;-1&quot;/&gt;&lt;/object&gt;&lt;object type=&quot;3&quot; unique_id=&quot;10010&quot;&gt;&lt;property id=&quot;20148&quot; value=&quot;5&quot;/&gt;&lt;property id=&quot;20300&quot; value=&quot;Slide 7 - &amp;quot;Adding Coverage&amp;quot;&quot;/&gt;&lt;property id=&quot;20301&quot; value=&quot;Adding Coverage&quot;/&gt;&lt;property id=&quot;20303&quot; value=&quot;-1&quot;/&gt;&lt;property id=&quot;20307&quot; value=&quot;394&quot;/&gt;&lt;property id=&quot;20309&quot; value=&quot;-1&quot;/&gt;&lt;/object&gt;&lt;object type=&quot;3&quot; unique_id=&quot;10011&quot;&gt;&lt;property id=&quot;20148&quot; value=&quot;5&quot;/&gt;&lt;property id=&quot;20300&quot; value=&quot;Slide 8 - &amp;quot;Annual Enrollment &amp;quot;&quot;/&gt;&lt;property id=&quot;20301&quot; value=&quot;Annual Enrollment Transfer Period&quot;/&gt;&lt;property id=&quot;20303&quot; value=&quot;-1&quot;/&gt;&lt;property id=&quot;20307&quot; value=&quot;402&quot;/&gt;&lt;property id=&quot;20309&quot; value=&quot;-1&quot;/&gt;&lt;/object&gt;&lt;object type=&quot;3&quot; unique_id=&quot;10012&quot;&gt;&lt;property id=&quot;20148&quot; value=&quot;5&quot;/&gt;&lt;property id=&quot;20300&quot; value=&quot;Slide 9 - &amp;quot;Canceling Coverage&amp;quot;&quot;/&gt;&lt;property id=&quot;20301&quot; value=&quot;Canceling Coverage&quot;/&gt;&lt;property id=&quot;20303&quot; value=&quot;-1&quot;/&gt;&lt;property id=&quot;20307&quot; value=&quot;401&quot;/&gt;&lt;property id=&quot;20309&quot; value=&quot;-1&quot;/&gt;&lt;/object&gt;&lt;object type=&quot;3&quot; unique_id=&quot;10013&quot;&gt;&lt;property id=&quot;20148&quot; value=&quot;5&quot;/&gt;&lt;property id=&quot;20300&quot; value=&quot;Slide 10 - &amp;quot;Definitions&amp;quot;&quot;/&gt;&lt;property id=&quot;20301&quot; value=&quot;Definitions&quot;/&gt;&lt;property id=&quot;20303&quot; value=&quot;-1&quot;/&gt;&lt;property id=&quot;20307&quot; value=&quot;400&quot;/&gt;&lt;property id=&quot;20309&quot; value=&quot;-1&quot;/&gt;&lt;/object&gt;&lt;object type=&quot;3&quot; unique_id=&quot;10016&quot;&gt;&lt;property id=&quot;20148&quot; value=&quot;5&quot;/&gt;&lt;property id=&quot;20300&quot; value=&quot;Slide 11 - &amp;quot;Definitions&amp;quot;&quot;/&gt;&lt;property id=&quot;20301&quot; value=&quot;Definitions&quot;/&gt;&lt;property id=&quot;20303&quot; value=&quot;-1&quot;/&gt;&lt;property id=&quot;20307&quot; value=&quot;398&quot;/&gt;&lt;property id=&quot;20309&quot; value=&quot;-1&quot;/&gt;&lt;/object&gt;&lt;object type=&quot;3&quot; unique_id=&quot;10018&quot;&gt;&lt;property id=&quot;20148&quot; value=&quot;5&quot;/&gt;&lt;property id=&quot;20300&quot; value=&quot;Slide 13 - &amp;quot;Choosing Your Health  Insurance Options&amp;quot;&quot;/&gt;&lt;property id=&quot;20301&quot; value=&quot;Choosing Your Health Insurance Options&quot;/&gt;&lt;property id=&quot;20303&quot; value=&quot;-1&quot;/&gt;&lt;property id=&quot;20307&quot; value=&quot;331&quot;/&gt;&lt;property id=&quot;20309&quot; value=&quot;-1&quot;/&gt;&lt;/object&gt;&lt;object type=&quot;3&quot; unique_id=&quot;10019&quot;&gt;&lt;property id=&quot;20148&quot; value=&quot;5&quot;/&gt;&lt;property id=&quot;20300&quot; value=&quot;Slide 14 - &amp;quot;Health Benefits&amp;quot;&quot;/&gt;&lt;property id=&quot;20301&quot; value=&quot;PPO Options&quot;/&gt;&lt;property id=&quot;20303&quot; value=&quot;-1&quot;/&gt;&lt;property id=&quot;20307&quot; value=&quot;333&quot;/&gt;&lt;property id=&quot;20309&quot; value=&quot;-1&quot;/&gt;&lt;/object&gt;&lt;object type=&quot;3&quot; unique_id=&quot;10025&quot;&gt;&lt;property id=&quot;20148&quot; value=&quot;5&quot;/&gt;&lt;property id=&quot;20300&quot; value=&quot;Slide 28 - &amp;quot;Choosing an Insurance Carrier&amp;quot;&quot;/&gt;&lt;property id=&quot;20301&quot; value=&quot;Choosing an Insurance Carrier&quot;/&gt;&lt;property id=&quot;20303&quot; value=&quot;-1&quot;/&gt;&lt;property id=&quot;20307&quot; value=&quot;392&quot;/&gt;&lt;property id=&quot;20309&quot; value=&quot;-1&quot;/&gt;&lt;/object&gt;&lt;object type=&quot;3&quot; unique_id=&quot;10029&quot;&gt;&lt;property id=&quot;20148&quot; value=&quot;5&quot;/&gt;&lt;property id=&quot;20300&quot; value=&quot;Slide 29&quot;/&gt;&lt;property id=&quot;20301&quot; value=&quot;Choosing Your Premium Level&quot;/&gt;&lt;property id=&quot;20303&quot; value=&quot;-1&quot;/&gt;&lt;property id=&quot;20307&quot; value=&quot;348&quot;/&gt;&lt;property id=&quot;20309&quot; value=&quot;-1&quot;/&gt;&lt;/object&gt;&lt;object type=&quot;3&quot; unique_id=&quot;10031&quot;&gt;&lt;property id=&quot;20148&quot; value=&quot;5&quot;/&gt;&lt;property id=&quot;20300&quot; value=&quot;Slide 30&quot;/&gt;&lt;property id=&quot;20301&quot; value=&quot;Choosing Your Premium Level&quot;/&gt;&lt;property id=&quot;20303&quot; value=&quot;-1&quot;/&gt;&lt;property id=&quot;20307&quot; value=&quot;349&quot;/&gt;&lt;property id=&quot;20309&quot; value=&quot;-1&quot;/&gt;&lt;/object&gt;&lt;object type=&quot;3&quot; unique_id=&quot;10032&quot;&gt;&lt;property id=&quot;20148&quot; value=&quot;5&quot;/&gt;&lt;property id=&quot;20300&quot; value=&quot;Slide 31&quot;/&gt;&lt;property id=&quot;20301&quot; value=&quot;Premiums for 2012&quot;/&gt;&lt;property id=&quot;20303&quot; value=&quot;-1&quot;/&gt;&lt;property id=&quot;20307&quot; value=&quot;369&quot;/&gt;&lt;property id=&quot;20309&quot; value=&quot;-1&quot;/&gt;&lt;/object&gt;&lt;object type=&quot;3&quot; unique_id=&quot;10036&quot;&gt;&lt;property id=&quot;20148&quot; value=&quot;5&quot;/&gt;&lt;property id=&quot;20300&quot; value=&quot;Slide 33&quot;/&gt;&lt;property id=&quot;20301&quot; value=&quot;Free In-Network Preventive Care&quot;/&gt;&lt;property id=&quot;20303&quot; value=&quot;-1&quot;/&gt;&lt;property id=&quot;20307&quot; value=&quot;380&quot;/&gt;&lt;property id=&quot;20309&quot; value=&quot;-1&quot;/&gt;&lt;/object&gt;&lt;object type=&quot;3&quot; unique_id=&quot;10047&quot;&gt;&lt;property id=&quot;20148&quot; value=&quot;5&quot;/&gt;&lt;property id=&quot;20300&quot; value=&quot;Slide 39 - &amp;quot;Optional Dental Benefits&amp;quot;&quot;/&gt;&lt;property id=&quot;20301&quot; value=&quot;Optional Dental Benefits&quot;/&gt;&lt;property id=&quot;20303&quot; value=&quot;-1&quot;/&gt;&lt;property id=&quot;20307&quot; value=&quot;363&quot;/&gt;&lt;property id=&quot;20309&quot; value=&quot;-1&quot;/&gt;&lt;/object&gt;&lt;object type=&quot;3&quot; unique_id=&quot;10048&quot;&gt;&lt;property id=&quot;20148&quot; value=&quot;5&quot;/&gt;&lt;property id=&quot;20300&quot; value=&quot;Slide 40 - &amp;quot;Prepaid Plan&amp;quot;&quot;/&gt;&lt;property id=&quot;20301&quot; value=&quot;Prepaid Plan&quot;/&gt;&lt;property id=&quot;20303&quot; value=&quot;-1&quot;/&gt;&lt;property id=&quot;20307&quot; value=&quot;413&quot;/&gt;&lt;property id=&quot;20309&quot; value=&quot;-1&quot;/&gt;&lt;/object&gt;&lt;object type=&quot;3&quot; unique_id=&quot;10049&quot;&gt;&lt;property id=&quot;20148&quot; value=&quot;5&quot;/&gt;&lt;property id=&quot;20300&quot; value=&quot;Slide 41 - &amp;quot;Dental Preferred Provider Organization &amp;quot;&quot;/&gt;&lt;property id=&quot;20301&quot; value=&quot;Preferred Dental Organization&quot;/&gt;&lt;property id=&quot;20303&quot; value=&quot;-1&quot;/&gt;&lt;property id=&quot;20307&quot; value=&quot;417&quot;/&gt;&lt;property id=&quot;20309&quot; value=&quot;-1&quot;/&gt;&lt;/object&gt;&lt;object type=&quot;3&quot; unique_id=&quot;10050&quot;&gt;&lt;property id=&quot;20148&quot; value=&quot;5&quot;/&gt;&lt;property id=&quot;20300&quot; value=&quot;Slide 42 - &amp;quot;Dental Premiums&amp;quot;&quot;/&gt;&lt;property id=&quot;20301&quot; value=&quot;Optional Dental Benefits&quot;/&gt;&lt;property id=&quot;20303&quot; value=&quot;-1&quot;/&gt;&lt;property id=&quot;20307&quot; value=&quot;421&quot;/&gt;&lt;property id=&quot;20309&quot; value=&quot;-1&quot;/&gt;&lt;/object&gt;&lt;object type=&quot;3&quot; unique_id=&quot;10051&quot;&gt;&lt;property id=&quot;20148&quot; value=&quot;5&quot;/&gt;&lt;property id=&quot;20300&quot; value=&quot;Slide 58 - &amp;quot;When Will Coverage Begin?&amp;quot;&quot;/&gt;&lt;property id=&quot;20301&quot; value=&quot;When Will Coverage Begin?&quot;/&gt;&lt;property id=&quot;20303&quot; value=&quot;-1&quot;/&gt;&lt;property id=&quot;20307&quot; value=&quot;420&quot;/&gt;&lt;property id=&quot;20309&quot; value=&quot;-1&quot;/&gt;&lt;/object&gt;&lt;object type=&quot;3&quot; unique_id=&quot;10053&quot;&gt;&lt;property id=&quot;20148&quot; value=&quot;5&quot;/&gt;&lt;property id=&quot;20300&quot; value=&quot;Slide 60 - &amp;quot;When Will My ID Cards Arrive?&amp;quot;&quot;/&gt;&lt;property id=&quot;20301&quot; value=&quot;When Will My ID Cards Arrive?&quot;/&gt;&lt;property id=&quot;20303&quot; value=&quot;-1&quot;/&gt;&lt;property id=&quot;20307&quot; value=&quot;418&quot;/&gt;&lt;property id=&quot;20309&quot; value=&quot;-1&quot;/&gt;&lt;/object&gt;&lt;object type=&quot;3&quot; unique_id=&quot;10054&quot;&gt;&lt;property id=&quot;20148&quot; value=&quot;5&quot;/&gt;&lt;property id=&quot;20300&quot; value=&quot;Slide 45 - &amp;quot;Additional Benefits&amp;quot;&quot;/&gt;&lt;property id=&quot;20301&quot; value=&quot;Additional Benefits&quot;/&gt;&lt;property id=&quot;20303&quot; value=&quot;-1&quot;/&gt;&lt;property id=&quot;20307&quot; value=&quot;429&quot;/&gt;&lt;property id=&quot;20309&quot; value=&quot;-1&quot;/&gt;&lt;/object&gt;&lt;object type=&quot;3&quot; unique_id=&quot;10058&quot;&gt;&lt;property id=&quot;20148&quot; value=&quot;5&quot;/&gt;&lt;property id=&quot;20300&quot; value=&quot;Slide 53 - &amp;quot;Flexible Benefits (FSAs)&amp;quot;&quot;/&gt;&lt;property id=&quot;20301&quot; value=&quot;Flexible Benefits&quot;/&gt;&lt;property id=&quot;20303&quot; value=&quot;-1&quot;/&gt;&lt;property id=&quot;20307&quot; value=&quot;365&quot;/&gt;&lt;property id=&quot;20309&quot; value=&quot;-1&quot;/&gt;&lt;/object&gt;&lt;object type=&quot;3&quot; unique_id=&quot;10061&quot;&gt;&lt;property id=&quot;20148&quot; value=&quot;5&quot;/&gt;&lt;property id=&quot;20300&quot; value=&quot;Slide 48 - &amp;quot;Basic Term Life and Accidental Death and Dismemberment&amp;quot;&quot;/&gt;&lt;property id=&quot;20301&quot; value=&quot;Basic Term Life and AD&amp;amp;D&quot;/&gt;&lt;property id=&quot;20303&quot; value=&quot;-1&quot;/&gt;&lt;property id=&quot;20307&quot; value=&quot;364&quot;/&gt;&lt;property id=&quot;20309&quot; value=&quot;-1&quot;/&gt;&lt;/object&gt;&lt;object type=&quot;3&quot; unique_id=&quot;10062&quot;&gt;&lt;property id=&quot;20148&quot; value=&quot;5&quot;/&gt;&lt;property id=&quot;20300&quot; value=&quot;Slide 49 - &amp;quot; Optional Accidental Death &amp;amp; Dismemberment Insurance&amp;quot;&quot;/&gt;&lt;property id=&quot;20301&quot; value=&quot;Option AD&amp;amp;D Insurance&quot;/&gt;&lt;property id=&quot;20303&quot; value=&quot;-1&quot;/&gt;&lt;property id=&quot;20307&quot; value=&quot;423&quot;/&gt;&lt;property id=&quot;20309&quot; value=&quot;-1&quot;/&gt;&lt;/object&gt;&lt;object type=&quot;3&quot; unique_id=&quot;10064&quot;&gt;&lt;property id=&quot;20148&quot; value=&quot;5&quot;/&gt;&lt;property id=&quot;20300&quot; value=&quot;Slide 50 - &amp;quot;Optional Term Life Insurance &amp;quot;&quot;/&gt;&lt;property id=&quot;20301&quot; value=&quot;Optional Life Insurance&quot;/&gt;&lt;property id=&quot;20303&quot; value=&quot;-1&quot;/&gt;&lt;property id=&quot;20307&quot; value=&quot;438&quot;/&gt;&lt;property id=&quot;20309&quot; value=&quot;-1&quot;/&gt;&lt;/object&gt;&lt;object type=&quot;3&quot; unique_id=&quot;10065&quot;&gt;&lt;property id=&quot;20148&quot; value=&quot;5&quot;/&gt;&lt;property id=&quot;20300&quot; value=&quot;Slide 52 - &amp;quot;Sick Leave Bank&amp;quot;&quot;/&gt;&lt;property id=&quot;20301&quot; value=&quot;Sick Leave Bank&quot;/&gt;&lt;property id=&quot;20303&quot; value=&quot;-1&quot;/&gt;&lt;property id=&quot;20307&quot; value=&quot;437&quot;/&gt;&lt;property id=&quot;20309&quot; value=&quot;-1&quot;/&gt;&lt;/object&gt;&lt;object type=&quot;3&quot; unique_id=&quot;10070&quot;&gt;&lt;property id=&quot;20148&quot; value=&quot;5&quot;/&gt;&lt;property id=&quot;20300&quot; value=&quot;Slide 64 - &amp;quot;Who to Contact&amp;quot;&quot;/&gt;&lt;property id=&quot;20301&quot; value=&quot;Who to Contact&quot;/&gt;&lt;property id=&quot;20303&quot; value=&quot;-1&quot;/&gt;&lt;property id=&quot;20307&quot; value=&quot;433&quot;/&gt;&lt;property id=&quot;20309&quot; value=&quot;-1&quot;/&gt;&lt;/object&gt;&lt;object type=&quot;3&quot; unique_id=&quot;10071&quot;&gt;&lt;property id=&quot;20148&quot; value=&quot;5&quot;/&gt;&lt;property id=&quot;20300&quot; value=&quot;Slide 63 - &amp;quot;Insurance Carrier Websites&amp;quot;&quot;/&gt;&lt;property id=&quot;20301&quot; value=&quot;Insurance Carrier Websites&quot;/&gt;&lt;property id=&quot;20303&quot; value=&quot;-1&quot;/&gt;&lt;property id=&quot;20307&quot; value=&quot;431&quot;/&gt;&lt;property id=&quot;20309&quot; value=&quot;-1&quot;/&gt;&lt;/object&gt;&lt;object type=&quot;3&quot; unique_id=&quot;10077&quot;&gt;&lt;property id=&quot;20148&quot; value=&quot;5&quot;/&gt;&lt;property id=&quot;20300&quot; value=&quot;Slide 57 - &amp;quot;Online Enrollment through ESS&amp;quot;&quot;/&gt;&lt;property id=&quot;20301&quot; value=&quot;Online Enrollment through ESS&quot;/&gt;&lt;property id=&quot;20303&quot; value=&quot;-1&quot;/&gt;&lt;property id=&quot;20307&quot; value=&quot;379&quot;/&gt;&lt;property id=&quot;20309&quot; value=&quot;-1&quot;/&gt;&lt;/object&gt;&lt;object type=&quot;3&quot; unique_id=&quot;20015&quot;&gt;&lt;property id=&quot;20148&quot; value=&quot;5&quot;/&gt;&lt;property id=&quot;20300&quot; value=&quot;Slide 51 - &amp;quot;Long-Term Care Insurance &amp;quot;&quot;/&gt;&lt;property id=&quot;20301&quot; value=&quot;Long-Term Care Insurance&quot;/&gt;&lt;property id=&quot;20303&quot; value=&quot;-1&quot;/&gt;&lt;property id=&quot;20307&quot; value=&quot;445&quot;/&gt;&lt;property id=&quot;20309&quot; value=&quot;-1&quot;/&gt;&lt;/object&gt;&lt;object type=&quot;3&quot; unique_id=&quot;31149&quot;&gt;&lt;property id=&quot;20148&quot; value=&quot;5&quot;/&gt;&lt;property id=&quot;20300&quot; value=&quot;Slide 43 - &amp;quot;Optional Vision Benefits&amp;quot;&quot;/&gt;&lt;property id=&quot;20303&quot; value=&quot;-1&quot;/&gt;&lt;property id=&quot;20307&quot; value=&quot;456&quot;/&gt;&lt;property id=&quot;20309&quot; value=&quot;-1&quot;/&gt;&lt;/object&gt;&lt;object type=&quot;3&quot; unique_id=&quot;31151&quot;&gt;&lt;property id=&quot;20148&quot; value=&quot;5&quot;/&gt;&lt;property id=&quot;20300&quot; value=&quot;Slide 44 - &amp;quot;Vision Premiums&amp;quot;&quot;/&gt;&lt;property id=&quot;20303&quot; value=&quot;-1&quot;/&gt;&lt;property id=&quot;20307&quot; value=&quot;457&quot;/&gt;&lt;property id=&quot;20309&quot; value=&quot;-1&quot;/&gt;&lt;/object&gt;&lt;object type=&quot;3&quot; unique_id=&quot;31917&quot;&gt;&lt;property id=&quot;20148&quot; value=&quot;5&quot;/&gt;&lt;property id=&quot;20300&quot; value=&quot;Slide 37 - &amp;quot;Employee Assistance Program (EAP) – Free&amp;quot;&quot;/&gt;&lt;property id=&quot;20303&quot; value=&quot;-1&quot;/&gt;&lt;property id=&quot;20307&quot; value=&quot;462&quot;/&gt;&lt;property id=&quot;20309&quot; value=&quot;-1&quot;/&gt;&lt;/object&gt;&lt;object type=&quot;3&quot; unique_id=&quot;37741&quot;&gt;&lt;property id=&quot;20148&quot; value=&quot;5&quot;/&gt;&lt;property id=&quot;20300&quot; value=&quot;Slide 38 - &amp;quot;Behavioral Health and Substance Abuse Treatment&amp;quot;&quot;/&gt;&lt;property id=&quot;20303&quot; value=&quot;-1&quot;/&gt;&lt;property id=&quot;20307&quot; value=&quot;464&quot;/&gt;&lt;property id=&quot;20309&quot; value=&quot;-1&quot;/&gt;&lt;/object&gt;&lt;object type=&quot;3&quot; unique_id=&quot;38193&quot;&gt;&lt;property id=&quot;20148&quot; value=&quot;5&quot;/&gt;&lt;property id=&quot;20300&quot; value=&quot;Slide 47 - &amp;quot;Working for a Healthier Tennessee &amp;quot;&quot;/&gt;&lt;property id=&quot;20303&quot; value=&quot;-1&quot;/&gt;&lt;property id=&quot;20307&quot; value=&quot;465&quot;/&gt;&lt;property id=&quot;20309&quot; value=&quot;-1&quot;/&gt;&lt;/object&gt;&lt;object type=&quot;3&quot; unique_id=&quot;39491&quot;&gt;&lt;property id=&quot;20148&quot; value=&quot;5&quot;/&gt;&lt;property id=&quot;20300&quot; value=&quot;Slide 62 - &amp;quot;Your Privacy&amp;quot;&quot;/&gt;&lt;property id=&quot;20303&quot; value=&quot;-1&quot;/&gt;&lt;property id=&quot;20307&quot; value=&quot;466&quot;/&gt;&lt;property id=&quot;20309&quot; value=&quot;-1&quot;/&gt;&lt;/object&gt;&lt;object type=&quot;3&quot; unique_id=&quot;42005&quot;&gt;&lt;property id=&quot;20148&quot; value=&quot;5&quot;/&gt;&lt;property id=&quot;20300&quot; value=&quot;Slide 54 - &amp;quot;Deferred Compensation&amp;quot;&quot;/&gt;&lt;property id=&quot;20303&quot; value=&quot;-1&quot;/&gt;&lt;property id=&quot;20307&quot; value=&quot;467&quot;/&gt;&lt;property id=&quot;20309&quot; value=&quot;-1&quot;/&gt;&lt;/object&gt;&lt;object type=&quot;3&quot; unique_id=&quot;42619&quot;&gt;&lt;property id=&quot;20148&quot; value=&quot;5&quot;/&gt;&lt;property id=&quot;20300&quot; value=&quot;Slide 46 - &amp;quot;ParTNers for Health Wellness Program&amp;quot;&quot;/&gt;&lt;property id=&quot;20303&quot; value=&quot;Benefits Administration&quot;/&gt;&lt;property id=&quot;20307&quot; value=&quot;468&quot;/&gt;&lt;property id=&quot;20309&quot; value=&quot;60920&quot;/&gt;&lt;/object&gt;&lt;object type=&quot;3&quot; unique_id=&quot;44069&quot;&gt;&lt;property id=&quot;20148&quot; value=&quot;5&quot;/&gt;&lt;property id=&quot;20300&quot; value=&quot;Slide 25 - &amp;quot;2016 Partnership Promise&amp;quot;&quot;/&gt;&lt;property id=&quot;20303&quot; value=&quot;Benefits Administration&quot;/&gt;&lt;property id=&quot;20307&quot; value=&quot;470&quot;/&gt;&lt;property id=&quot;20309&quot; value=&quot;60920&quot;/&gt;&lt;/object&gt;&lt;object type=&quot;3&quot; unique_id=&quot;60831&quot;&gt;&lt;property id=&quot;20148&quot; value=&quot;5&quot;/&gt;&lt;property id=&quot;20300&quot; value=&quot;Slide 26 - &amp;quot;Goal of the Partnership Promise&amp;quot;&quot;/&gt;&lt;property id=&quot;20303&quot; value=&quot;Benefits Administration&quot;/&gt;&lt;property id=&quot;20307&quot; value=&quot;472&quot;/&gt;&lt;property id=&quot;20309&quot; value=&quot;60920&quot;/&gt;&lt;/object&gt;&lt;object type=&quot;3&quot; unique_id=&quot;60832&quot;&gt;&lt;property id=&quot;20148&quot; value=&quot;5&quot;/&gt;&lt;property id=&quot;20300&quot; value=&quot;Slide 27 - &amp;quot;Partnership Promise –  2016 New Members&amp;quot;&quot;/&gt;&lt;property id=&quot;20303&quot; value=&quot;Benefits Administration&quot;/&gt;&lt;property id=&quot;20307&quot; value=&quot;471&quot;/&gt;&lt;property id=&quot;20309&quot; value=&quot;60920&quot;/&gt;&lt;/object&gt;&lt;object type=&quot;3&quot; unique_id=&quot;60836&quot;&gt;&lt;property id=&quot;20148&quot; value=&quot;5&quot;/&gt;&lt;property id=&quot;20300&quot; value=&quot;Slide 34 - &amp;quot;Take Note!&amp;quot;&quot;/&gt;&lt;property id=&quot;20303&quot; value=&quot;Benefits Administration&quot;/&gt;&lt;property id=&quot;20307&quot; value=&quot;475&quot;/&gt;&lt;property id=&quot;20309&quot; value=&quot;60920&quot;/&gt;&lt;/object&gt;&lt;object type=&quot;3&quot; unique_id=&quot;60837&quot;&gt;&lt;property id=&quot;20148&quot; value=&quot;5&quot;/&gt;&lt;property id=&quot;20300&quot; value=&quot;Slide 35 - &amp;quot;Pharmacy Benefits&amp;quot;&quot;/&gt;&lt;property id=&quot;20303&quot; value=&quot;Benefits Administration&quot;/&gt;&lt;property id=&quot;20307&quot; value=&quot;476&quot;/&gt;&lt;property id=&quot;20309&quot; value=&quot;60920&quot;/&gt;&lt;/object&gt;&lt;object type=&quot;3&quot; unique_id=&quot;60838&quot;&gt;&lt;property id=&quot;20148&quot; value=&quot;5&quot;/&gt;&lt;property id=&quot;20300&quot; value=&quot;Slide 36 - &amp;quot;Prescription Drug Copays&amp;quot;&quot;/&gt;&lt;property id=&quot;20303&quot; value=&quot;Benefits Administration&quot;/&gt;&lt;property id=&quot;20307&quot; value=&quot;477&quot;/&gt;&lt;property id=&quot;20309&quot; value=&quot;60920&quot;/&gt;&lt;/object&gt;&lt;object type=&quot;3&quot; unique_id=&quot;60839&quot;&gt;&lt;property id=&quot;20148&quot; value=&quot;5&quot;/&gt;&lt;property id=&quot;20300&quot; value=&quot;Slide 56 - &amp;quot;Enrolling in Benefits&amp;quot;&quot;/&gt;&lt;property id=&quot;20303&quot; value=&quot;Benefits Administration&quot;/&gt;&lt;property id=&quot;20307&quot; value=&quot;478&quot;/&gt;&lt;property id=&quot;20309&quot; value=&quot;60920&quot;/&gt;&lt;/object&gt;&lt;object type=&quot;3&quot; unique_id=&quot;62369&quot;&gt;&lt;property id=&quot;20148&quot; value=&quot;5&quot;/&gt;&lt;property id=&quot;20300&quot; value=&quot;Slide 61 - &amp;quot;Retiree Insurance&amp;quot;&quot;/&gt;&lt;property id=&quot;20303&quot; value=&quot;Benefits Administration&quot;/&gt;&lt;property id=&quot;20307&quot; value=&quot;480&quot;/&gt;&lt;property id=&quot;20309&quot; value=&quot;60920&quot;/&gt;&lt;/object&gt;&lt;object type=&quot;3&quot; unique_id=&quot;62376&quot;&gt;&lt;property id=&quot;20148&quot; value=&quot;5&quot;/&gt;&lt;property id=&quot;20300&quot; value=&quot;Slide 59 - &amp;quot;When Are Premiums Paid?&amp;quot;&quot;/&gt;&lt;property id=&quot;20303&quot; value=&quot;Benefits Administration&quot;/&gt;&lt;property id=&quot;20307&quot; value=&quot;481&quot;/&gt;&lt;property id=&quot;20309&quot; value=&quot;60920&quot;/&gt;&lt;/object&gt;&lt;object type=&quot;3&quot; unique_id=&quot;63007&quot;&gt;&lt;property id=&quot;20148&quot; value=&quot;5&quot;/&gt;&lt;property id=&quot;20300&quot; value=&quot;Slide 3 - &amp;quot;Resource Materials&amp;quot;&quot;/&gt;&lt;property id=&quot;20303&quot; value=&quot;Benefits Administration&quot;/&gt;&lt;property id=&quot;20307&quot; value=&quot;483&quot;/&gt;&lt;property id=&quot;20309&quot; value=&quot;60920&quot;/&gt;&lt;/object&gt;&lt;object type=&quot;3&quot; unique_id=&quot;63008&quot;&gt;&lt;property id=&quot;20148&quot; value=&quot;5&quot;/&gt;&lt;property id=&quot;20300&quot; value=&quot;Slide 4 - &amp;quot;Resource Materials&amp;quot;&quot;/&gt;&lt;property id=&quot;20303&quot; value=&quot;Benefits Administration&quot;/&gt;&lt;property id=&quot;20307&quot; value=&quot;482&quot;/&gt;&lt;property id=&quot;20309&quot; value=&quot;60920&quot;/&gt;&lt;/object&gt;&lt;object type=&quot;3&quot; unique_id=&quot;63009&quot;&gt;&lt;property id=&quot;20148&quot; value=&quot;5&quot;/&gt;&lt;property id=&quot;20300&quot; value=&quot;Slide 65&quot;/&gt;&lt;property id=&quot;20303&quot; value=&quot;Benefits Administration&quot;/&gt;&lt;property id=&quot;20307&quot; value=&quot;484&quot;/&gt;&lt;property id=&quot;20309&quot; value=&quot;60920&quot;/&gt;&lt;/object&gt;&lt;object type=&quot;3&quot; unique_id=&quot;63401&quot;&gt;&lt;property id=&quot;20148&quot; value=&quot;5&quot;/&gt;&lt;property id=&quot;20300&quot; value=&quot;Slide 55 - &amp;quot;Hybrid Pension Plan&amp;quot;&quot;/&gt;&lt;property id=&quot;20303&quot; value=&quot;Benefits Administration&quot;/&gt;&lt;property id=&quot;20307&quot; value=&quot;485&quot;/&gt;&lt;property id=&quot;20309&quot; value=&quot;60920&quot;/&gt;&lt;/object&gt;&lt;object type=&quot;3&quot; unique_id=&quot;87246&quot;&gt;&lt;property id=&quot;20148&quot; value=&quot;5&quot;/&gt;&lt;property id=&quot;20300&quot; value=&quot;Slide 16 - &amp;quot;Health Benefits&amp;quot;&quot;/&gt;&lt;property id=&quot;20307&quot; value=&quot;488&quot;/&gt;&lt;/object&gt;&lt;object type=&quot;3&quot; unique_id=&quot;87248&quot;&gt;&lt;property id=&quot;20148&quot; value=&quot;5&quot;/&gt;&lt;property id=&quot;20300&quot; value=&quot;Slide 17 - &amp;quot;Health Benefits&amp;quot;&quot;/&gt;&lt;property id=&quot;20307&quot; value=&quot;490&quot;/&gt;&lt;/object&gt;&lt;object type=&quot;3&quot; unique_id=&quot;87249&quot;&gt;&lt;property id=&quot;20148&quot; value=&quot;5&quot;/&gt;&lt;property id=&quot;20300&quot; value=&quot;Slide 18 - &amp;quot;Health Benefits&amp;quot;&quot;/&gt;&lt;property id=&quot;20307&quot; value=&quot;491&quot;/&gt;&lt;/object&gt;&lt;object type=&quot;3&quot; unique_id=&quot;87251&quot;&gt;&lt;property id=&quot;20148&quot; value=&quot;5&quot;/&gt;&lt;property id=&quot;20300&quot; value=&quot;Slide 20 - &amp;quot;Health Benefits&amp;quot;&quot;/&gt;&lt;property id=&quot;20307&quot; value=&quot;493&quot;/&gt;&lt;/object&gt;&lt;object type=&quot;3&quot; unique_id=&quot;87252&quot;&gt;&lt;property id=&quot;20148&quot; value=&quot;5&quot;/&gt;&lt;property id=&quot;20300&quot; value=&quot;Slide 21 - &amp;quot;Health Benefits&amp;quot;&quot;/&gt;&lt;property id=&quot;20307&quot; value=&quot;494&quot;/&gt;&lt;/object&gt;&lt;object type=&quot;3&quot; unique_id=&quot;87253&quot;&gt;&lt;property id=&quot;20148&quot; value=&quot;5&quot;/&gt;&lt;property id=&quot;20300&quot; value=&quot;Slide 19 - &amp;quot;Health Benefits&amp;quot;&quot;/&gt;&lt;property id=&quot;20307&quot; value=&quot;495&quot;/&gt;&lt;/object&gt;&lt;object type=&quot;3&quot; unique_id=&quot;87255&quot;&gt;&lt;property id=&quot;20148&quot; value=&quot;5&quot;/&gt;&lt;property id=&quot;20300&quot; value=&quot;Slide 22 - &amp;quot;Health Benefits&amp;quot;&quot;/&gt;&lt;property id=&quot;20307&quot; value=&quot;497&quot;/&gt;&lt;/object&gt;&lt;object type=&quot;3&quot; unique_id=&quot;87256&quot;&gt;&lt;property id=&quot;20148&quot; value=&quot;5&quot;/&gt;&lt;property id=&quot;20300&quot; value=&quot;Slide 23 - &amp;quot;Health Benefits&amp;quot;&quot;/&gt;&lt;property id=&quot;20307&quot; value=&quot;498&quot;/&gt;&lt;/object&gt;&lt;object type=&quot;3&quot; unique_id=&quot;87257&quot;&gt;&lt;property id=&quot;20148&quot; value=&quot;5&quot;/&gt;&lt;property id=&quot;20300&quot; value=&quot;Slide 24 - &amp;quot;Health Benefits&amp;quot;&quot;/&gt;&lt;property id=&quot;20307&quot; value=&quot;499&quot;/&gt;&lt;/object&gt;&lt;object type=&quot;3&quot; unique_id=&quot;88554&quot;&gt;&lt;property id=&quot;20148&quot; value=&quot;5&quot;/&gt;&lt;property id=&quot;20300&quot; value=&quot;Slide 15 - &amp;quot;Health Benefits&amp;quot;&quot;/&gt;&lt;property id=&quot;20307&quot; value=&quot;502&quot;/&gt;&lt;/object&gt;&lt;object type=&quot;3&quot; unique_id=&quot;88646&quot;&gt;&lt;property id=&quot;20148&quot; value=&quot;5&quot;/&gt;&lt;property id=&quot;20300&quot; value=&quot;Slide 32 - &amp;quot;In-Network Deductibles and Out-of-Pocket Maximums&amp;quot;&quot;/&gt;&lt;property id=&quot;20307&quot; value=&quot;503&quot;/&gt;&lt;/object&gt;&lt;object type=&quot;3&quot; unique_id=&quot;89671&quot;&gt;&lt;property id=&quot;20148&quot; value=&quot;5&quot;/&gt;&lt;property id=&quot;20300&quot; value=&quot;Slide 12 - &amp;quot;What is ALEX?&amp;quot;&quot;/&gt;&lt;property id=&quot;20307&quot; value=&quot;504&quot;/&gt;&lt;/object&gt;&lt;/object&gt;&lt;object type=&quot;4&quot; unique_id=&quot;23791&quot;&gt;&lt;object type=&quot;5&quot; unique_id=&quot;60920&quot;&gt;&lt;property id=&quot;20149&quot; value=&quot;Benefits Administration&quot;/&gt;&lt;/object&gt;&lt;/object&gt;&lt;object type=&quot;10&quot; unique_id=&quot;26788&quot;&gt;&lt;object type=&quot;11&quot; unique_id=&quot;26789&quot;&gt;&lt;property id=&quot;20180&quot; value=&quot;1&quot;/&gt;&lt;property id=&quot;20181&quot; value=&quot;1〮䘌ዎ긨ᆼ㔼&quot;/&gt;&lt;property id=&quot;20182&quot; value=&quot;0&quot;/&gt;&lt;property id=&quot;20183&quot; value=&quot;1&quot;/&gt;&lt;/object&gt;&lt;object type=&quot;12&quot; unique_id=&quot;27270&quot;&gt;&lt;property id=&quot;20180&quot; value=&quot;1&quot;/&gt;&lt;property id=&quot;20181&quot; value=&quot;1&quot;/&gt;&lt;property id=&quot;20182&quot; value=&quot;0&quot;/&gt;&lt;property id=&quot;20183&quot; value=&quot;1&quot;/&gt;&lt;/object&gt;&lt;object type=&quot;13&quot; unique_id=&quot;2751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21,1378961465,H:\Benefits\Website\BA web 2012\pdf\new_employee_presentation_st_he_2016\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24,1378961465,H:\Benefits\Website\BA web 2012\pdf\new_employee_presentation_st_he_2016\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26,1378961465,H:\Benefits\Website\BA web 2012\pdf\new_employee_presentation_st_he_2016\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36.mp3"/>
  <p:tag name="PPSNARRATION" val="37,1378961465,H:\Benefits\Website\BA web 2012\pdf\new_employee_presentation_st_he_2016\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41.mp3"/>
  <p:tag name="PPSNARRATION" val="42,1378961465,H:\Benefits\Website\BA web 2012\pdf\new_employee_presentation_st_he_2016\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42.mp3"/>
  <p:tag name="PPSNARRATION" val="43,1378961465,H:\Benefits\Website\BA web 2012\pdf\new_employee_presentation_st_he_2016\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43.mp3"/>
  <p:tag name="PPSNARRATION" val="44,1378961465,H:\Benefits\Website\BA web 2012\pdf\new_employee_presentation_st_he_2016\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50.mp3"/>
  <p:tag name="PPSNARRATION" val="51,1378961465,H:\Benefits\Website\BA web 2012\pdf\new_employee_presentation_st_he_2016\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51.mp3"/>
  <p:tag name="PPSNARRATION" val="52,1378961465,H:\Benefits\Website\BA web 2012\pdf\new_employee_presentation_st_he_2016\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52.mp3"/>
  <p:tag name="PPSNARRATION" val="53,1378961465,H:\Benefits\Website\BA web 2012\pdf\new_employee_presentation_st_he_2016\Media.ppcx"/>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513C14AE-F75F-4648-94F6-46693111877A}"/>
</p:tagLst>
</file>

<file path=ppt/tags/tag20.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40.mp3"/>
  <p:tag name="PPSNARRATION" val="41,1378961465,H:\Benefits\Website\BA web 2012\pdf\new_employee_presentation_st_he_2016\Media.ppcx"/>
</p:tagLst>
</file>

<file path=ppt/tags/tag21.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 side 63 coverage begin.mp3"/>
  <p:tag name="PPSNARRATION" val="65,1378961465,H:\Benefits\Website\BA web 2012\pdf\new_employee_presentation_st_he_2016\Media.ppcx"/>
</p:tagLst>
</file>

<file path=ppt/tags/tag22.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 slide 64 premiums paid.mp3"/>
  <p:tag name="PPSNARRATION" val="66,1378961465,H:\Benefits\Website\BA web 2012\pdf\new_employee_presentation_st_he_2016\Media.ppcx"/>
</p:tagLst>
</file>

<file path=ppt/tags/tag23.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64.mp3"/>
  <p:tag name="PPSNARRATION" val="67,1378961465,H:\Benefits\Website\BA web 2012\pdf\new_employee_presentation_st_he_2016\Media.ppcx"/>
</p:tagLst>
</file>

<file path=ppt/tags/tag24.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68.mp3"/>
  <p:tag name="PPSNARRATION" val="72,1378961465,H:\Benefits\Website\BA web 2012\pdf\new_employee_presentation_st_he_2016\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mp3"/>
  <p:tag name="PPSNARRATION" val="1,1378961465,H:\Benefits\Website\BA web 2012\pdf\new_employee_presentation_st_he_2016\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6.mp3"/>
  <p:tag name="PPSNARRATION" val="6,1378961465,H:\Benefits\Website\BA web 2012\pdf\new_employee_presentation_st_he_2016\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8.mp3"/>
  <p:tag name="PPSNARRATION" val="8,1378961465,H:\Benefits\Website\BA web 2012\pdf\new_employee_presentation_st_he_2016\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3.mp3"/>
  <p:tag name="PPSNARRATION" val="13,1378961465,H:\Benefits\Website\BA web 2012\pdf\new_employee_presentation_st_he_2016\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14,1378961465,H:\Benefits\Website\BA web 2012\pdf\new_employee_presentation_st_he_2016\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15,1378961465,H:\Benefits\Website\BA web 2012\pdf\new_employee_presentation_st_he_2016\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H:\Benefits\Communication\Public Sector Communications\New Hire Training\2015 New Employee PPTs\State Audio\State, slide 14.mp3"/>
  <p:tag name="PPSNARRATION" val="16,1378961465,H:\Benefits\Website\BA web 2012\pdf\new_employee_presentation_st_he_2016\Media.ppcx"/>
</p:tagLst>
</file>

<file path=ppt/theme/theme1.xml><?xml version="1.0" encoding="utf-8"?>
<a:theme xmlns:a="http://schemas.openxmlformats.org/drawingml/2006/main" name="Segal Presentation">
  <a:themeElements>
    <a:clrScheme name="Segal Presentation 8">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0098DB"/>
      </a:hlink>
      <a:folHlink>
        <a:srgbClr val="A0CFEB"/>
      </a:folHlink>
    </a:clrScheme>
    <a:fontScheme name="Sega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gal Presentation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
      <a:clrScheme name="Segal Presentation 2">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FFFFFF"/>
        </a:hlink>
        <a:folHlink>
          <a:srgbClr val="A0CFFD"/>
        </a:folHlink>
      </a:clrScheme>
      <a:clrMap bg1="lt1" tx1="dk1" bg2="lt2" tx2="dk2" accent1="accent1" accent2="accent2" accent3="accent3" accent4="accent4" accent5="accent5" accent6="accent6" hlink="hlink" folHlink="folHlink"/>
    </a:extraClrScheme>
    <a:extraClrScheme>
      <a:clrScheme name="Segal Presentation 3">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FFFFFF"/>
        </a:hlink>
        <a:folHlink>
          <a:srgbClr val="0098DB"/>
        </a:folHlink>
      </a:clrScheme>
      <a:clrMap bg1="lt1" tx1="dk1" bg2="lt2" tx2="dk2" accent1="accent1" accent2="accent2" accent3="accent3" accent4="accent4" accent5="accent5" accent6="accent6" hlink="hlink" folHlink="folHlink"/>
    </a:extraClrScheme>
    <a:extraClrScheme>
      <a:clrScheme name="Segal Presentation 4">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FFFFFF"/>
        </a:hlink>
        <a:folHlink>
          <a:srgbClr val="0098DB"/>
        </a:folHlink>
      </a:clrScheme>
      <a:clrMap bg1="lt1" tx1="dk1" bg2="lt2" tx2="dk2" accent1="accent1" accent2="accent2" accent3="accent3" accent4="accent4" accent5="accent5" accent6="accent6" hlink="hlink" folHlink="folHlink"/>
    </a:extraClrScheme>
    <a:extraClrScheme>
      <a:clrScheme name="Segal Presentation 5">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FFFFFF"/>
        </a:hlink>
        <a:folHlink>
          <a:srgbClr val="A0CFEB"/>
        </a:folHlink>
      </a:clrScheme>
      <a:clrMap bg1="lt1" tx1="dk1" bg2="lt2" tx2="dk2" accent1="accent1" accent2="accent2" accent3="accent3" accent4="accent4" accent5="accent5" accent6="accent6" hlink="hlink" folHlink="folHlink"/>
    </a:extraClrScheme>
    <a:extraClrScheme>
      <a:clrScheme name="Segal Presentation 6">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A0CFEB"/>
        </a:hlink>
        <a:folHlink>
          <a:srgbClr val="A0CFEB"/>
        </a:folHlink>
      </a:clrScheme>
      <a:clrMap bg1="lt1" tx1="dk1" bg2="lt2" tx2="dk2" accent1="accent1" accent2="accent2" accent3="accent3" accent4="accent4" accent5="accent5" accent6="accent6" hlink="hlink" folHlink="folHlink"/>
    </a:extraClrScheme>
    <a:extraClrScheme>
      <a:clrScheme name="Segal Presentation 7">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1B4517"/>
        </a:hlink>
        <a:folHlink>
          <a:srgbClr val="0098DB"/>
        </a:folHlink>
      </a:clrScheme>
      <a:clrMap bg1="lt1" tx1="dk1" bg2="lt2" tx2="dk2" accent1="accent1" accent2="accent2" accent3="accent3" accent4="accent4" accent5="accent5" accent6="accent6" hlink="hlink" folHlink="folHlink"/>
    </a:extraClrScheme>
    <a:extraClrScheme>
      <a:clrScheme name="Segal Presentation 8">
        <a:dk1>
          <a:srgbClr val="000000"/>
        </a:dk1>
        <a:lt1>
          <a:srgbClr val="FFFFFF"/>
        </a:lt1>
        <a:dk2>
          <a:srgbClr val="000000"/>
        </a:dk2>
        <a:lt2>
          <a:srgbClr val="B2B4B3"/>
        </a:lt2>
        <a:accent1>
          <a:srgbClr val="0098DB"/>
        </a:accent1>
        <a:accent2>
          <a:srgbClr val="C4262E"/>
        </a:accent2>
        <a:accent3>
          <a:srgbClr val="FFFFFF"/>
        </a:accent3>
        <a:accent4>
          <a:srgbClr val="000000"/>
        </a:accent4>
        <a:accent5>
          <a:srgbClr val="AACAEA"/>
        </a:accent5>
        <a:accent6>
          <a:srgbClr val="B12129"/>
        </a:accent6>
        <a:hlink>
          <a:srgbClr val="0098DB"/>
        </a:hlink>
        <a:folHlink>
          <a:srgbClr val="A0CF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80391</TotalTime>
  <Words>9695</Words>
  <Application>Microsoft Office PowerPoint</Application>
  <PresentationFormat>Letter Paper (8.5x11 in)</PresentationFormat>
  <Paragraphs>842</Paragraphs>
  <Slides>41</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Wingdings</vt:lpstr>
      <vt:lpstr>Symbol</vt:lpstr>
      <vt:lpstr>Tahoma</vt:lpstr>
      <vt:lpstr>Arial Condensed Bold</vt:lpstr>
      <vt:lpstr>Calibri</vt:lpstr>
      <vt:lpstr>MS PGothic</vt:lpstr>
      <vt:lpstr>Myriad Pro</vt:lpstr>
      <vt:lpstr>Myriad Pro Cond</vt:lpstr>
      <vt:lpstr>Times New Roman</vt:lpstr>
      <vt:lpstr>Open Sans</vt:lpstr>
      <vt:lpstr>Avenir LT Std 35 Light</vt:lpstr>
      <vt:lpstr>Segal Presentation</vt:lpstr>
      <vt:lpstr>PowerPoint Presentation</vt:lpstr>
      <vt:lpstr>PowerPoint Presentation</vt:lpstr>
      <vt:lpstr>Adding Coverage</vt:lpstr>
      <vt:lpstr>Choosing Your Health  Insurance Options</vt:lpstr>
      <vt:lpstr>Plan Options (PPOs)</vt:lpstr>
      <vt:lpstr>Health Benefits</vt:lpstr>
      <vt:lpstr>Health Benefits</vt:lpstr>
      <vt:lpstr>Health Benefits</vt:lpstr>
      <vt:lpstr>Health Insurance </vt:lpstr>
      <vt:lpstr>Health Benefits</vt:lpstr>
      <vt:lpstr>Health Insurance </vt:lpstr>
      <vt:lpstr>Health Benefits</vt:lpstr>
      <vt:lpstr>Health Benefits</vt:lpstr>
      <vt:lpstr>Pharmacy Benefits</vt:lpstr>
      <vt:lpstr>Pharmacy benefits</vt:lpstr>
      <vt:lpstr>Optional Dental Benefits</vt:lpstr>
      <vt:lpstr>Prepaid Plan</vt:lpstr>
      <vt:lpstr>Dental Preferred Provider Organization </vt:lpstr>
      <vt:lpstr>    Vision benefits </vt:lpstr>
      <vt:lpstr>TASC – Flexible Benefits </vt:lpstr>
      <vt:lpstr>PowerPoint Presentation</vt:lpstr>
      <vt:lpstr>Voluntary Wellness Program</vt:lpstr>
      <vt:lpstr>Telehealth</vt:lpstr>
      <vt:lpstr>Telehealth</vt:lpstr>
      <vt:lpstr>Basic Term Life and Accidental Death and Dismemberment</vt:lpstr>
      <vt:lpstr> Optional Accidental Death &amp; Dismemberment Insurance</vt:lpstr>
      <vt:lpstr>Optional Term Life Insurance </vt:lpstr>
      <vt:lpstr>Disability insurance (voluntary)</vt:lpstr>
      <vt:lpstr>Short term disability insurance (state and higher ed employees)</vt:lpstr>
      <vt:lpstr>Lincoln Financial Group – Long Term Disability</vt:lpstr>
      <vt:lpstr>Employee Assistance Program (EAP)</vt:lpstr>
      <vt:lpstr>Behavioral Health and Substance Abuse Treatment</vt:lpstr>
      <vt:lpstr>When Will Coverage Begin?</vt:lpstr>
      <vt:lpstr>When Are Premiums Paid?</vt:lpstr>
      <vt:lpstr>When Will My ID Cards Arrive?</vt:lpstr>
      <vt:lpstr>Premiums Rates</vt:lpstr>
      <vt:lpstr>Premiums Rates</vt:lpstr>
      <vt:lpstr>Premiums Rates</vt:lpstr>
      <vt:lpstr>Dental Premiums</vt:lpstr>
      <vt:lpstr> Vision Premiums</vt:lpstr>
      <vt:lpstr>PowerPoint Presentation</vt:lpstr>
    </vt:vector>
  </TitlesOfParts>
  <Manager>Project Manager</Manager>
  <Company>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BDM#</dc:subject>
  <dc:creator>DiMisa</dc:creator>
  <cp:lastModifiedBy>Long, Debbie</cp:lastModifiedBy>
  <cp:revision>2736</cp:revision>
  <cp:lastPrinted>2018-01-22T16:53:04Z</cp:lastPrinted>
  <dcterms:created xsi:type="dcterms:W3CDTF">2008-09-11T18:07:04Z</dcterms:created>
  <dcterms:modified xsi:type="dcterms:W3CDTF">2026-03-10T17:08:13Z</dcterms:modified>
</cp:coreProperties>
</file>