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713" r:id="rId1"/>
    <p:sldMasterId id="2147483667" r:id="rId2"/>
  </p:sldMasterIdLst>
  <p:notesMasterIdLst>
    <p:notesMasterId r:id="rId17"/>
  </p:notesMasterIdLst>
  <p:handoutMasterIdLst>
    <p:handoutMasterId r:id="rId18"/>
  </p:handoutMasterIdLst>
  <p:sldIdLst>
    <p:sldId id="585" r:id="rId3"/>
    <p:sldId id="506" r:id="rId4"/>
    <p:sldId id="578" r:id="rId5"/>
    <p:sldId id="579" r:id="rId6"/>
    <p:sldId id="589" r:id="rId7"/>
    <p:sldId id="580" r:id="rId8"/>
    <p:sldId id="581" r:id="rId9"/>
    <p:sldId id="590" r:id="rId10"/>
    <p:sldId id="513" r:id="rId11"/>
    <p:sldId id="584" r:id="rId12"/>
    <p:sldId id="515" r:id="rId13"/>
    <p:sldId id="586" r:id="rId14"/>
    <p:sldId id="588" r:id="rId15"/>
    <p:sldId id="562" r:id="rId16"/>
  </p:sldIdLst>
  <p:sldSz cx="12193588" cy="6858000"/>
  <p:notesSz cx="11309350" cy="20104100"/>
  <p:embeddedFontLst>
    <p:embeddedFont>
      <p:font typeface="Arial Black" panose="020B0A04020102020204" pitchFamily="34" charset="0"/>
      <p:bold r:id="rId19"/>
    </p:embeddedFont>
    <p:embeddedFont>
      <p:font typeface="Calibri" panose="020F0502020204030204" pitchFamily="34" charset="0"/>
      <p:regular r:id="rId20"/>
      <p:bold r:id="rId21"/>
      <p:italic r:id="rId22"/>
      <p:boldItalic r:id="rId23"/>
    </p:embeddedFont>
    <p:embeddedFont>
      <p:font typeface="Exo" panose="02000303000000000000" pitchFamily="2" charset="0"/>
      <p:regular r:id="rId24"/>
      <p:bold r:id="rId25"/>
      <p:italic r:id="rId26"/>
      <p:boldItalic r:id="rId27"/>
    </p:embeddedFont>
    <p:embeddedFont>
      <p:font typeface="Exo Light" panose="02000303000000000000" pitchFamily="2" charset="0"/>
      <p:regular r:id="rId28"/>
      <p:italic r:id="rId29"/>
    </p:embeddedFont>
    <p:embeddedFont>
      <p:font typeface="Montserrat SemiBold" panose="00000700000000000000" pitchFamily="2" charset="0"/>
      <p:regular r:id="rId30"/>
      <p:bold r:id="rId31"/>
      <p:italic r:id="rId32"/>
      <p:boldItalic r:id="rId33"/>
    </p:embeddedFont>
    <p:embeddedFont>
      <p:font typeface="Roboto Condensed Light" panose="02000000000000000000" pitchFamily="2" charset="0"/>
      <p:regular r:id="rId34"/>
      <p:italic r:id="rId35"/>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Guide" id="{7F0B4705-33FD-4676-A768-88794B7F276F}">
          <p14:sldIdLst>
            <p14:sldId id="585"/>
            <p14:sldId id="506"/>
            <p14:sldId id="578"/>
            <p14:sldId id="579"/>
            <p14:sldId id="589"/>
            <p14:sldId id="580"/>
            <p14:sldId id="581"/>
            <p14:sldId id="590"/>
            <p14:sldId id="513"/>
            <p14:sldId id="584"/>
            <p14:sldId id="515"/>
            <p14:sldId id="586"/>
            <p14:sldId id="588"/>
            <p14:sldId id="562"/>
          </p14:sldIdLst>
        </p14:section>
      </p14:sectionLst>
    </p:ext>
    <p:ext uri="{EFAFB233-063F-42B5-8137-9DF3F51BA10A}">
      <p15:sldGuideLst xmlns:p15="http://schemas.microsoft.com/office/powerpoint/2012/main">
        <p15:guide id="1" orient="horz" pos="377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 name="Author" initials="A"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85A"/>
    <a:srgbClr val="70B74B"/>
    <a:srgbClr val="76C691"/>
    <a:srgbClr val="EDB329"/>
    <a:srgbClr val="D3202B"/>
    <a:srgbClr val="262626"/>
    <a:srgbClr val="E6AA2B"/>
    <a:srgbClr val="D0212B"/>
    <a:srgbClr val="5DAE4B"/>
    <a:srgbClr val="71B7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814" autoAdjust="0"/>
    <p:restoredTop sz="96357" autoAdjust="0"/>
  </p:normalViewPr>
  <p:slideViewPr>
    <p:cSldViewPr snapToGrid="0">
      <p:cViewPr>
        <p:scale>
          <a:sx n="100" d="100"/>
          <a:sy n="100" d="100"/>
        </p:scale>
        <p:origin x="1656" y="312"/>
      </p:cViewPr>
      <p:guideLst>
        <p:guide orient="horz" pos="377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1/12/2022</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1/12/2022</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a:t>
            </a:fld>
            <a:endParaRPr lang="en-US" dirty="0"/>
          </a:p>
        </p:txBody>
      </p:sp>
    </p:spTree>
    <p:extLst>
      <p:ext uri="{BB962C8B-B14F-4D97-AF65-F5344CB8AC3E}">
        <p14:creationId xmlns:p14="http://schemas.microsoft.com/office/powerpoint/2010/main" val="3005817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1852226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12</a:t>
            </a:fld>
            <a:endParaRPr lang="en-US" dirty="0"/>
          </a:p>
        </p:txBody>
      </p:sp>
    </p:spTree>
    <p:extLst>
      <p:ext uri="{BB962C8B-B14F-4D97-AF65-F5344CB8AC3E}">
        <p14:creationId xmlns:p14="http://schemas.microsoft.com/office/powerpoint/2010/main" val="3674036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14</a:t>
            </a:fld>
            <a:endParaRPr lang="en-US" dirty="0"/>
          </a:p>
        </p:txBody>
      </p:sp>
    </p:spTree>
    <p:extLst>
      <p:ext uri="{BB962C8B-B14F-4D97-AF65-F5344CB8AC3E}">
        <p14:creationId xmlns:p14="http://schemas.microsoft.com/office/powerpoint/2010/main" val="130622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373340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dirty="0"/>
          </a:p>
        </p:txBody>
      </p:sp>
    </p:spTree>
    <p:extLst>
      <p:ext uri="{BB962C8B-B14F-4D97-AF65-F5344CB8AC3E}">
        <p14:creationId xmlns:p14="http://schemas.microsoft.com/office/powerpoint/2010/main" val="397740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5</a:t>
            </a:fld>
            <a:endParaRPr lang="en-US" dirty="0"/>
          </a:p>
        </p:txBody>
      </p:sp>
    </p:spTree>
    <p:extLst>
      <p:ext uri="{BB962C8B-B14F-4D97-AF65-F5344CB8AC3E}">
        <p14:creationId xmlns:p14="http://schemas.microsoft.com/office/powerpoint/2010/main" val="3424447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6</a:t>
            </a:fld>
            <a:endParaRPr lang="en-US" dirty="0"/>
          </a:p>
        </p:txBody>
      </p:sp>
    </p:spTree>
    <p:extLst>
      <p:ext uri="{BB962C8B-B14F-4D97-AF65-F5344CB8AC3E}">
        <p14:creationId xmlns:p14="http://schemas.microsoft.com/office/powerpoint/2010/main" val="139928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7</a:t>
            </a:fld>
            <a:endParaRPr lang="en-US" dirty="0"/>
          </a:p>
        </p:txBody>
      </p:sp>
    </p:spTree>
    <p:extLst>
      <p:ext uri="{BB962C8B-B14F-4D97-AF65-F5344CB8AC3E}">
        <p14:creationId xmlns:p14="http://schemas.microsoft.com/office/powerpoint/2010/main" val="388690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8</a:t>
            </a:fld>
            <a:endParaRPr lang="en-US" dirty="0"/>
          </a:p>
        </p:txBody>
      </p:sp>
    </p:spTree>
    <p:extLst>
      <p:ext uri="{BB962C8B-B14F-4D97-AF65-F5344CB8AC3E}">
        <p14:creationId xmlns:p14="http://schemas.microsoft.com/office/powerpoint/2010/main" val="781475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38423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10</a:t>
            </a:fld>
            <a:endParaRPr lang="en-US" dirty="0"/>
          </a:p>
        </p:txBody>
      </p:sp>
    </p:spTree>
    <p:extLst>
      <p:ext uri="{BB962C8B-B14F-4D97-AF65-F5344CB8AC3E}">
        <p14:creationId xmlns:p14="http://schemas.microsoft.com/office/powerpoint/2010/main" val="2772007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Light-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41439A"/>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10000"/>
              </a:lnSpc>
              <a:defRPr lang="en-US" sz="2800" b="0" i="0" dirty="0">
                <a:solidFill>
                  <a:srgbClr val="858585"/>
                </a:solidFill>
                <a:latin typeface="Roboto Condensed Light" panose="02000000000000000000" pitchFamily="2" charset="0"/>
                <a:ea typeface="Roboto Condensed Light" panose="02000000000000000000" pitchFamily="2" charset="0"/>
                <a:cs typeface="+mn-cs"/>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marL="0" lvl="0">
              <a:lnSpc>
                <a:spcPct val="110000"/>
              </a:lnSpc>
            </a:pPr>
            <a:r>
              <a:rPr lang="en-US"/>
              <a:t>Keep track of a transformational technology as it evolves.</a:t>
            </a:r>
          </a:p>
        </p:txBody>
      </p:sp>
    </p:spTree>
    <p:extLst>
      <p:ext uri="{BB962C8B-B14F-4D97-AF65-F5344CB8AC3E}">
        <p14:creationId xmlns:p14="http://schemas.microsoft.com/office/powerpoint/2010/main" val="390465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ackCover-Light-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McLean &amp; Company Logo">
            <a:extLst>
              <a:ext uri="{FF2B5EF4-FFF2-40B4-BE49-F238E27FC236}">
                <a16:creationId xmlns:a16="http://schemas.microsoft.com/office/drawing/2014/main" id="{949086C8-E5A3-41D5-A85F-428D27CC3E3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82823" y="3051987"/>
            <a:ext cx="1827941" cy="7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3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blank">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5" y="530021"/>
            <a:ext cx="11119027" cy="1130188"/>
          </a:xfrm>
        </p:spPr>
        <p:txBody>
          <a:bodyPr>
            <a:noAutofit/>
          </a:bodyPr>
          <a:lstStyle>
            <a:lvl1pPr>
              <a:lnSpc>
                <a:spcPct val="90000"/>
              </a:lnSpc>
              <a:defRPr b="0" i="0">
                <a:solidFill>
                  <a:srgbClr val="717272"/>
                </a:solidFill>
              </a:defRPr>
            </a:lvl1pPr>
          </a:lstStyle>
          <a:p>
            <a:r>
              <a:rPr lang="en-US"/>
              <a:t>Click to edit Master title style</a:t>
            </a:r>
          </a:p>
        </p:txBody>
      </p:sp>
    </p:spTree>
    <p:extLst>
      <p:ext uri="{BB962C8B-B14F-4D97-AF65-F5344CB8AC3E}">
        <p14:creationId xmlns:p14="http://schemas.microsoft.com/office/powerpoint/2010/main" val="3400226304"/>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dle Accent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9755C-3BFD-4A29-BEFA-E1183A443848}"/>
              </a:ext>
            </a:extLst>
          </p:cNvPr>
          <p:cNvSpPr/>
          <p:nvPr userDrawn="1"/>
        </p:nvSpPr>
        <p:spPr>
          <a:xfrm>
            <a:off x="0" y="1410346"/>
            <a:ext cx="12193588" cy="4804717"/>
          </a:xfrm>
          <a:prstGeom prst="rect">
            <a:avLst/>
          </a:prstGeom>
          <a:gradFill>
            <a:gsLst>
              <a:gs pos="15000">
                <a:schemeClr val="bg1"/>
              </a:gs>
              <a:gs pos="85000">
                <a:schemeClr val="bg1">
                  <a:lumMod val="85000"/>
                  <a:alpha val="6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10808475" cy="1130188"/>
          </a:xfrm>
        </p:spPr>
        <p:txBody>
          <a:bodyPr>
            <a:noAutofit/>
          </a:bodyPr>
          <a:lstStyle>
            <a:lvl1pPr>
              <a:lnSpc>
                <a:spcPct val="90000"/>
              </a:lnSpc>
              <a:defRPr b="0" i="0"/>
            </a:lvl1pPr>
          </a:lstStyle>
          <a:p>
            <a:r>
              <a:rPr lang="en-US"/>
              <a:t>Click to edit Master title style</a:t>
            </a:r>
          </a:p>
        </p:txBody>
      </p:sp>
    </p:spTree>
    <p:extLst>
      <p:ext uri="{BB962C8B-B14F-4D97-AF65-F5344CB8AC3E}">
        <p14:creationId xmlns:p14="http://schemas.microsoft.com/office/powerpoint/2010/main" val="106848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eneral Slide - New Content - Grey Outlin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680143" y="375558"/>
            <a:ext cx="10836627" cy="863600"/>
          </a:xfrm>
          <a:prstGeom prst="rect">
            <a:avLst/>
          </a:prstGeom>
        </p:spPr>
        <p:txBody>
          <a:bodyPr/>
          <a:lstStyle>
            <a:lvl1pPr marL="0" indent="0">
              <a:buNone/>
              <a:defRPr sz="2400" b="1">
                <a:latin typeface="Arial Black" panose="020B0A04020102020204" pitchFamily="34" charset="0"/>
              </a:defRPr>
            </a:lvl1pPr>
          </a:lstStyle>
          <a:p>
            <a:pPr lvl="0"/>
            <a:endParaRPr lang="en-CA"/>
          </a:p>
        </p:txBody>
      </p:sp>
    </p:spTree>
    <p:extLst>
      <p:ext uri="{BB962C8B-B14F-4D97-AF65-F5344CB8AC3E}">
        <p14:creationId xmlns:p14="http://schemas.microsoft.com/office/powerpoint/2010/main" val="3711660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6112042" y="6040551"/>
            <a:ext cx="3074774" cy="502469"/>
          </a:xfrm>
          <a:prstGeom prst="rect">
            <a:avLst/>
          </a:prstGeom>
        </p:spPr>
        <p:txBody>
          <a:bodyPr vert="horz" wrap="square" lIns="0" tIns="2310" rIns="0" bIns="0" rtlCol="0">
            <a:noAutofit/>
          </a:bodyPr>
          <a:lstStyle/>
          <a:p>
            <a:pPr marL="7701" marR="3081" indent="33886" algn="r">
              <a:lnSpc>
                <a:spcPts val="958"/>
              </a:lnSpc>
              <a:spcBef>
                <a:spcPts val="18"/>
              </a:spcBef>
            </a:pPr>
            <a:r>
              <a:rPr lang="en-US" sz="788" b="0" i="0" spc="-6" dirty="0">
                <a:solidFill>
                  <a:srgbClr val="000000"/>
                </a:solidFill>
                <a:latin typeface="Roboto Condensed Light" panose="02000000000000000000" pitchFamily="2" charset="0"/>
                <a:ea typeface="Roboto Condensed Light" panose="02000000000000000000" pitchFamily="2" charset="0"/>
                <a:cs typeface="Arial"/>
              </a:rPr>
              <a:t>McLean &amp; Company is a research and advisory firm that provides practical solutions to human resources challenges with executable research, tools, and advice that will have a clear and measurable impact on your business.</a:t>
            </a:r>
            <a:endParaRPr sz="788" b="0" i="0" dirty="0">
              <a:solidFill>
                <a:srgbClr val="000000"/>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rgbClr val="000000"/>
                </a:solidFill>
                <a:latin typeface="Roboto Condensed Light" panose="02000000000000000000" pitchFamily="2" charset="0"/>
                <a:ea typeface="Roboto Condensed Light" panose="02000000000000000000" pitchFamily="2" charset="0"/>
                <a:cs typeface="Arial"/>
              </a:rPr>
              <a:t>© </a:t>
            </a:r>
            <a:r>
              <a:rPr sz="788" b="0" i="0" spc="3" dirty="0">
                <a:solidFill>
                  <a:srgbClr val="000000"/>
                </a:solidFill>
                <a:latin typeface="Roboto Condensed Light" panose="02000000000000000000" pitchFamily="2" charset="0"/>
                <a:ea typeface="Roboto Condensed Light" panose="02000000000000000000" pitchFamily="2" charset="0"/>
                <a:cs typeface="Arial"/>
              </a:rPr>
              <a:t>1997-20</a:t>
            </a:r>
            <a:r>
              <a:rPr lang="en-US" sz="788" b="0" i="0" spc="3" dirty="0">
                <a:solidFill>
                  <a:srgbClr val="000000"/>
                </a:solidFill>
                <a:latin typeface="Roboto Condensed Light" panose="02000000000000000000" pitchFamily="2" charset="0"/>
                <a:ea typeface="Roboto Condensed Light" panose="02000000000000000000" pitchFamily="2" charset="0"/>
                <a:cs typeface="Arial"/>
              </a:rPr>
              <a:t>20 McLean &amp; Company is a division of</a:t>
            </a:r>
            <a:r>
              <a:rPr sz="788" b="0" i="0" spc="3" dirty="0">
                <a:solidFill>
                  <a:srgbClr val="000000"/>
                </a:solidFill>
                <a:latin typeface="Roboto Condensed Light" panose="02000000000000000000" pitchFamily="2" charset="0"/>
                <a:ea typeface="Roboto Condensed Light" panose="02000000000000000000" pitchFamily="2" charset="0"/>
                <a:cs typeface="Arial"/>
              </a:rPr>
              <a:t> </a:t>
            </a:r>
            <a:r>
              <a:rPr sz="788" b="0" i="0" spc="-6" dirty="0">
                <a:solidFill>
                  <a:srgbClr val="000000"/>
                </a:solidFill>
                <a:latin typeface="Roboto Condensed Light" panose="02000000000000000000" pitchFamily="2" charset="0"/>
                <a:ea typeface="Roboto Condensed Light" panose="02000000000000000000" pitchFamily="2" charset="0"/>
                <a:cs typeface="Arial"/>
              </a:rPr>
              <a:t>Info-Tech </a:t>
            </a:r>
            <a:r>
              <a:rPr sz="788" b="0" i="0" spc="3" dirty="0">
                <a:solidFill>
                  <a:srgbClr val="000000"/>
                </a:solidFill>
                <a:latin typeface="Roboto Condensed Light" panose="02000000000000000000" pitchFamily="2" charset="0"/>
                <a:ea typeface="Roboto Condensed Light" panose="02000000000000000000" pitchFamily="2" charset="0"/>
                <a:cs typeface="Arial"/>
              </a:rPr>
              <a:t>Research </a:t>
            </a:r>
            <a:r>
              <a:rPr sz="788" b="0" i="0" spc="6" dirty="0">
                <a:solidFill>
                  <a:srgbClr val="000000"/>
                </a:solidFill>
                <a:latin typeface="Roboto Condensed Light" panose="02000000000000000000" pitchFamily="2" charset="0"/>
                <a:ea typeface="Roboto Condensed Light" panose="02000000000000000000" pitchFamily="2" charset="0"/>
                <a:cs typeface="Arial"/>
              </a:rPr>
              <a:t>Group</a:t>
            </a:r>
            <a:r>
              <a:rPr sz="788" b="0" i="0" spc="-27" dirty="0">
                <a:solidFill>
                  <a:srgbClr val="000000"/>
                </a:solidFill>
                <a:latin typeface="Roboto Condensed Light" panose="02000000000000000000" pitchFamily="2" charset="0"/>
                <a:ea typeface="Roboto Condensed Light" panose="02000000000000000000" pitchFamily="2" charset="0"/>
                <a:cs typeface="Arial"/>
              </a:rPr>
              <a:t> </a:t>
            </a:r>
            <a:r>
              <a:rPr sz="788" b="0" i="0" spc="3" dirty="0">
                <a:solidFill>
                  <a:srgbClr val="000000"/>
                </a:solidFill>
                <a:latin typeface="Roboto Condensed Light" panose="02000000000000000000" pitchFamily="2" charset="0"/>
                <a:ea typeface="Roboto Condensed Light" panose="02000000000000000000" pitchFamily="2" charset="0"/>
                <a:cs typeface="Arial"/>
              </a:rPr>
              <a:t>Inc.</a:t>
            </a:r>
            <a:endParaRPr sz="788" b="0" i="0" dirty="0">
              <a:solidFill>
                <a:srgbClr val="000000"/>
              </a:solidFill>
              <a:latin typeface="Roboto Condensed Light" panose="02000000000000000000" pitchFamily="2" charset="0"/>
              <a:ea typeface="Roboto Condensed Light" panose="02000000000000000000" pitchFamily="2" charset="0"/>
              <a:cs typeface="Arial"/>
            </a:endParaRPr>
          </a:p>
        </p:txBody>
      </p:sp>
      <p:pic>
        <p:nvPicPr>
          <p:cNvPr id="5" name="Picture 2" descr="McLean &amp; Company Logo">
            <a:extLst>
              <a:ext uri="{FF2B5EF4-FFF2-40B4-BE49-F238E27FC236}">
                <a16:creationId xmlns:a16="http://schemas.microsoft.com/office/drawing/2014/main" id="{2C34031E-BA4E-47FF-942E-116C376A405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09001" y="5932963"/>
            <a:ext cx="1827941" cy="7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44" r:id="rId1"/>
    <p:sldLayoutId id="2147483747" r:id="rId2"/>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10911992" cy="1130188"/>
          </a:xfrm>
          <a:prstGeom prst="rect">
            <a:avLst/>
          </a:prstGeom>
        </p:spPr>
        <p:txBody>
          <a:bodyPr vert="horz" lIns="0" tIns="0" rIns="0" bIns="0" rtlCol="0" anchor="t" anchorCtr="0">
            <a:noAutofit/>
          </a:bodyPr>
          <a:lstStyle/>
          <a:p>
            <a:r>
              <a:rPr lang="en-US"/>
              <a:t>Click to edit Master title style</a:t>
            </a:r>
          </a:p>
        </p:txBody>
      </p:sp>
      <p:sp>
        <p:nvSpPr>
          <p:cNvPr id="6" name="TextBox 5">
            <a:extLst>
              <a:ext uri="{FF2B5EF4-FFF2-40B4-BE49-F238E27FC236}">
                <a16:creationId xmlns:a16="http://schemas.microsoft.com/office/drawing/2014/main" id="{D157BAA2-9957-9B4B-9ED3-4CE35C755129}"/>
              </a:ext>
            </a:extLst>
          </p:cNvPr>
          <p:cNvSpPr txBox="1"/>
          <p:nvPr userDrawn="1"/>
        </p:nvSpPr>
        <p:spPr>
          <a:xfrm>
            <a:off x="9824720" y="6441440"/>
            <a:ext cx="2072640" cy="182880"/>
          </a:xfrm>
          <a:prstGeom prst="rect">
            <a:avLst/>
          </a:prstGeom>
        </p:spPr>
        <p:txBody>
          <a:bodyPr wrap="square" lIns="0" tIns="0" rIns="0" bIns="0" numCol="1" spcCol="360000" rtlCol="0">
            <a:noAutofit/>
          </a:bodyPr>
          <a:lstStyle/>
          <a:p>
            <a:pPr marL="0" marR="0" lvl="0" indent="0" algn="r" defTabSz="554492" rtl="0" eaLnBrk="1" fontAlgn="auto" latinLnBrk="0" hangingPunct="1">
              <a:lnSpc>
                <a:spcPct val="110000"/>
              </a:lnSpc>
              <a:spcBef>
                <a:spcPts val="0"/>
              </a:spcBef>
              <a:spcAft>
                <a:spcPts val="0"/>
              </a:spcAft>
              <a:buClrTx/>
              <a:buSzTx/>
              <a:buFontTx/>
              <a:buNone/>
              <a:tabLst/>
              <a:defRPr/>
            </a:pPr>
            <a:r>
              <a:rPr lang="en-CA" sz="800" b="0" i="0" dirty="0">
                <a:latin typeface="Exo" panose="02000503000000000000" pitchFamily="2" charset="77"/>
              </a:rPr>
              <a:t>McLean &amp; Company   |   </a:t>
            </a:r>
            <a:fld id="{81D60167-4931-47E6-BA6A-407CBD079E47}" type="slidenum">
              <a:rPr sz="800" b="0" i="0" smtClean="0">
                <a:latin typeface="Exo" panose="02000503000000000000" pitchFamily="2" charset="77"/>
                <a:cs typeface="Arial" panose="020B0604020202020204" pitchFamily="34" charset="0"/>
              </a:rPr>
              <a:pPr marL="0" marR="0" lvl="0" indent="0" algn="r" defTabSz="554492" rtl="0" eaLnBrk="1" fontAlgn="auto" latinLnBrk="0" hangingPunct="1">
                <a:lnSpc>
                  <a:spcPct val="110000"/>
                </a:lnSpc>
                <a:spcBef>
                  <a:spcPts val="0"/>
                </a:spcBef>
                <a:spcAft>
                  <a:spcPts val="0"/>
                </a:spcAft>
                <a:buClrTx/>
                <a:buSzTx/>
                <a:buFontTx/>
                <a:buNone/>
                <a:tabLst/>
                <a:defRPr/>
              </a:pPr>
              <a:t>‹#›</a:t>
            </a:fld>
            <a:endParaRPr sz="800" b="0" i="0" dirty="0">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53" r:id="rId1"/>
    <p:sldLayoutId id="2147483732" r:id="rId2"/>
    <p:sldLayoutId id="2147483760" r:id="rId3"/>
  </p:sldLayoutIdLst>
  <p:hf hdr="0" ftr="0" dt="0"/>
  <p:txStyles>
    <p:title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B45CBB-5A89-416E-95D5-B98D3F93D943}"/>
              </a:ext>
            </a:extLst>
          </p:cNvPr>
          <p:cNvSpPr>
            <a:spLocks noGrp="1"/>
          </p:cNvSpPr>
          <p:nvPr>
            <p:ph type="body" sz="quarter" idx="10"/>
          </p:nvPr>
        </p:nvSpPr>
        <p:spPr/>
        <p:txBody>
          <a:bodyPr/>
          <a:lstStyle/>
          <a:p>
            <a:r>
              <a:rPr lang="en-US" dirty="0"/>
              <a:t>Guide to Interpreting Your Employee Engagement Report </a:t>
            </a:r>
          </a:p>
          <a:p>
            <a:endParaRPr lang="en-CA" dirty="0"/>
          </a:p>
        </p:txBody>
      </p:sp>
    </p:spTree>
    <p:extLst>
      <p:ext uri="{BB962C8B-B14F-4D97-AF65-F5344CB8AC3E}">
        <p14:creationId xmlns:p14="http://schemas.microsoft.com/office/powerpoint/2010/main" val="2751619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F0D7A-28F9-49FD-9252-FE831E51C024}"/>
              </a:ext>
            </a:extLst>
          </p:cNvPr>
          <p:cNvSpPr>
            <a:spLocks noGrp="1"/>
          </p:cNvSpPr>
          <p:nvPr>
            <p:ph type="title"/>
          </p:nvPr>
        </p:nvSpPr>
        <p:spPr>
          <a:xfrm>
            <a:off x="462116" y="481780"/>
            <a:ext cx="11489829" cy="435073"/>
          </a:xfrm>
        </p:spPr>
        <p:txBody>
          <a:bodyPr/>
          <a:lstStyle/>
          <a:p>
            <a:r>
              <a:rPr lang="en-CA" dirty="0"/>
              <a:t>Engagement drivers ranked by their average score</a:t>
            </a:r>
          </a:p>
        </p:txBody>
      </p:sp>
      <p:sp>
        <p:nvSpPr>
          <p:cNvPr id="4" name="Rectangle 3">
            <a:extLst>
              <a:ext uri="{FF2B5EF4-FFF2-40B4-BE49-F238E27FC236}">
                <a16:creationId xmlns:a16="http://schemas.microsoft.com/office/drawing/2014/main" id="{C106487E-0827-4D1F-99F4-CCEC086BE723}"/>
              </a:ext>
            </a:extLst>
          </p:cNvPr>
          <p:cNvSpPr/>
          <p:nvPr/>
        </p:nvSpPr>
        <p:spPr>
          <a:xfrm>
            <a:off x="6148361" y="2591983"/>
            <a:ext cx="5542205" cy="1615827"/>
          </a:xfrm>
          <a:prstGeom prst="rect">
            <a:avLst/>
          </a:prstGeom>
        </p:spPr>
        <p:txBody>
          <a:bodyPr wrap="square">
            <a:spAutoFit/>
          </a:bodyPr>
          <a:lstStyle/>
          <a:p>
            <a:pPr marL="171450" indent="-171450">
              <a:spcBef>
                <a:spcPts val="600"/>
              </a:spcBef>
              <a:buFont typeface="Arial" panose="020B0604020202020204" pitchFamily="34" charset="0"/>
              <a:buChar char="•"/>
            </a:pPr>
            <a:r>
              <a:rPr lang="en-CA" sz="1400" dirty="0"/>
              <a:t>As the average score </a:t>
            </a:r>
            <a:r>
              <a:rPr lang="en-CA" sz="1400" b="1" dirty="0"/>
              <a:t>(top box) </a:t>
            </a:r>
            <a:r>
              <a:rPr lang="en-CA" sz="1400" dirty="0"/>
              <a:t>for all the statements within the particular driver.</a:t>
            </a:r>
          </a:p>
          <a:p>
            <a:pPr marL="171450" indent="-171450">
              <a:spcBef>
                <a:spcPts val="600"/>
              </a:spcBef>
              <a:buFont typeface="Arial" panose="020B0604020202020204" pitchFamily="34" charset="0"/>
              <a:buChar char="•"/>
            </a:pPr>
            <a:r>
              <a:rPr lang="en-CA" sz="1400" dirty="0"/>
              <a:t>By color to indicate  the driver’s performance level.</a:t>
            </a:r>
          </a:p>
          <a:p>
            <a:pPr marL="171450" lvl="0" indent="-171450">
              <a:spcBef>
                <a:spcPts val="600"/>
              </a:spcBef>
              <a:buFont typeface="Arial" panose="020B0604020202020204" pitchFamily="34" charset="0"/>
              <a:buChar char="•"/>
            </a:pPr>
            <a:r>
              <a:rPr lang="en-CA" sz="1400" dirty="0"/>
              <a:t>With comparisons to the previous year (if applicable) and the McLean Benchmark.</a:t>
            </a:r>
          </a:p>
          <a:p>
            <a:pPr marL="171450" lvl="0" indent="-171450">
              <a:spcBef>
                <a:spcPts val="600"/>
              </a:spcBef>
              <a:buFont typeface="Arial" panose="020B0604020202020204" pitchFamily="34" charset="0"/>
              <a:buChar char="•"/>
            </a:pPr>
            <a:r>
              <a:rPr lang="en-CA" sz="1400" dirty="0"/>
              <a:t>In the order of the highest to lowest scoring driver.</a:t>
            </a:r>
          </a:p>
        </p:txBody>
      </p:sp>
      <p:sp>
        <p:nvSpPr>
          <p:cNvPr id="8" name="Rectangle 7">
            <a:extLst>
              <a:ext uri="{FF2B5EF4-FFF2-40B4-BE49-F238E27FC236}">
                <a16:creationId xmlns:a16="http://schemas.microsoft.com/office/drawing/2014/main" id="{8D5A723A-CED8-4FB7-9BE6-EAB1AF5ED49C}"/>
              </a:ext>
            </a:extLst>
          </p:cNvPr>
          <p:cNvSpPr/>
          <p:nvPr/>
        </p:nvSpPr>
        <p:spPr>
          <a:xfrm>
            <a:off x="462115" y="1085341"/>
            <a:ext cx="11238271" cy="830997"/>
          </a:xfrm>
          <a:prstGeom prst="rect">
            <a:avLst/>
          </a:prstGeom>
        </p:spPr>
        <p:txBody>
          <a:bodyPr wrap="square">
            <a:spAutoFit/>
          </a:bodyPr>
          <a:lstStyle/>
          <a:p>
            <a:r>
              <a:rPr lang="en-CA" sz="1600" dirty="0"/>
              <a:t>Organizational, job, and retention drivers are displayed on this page. Organizational and job drivers influence an employee’s level of engagement, while retention drivers influence an employee’s intent to stay within an organization. Refer to McLean &amp; Company’s Model of Engagement on slide 2 for more details.</a:t>
            </a:r>
          </a:p>
        </p:txBody>
      </p:sp>
      <p:sp>
        <p:nvSpPr>
          <p:cNvPr id="11" name="TextBox 10">
            <a:extLst>
              <a:ext uri="{FF2B5EF4-FFF2-40B4-BE49-F238E27FC236}">
                <a16:creationId xmlns:a16="http://schemas.microsoft.com/office/drawing/2014/main" id="{D556D8E4-4904-4F73-B0D1-9F8E96AD9294}"/>
              </a:ext>
            </a:extLst>
          </p:cNvPr>
          <p:cNvSpPr txBox="1"/>
          <p:nvPr/>
        </p:nvSpPr>
        <p:spPr>
          <a:xfrm>
            <a:off x="6148361" y="2186774"/>
            <a:ext cx="5552026" cy="307777"/>
          </a:xfrm>
          <a:prstGeom prst="rect">
            <a:avLst/>
          </a:prstGeom>
          <a:solidFill>
            <a:srgbClr val="5B3391"/>
          </a:solidFill>
          <a:effectLst/>
        </p:spPr>
        <p:txBody>
          <a:bodyPr wrap="square" rtlCol="0">
            <a:spAutoFit/>
          </a:bodyPr>
          <a:lstStyle/>
          <a:p>
            <a:pPr algn="ctr"/>
            <a:r>
              <a:rPr lang="en-CA" sz="1400" b="1" dirty="0">
                <a:solidFill>
                  <a:schemeClr val="bg1"/>
                </a:solidFill>
                <a:latin typeface="+mj-lt"/>
              </a:rPr>
              <a:t>Driver scores are displayed…</a:t>
            </a:r>
          </a:p>
        </p:txBody>
      </p:sp>
      <p:pic>
        <p:nvPicPr>
          <p:cNvPr id="5" name="Picture 4" descr="Chart, bar chart&#10;&#10;Description automatically generated">
            <a:extLst>
              <a:ext uri="{FF2B5EF4-FFF2-40B4-BE49-F238E27FC236}">
                <a16:creationId xmlns:a16="http://schemas.microsoft.com/office/drawing/2014/main" id="{C9514036-C200-41C0-839A-C8FF15992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13" y="2084826"/>
            <a:ext cx="5122537" cy="39490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8971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6608" y="495993"/>
            <a:ext cx="10723173" cy="617923"/>
          </a:xfrm>
        </p:spPr>
        <p:txBody>
          <a:bodyPr/>
          <a:lstStyle/>
          <a:p>
            <a:r>
              <a:rPr lang="en-CA" sz="3200" dirty="0">
                <a:solidFill>
                  <a:srgbClr val="636363"/>
                </a:solidFill>
                <a:latin typeface="+mj-lt"/>
              </a:rPr>
              <a:t>Selecting priority drivers for action planning</a:t>
            </a:r>
          </a:p>
        </p:txBody>
      </p:sp>
      <p:sp>
        <p:nvSpPr>
          <p:cNvPr id="4" name="TextBox 3"/>
          <p:cNvSpPr txBox="1"/>
          <p:nvPr/>
        </p:nvSpPr>
        <p:spPr>
          <a:xfrm>
            <a:off x="442968" y="1074420"/>
            <a:ext cx="11168729" cy="523220"/>
          </a:xfrm>
          <a:prstGeom prst="rect">
            <a:avLst/>
          </a:prstGeom>
        </p:spPr>
        <p:txBody>
          <a:bodyPr wrap="square" rtlCol="0">
            <a:spAutoFit/>
          </a:bodyPr>
          <a:lstStyle/>
          <a:p>
            <a:pPr>
              <a:spcBef>
                <a:spcPts val="600"/>
              </a:spcBef>
            </a:pPr>
            <a:r>
              <a:rPr lang="en-CA" sz="1400" dirty="0"/>
              <a:t>The purpose of the </a:t>
            </a:r>
            <a:r>
              <a:rPr lang="en-CA" sz="1400" b="1" dirty="0"/>
              <a:t>Priority Matrix </a:t>
            </a:r>
            <a:r>
              <a:rPr lang="en-CA" sz="1400" dirty="0"/>
              <a:t>is to help identify the three drivers that – if improved – will have the biggest impact on engagement in your organization. </a:t>
            </a:r>
            <a:r>
              <a:rPr lang="en-US" sz="1400" dirty="0"/>
              <a:t>The prioritization grid is created by plotting the top-box scores for each driver on the horizontal axis and the impact of each driver on engagement on the vertical axis.</a:t>
            </a:r>
            <a:endParaRPr lang="en-CA" sz="1400" dirty="0"/>
          </a:p>
        </p:txBody>
      </p:sp>
      <p:sp>
        <p:nvSpPr>
          <p:cNvPr id="12" name="TextBox 11"/>
          <p:cNvSpPr txBox="1"/>
          <p:nvPr/>
        </p:nvSpPr>
        <p:spPr>
          <a:xfrm>
            <a:off x="6259519" y="2554942"/>
            <a:ext cx="5319776" cy="954107"/>
          </a:xfrm>
          <a:prstGeom prst="rect">
            <a:avLst/>
          </a:prstGeom>
          <a:noFill/>
        </p:spPr>
        <p:txBody>
          <a:bodyPr wrap="square" rtlCol="0">
            <a:spAutoFit/>
          </a:bodyPr>
          <a:lstStyle/>
          <a:p>
            <a:pPr lvl="0"/>
            <a:r>
              <a:rPr lang="en-CA" sz="1400" b="1" dirty="0">
                <a:solidFill>
                  <a:srgbClr val="D3202B"/>
                </a:solidFill>
              </a:rPr>
              <a:t>Improve</a:t>
            </a:r>
            <a:r>
              <a:rPr lang="en-CA" sz="1400" b="1" dirty="0">
                <a:solidFill>
                  <a:srgbClr val="C00000"/>
                </a:solidFill>
              </a:rPr>
              <a:t> </a:t>
            </a:r>
            <a:r>
              <a:rPr lang="en-CA" sz="1400" dirty="0"/>
              <a:t>– Drivers in this quadrant have relatively lower top-box scores, but relatively higher impacts on engagement. </a:t>
            </a:r>
            <a:r>
              <a:rPr lang="en-CA" sz="1400" b="1" dirty="0"/>
              <a:t>Improvement in these drivers will likely have a bigger impact on engagement </a:t>
            </a:r>
            <a:r>
              <a:rPr lang="en-CA" sz="1400" dirty="0"/>
              <a:t>than improvement in the other drivers.</a:t>
            </a:r>
          </a:p>
        </p:txBody>
      </p:sp>
      <p:sp>
        <p:nvSpPr>
          <p:cNvPr id="13" name="TextBox 12"/>
          <p:cNvSpPr txBox="1"/>
          <p:nvPr/>
        </p:nvSpPr>
        <p:spPr>
          <a:xfrm>
            <a:off x="6259519" y="3509049"/>
            <a:ext cx="5319776" cy="954107"/>
          </a:xfrm>
          <a:prstGeom prst="rect">
            <a:avLst/>
          </a:prstGeom>
          <a:noFill/>
        </p:spPr>
        <p:txBody>
          <a:bodyPr wrap="square" rtlCol="0">
            <a:spAutoFit/>
          </a:bodyPr>
          <a:lstStyle/>
          <a:p>
            <a:pPr lvl="0"/>
            <a:r>
              <a:rPr lang="en-CA" sz="1400" b="1" dirty="0">
                <a:solidFill>
                  <a:srgbClr val="EDB329"/>
                </a:solidFill>
              </a:rPr>
              <a:t>Evaluate</a:t>
            </a:r>
            <a:r>
              <a:rPr lang="en-CA" sz="1400" b="1" dirty="0">
                <a:solidFill>
                  <a:srgbClr val="FFCC66"/>
                </a:solidFill>
              </a:rPr>
              <a:t> </a:t>
            </a:r>
            <a:r>
              <a:rPr lang="en-CA" sz="1400" dirty="0"/>
              <a:t>– While these drivers have lower top-box scores, they have relatively less of an impact on engagement. You will want to </a:t>
            </a:r>
            <a:r>
              <a:rPr lang="en-CA" sz="1400" b="1" dirty="0"/>
              <a:t>evaluate whether or not they should be a focus of action planning</a:t>
            </a:r>
            <a:r>
              <a:rPr lang="en-CA" sz="1400" dirty="0"/>
              <a:t> based on other factors within the organization.</a:t>
            </a:r>
          </a:p>
        </p:txBody>
      </p:sp>
      <p:sp>
        <p:nvSpPr>
          <p:cNvPr id="16" name="TextBox 15"/>
          <p:cNvSpPr txBox="1"/>
          <p:nvPr/>
        </p:nvSpPr>
        <p:spPr>
          <a:xfrm>
            <a:off x="6259518" y="4553782"/>
            <a:ext cx="5334478" cy="738664"/>
          </a:xfrm>
          <a:prstGeom prst="rect">
            <a:avLst/>
          </a:prstGeom>
          <a:noFill/>
        </p:spPr>
        <p:txBody>
          <a:bodyPr wrap="square" rtlCol="0">
            <a:spAutoFit/>
          </a:bodyPr>
          <a:lstStyle/>
          <a:p>
            <a:pPr lvl="0"/>
            <a:r>
              <a:rPr lang="en-CA" sz="1400" b="1" dirty="0">
                <a:solidFill>
                  <a:srgbClr val="76C691"/>
                </a:solidFill>
              </a:rPr>
              <a:t>Maintain</a:t>
            </a:r>
            <a:r>
              <a:rPr lang="en-CA" sz="1400" dirty="0">
                <a:solidFill>
                  <a:srgbClr val="B7C327"/>
                </a:solidFill>
              </a:rPr>
              <a:t> </a:t>
            </a:r>
            <a:r>
              <a:rPr lang="en-CA" sz="1400" dirty="0"/>
              <a:t>– These drivers have relatively high top-box scores, but lower impacts on engagement. They will likely not be a focus for action planning. Your goal with these drivers is to </a:t>
            </a:r>
            <a:r>
              <a:rPr lang="en-CA" sz="1400" b="1" dirty="0"/>
              <a:t>maintain their scores.</a:t>
            </a:r>
          </a:p>
        </p:txBody>
      </p:sp>
      <p:sp>
        <p:nvSpPr>
          <p:cNvPr id="17" name="TextBox 16"/>
          <p:cNvSpPr txBox="1"/>
          <p:nvPr/>
        </p:nvSpPr>
        <p:spPr>
          <a:xfrm>
            <a:off x="6259518" y="5383072"/>
            <a:ext cx="5319777" cy="738664"/>
          </a:xfrm>
          <a:prstGeom prst="rect">
            <a:avLst/>
          </a:prstGeom>
          <a:noFill/>
        </p:spPr>
        <p:txBody>
          <a:bodyPr wrap="square" rtlCol="0">
            <a:spAutoFit/>
          </a:bodyPr>
          <a:lstStyle/>
          <a:p>
            <a:pPr lvl="0"/>
            <a:r>
              <a:rPr lang="en-CA" sz="1400" b="1" dirty="0">
                <a:solidFill>
                  <a:srgbClr val="4AA85A"/>
                </a:solidFill>
              </a:rPr>
              <a:t>Leverage</a:t>
            </a:r>
            <a:r>
              <a:rPr lang="en-CA" sz="1400" b="1" dirty="0">
                <a:solidFill>
                  <a:srgbClr val="2B9D36"/>
                </a:solidFill>
              </a:rPr>
              <a:t> </a:t>
            </a:r>
            <a:r>
              <a:rPr lang="en-CA" sz="1400" b="1" dirty="0"/>
              <a:t>–</a:t>
            </a:r>
            <a:r>
              <a:rPr lang="en-CA" sz="1400" dirty="0"/>
              <a:t> These are high-scoring drivers that have a relatively high impact on engagement. They are your strengths. Try to </a:t>
            </a:r>
            <a:r>
              <a:rPr lang="en-CA" sz="1400" b="1" dirty="0"/>
              <a:t>leverage these strengths </a:t>
            </a:r>
            <a:r>
              <a:rPr lang="en-CA" sz="1400" dirty="0"/>
              <a:t>to make changes in other drivers.</a:t>
            </a:r>
          </a:p>
        </p:txBody>
      </p:sp>
      <p:sp>
        <p:nvSpPr>
          <p:cNvPr id="19" name="TextBox 18"/>
          <p:cNvSpPr txBox="1"/>
          <p:nvPr/>
        </p:nvSpPr>
        <p:spPr>
          <a:xfrm>
            <a:off x="1024344" y="5691492"/>
            <a:ext cx="4690653" cy="60016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CA" sz="1100" dirty="0"/>
              <a:t>When selecting priority drivers, take into account your current organizational context, what you’ve done in the past, your current strategic priorities, and other relevant factors.  </a:t>
            </a:r>
          </a:p>
        </p:txBody>
      </p:sp>
      <p:sp>
        <p:nvSpPr>
          <p:cNvPr id="15" name="TextBox 14">
            <a:extLst>
              <a:ext uri="{FF2B5EF4-FFF2-40B4-BE49-F238E27FC236}">
                <a16:creationId xmlns:a16="http://schemas.microsoft.com/office/drawing/2014/main" id="{B314BBD1-BB00-445C-8C57-224690B00625}"/>
              </a:ext>
            </a:extLst>
          </p:cNvPr>
          <p:cNvSpPr txBox="1"/>
          <p:nvPr/>
        </p:nvSpPr>
        <p:spPr>
          <a:xfrm>
            <a:off x="6259518" y="2068697"/>
            <a:ext cx="5334478" cy="307777"/>
          </a:xfrm>
          <a:prstGeom prst="rect">
            <a:avLst/>
          </a:prstGeom>
          <a:solidFill>
            <a:srgbClr val="5B3391"/>
          </a:solidFill>
          <a:effectLst/>
        </p:spPr>
        <p:txBody>
          <a:bodyPr wrap="square" rtlCol="0">
            <a:spAutoFit/>
          </a:bodyPr>
          <a:lstStyle/>
          <a:p>
            <a:pPr algn="ctr"/>
            <a:r>
              <a:rPr lang="en-US" sz="1400" b="1" dirty="0">
                <a:solidFill>
                  <a:schemeClr val="bg1"/>
                </a:solidFill>
                <a:latin typeface="+mj-lt"/>
              </a:rPr>
              <a:t>Priority Matrix Quadrant Definitions</a:t>
            </a:r>
            <a:endParaRPr lang="en-CA" sz="1400" b="1" dirty="0">
              <a:solidFill>
                <a:schemeClr val="bg1"/>
              </a:solidFill>
              <a:latin typeface="+mj-lt"/>
            </a:endParaRPr>
          </a:p>
        </p:txBody>
      </p:sp>
      <p:pic>
        <p:nvPicPr>
          <p:cNvPr id="21" name="Picture 20">
            <a:extLst>
              <a:ext uri="{FF2B5EF4-FFF2-40B4-BE49-F238E27FC236}">
                <a16:creationId xmlns:a16="http://schemas.microsoft.com/office/drawing/2014/main" id="{6E7FC301-7483-4926-AEAB-A779F2477B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968" y="5691492"/>
            <a:ext cx="635000" cy="63500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FB0175CC-031D-41E0-8289-D758297EE9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80" y="1653354"/>
            <a:ext cx="5069317" cy="39140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6185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EC37-DF3B-4F99-BEC2-6B56846A3E4A}"/>
              </a:ext>
            </a:extLst>
          </p:cNvPr>
          <p:cNvSpPr>
            <a:spLocks noGrp="1"/>
          </p:cNvSpPr>
          <p:nvPr>
            <p:ph type="title"/>
          </p:nvPr>
        </p:nvSpPr>
        <p:spPr>
          <a:xfrm>
            <a:off x="452283" y="530021"/>
            <a:ext cx="10710298" cy="1130188"/>
          </a:xfrm>
        </p:spPr>
        <p:txBody>
          <a:bodyPr/>
          <a:lstStyle/>
          <a:p>
            <a:r>
              <a:rPr lang="en-CA" dirty="0"/>
              <a:t>Driver scores in detail</a:t>
            </a:r>
            <a:br>
              <a:rPr lang="en-CA" dirty="0"/>
            </a:br>
            <a:endParaRPr lang="en-CA" dirty="0"/>
          </a:p>
        </p:txBody>
      </p:sp>
      <p:sp>
        <p:nvSpPr>
          <p:cNvPr id="4" name="Rectangle 3">
            <a:extLst>
              <a:ext uri="{FF2B5EF4-FFF2-40B4-BE49-F238E27FC236}">
                <a16:creationId xmlns:a16="http://schemas.microsoft.com/office/drawing/2014/main" id="{D5ED090A-9A71-4A87-B473-6A06888555E6}"/>
              </a:ext>
            </a:extLst>
          </p:cNvPr>
          <p:cNvSpPr/>
          <p:nvPr/>
        </p:nvSpPr>
        <p:spPr>
          <a:xfrm>
            <a:off x="6083429" y="2695071"/>
            <a:ext cx="5567797" cy="1615827"/>
          </a:xfrm>
          <a:prstGeom prst="rect">
            <a:avLst/>
          </a:prstGeom>
        </p:spPr>
        <p:txBody>
          <a:bodyPr wrap="square">
            <a:spAutoFit/>
          </a:bodyPr>
          <a:lstStyle/>
          <a:p>
            <a:pPr marL="171450" indent="-171450">
              <a:spcBef>
                <a:spcPts val="600"/>
              </a:spcBef>
              <a:buFont typeface="Arial" panose="020B0604020202020204" pitchFamily="34" charset="0"/>
              <a:buChar char="•"/>
            </a:pPr>
            <a:r>
              <a:rPr lang="en-CA" sz="1400" dirty="0"/>
              <a:t>As a </a:t>
            </a:r>
            <a:r>
              <a:rPr lang="en-CA" sz="1400" b="1" dirty="0"/>
              <a:t>top-box score </a:t>
            </a:r>
            <a:r>
              <a:rPr lang="en-CA" sz="1400" dirty="0"/>
              <a:t>– the % of respondents who answered “Agree” or “Strongly Agree” to the statement.</a:t>
            </a:r>
          </a:p>
          <a:p>
            <a:pPr marL="171450" indent="-171450">
              <a:spcBef>
                <a:spcPts val="600"/>
              </a:spcBef>
              <a:buFont typeface="Arial" panose="020B0604020202020204" pitchFamily="34" charset="0"/>
              <a:buChar char="•"/>
            </a:pPr>
            <a:r>
              <a:rPr lang="en-CA" sz="1400" dirty="0"/>
              <a:t>By color to indicate performance level.</a:t>
            </a:r>
          </a:p>
          <a:p>
            <a:pPr marL="171450" lvl="0" indent="-171450">
              <a:spcBef>
                <a:spcPts val="600"/>
              </a:spcBef>
              <a:buFont typeface="Arial" panose="020B0604020202020204" pitchFamily="34" charset="0"/>
              <a:buChar char="•"/>
            </a:pPr>
            <a:r>
              <a:rPr lang="en-CA" sz="1400" dirty="0"/>
              <a:t>With comparisons to the previous survey (if applicable) and the McLean Benchmark.</a:t>
            </a:r>
          </a:p>
          <a:p>
            <a:pPr marL="171450" indent="-171450">
              <a:spcBef>
                <a:spcPts val="600"/>
              </a:spcBef>
              <a:buFont typeface="Arial" panose="020B0604020202020204" pitchFamily="34" charset="0"/>
              <a:buChar char="•"/>
            </a:pPr>
            <a:r>
              <a:rPr lang="en-CA" sz="1400" dirty="0"/>
              <a:t>In order of the highest to lowest scoring statement.</a:t>
            </a:r>
          </a:p>
        </p:txBody>
      </p:sp>
      <p:sp>
        <p:nvSpPr>
          <p:cNvPr id="5" name="Rectangle 4">
            <a:extLst>
              <a:ext uri="{FF2B5EF4-FFF2-40B4-BE49-F238E27FC236}">
                <a16:creationId xmlns:a16="http://schemas.microsoft.com/office/drawing/2014/main" id="{9EA6D765-50D0-4CFA-90C1-F38D26F3CF57}"/>
              </a:ext>
            </a:extLst>
          </p:cNvPr>
          <p:cNvSpPr/>
          <p:nvPr/>
        </p:nvSpPr>
        <p:spPr>
          <a:xfrm>
            <a:off x="362204" y="1547694"/>
            <a:ext cx="11289022" cy="338554"/>
          </a:xfrm>
          <a:prstGeom prst="rect">
            <a:avLst/>
          </a:prstGeom>
        </p:spPr>
        <p:txBody>
          <a:bodyPr wrap="square">
            <a:spAutoFit/>
          </a:bodyPr>
          <a:lstStyle/>
          <a:p>
            <a:r>
              <a:rPr lang="en-CA" sz="1600" dirty="0"/>
              <a:t>The next section of the report goes into detail in each of the drivers. </a:t>
            </a:r>
            <a:r>
              <a:rPr lang="en-CA" sz="1600" b="1" dirty="0"/>
              <a:t>Department Relationships </a:t>
            </a:r>
            <a:r>
              <a:rPr lang="en-CA" sz="1600" dirty="0"/>
              <a:t>is shown as the example below.</a:t>
            </a:r>
          </a:p>
        </p:txBody>
      </p:sp>
      <p:sp>
        <p:nvSpPr>
          <p:cNvPr id="9" name="TextBox 8">
            <a:extLst>
              <a:ext uri="{FF2B5EF4-FFF2-40B4-BE49-F238E27FC236}">
                <a16:creationId xmlns:a16="http://schemas.microsoft.com/office/drawing/2014/main" id="{A1F92D34-36C8-430B-BA6A-D13D95F7BB59}"/>
              </a:ext>
            </a:extLst>
          </p:cNvPr>
          <p:cNvSpPr txBox="1"/>
          <p:nvPr/>
        </p:nvSpPr>
        <p:spPr>
          <a:xfrm>
            <a:off x="7279622" y="5029410"/>
            <a:ext cx="4371604" cy="704088"/>
          </a:xfrm>
          <a:prstGeom prst="rect">
            <a:avLst/>
          </a:prstGeom>
        </p:spPr>
        <p:txBody>
          <a:bodyPr wrap="square" lIns="0" tIns="0" rIns="0" bIns="0" numCol="1" spcCol="360000" rtlCol="0">
            <a:noAutofit/>
          </a:bodyPr>
          <a:lstStyle/>
          <a:p>
            <a:pPr marL="0" indent="0" algn="l">
              <a:lnSpc>
                <a:spcPct val="110000"/>
              </a:lnSpc>
              <a:buNone/>
            </a:pPr>
            <a:r>
              <a:rPr lang="en-US" sz="1200" dirty="0">
                <a:solidFill>
                  <a:schemeClr val="accent4"/>
                </a:solidFill>
                <a:latin typeface="+mj-lt"/>
                <a:ea typeface="Roboto Condensed Light" panose="02000000000000000000" pitchFamily="2" charset="0"/>
              </a:rPr>
              <a:t>The box in the right-hand corner indicates where the driver fell in the Priority Matrix. In this example Department Collaboration was in the Evaluate Quadrant.  </a:t>
            </a:r>
            <a:endParaRPr lang="en-CA" sz="1200" dirty="0">
              <a:solidFill>
                <a:schemeClr val="accent4"/>
              </a:solidFill>
              <a:latin typeface="+mj-lt"/>
              <a:ea typeface="Roboto Condensed Light" panose="02000000000000000000" pitchFamily="2" charset="0"/>
            </a:endParaRPr>
          </a:p>
        </p:txBody>
      </p:sp>
      <p:sp>
        <p:nvSpPr>
          <p:cNvPr id="10" name="TextBox 9">
            <a:extLst>
              <a:ext uri="{FF2B5EF4-FFF2-40B4-BE49-F238E27FC236}">
                <a16:creationId xmlns:a16="http://schemas.microsoft.com/office/drawing/2014/main" id="{663EC897-7D08-4B2F-BDFC-E1DFF59D1C80}"/>
              </a:ext>
            </a:extLst>
          </p:cNvPr>
          <p:cNvSpPr txBox="1"/>
          <p:nvPr/>
        </p:nvSpPr>
        <p:spPr>
          <a:xfrm>
            <a:off x="6096794" y="2318766"/>
            <a:ext cx="5554432" cy="307777"/>
          </a:xfrm>
          <a:prstGeom prst="rect">
            <a:avLst/>
          </a:prstGeom>
          <a:solidFill>
            <a:srgbClr val="5B3391"/>
          </a:solidFill>
          <a:effectLst/>
        </p:spPr>
        <p:txBody>
          <a:bodyPr wrap="square" rtlCol="0">
            <a:spAutoFit/>
          </a:bodyPr>
          <a:lstStyle/>
          <a:p>
            <a:pPr algn="ctr"/>
            <a:r>
              <a:rPr lang="en-US" sz="1400" b="1" dirty="0">
                <a:solidFill>
                  <a:schemeClr val="bg1"/>
                </a:solidFill>
                <a:latin typeface="+mj-lt"/>
              </a:rPr>
              <a:t>Statement scores are displayed…</a:t>
            </a:r>
            <a:endParaRPr lang="en-CA" sz="1400" b="1" dirty="0">
              <a:solidFill>
                <a:schemeClr val="bg1"/>
              </a:solidFill>
              <a:latin typeface="+mj-lt"/>
            </a:endParaRPr>
          </a:p>
        </p:txBody>
      </p:sp>
      <p:cxnSp>
        <p:nvCxnSpPr>
          <p:cNvPr id="27" name="Connector: Elbow 26">
            <a:extLst>
              <a:ext uri="{FF2B5EF4-FFF2-40B4-BE49-F238E27FC236}">
                <a16:creationId xmlns:a16="http://schemas.microsoft.com/office/drawing/2014/main" id="{FEA6179C-F894-43C0-A54D-20BC07DED6DB}"/>
              </a:ext>
            </a:extLst>
          </p:cNvPr>
          <p:cNvCxnSpPr>
            <a:cxnSpLocks/>
          </p:cNvCxnSpPr>
          <p:nvPr/>
        </p:nvCxnSpPr>
        <p:spPr>
          <a:xfrm rot="10800000" flipV="1">
            <a:off x="5495816" y="5310306"/>
            <a:ext cx="1650709" cy="495690"/>
          </a:xfrm>
          <a:prstGeom prst="bentConnector3">
            <a:avLst>
              <a:gd name="adj1" fmla="val 50000"/>
            </a:avLst>
          </a:prstGeom>
          <a:ln w="190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728FB29-CF5D-4421-B5E5-F2BB4FDD1818}"/>
              </a:ext>
            </a:extLst>
          </p:cNvPr>
          <p:cNvPicPr>
            <a:picLocks noChangeAspect="1"/>
          </p:cNvPicPr>
          <p:nvPr/>
        </p:nvPicPr>
        <p:blipFill>
          <a:blip r:embed="rId3"/>
          <a:stretch>
            <a:fillRect/>
          </a:stretch>
        </p:blipFill>
        <p:spPr>
          <a:xfrm>
            <a:off x="452283" y="2202132"/>
            <a:ext cx="4910435" cy="36880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1863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F9E05-3786-43F2-AC63-7F153D9B1E86}"/>
              </a:ext>
            </a:extLst>
          </p:cNvPr>
          <p:cNvSpPr>
            <a:spLocks noGrp="1"/>
          </p:cNvSpPr>
          <p:nvPr>
            <p:ph type="title"/>
          </p:nvPr>
        </p:nvSpPr>
        <p:spPr>
          <a:xfrm>
            <a:off x="511277" y="530021"/>
            <a:ext cx="10651304" cy="1130188"/>
          </a:xfrm>
        </p:spPr>
        <p:txBody>
          <a:bodyPr/>
          <a:lstStyle/>
          <a:p>
            <a:r>
              <a:rPr lang="en-CA" dirty="0"/>
              <a:t>Organization-wide trending questions</a:t>
            </a:r>
            <a:br>
              <a:rPr lang="en-CA" dirty="0"/>
            </a:br>
            <a:endParaRPr lang="en-CA" dirty="0"/>
          </a:p>
        </p:txBody>
      </p:sp>
      <p:sp>
        <p:nvSpPr>
          <p:cNvPr id="5" name="Rectangle 4">
            <a:extLst>
              <a:ext uri="{FF2B5EF4-FFF2-40B4-BE49-F238E27FC236}">
                <a16:creationId xmlns:a16="http://schemas.microsoft.com/office/drawing/2014/main" id="{8D65FD5C-ACC3-493E-90DF-0D23117AA00E}"/>
              </a:ext>
            </a:extLst>
          </p:cNvPr>
          <p:cNvSpPr/>
          <p:nvPr/>
        </p:nvSpPr>
        <p:spPr>
          <a:xfrm>
            <a:off x="524642" y="1513440"/>
            <a:ext cx="11171034" cy="584775"/>
          </a:xfrm>
          <a:prstGeom prst="rect">
            <a:avLst/>
          </a:prstGeom>
        </p:spPr>
        <p:txBody>
          <a:bodyPr wrap="square">
            <a:spAutoFit/>
          </a:bodyPr>
          <a:lstStyle/>
          <a:p>
            <a:r>
              <a:rPr lang="en-CA" sz="1600" dirty="0"/>
              <a:t>These scores provide a snapshot of general employee satisfaction and can be used as an indicator of retention and to help determine the success of employee engagement strategies since the previous survey. </a:t>
            </a:r>
          </a:p>
        </p:txBody>
      </p:sp>
      <p:sp>
        <p:nvSpPr>
          <p:cNvPr id="8" name="Rectangle 7">
            <a:extLst>
              <a:ext uri="{FF2B5EF4-FFF2-40B4-BE49-F238E27FC236}">
                <a16:creationId xmlns:a16="http://schemas.microsoft.com/office/drawing/2014/main" id="{2FBE71B0-19A9-4262-B942-31A5CE17B781}"/>
              </a:ext>
            </a:extLst>
          </p:cNvPr>
          <p:cNvSpPr/>
          <p:nvPr/>
        </p:nvSpPr>
        <p:spPr>
          <a:xfrm>
            <a:off x="6096794" y="3582858"/>
            <a:ext cx="5585517" cy="1323439"/>
          </a:xfrm>
          <a:prstGeom prst="rect">
            <a:avLst/>
          </a:prstGeom>
        </p:spPr>
        <p:txBody>
          <a:bodyPr wrap="square">
            <a:spAutoFit/>
          </a:bodyPr>
          <a:lstStyle/>
          <a:p>
            <a:pPr marL="171450" indent="-171450">
              <a:spcBef>
                <a:spcPts val="600"/>
              </a:spcBef>
              <a:buFont typeface="Arial" panose="020B0604020202020204" pitchFamily="34" charset="0"/>
              <a:buChar char="•"/>
            </a:pPr>
            <a:r>
              <a:rPr lang="en-CA" sz="1400" dirty="0"/>
              <a:t>As a </a:t>
            </a:r>
            <a:r>
              <a:rPr lang="en-CA" sz="1400" b="1" dirty="0"/>
              <a:t>top-box score </a:t>
            </a:r>
            <a:r>
              <a:rPr lang="en-CA" sz="1400" dirty="0"/>
              <a:t>– the % of respondents who answered “Agree” or “Strongly Agree” to the statement.</a:t>
            </a:r>
          </a:p>
          <a:p>
            <a:pPr marL="171450" indent="-171450">
              <a:spcBef>
                <a:spcPts val="600"/>
              </a:spcBef>
              <a:buFont typeface="Arial" panose="020B0604020202020204" pitchFamily="34" charset="0"/>
              <a:buChar char="•"/>
            </a:pPr>
            <a:r>
              <a:rPr lang="en-CA" sz="1400" dirty="0"/>
              <a:t>By color to indicate performance level.</a:t>
            </a:r>
          </a:p>
          <a:p>
            <a:pPr marL="171450" lvl="0" indent="-171450">
              <a:spcBef>
                <a:spcPts val="600"/>
              </a:spcBef>
              <a:buFont typeface="Arial" panose="020B0604020202020204" pitchFamily="34" charset="0"/>
              <a:buChar char="•"/>
            </a:pPr>
            <a:r>
              <a:rPr lang="en-CA" sz="1400" dirty="0"/>
              <a:t>With comparisons to the previous year (if applicable) and the McLean Benchmark.</a:t>
            </a:r>
          </a:p>
        </p:txBody>
      </p:sp>
      <p:sp>
        <p:nvSpPr>
          <p:cNvPr id="9" name="TextBox 8">
            <a:extLst>
              <a:ext uri="{FF2B5EF4-FFF2-40B4-BE49-F238E27FC236}">
                <a16:creationId xmlns:a16="http://schemas.microsoft.com/office/drawing/2014/main" id="{4128F4F4-ED2F-470F-9EF4-45122E417D0A}"/>
              </a:ext>
            </a:extLst>
          </p:cNvPr>
          <p:cNvSpPr txBox="1"/>
          <p:nvPr/>
        </p:nvSpPr>
        <p:spPr>
          <a:xfrm>
            <a:off x="6110159" y="3206553"/>
            <a:ext cx="5575216" cy="307777"/>
          </a:xfrm>
          <a:prstGeom prst="rect">
            <a:avLst/>
          </a:prstGeom>
          <a:solidFill>
            <a:srgbClr val="5B3391"/>
          </a:solidFill>
          <a:effectLst/>
        </p:spPr>
        <p:txBody>
          <a:bodyPr wrap="square" rtlCol="0">
            <a:spAutoFit/>
          </a:bodyPr>
          <a:lstStyle/>
          <a:p>
            <a:pPr algn="ctr"/>
            <a:r>
              <a:rPr lang="en-US" sz="1400" b="1" dirty="0">
                <a:solidFill>
                  <a:schemeClr val="bg1"/>
                </a:solidFill>
                <a:latin typeface="+mj-lt"/>
              </a:rPr>
              <a:t>Statement scores are displayed…</a:t>
            </a:r>
            <a:endParaRPr lang="en-CA" sz="1400" b="1" dirty="0">
              <a:solidFill>
                <a:schemeClr val="bg1"/>
              </a:solidFill>
              <a:latin typeface="+mj-lt"/>
            </a:endParaRPr>
          </a:p>
        </p:txBody>
      </p:sp>
      <p:pic>
        <p:nvPicPr>
          <p:cNvPr id="12" name="Picture 11" descr="A picture containing graphical user interface&#10;&#10;Description automatically generated">
            <a:extLst>
              <a:ext uri="{FF2B5EF4-FFF2-40B4-BE49-F238E27FC236}">
                <a16:creationId xmlns:a16="http://schemas.microsoft.com/office/drawing/2014/main" id="{E1377E1F-5A9C-4B51-8C4A-287416E8C0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4" y="2098215"/>
            <a:ext cx="4333365" cy="3343670"/>
          </a:xfrm>
          <a:prstGeom prst="rect">
            <a:avLst/>
          </a:prstGeom>
          <a:effectLst>
            <a:outerShdw blurRad="50800" dist="38100" dir="2700000" algn="tl" rotWithShape="0">
              <a:prstClr val="black">
                <a:alpha val="40000"/>
              </a:prstClr>
            </a:outerShdw>
          </a:effectLst>
        </p:spPr>
      </p:pic>
      <p:pic>
        <p:nvPicPr>
          <p:cNvPr id="14" name="Picture 13" descr="Chart&#10;&#10;Description automatically generated">
            <a:extLst>
              <a:ext uri="{FF2B5EF4-FFF2-40B4-BE49-F238E27FC236}">
                <a16:creationId xmlns:a16="http://schemas.microsoft.com/office/drawing/2014/main" id="{02A7E309-6389-40B9-A3FD-8991C93C6D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6989" y="2815394"/>
            <a:ext cx="4349940" cy="33436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615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285348-F399-0849-92E4-5BD3541498E2}"/>
              </a:ext>
            </a:extLst>
          </p:cNvPr>
          <p:cNvSpPr txBox="1"/>
          <p:nvPr/>
        </p:nvSpPr>
        <p:spPr>
          <a:xfrm>
            <a:off x="6124353" y="3444949"/>
            <a:ext cx="184731" cy="26039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9691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4636" y="375558"/>
            <a:ext cx="10262478" cy="863600"/>
          </a:xfrm>
        </p:spPr>
        <p:txBody>
          <a:bodyPr/>
          <a:lstStyle/>
          <a:p>
            <a:r>
              <a:rPr lang="en-US" sz="3200" dirty="0">
                <a:solidFill>
                  <a:srgbClr val="636363"/>
                </a:solidFill>
                <a:latin typeface="+mj-lt"/>
              </a:rPr>
              <a:t>McLean &amp; Company’s Model of Engagement</a:t>
            </a:r>
            <a:endParaRPr lang="en-CA" sz="3200" dirty="0">
              <a:solidFill>
                <a:srgbClr val="636363"/>
              </a:solidFill>
              <a:latin typeface="+mj-lt"/>
            </a:endParaRPr>
          </a:p>
        </p:txBody>
      </p:sp>
      <p:sp>
        <p:nvSpPr>
          <p:cNvPr id="6" name="Rectangle 5"/>
          <p:cNvSpPr/>
          <p:nvPr/>
        </p:nvSpPr>
        <p:spPr>
          <a:xfrm>
            <a:off x="7199112" y="2059394"/>
            <a:ext cx="4103489" cy="738664"/>
          </a:xfrm>
          <a:prstGeom prst="rect">
            <a:avLst/>
          </a:prstGeom>
          <a:solidFill>
            <a:schemeClr val="bg1">
              <a:lumMod val="85000"/>
            </a:schemeClr>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r>
              <a:rPr lang="en-US" sz="1400" b="1" dirty="0">
                <a:solidFill>
                  <a:schemeClr val="tx1"/>
                </a:solidFill>
              </a:rPr>
              <a:t>Engaged employees </a:t>
            </a:r>
            <a:r>
              <a:rPr lang="en-US" sz="1400" dirty="0">
                <a:solidFill>
                  <a:schemeClr val="tx1"/>
                </a:solidFill>
              </a:rPr>
              <a:t>feel energized, passionate, and dedicated. They are highly involved with their work and the organization. </a:t>
            </a:r>
          </a:p>
        </p:txBody>
      </p:sp>
      <p:sp>
        <p:nvSpPr>
          <p:cNvPr id="8" name="Rectangle 7"/>
          <p:cNvSpPr/>
          <p:nvPr/>
        </p:nvSpPr>
        <p:spPr>
          <a:xfrm>
            <a:off x="7199101" y="3896498"/>
            <a:ext cx="4103499" cy="738664"/>
          </a:xfrm>
          <a:prstGeom prst="rect">
            <a:avLst/>
          </a:prstGeom>
          <a:solidFill>
            <a:schemeClr val="bg1">
              <a:lumMod val="85000"/>
            </a:schemeClr>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r>
              <a:rPr lang="en-US" sz="1400" b="1" dirty="0">
                <a:solidFill>
                  <a:schemeClr val="tx1"/>
                </a:solidFill>
              </a:rPr>
              <a:t>Job Engagement Drivers </a:t>
            </a:r>
            <a:r>
              <a:rPr lang="en-US" sz="1400" dirty="0">
                <a:solidFill>
                  <a:schemeClr val="tx1"/>
                </a:solidFill>
              </a:rPr>
              <a:t>are areas that influence an employee’s happiness and commitment with their day-to-day role. </a:t>
            </a:r>
            <a:endParaRPr lang="en-CA" sz="1400" dirty="0">
              <a:solidFill>
                <a:schemeClr val="tx1"/>
              </a:solidFill>
            </a:endParaRPr>
          </a:p>
        </p:txBody>
      </p:sp>
      <p:sp>
        <p:nvSpPr>
          <p:cNvPr id="9" name="Rectangle 8"/>
          <p:cNvSpPr/>
          <p:nvPr/>
        </p:nvSpPr>
        <p:spPr>
          <a:xfrm>
            <a:off x="7199101" y="2983744"/>
            <a:ext cx="4103499" cy="738664"/>
          </a:xfrm>
          <a:prstGeom prst="rect">
            <a:avLst/>
          </a:prstGeom>
          <a:solidFill>
            <a:schemeClr val="bg1">
              <a:lumMod val="85000"/>
            </a:schemeClr>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r>
              <a:rPr lang="en-US" sz="1400" b="1" dirty="0">
                <a:solidFill>
                  <a:schemeClr val="tx1"/>
                </a:solidFill>
              </a:rPr>
              <a:t>Organizational Engagement Drivers </a:t>
            </a:r>
            <a:r>
              <a:rPr lang="en-US" sz="1400" dirty="0">
                <a:solidFill>
                  <a:schemeClr val="tx1"/>
                </a:solidFill>
              </a:rPr>
              <a:t>are areas that influence an employee’s happiness and commitment to their organization. </a:t>
            </a:r>
            <a:endParaRPr lang="en-CA" sz="1400" dirty="0">
              <a:solidFill>
                <a:schemeClr val="tx1"/>
              </a:solidFill>
            </a:endParaRPr>
          </a:p>
        </p:txBody>
      </p:sp>
      <p:sp>
        <p:nvSpPr>
          <p:cNvPr id="11" name="Rectangle 10"/>
          <p:cNvSpPr/>
          <p:nvPr/>
        </p:nvSpPr>
        <p:spPr>
          <a:xfrm>
            <a:off x="7199110" y="4793721"/>
            <a:ext cx="4103499" cy="954107"/>
          </a:xfrm>
          <a:prstGeom prst="rect">
            <a:avLst/>
          </a:prstGeom>
          <a:solidFill>
            <a:schemeClr val="bg1">
              <a:lumMod val="85000"/>
            </a:schemeClr>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r>
              <a:rPr lang="en-US" sz="1400" b="1" dirty="0">
                <a:solidFill>
                  <a:schemeClr val="tx1"/>
                </a:solidFill>
                <a:latin typeface="Roboto Condensed Light" panose="02000000000000000000" pitchFamily="2" charset="0"/>
                <a:ea typeface="Roboto Condensed Light" panose="02000000000000000000" pitchFamily="2" charset="0"/>
              </a:rPr>
              <a:t>Retention Drivers </a:t>
            </a:r>
            <a:r>
              <a:rPr lang="en-US" sz="1400" dirty="0">
                <a:solidFill>
                  <a:schemeClr val="tx1"/>
                </a:solidFill>
                <a:latin typeface="Roboto Condensed Light" panose="02000000000000000000" pitchFamily="2" charset="0"/>
                <a:ea typeface="Roboto Condensed Light" panose="02000000000000000000" pitchFamily="2" charset="0"/>
              </a:rPr>
              <a:t>are areas that influence an employee’s desire and likelihood to stay at an organization. An organization cannot get to engagement without satisfying a minimum requirement in these areas. </a:t>
            </a:r>
            <a:endParaRPr lang="en-CA" sz="1400" dirty="0">
              <a:solidFill>
                <a:schemeClr val="tx1"/>
              </a:solidFill>
            </a:endParaRPr>
          </a:p>
        </p:txBody>
      </p:sp>
      <p:sp>
        <p:nvSpPr>
          <p:cNvPr id="13" name="TextBox 12"/>
          <p:cNvSpPr txBox="1"/>
          <p:nvPr/>
        </p:nvSpPr>
        <p:spPr>
          <a:xfrm>
            <a:off x="511231" y="1048199"/>
            <a:ext cx="9498007" cy="338554"/>
          </a:xfrm>
          <a:prstGeom prst="rect">
            <a:avLst/>
          </a:prstGeom>
        </p:spPr>
        <p:txBody>
          <a:bodyPr wrap="square" rtlCol="0">
            <a:spAutoFit/>
          </a:bodyPr>
          <a:lstStyle/>
          <a:p>
            <a:r>
              <a:rPr lang="en-CA" sz="1600" dirty="0"/>
              <a:t>The second page illustrates all the components that make up Mclean &amp; Company’s Model of Employee Engagement. </a:t>
            </a:r>
          </a:p>
        </p:txBody>
      </p:sp>
      <p:pic>
        <p:nvPicPr>
          <p:cNvPr id="4" name="Picture 3" descr="A picture containing text, stage&#10;&#10;Description automatically generated">
            <a:extLst>
              <a:ext uri="{FF2B5EF4-FFF2-40B4-BE49-F238E27FC236}">
                <a16:creationId xmlns:a16="http://schemas.microsoft.com/office/drawing/2014/main" id="{1CD4AD1B-55BE-4E71-A33B-ED1CDA13C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979" y="1640805"/>
            <a:ext cx="5619929" cy="4343832"/>
          </a:xfrm>
          <a:prstGeom prst="rect">
            <a:avLst/>
          </a:prstGeom>
          <a:effectLst>
            <a:outerShdw blurRad="50800" dist="38100" dir="2700000" algn="tl" rotWithShape="0">
              <a:prstClr val="black">
                <a:alpha val="40000"/>
              </a:prstClr>
            </a:outerShdw>
          </a:effectLst>
        </p:spPr>
      </p:pic>
      <p:pic>
        <p:nvPicPr>
          <p:cNvPr id="10" name="Picture 9" descr="Diagram&#10;&#10;Description automatically generated">
            <a:extLst>
              <a:ext uri="{FF2B5EF4-FFF2-40B4-BE49-F238E27FC236}">
                <a16:creationId xmlns:a16="http://schemas.microsoft.com/office/drawing/2014/main" id="{7F1FBD1D-9386-4A8F-B3A8-155218F4E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979" y="1640806"/>
            <a:ext cx="5636212" cy="43438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047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a:extLst>
              <a:ext uri="{FF2B5EF4-FFF2-40B4-BE49-F238E27FC236}">
                <a16:creationId xmlns:a16="http://schemas.microsoft.com/office/drawing/2014/main" id="{9357A280-DAC0-4DC5-892F-3056700C7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403" y="1394485"/>
            <a:ext cx="7598781" cy="5070536"/>
          </a:xfrm>
          <a:prstGeom prst="rect">
            <a:avLst/>
          </a:prstGeom>
        </p:spPr>
      </p:pic>
      <p:sp>
        <p:nvSpPr>
          <p:cNvPr id="2" name="Title 1">
            <a:extLst>
              <a:ext uri="{FF2B5EF4-FFF2-40B4-BE49-F238E27FC236}">
                <a16:creationId xmlns:a16="http://schemas.microsoft.com/office/drawing/2014/main" id="{8ACEE5FB-7601-44DF-AD6E-CBC4F6D4E383}"/>
              </a:ext>
            </a:extLst>
          </p:cNvPr>
          <p:cNvSpPr>
            <a:spLocks noGrp="1"/>
          </p:cNvSpPr>
          <p:nvPr>
            <p:ph type="title"/>
          </p:nvPr>
        </p:nvSpPr>
        <p:spPr>
          <a:xfrm>
            <a:off x="511232" y="491532"/>
            <a:ext cx="10888952" cy="644104"/>
          </a:xfrm>
        </p:spPr>
        <p:txBody>
          <a:bodyPr/>
          <a:lstStyle/>
          <a:p>
            <a:r>
              <a:rPr lang="en-US" dirty="0"/>
              <a:t>Engaged employee vs. satisfied employee</a:t>
            </a:r>
            <a:endParaRPr lang="en-CA" dirty="0"/>
          </a:p>
        </p:txBody>
      </p:sp>
      <p:sp>
        <p:nvSpPr>
          <p:cNvPr id="8" name="TextBox 7">
            <a:extLst>
              <a:ext uri="{FF2B5EF4-FFF2-40B4-BE49-F238E27FC236}">
                <a16:creationId xmlns:a16="http://schemas.microsoft.com/office/drawing/2014/main" id="{47039E6E-7C30-4BB6-8AB7-E760157DE7E5}"/>
              </a:ext>
            </a:extLst>
          </p:cNvPr>
          <p:cNvSpPr txBox="1"/>
          <p:nvPr/>
        </p:nvSpPr>
        <p:spPr>
          <a:xfrm>
            <a:off x="1401417" y="1083365"/>
            <a:ext cx="6738731" cy="392950"/>
          </a:xfrm>
          <a:prstGeom prst="rect">
            <a:avLst/>
          </a:prstGeom>
        </p:spPr>
        <p:txBody>
          <a:bodyPr wrap="square" lIns="0" tIns="0" rIns="0" bIns="0" numCol="1" spcCol="360000" rtlCol="0">
            <a:noAutofit/>
          </a:bodyPr>
          <a:lstStyle/>
          <a:p>
            <a:pPr marL="0" indent="0" algn="l">
              <a:lnSpc>
                <a:spcPct val="110000"/>
              </a:lnSpc>
              <a:buNone/>
            </a:pPr>
            <a:endParaRPr lang="en-CA" sz="1400" dirty="0">
              <a:latin typeface="Roboto Condensed Light" panose="02000000000000000000" pitchFamily="2" charset="0"/>
              <a:ea typeface="Roboto Condensed Light" panose="02000000000000000000" pitchFamily="2" charset="0"/>
            </a:endParaRPr>
          </a:p>
        </p:txBody>
      </p:sp>
      <p:sp>
        <p:nvSpPr>
          <p:cNvPr id="9" name="TextBox 8">
            <a:extLst>
              <a:ext uri="{FF2B5EF4-FFF2-40B4-BE49-F238E27FC236}">
                <a16:creationId xmlns:a16="http://schemas.microsoft.com/office/drawing/2014/main" id="{E6D426A0-9F37-4FD7-AFC6-75DC99AADEBF}"/>
              </a:ext>
            </a:extLst>
          </p:cNvPr>
          <p:cNvSpPr txBox="1"/>
          <p:nvPr/>
        </p:nvSpPr>
        <p:spPr>
          <a:xfrm>
            <a:off x="511232" y="1061953"/>
            <a:ext cx="7323732" cy="274654"/>
          </a:xfrm>
          <a:prstGeom prst="rect">
            <a:avLst/>
          </a:prstGeom>
        </p:spPr>
        <p:txBody>
          <a:bodyPr wrap="square" lIns="0" tIns="0" rIns="0" bIns="0" numCol="1" spcCol="360000" rtlCol="0">
            <a:noAutofit/>
          </a:bodyPr>
          <a:lstStyle/>
          <a:p>
            <a:pPr>
              <a:lnSpc>
                <a:spcPct val="110000"/>
              </a:lnSpc>
            </a:pPr>
            <a:r>
              <a:rPr lang="en-CA" sz="1600" dirty="0"/>
              <a:t>At McLean &amp; Company we differentiate between engaged employees and satisfied employees.</a:t>
            </a:r>
            <a:endParaRPr lang="en-CA" sz="1600"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78971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59A4-EFF7-46C8-97DE-BBDCCFFB23FA}"/>
              </a:ext>
            </a:extLst>
          </p:cNvPr>
          <p:cNvSpPr>
            <a:spLocks noGrp="1"/>
          </p:cNvSpPr>
          <p:nvPr>
            <p:ph type="title"/>
          </p:nvPr>
        </p:nvSpPr>
        <p:spPr>
          <a:xfrm>
            <a:off x="462116" y="472038"/>
            <a:ext cx="11028723" cy="506185"/>
          </a:xfrm>
        </p:spPr>
        <p:txBody>
          <a:bodyPr/>
          <a:lstStyle/>
          <a:p>
            <a:r>
              <a:rPr lang="en-US" dirty="0"/>
              <a:t>Overall engagement levels</a:t>
            </a:r>
            <a:endParaRPr lang="en-CA" dirty="0"/>
          </a:p>
        </p:txBody>
      </p:sp>
      <p:sp>
        <p:nvSpPr>
          <p:cNvPr id="4" name="Rectangle 3">
            <a:extLst>
              <a:ext uri="{FF2B5EF4-FFF2-40B4-BE49-F238E27FC236}">
                <a16:creationId xmlns:a16="http://schemas.microsoft.com/office/drawing/2014/main" id="{5CA22036-450C-47AF-8B7A-2DC3678B47E9}"/>
              </a:ext>
            </a:extLst>
          </p:cNvPr>
          <p:cNvSpPr/>
          <p:nvPr/>
        </p:nvSpPr>
        <p:spPr>
          <a:xfrm>
            <a:off x="582592" y="5532887"/>
            <a:ext cx="11028723" cy="815608"/>
          </a:xfrm>
          <a:prstGeom prst="rect">
            <a:avLst/>
          </a:prstGeom>
        </p:spPr>
        <p:txBody>
          <a:bodyPr wrap="square">
            <a:spAutoFit/>
          </a:bodyPr>
          <a:lstStyle/>
          <a:p>
            <a:pPr>
              <a:spcBef>
                <a:spcPts val="600"/>
              </a:spcBef>
            </a:pPr>
            <a:r>
              <a:rPr lang="en-CA" sz="1400" b="1" dirty="0"/>
              <a:t>Previous Survey </a:t>
            </a:r>
            <a:r>
              <a:rPr lang="en-CA" sz="1400" dirty="0"/>
              <a:t>refers to the results from the organization’s last survey (if applicable).</a:t>
            </a:r>
          </a:p>
          <a:p>
            <a:pPr>
              <a:spcBef>
                <a:spcPts val="600"/>
              </a:spcBef>
            </a:pPr>
            <a:r>
              <a:rPr lang="en-US" sz="1400" dirty="0"/>
              <a:t>The </a:t>
            </a:r>
            <a:r>
              <a:rPr lang="en-US" sz="1400" b="1" dirty="0"/>
              <a:t>benchmark score </a:t>
            </a:r>
            <a:r>
              <a:rPr lang="en-US" sz="1400" dirty="0"/>
              <a:t>is the mean score of all organizations that have taken the McLean &amp; Company Employee Engagement Survey. It is not specific to any size, industry, or geography. It is useful as a point of comparison.</a:t>
            </a:r>
          </a:p>
        </p:txBody>
      </p:sp>
      <p:sp>
        <p:nvSpPr>
          <p:cNvPr id="5" name="TextBox 4">
            <a:extLst>
              <a:ext uri="{FF2B5EF4-FFF2-40B4-BE49-F238E27FC236}">
                <a16:creationId xmlns:a16="http://schemas.microsoft.com/office/drawing/2014/main" id="{4C9B4E89-5760-4D26-9ACE-0B3B7591E54F}"/>
              </a:ext>
            </a:extLst>
          </p:cNvPr>
          <p:cNvSpPr txBox="1"/>
          <p:nvPr/>
        </p:nvSpPr>
        <p:spPr>
          <a:xfrm>
            <a:off x="7179882" y="1847585"/>
            <a:ext cx="4293249" cy="307777"/>
          </a:xfrm>
          <a:prstGeom prst="rect">
            <a:avLst/>
          </a:prstGeom>
          <a:solidFill>
            <a:srgbClr val="5B3391"/>
          </a:solidFill>
          <a:effectLst/>
        </p:spPr>
        <p:txBody>
          <a:bodyPr wrap="square" rtlCol="0">
            <a:spAutoFit/>
          </a:bodyPr>
          <a:lstStyle/>
          <a:p>
            <a:pPr algn="ctr"/>
            <a:r>
              <a:rPr lang="en-CA" sz="1400" b="1" dirty="0">
                <a:solidFill>
                  <a:schemeClr val="bg1"/>
                </a:solidFill>
                <a:latin typeface="+mj-lt"/>
              </a:rPr>
              <a:t>In this example:</a:t>
            </a:r>
          </a:p>
        </p:txBody>
      </p:sp>
      <p:sp>
        <p:nvSpPr>
          <p:cNvPr id="6" name="Rectangle 5">
            <a:extLst>
              <a:ext uri="{FF2B5EF4-FFF2-40B4-BE49-F238E27FC236}">
                <a16:creationId xmlns:a16="http://schemas.microsoft.com/office/drawing/2014/main" id="{C2CC17F1-BD99-4923-9E5D-955AE863E181}"/>
              </a:ext>
            </a:extLst>
          </p:cNvPr>
          <p:cNvSpPr/>
          <p:nvPr/>
        </p:nvSpPr>
        <p:spPr>
          <a:xfrm>
            <a:off x="7761719" y="2433740"/>
            <a:ext cx="3711412" cy="523220"/>
          </a:xfrm>
          <a:prstGeom prst="rect">
            <a:avLst/>
          </a:prstGeom>
        </p:spPr>
        <p:txBody>
          <a:bodyPr wrap="square">
            <a:spAutoFit/>
          </a:bodyPr>
          <a:lstStyle/>
          <a:p>
            <a:r>
              <a:rPr lang="en-CA" sz="1400" dirty="0"/>
              <a:t>of respondents had an average score of 5.01 to 6 from the 14 engagement measure questions.</a:t>
            </a:r>
          </a:p>
        </p:txBody>
      </p:sp>
      <p:sp>
        <p:nvSpPr>
          <p:cNvPr id="7" name="Oval 6">
            <a:extLst>
              <a:ext uri="{FF2B5EF4-FFF2-40B4-BE49-F238E27FC236}">
                <a16:creationId xmlns:a16="http://schemas.microsoft.com/office/drawing/2014/main" id="{CF51105D-9EE2-47A6-A1C5-4699CEC87814}"/>
              </a:ext>
            </a:extLst>
          </p:cNvPr>
          <p:cNvSpPr/>
          <p:nvPr/>
        </p:nvSpPr>
        <p:spPr>
          <a:xfrm>
            <a:off x="7162173" y="2437128"/>
            <a:ext cx="554892" cy="570523"/>
          </a:xfrm>
          <a:prstGeom prst="ellipse">
            <a:avLst/>
          </a:prstGeom>
          <a:solidFill>
            <a:srgbClr val="5DAE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50" b="1" dirty="0"/>
              <a:t>59.1%</a:t>
            </a:r>
          </a:p>
        </p:txBody>
      </p:sp>
      <p:sp>
        <p:nvSpPr>
          <p:cNvPr id="8" name="Oval 7">
            <a:extLst>
              <a:ext uri="{FF2B5EF4-FFF2-40B4-BE49-F238E27FC236}">
                <a16:creationId xmlns:a16="http://schemas.microsoft.com/office/drawing/2014/main" id="{DFB8430B-2DB5-43A5-A884-B1011CCD4888}"/>
              </a:ext>
            </a:extLst>
          </p:cNvPr>
          <p:cNvSpPr/>
          <p:nvPr/>
        </p:nvSpPr>
        <p:spPr>
          <a:xfrm>
            <a:off x="7151007" y="3118837"/>
            <a:ext cx="554892" cy="570523"/>
          </a:xfrm>
          <a:prstGeom prst="ellipse">
            <a:avLst/>
          </a:prstGeom>
          <a:solidFill>
            <a:srgbClr val="76C6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50" b="1" dirty="0"/>
              <a:t>24.1%</a:t>
            </a:r>
          </a:p>
        </p:txBody>
      </p:sp>
      <p:sp>
        <p:nvSpPr>
          <p:cNvPr id="9" name="Rectangle 8">
            <a:extLst>
              <a:ext uri="{FF2B5EF4-FFF2-40B4-BE49-F238E27FC236}">
                <a16:creationId xmlns:a16="http://schemas.microsoft.com/office/drawing/2014/main" id="{5D169C60-AFEE-4A5A-9F4D-4209C84F30BE}"/>
              </a:ext>
            </a:extLst>
          </p:cNvPr>
          <p:cNvSpPr/>
          <p:nvPr/>
        </p:nvSpPr>
        <p:spPr>
          <a:xfrm>
            <a:off x="7783370" y="3118837"/>
            <a:ext cx="3707469" cy="523220"/>
          </a:xfrm>
          <a:prstGeom prst="rect">
            <a:avLst/>
          </a:prstGeom>
        </p:spPr>
        <p:txBody>
          <a:bodyPr wrap="square">
            <a:spAutoFit/>
          </a:bodyPr>
          <a:lstStyle/>
          <a:p>
            <a:r>
              <a:rPr lang="en-CA" sz="1400" dirty="0"/>
              <a:t>of respondents had an average score  of 4.51 to 5.0 from the 14 engagement measure questions.</a:t>
            </a:r>
          </a:p>
        </p:txBody>
      </p:sp>
      <p:sp>
        <p:nvSpPr>
          <p:cNvPr id="10" name="Rectangle 9">
            <a:extLst>
              <a:ext uri="{FF2B5EF4-FFF2-40B4-BE49-F238E27FC236}">
                <a16:creationId xmlns:a16="http://schemas.microsoft.com/office/drawing/2014/main" id="{6685BF33-FFB7-499B-A127-86AF07E5ED7A}"/>
              </a:ext>
            </a:extLst>
          </p:cNvPr>
          <p:cNvSpPr/>
          <p:nvPr/>
        </p:nvSpPr>
        <p:spPr>
          <a:xfrm>
            <a:off x="7783370" y="3844152"/>
            <a:ext cx="3707469" cy="523220"/>
          </a:xfrm>
          <a:prstGeom prst="rect">
            <a:avLst/>
          </a:prstGeom>
        </p:spPr>
        <p:txBody>
          <a:bodyPr wrap="square">
            <a:spAutoFit/>
          </a:bodyPr>
          <a:lstStyle/>
          <a:p>
            <a:r>
              <a:rPr lang="en-CA" sz="1400" dirty="0"/>
              <a:t>of respondents had an average  score of 4.01 and 4.5 from the 14 engagement measure questions.</a:t>
            </a:r>
          </a:p>
        </p:txBody>
      </p:sp>
      <p:sp>
        <p:nvSpPr>
          <p:cNvPr id="11" name="Oval 10">
            <a:extLst>
              <a:ext uri="{FF2B5EF4-FFF2-40B4-BE49-F238E27FC236}">
                <a16:creationId xmlns:a16="http://schemas.microsoft.com/office/drawing/2014/main" id="{B982DC93-5BDE-4048-878B-FCAC97EF91F3}"/>
              </a:ext>
            </a:extLst>
          </p:cNvPr>
          <p:cNvSpPr/>
          <p:nvPr/>
        </p:nvSpPr>
        <p:spPr>
          <a:xfrm>
            <a:off x="7162173" y="3837484"/>
            <a:ext cx="554892" cy="570523"/>
          </a:xfrm>
          <a:prstGeom prst="ellipse">
            <a:avLst/>
          </a:prstGeom>
          <a:solidFill>
            <a:srgbClr val="E6AA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50" b="1" dirty="0"/>
              <a:t>7.8%</a:t>
            </a:r>
          </a:p>
        </p:txBody>
      </p:sp>
      <p:sp>
        <p:nvSpPr>
          <p:cNvPr id="12" name="Oval 11">
            <a:extLst>
              <a:ext uri="{FF2B5EF4-FFF2-40B4-BE49-F238E27FC236}">
                <a16:creationId xmlns:a16="http://schemas.microsoft.com/office/drawing/2014/main" id="{09AED5C6-5D8C-4CEE-B590-B50CFC7C0ACA}"/>
              </a:ext>
            </a:extLst>
          </p:cNvPr>
          <p:cNvSpPr/>
          <p:nvPr/>
        </p:nvSpPr>
        <p:spPr>
          <a:xfrm>
            <a:off x="7162173" y="4565916"/>
            <a:ext cx="554893" cy="570523"/>
          </a:xfrm>
          <a:prstGeom prst="ellipse">
            <a:avLst/>
          </a:prstGeom>
          <a:solidFill>
            <a:srgbClr val="D021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50" b="1" dirty="0"/>
              <a:t>9.0%</a:t>
            </a:r>
          </a:p>
        </p:txBody>
      </p:sp>
      <p:sp>
        <p:nvSpPr>
          <p:cNvPr id="13" name="Rectangle 12">
            <a:extLst>
              <a:ext uri="{FF2B5EF4-FFF2-40B4-BE49-F238E27FC236}">
                <a16:creationId xmlns:a16="http://schemas.microsoft.com/office/drawing/2014/main" id="{1F3CC469-4473-459F-B970-3DFF8010C2B7}"/>
              </a:ext>
            </a:extLst>
          </p:cNvPr>
          <p:cNvSpPr/>
          <p:nvPr/>
        </p:nvSpPr>
        <p:spPr>
          <a:xfrm>
            <a:off x="7761719" y="4560502"/>
            <a:ext cx="3707468" cy="523220"/>
          </a:xfrm>
          <a:prstGeom prst="rect">
            <a:avLst/>
          </a:prstGeom>
        </p:spPr>
        <p:txBody>
          <a:bodyPr wrap="square">
            <a:spAutoFit/>
          </a:bodyPr>
          <a:lstStyle/>
          <a:p>
            <a:r>
              <a:rPr lang="en-CA" sz="1400" dirty="0"/>
              <a:t>of respondents had an average score of 4 or less from the 14 engagement measure questions.</a:t>
            </a:r>
          </a:p>
        </p:txBody>
      </p:sp>
      <p:sp>
        <p:nvSpPr>
          <p:cNvPr id="16" name="Rectangle 15">
            <a:extLst>
              <a:ext uri="{FF2B5EF4-FFF2-40B4-BE49-F238E27FC236}">
                <a16:creationId xmlns:a16="http://schemas.microsoft.com/office/drawing/2014/main" id="{510579EC-0AE0-428C-ABF1-2EB183F804D5}"/>
              </a:ext>
            </a:extLst>
          </p:cNvPr>
          <p:cNvSpPr/>
          <p:nvPr/>
        </p:nvSpPr>
        <p:spPr>
          <a:xfrm>
            <a:off x="450470" y="997887"/>
            <a:ext cx="7334087" cy="338554"/>
          </a:xfrm>
          <a:prstGeom prst="rect">
            <a:avLst/>
          </a:prstGeom>
        </p:spPr>
        <p:txBody>
          <a:bodyPr wrap="square">
            <a:spAutoFit/>
          </a:bodyPr>
          <a:lstStyle/>
          <a:p>
            <a:r>
              <a:rPr lang="en-CA" sz="1600" dirty="0"/>
              <a:t>This page outlines employee engagement levels for the overall organization.</a:t>
            </a:r>
          </a:p>
        </p:txBody>
      </p:sp>
      <p:pic>
        <p:nvPicPr>
          <p:cNvPr id="14" name="Picture 13" descr="Chart, bar chart&#10;&#10;Description automatically generated">
            <a:extLst>
              <a:ext uri="{FF2B5EF4-FFF2-40B4-BE49-F238E27FC236}">
                <a16:creationId xmlns:a16="http://schemas.microsoft.com/office/drawing/2014/main" id="{BED30573-5505-4F14-8C3D-409758729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577" y="1522032"/>
            <a:ext cx="5030235" cy="38859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294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CA77-2DEF-4EF9-B31A-FAD38C47D0C5}"/>
              </a:ext>
            </a:extLst>
          </p:cNvPr>
          <p:cNvSpPr>
            <a:spLocks noGrp="1"/>
          </p:cNvSpPr>
          <p:nvPr>
            <p:ph type="title"/>
          </p:nvPr>
        </p:nvSpPr>
        <p:spPr>
          <a:xfrm>
            <a:off x="424873" y="530021"/>
            <a:ext cx="10737708" cy="1130188"/>
          </a:xfrm>
        </p:spPr>
        <p:txBody>
          <a:bodyPr/>
          <a:lstStyle/>
          <a:p>
            <a:r>
              <a:rPr lang="en-CA" dirty="0"/>
              <a:t>Engagement measure questions</a:t>
            </a:r>
            <a:br>
              <a:rPr lang="en-CA" dirty="0"/>
            </a:br>
            <a:r>
              <a:rPr lang="en-CA" dirty="0"/>
              <a:t> </a:t>
            </a:r>
          </a:p>
        </p:txBody>
      </p:sp>
      <p:sp>
        <p:nvSpPr>
          <p:cNvPr id="12" name="Rectangle 11">
            <a:extLst>
              <a:ext uri="{FF2B5EF4-FFF2-40B4-BE49-F238E27FC236}">
                <a16:creationId xmlns:a16="http://schemas.microsoft.com/office/drawing/2014/main" id="{185014C5-CB2A-47EC-B615-7D70EE44B4FA}"/>
              </a:ext>
            </a:extLst>
          </p:cNvPr>
          <p:cNvSpPr/>
          <p:nvPr/>
        </p:nvSpPr>
        <p:spPr>
          <a:xfrm>
            <a:off x="354106" y="1231006"/>
            <a:ext cx="11225704" cy="830997"/>
          </a:xfrm>
          <a:prstGeom prst="rect">
            <a:avLst/>
          </a:prstGeom>
        </p:spPr>
        <p:txBody>
          <a:bodyPr wrap="square">
            <a:spAutoFit/>
          </a:bodyPr>
          <a:lstStyle/>
          <a:p>
            <a:endParaRPr lang="en-CA" sz="1600" dirty="0"/>
          </a:p>
          <a:p>
            <a:r>
              <a:rPr lang="en-CA" sz="1600" dirty="0"/>
              <a:t>The 11 engagement measure questions determine the overall engagement results. They assess the satisfaction, feelings of energy and purpose, and demonstrated engagement employees have for their role and organization.</a:t>
            </a:r>
            <a:endParaRPr lang="en-CA" sz="1400" dirty="0"/>
          </a:p>
        </p:txBody>
      </p:sp>
      <p:sp>
        <p:nvSpPr>
          <p:cNvPr id="19" name="Rectangle 18">
            <a:extLst>
              <a:ext uri="{FF2B5EF4-FFF2-40B4-BE49-F238E27FC236}">
                <a16:creationId xmlns:a16="http://schemas.microsoft.com/office/drawing/2014/main" id="{4D819FBA-E53D-40AE-8D6E-E4FE691B94CF}"/>
              </a:ext>
            </a:extLst>
          </p:cNvPr>
          <p:cNvSpPr/>
          <p:nvPr/>
        </p:nvSpPr>
        <p:spPr>
          <a:xfrm>
            <a:off x="5938684" y="2164338"/>
            <a:ext cx="5770962" cy="954107"/>
          </a:xfrm>
          <a:prstGeom prst="rect">
            <a:avLst/>
          </a:prstGeom>
        </p:spPr>
        <p:txBody>
          <a:bodyPr wrap="square">
            <a:spAutoFit/>
          </a:bodyPr>
          <a:lstStyle/>
          <a:p>
            <a:r>
              <a:rPr lang="en-CA" sz="1400" dirty="0"/>
              <a:t>For each engagement measure question employees are asked to indicate the extent to which they agree or disagree to each statement by choosing a number from 1 to 6 on a six-point scale (Figure Below). A </a:t>
            </a:r>
            <a:r>
              <a:rPr lang="en-CA" sz="1400" b="1" dirty="0"/>
              <a:t>1 </a:t>
            </a:r>
            <a:r>
              <a:rPr lang="en-CA" sz="1400" dirty="0"/>
              <a:t>indicates they strongly disagree to the statement, while a </a:t>
            </a:r>
            <a:r>
              <a:rPr lang="en-CA" sz="1400" b="1" dirty="0"/>
              <a:t>6 </a:t>
            </a:r>
            <a:r>
              <a:rPr lang="en-CA" sz="1400" dirty="0"/>
              <a:t>indicates they strongly agree to the statement. </a:t>
            </a:r>
            <a:endParaRPr lang="en-CA" sz="1100" dirty="0"/>
          </a:p>
        </p:txBody>
      </p:sp>
      <p:sp>
        <p:nvSpPr>
          <p:cNvPr id="8" name="Rectangle 7">
            <a:extLst>
              <a:ext uri="{FF2B5EF4-FFF2-40B4-BE49-F238E27FC236}">
                <a16:creationId xmlns:a16="http://schemas.microsoft.com/office/drawing/2014/main" id="{17D2F359-7722-4486-9455-04309F653175}"/>
              </a:ext>
            </a:extLst>
          </p:cNvPr>
          <p:cNvSpPr/>
          <p:nvPr/>
        </p:nvSpPr>
        <p:spPr>
          <a:xfrm>
            <a:off x="5938684" y="5242342"/>
            <a:ext cx="5772238" cy="738664"/>
          </a:xfrm>
          <a:prstGeom prst="rect">
            <a:avLst/>
          </a:prstGeom>
        </p:spPr>
        <p:txBody>
          <a:bodyPr wrap="square">
            <a:spAutoFit/>
          </a:bodyPr>
          <a:lstStyle/>
          <a:p>
            <a:r>
              <a:rPr lang="en-CA" sz="1400" dirty="0"/>
              <a:t>Scores are displayed as a </a:t>
            </a:r>
            <a:r>
              <a:rPr lang="en-CA" sz="1400" b="1" dirty="0"/>
              <a:t>top-box score, </a:t>
            </a:r>
            <a:r>
              <a:rPr lang="en-CA" sz="1400" dirty="0"/>
              <a:t>which is the % of employees who answered “Agree or Strongly Agree” (5</a:t>
            </a:r>
            <a:r>
              <a:rPr lang="en-CA" sz="1400" i="1" dirty="0"/>
              <a:t> or</a:t>
            </a:r>
            <a:r>
              <a:rPr lang="en-CA" sz="1400" dirty="0"/>
              <a:t> 6 on the six-point scale). Employees that have responded  “N/A – Not Applicable” are not included in the top-box score calculation. </a:t>
            </a:r>
            <a:endParaRPr lang="en-CA" sz="1100" dirty="0"/>
          </a:p>
        </p:txBody>
      </p:sp>
      <p:grpSp>
        <p:nvGrpSpPr>
          <p:cNvPr id="7" name="Group 6">
            <a:extLst>
              <a:ext uri="{FF2B5EF4-FFF2-40B4-BE49-F238E27FC236}">
                <a16:creationId xmlns:a16="http://schemas.microsoft.com/office/drawing/2014/main" id="{643C5958-1FE0-493C-823A-F8BA630D0C65}"/>
              </a:ext>
            </a:extLst>
          </p:cNvPr>
          <p:cNvGrpSpPr/>
          <p:nvPr/>
        </p:nvGrpSpPr>
        <p:grpSpPr>
          <a:xfrm>
            <a:off x="6728098" y="3456221"/>
            <a:ext cx="4204997" cy="1386066"/>
            <a:chOff x="6733705" y="3083088"/>
            <a:chExt cx="4204997" cy="1386066"/>
          </a:xfrm>
        </p:grpSpPr>
        <p:sp>
          <p:nvSpPr>
            <p:cNvPr id="30" name="TextBox 29">
              <a:extLst>
                <a:ext uri="{FF2B5EF4-FFF2-40B4-BE49-F238E27FC236}">
                  <a16:creationId xmlns:a16="http://schemas.microsoft.com/office/drawing/2014/main" id="{CB28D55E-2DB4-4398-9C75-087CE2E98A7C}"/>
                </a:ext>
              </a:extLst>
            </p:cNvPr>
            <p:cNvSpPr txBox="1"/>
            <p:nvPr/>
          </p:nvSpPr>
          <p:spPr>
            <a:xfrm>
              <a:off x="7399409" y="3475805"/>
              <a:ext cx="3318659" cy="276999"/>
            </a:xfrm>
            <a:prstGeom prst="rect">
              <a:avLst/>
            </a:prstGeom>
            <a:noFill/>
          </p:spPr>
          <p:txBody>
            <a:bodyPr wrap="square">
              <a:spAutoFit/>
            </a:bodyPr>
            <a:lstStyle/>
            <a:p>
              <a:pPr marL="0" marR="0" lvl="0" indent="0" algn="l" defTabSz="55449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Roboto Condensed Light"/>
                  <a:ea typeface="+mn-ea"/>
                  <a:cs typeface="+mn-cs"/>
                </a:rPr>
                <a:t>1	2	3	4	5	6</a:t>
              </a:r>
            </a:p>
          </p:txBody>
        </p:sp>
        <p:sp>
          <p:nvSpPr>
            <p:cNvPr id="31" name="TextBox 30">
              <a:extLst>
                <a:ext uri="{FF2B5EF4-FFF2-40B4-BE49-F238E27FC236}">
                  <a16:creationId xmlns:a16="http://schemas.microsoft.com/office/drawing/2014/main" id="{11EE311F-9FE0-4F70-95EB-72C28B9531EB}"/>
                </a:ext>
              </a:extLst>
            </p:cNvPr>
            <p:cNvSpPr txBox="1"/>
            <p:nvPr/>
          </p:nvSpPr>
          <p:spPr>
            <a:xfrm>
              <a:off x="6733705" y="3087244"/>
              <a:ext cx="1788502" cy="276999"/>
            </a:xfrm>
            <a:prstGeom prst="rect">
              <a:avLst/>
            </a:prstGeom>
            <a:noFill/>
          </p:spPr>
          <p:txBody>
            <a:bodyPr wrap="square">
              <a:spAutoFit/>
            </a:bodyPr>
            <a:lstStyle/>
            <a:p>
              <a:pPr marL="0" marR="0" lvl="0" indent="0" algn="ctr" defTabSz="55449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Roboto Condensed Light"/>
                  <a:ea typeface="+mn-ea"/>
                  <a:cs typeface="+mn-cs"/>
                </a:rPr>
                <a:t>1= Strongly Disagree</a:t>
              </a:r>
            </a:p>
          </p:txBody>
        </p:sp>
        <p:sp>
          <p:nvSpPr>
            <p:cNvPr id="32" name="TextBox 31">
              <a:extLst>
                <a:ext uri="{FF2B5EF4-FFF2-40B4-BE49-F238E27FC236}">
                  <a16:creationId xmlns:a16="http://schemas.microsoft.com/office/drawing/2014/main" id="{91CDF07B-61AD-4ECB-AE69-D8F66DF14022}"/>
                </a:ext>
              </a:extLst>
            </p:cNvPr>
            <p:cNvSpPr txBox="1"/>
            <p:nvPr/>
          </p:nvSpPr>
          <p:spPr>
            <a:xfrm>
              <a:off x="9582082" y="3083088"/>
              <a:ext cx="1356620" cy="276999"/>
            </a:xfrm>
            <a:prstGeom prst="rect">
              <a:avLst/>
            </a:prstGeom>
            <a:noFill/>
          </p:spPr>
          <p:txBody>
            <a:bodyPr wrap="square">
              <a:spAutoFit/>
            </a:bodyPr>
            <a:lstStyle/>
            <a:p>
              <a:pPr marL="0" marR="0" lvl="0" indent="0" algn="r" defTabSz="55449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Roboto Condensed Light"/>
                  <a:ea typeface="+mn-ea"/>
                  <a:cs typeface="+mn-cs"/>
                </a:rPr>
                <a:t>6= Strongly Agree</a:t>
              </a:r>
            </a:p>
          </p:txBody>
        </p:sp>
        <p:cxnSp>
          <p:nvCxnSpPr>
            <p:cNvPr id="6" name="Straight Connector 5">
              <a:extLst>
                <a:ext uri="{FF2B5EF4-FFF2-40B4-BE49-F238E27FC236}">
                  <a16:creationId xmlns:a16="http://schemas.microsoft.com/office/drawing/2014/main" id="{0CC53132-E235-4F0F-913F-4EFC37233D6C}"/>
                </a:ext>
              </a:extLst>
            </p:cNvPr>
            <p:cNvCxnSpPr/>
            <p:nvPr/>
          </p:nvCxnSpPr>
          <p:spPr>
            <a:xfrm>
              <a:off x="7492753" y="3475805"/>
              <a:ext cx="2885243"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Left Brace 32">
              <a:extLst>
                <a:ext uri="{FF2B5EF4-FFF2-40B4-BE49-F238E27FC236}">
                  <a16:creationId xmlns:a16="http://schemas.microsoft.com/office/drawing/2014/main" id="{054CB2D0-A6CB-4DBA-A134-8F065AA4CF43}"/>
                </a:ext>
              </a:extLst>
            </p:cNvPr>
            <p:cNvSpPr/>
            <p:nvPr/>
          </p:nvSpPr>
          <p:spPr>
            <a:xfrm rot="16200000" flipV="1">
              <a:off x="7651084" y="3289491"/>
              <a:ext cx="276999" cy="1270649"/>
            </a:xfrm>
            <a:prstGeom prst="leftBrace">
              <a:avLst>
                <a:gd name="adj1" fmla="val 63402"/>
                <a:gd name="adj2" fmla="val 50000"/>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554492"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333333"/>
                </a:solidFill>
                <a:effectLst/>
                <a:uLnTx/>
                <a:uFillTx/>
                <a:latin typeface="Roboto Condensed Light"/>
                <a:ea typeface="+mn-ea"/>
                <a:cs typeface="+mn-cs"/>
              </a:endParaRPr>
            </a:p>
          </p:txBody>
        </p:sp>
        <p:sp>
          <p:nvSpPr>
            <p:cNvPr id="34" name="TextBox 33">
              <a:extLst>
                <a:ext uri="{FF2B5EF4-FFF2-40B4-BE49-F238E27FC236}">
                  <a16:creationId xmlns:a16="http://schemas.microsoft.com/office/drawing/2014/main" id="{EDD8F213-8A5B-404A-80D6-C6F588B8AF88}"/>
                </a:ext>
              </a:extLst>
            </p:cNvPr>
            <p:cNvSpPr txBox="1"/>
            <p:nvPr/>
          </p:nvSpPr>
          <p:spPr>
            <a:xfrm>
              <a:off x="7270539" y="4187846"/>
              <a:ext cx="1026088" cy="276999"/>
            </a:xfrm>
            <a:prstGeom prst="rect">
              <a:avLst/>
            </a:prstGeom>
            <a:noFill/>
          </p:spPr>
          <p:txBody>
            <a:bodyPr wrap="square">
              <a:spAutoFit/>
            </a:bodyPr>
            <a:lstStyle/>
            <a:p>
              <a:pPr marL="0" marR="0" lvl="0" indent="0" algn="ctr" defTabSz="55449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Roboto Condensed Light"/>
                  <a:ea typeface="+mn-ea"/>
                  <a:cs typeface="+mn-cs"/>
                </a:rPr>
                <a:t>Bottom Box</a:t>
              </a:r>
            </a:p>
          </p:txBody>
        </p:sp>
        <p:sp>
          <p:nvSpPr>
            <p:cNvPr id="35" name="Left Brace 34">
              <a:extLst>
                <a:ext uri="{FF2B5EF4-FFF2-40B4-BE49-F238E27FC236}">
                  <a16:creationId xmlns:a16="http://schemas.microsoft.com/office/drawing/2014/main" id="{D3341DC7-DA25-471F-8A94-78E889D5B5E3}"/>
                </a:ext>
              </a:extLst>
            </p:cNvPr>
            <p:cNvSpPr/>
            <p:nvPr/>
          </p:nvSpPr>
          <p:spPr>
            <a:xfrm rot="16200000" flipV="1">
              <a:off x="9927112" y="3293800"/>
              <a:ext cx="276999" cy="1270649"/>
            </a:xfrm>
            <a:prstGeom prst="leftBrace">
              <a:avLst>
                <a:gd name="adj1" fmla="val 63402"/>
                <a:gd name="adj2" fmla="val 50000"/>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554492"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333333"/>
                </a:solidFill>
                <a:effectLst/>
                <a:uLnTx/>
                <a:uFillTx/>
                <a:latin typeface="Roboto Condensed Light"/>
                <a:ea typeface="+mn-ea"/>
                <a:cs typeface="+mn-cs"/>
              </a:endParaRPr>
            </a:p>
          </p:txBody>
        </p:sp>
        <p:sp>
          <p:nvSpPr>
            <p:cNvPr id="36" name="TextBox 35">
              <a:extLst>
                <a:ext uri="{FF2B5EF4-FFF2-40B4-BE49-F238E27FC236}">
                  <a16:creationId xmlns:a16="http://schemas.microsoft.com/office/drawing/2014/main" id="{905707B0-8126-4865-B58A-E2928BB092B7}"/>
                </a:ext>
              </a:extLst>
            </p:cNvPr>
            <p:cNvSpPr txBox="1"/>
            <p:nvPr/>
          </p:nvSpPr>
          <p:spPr>
            <a:xfrm>
              <a:off x="9546567" y="4192155"/>
              <a:ext cx="1026088" cy="276999"/>
            </a:xfrm>
            <a:prstGeom prst="rect">
              <a:avLst/>
            </a:prstGeom>
            <a:noFill/>
          </p:spPr>
          <p:txBody>
            <a:bodyPr wrap="square">
              <a:spAutoFit/>
            </a:bodyPr>
            <a:lstStyle/>
            <a:p>
              <a:pPr marL="0" marR="0" lvl="0" indent="0" algn="ctr" defTabSz="55449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Roboto Condensed Light"/>
                  <a:ea typeface="+mn-ea"/>
                  <a:cs typeface="+mn-cs"/>
                </a:rPr>
                <a:t>Top Box</a:t>
              </a:r>
            </a:p>
          </p:txBody>
        </p:sp>
      </p:grpSp>
      <p:sp>
        <p:nvSpPr>
          <p:cNvPr id="37" name="Rectangle 36">
            <a:extLst>
              <a:ext uri="{FF2B5EF4-FFF2-40B4-BE49-F238E27FC236}">
                <a16:creationId xmlns:a16="http://schemas.microsoft.com/office/drawing/2014/main" id="{7C5EC8A3-D1ED-413A-8A26-0F8B1D0F277C}"/>
              </a:ext>
            </a:extLst>
          </p:cNvPr>
          <p:cNvSpPr/>
          <p:nvPr/>
        </p:nvSpPr>
        <p:spPr>
          <a:xfrm>
            <a:off x="6434617" y="3281516"/>
            <a:ext cx="4994214" cy="1687869"/>
          </a:xfrm>
          <a:prstGeom prst="rect">
            <a:avLst/>
          </a:prstGeom>
          <a:no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554492"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CA" sz="1400" b="0" i="0" u="none" strike="noStrike" kern="1200" cap="none" spc="0" normalizeH="0" baseline="0" noProof="0" dirty="0">
              <a:ln>
                <a:noFill/>
              </a:ln>
              <a:solidFill>
                <a:srgbClr val="000000"/>
              </a:solidFill>
              <a:effectLst/>
              <a:uLnTx/>
              <a:uFillTx/>
              <a:latin typeface="Roboto Condensed Light"/>
              <a:ea typeface="+mn-ea"/>
              <a:cs typeface="+mn-cs"/>
            </a:endParaRPr>
          </a:p>
        </p:txBody>
      </p:sp>
      <p:pic>
        <p:nvPicPr>
          <p:cNvPr id="5" name="Picture 4" descr="Graphical user interface, application, table&#10;&#10;Description automatically generated">
            <a:extLst>
              <a:ext uri="{FF2B5EF4-FFF2-40B4-BE49-F238E27FC236}">
                <a16:creationId xmlns:a16="http://schemas.microsoft.com/office/drawing/2014/main" id="{83F4D9FF-29EB-417A-854A-FFD97732F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36" y="2257115"/>
            <a:ext cx="4833875" cy="37366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088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CA77-2DEF-4EF9-B31A-FAD38C47D0C5}"/>
              </a:ext>
            </a:extLst>
          </p:cNvPr>
          <p:cNvSpPr>
            <a:spLocks noGrp="1"/>
          </p:cNvSpPr>
          <p:nvPr>
            <p:ph type="title"/>
          </p:nvPr>
        </p:nvSpPr>
        <p:spPr>
          <a:xfrm>
            <a:off x="452284" y="506259"/>
            <a:ext cx="10861892" cy="699419"/>
          </a:xfrm>
        </p:spPr>
        <p:txBody>
          <a:bodyPr/>
          <a:lstStyle/>
          <a:p>
            <a:r>
              <a:rPr lang="en-CA" dirty="0"/>
              <a:t>Question trending, benchmarks, and performance levels</a:t>
            </a:r>
            <a:br>
              <a:rPr lang="en-CA" dirty="0"/>
            </a:br>
            <a:r>
              <a:rPr lang="en-CA" dirty="0"/>
              <a:t> </a:t>
            </a:r>
          </a:p>
        </p:txBody>
      </p:sp>
      <p:sp>
        <p:nvSpPr>
          <p:cNvPr id="4" name="Rectangle 3">
            <a:extLst>
              <a:ext uri="{FF2B5EF4-FFF2-40B4-BE49-F238E27FC236}">
                <a16:creationId xmlns:a16="http://schemas.microsoft.com/office/drawing/2014/main" id="{6763B19C-5A21-4BC3-83C0-D2CBA8DB0133}"/>
              </a:ext>
            </a:extLst>
          </p:cNvPr>
          <p:cNvSpPr/>
          <p:nvPr/>
        </p:nvSpPr>
        <p:spPr>
          <a:xfrm>
            <a:off x="481923" y="2052629"/>
            <a:ext cx="5033974" cy="1969770"/>
          </a:xfrm>
          <a:prstGeom prst="rect">
            <a:avLst/>
          </a:prstGeom>
        </p:spPr>
        <p:txBody>
          <a:bodyPr wrap="square">
            <a:spAutoFit/>
          </a:bodyPr>
          <a:lstStyle/>
          <a:p>
            <a:pPr>
              <a:spcBef>
                <a:spcPts val="600"/>
              </a:spcBef>
            </a:pPr>
            <a:r>
              <a:rPr lang="en-CA" sz="1400" dirty="0"/>
              <a:t>The statement </a:t>
            </a:r>
            <a:r>
              <a:rPr lang="en-CA" sz="1400" b="1" dirty="0"/>
              <a:t>“I am very proud of the work I do” </a:t>
            </a:r>
            <a:r>
              <a:rPr lang="en-CA" sz="1400" dirty="0"/>
              <a:t>scored 82%, meaning 82% of respondents answered “Agree” or “Strongly Agree” to this statement.</a:t>
            </a:r>
          </a:p>
          <a:p>
            <a:pPr>
              <a:spcBef>
                <a:spcPts val="600"/>
              </a:spcBef>
            </a:pPr>
            <a:r>
              <a:rPr lang="en-CA" sz="1400" b="1" dirty="0"/>
              <a:t>Previous Survey </a:t>
            </a:r>
            <a:r>
              <a:rPr lang="en-CA" sz="1400" dirty="0"/>
              <a:t>score of 88% means that last year, 88% of respondents answered “Agree” or “Strongly Agree.” There is a -7 percentage point difference between the Previous Survey and the current survey.</a:t>
            </a:r>
          </a:p>
          <a:p>
            <a:pPr>
              <a:spcBef>
                <a:spcPts val="600"/>
              </a:spcBef>
            </a:pPr>
            <a:r>
              <a:rPr lang="en-CA" sz="1400" b="1" dirty="0"/>
              <a:t>Benchmark </a:t>
            </a:r>
            <a:r>
              <a:rPr lang="en-CA" sz="1400" dirty="0"/>
              <a:t>87% (-6) means that the current survey’s result of 82% is 6 percentage points lower than the benchmark score.</a:t>
            </a:r>
          </a:p>
        </p:txBody>
      </p:sp>
      <p:sp>
        <p:nvSpPr>
          <p:cNvPr id="5" name="Rectangle 4">
            <a:extLst>
              <a:ext uri="{FF2B5EF4-FFF2-40B4-BE49-F238E27FC236}">
                <a16:creationId xmlns:a16="http://schemas.microsoft.com/office/drawing/2014/main" id="{C4E55F06-D282-431B-B6D8-F8C91D82AA1C}"/>
              </a:ext>
            </a:extLst>
          </p:cNvPr>
          <p:cNvSpPr/>
          <p:nvPr/>
        </p:nvSpPr>
        <p:spPr>
          <a:xfrm>
            <a:off x="481923" y="4148588"/>
            <a:ext cx="5033972" cy="307777"/>
          </a:xfrm>
          <a:prstGeom prst="rect">
            <a:avLst/>
          </a:prstGeom>
        </p:spPr>
        <p:txBody>
          <a:bodyPr wrap="square">
            <a:spAutoFit/>
          </a:bodyPr>
          <a:lstStyle/>
          <a:p>
            <a:r>
              <a:rPr lang="en-CA" sz="1400" dirty="0"/>
              <a:t>Every statement in the report is color coded based on its top-box score.</a:t>
            </a:r>
          </a:p>
        </p:txBody>
      </p:sp>
      <p:sp>
        <p:nvSpPr>
          <p:cNvPr id="6" name="Rectangle 5">
            <a:extLst>
              <a:ext uri="{FF2B5EF4-FFF2-40B4-BE49-F238E27FC236}">
                <a16:creationId xmlns:a16="http://schemas.microsoft.com/office/drawing/2014/main" id="{70046D47-3BDE-41DC-80FD-28CE65B60AE0}"/>
              </a:ext>
            </a:extLst>
          </p:cNvPr>
          <p:cNvSpPr/>
          <p:nvPr/>
        </p:nvSpPr>
        <p:spPr>
          <a:xfrm>
            <a:off x="749494" y="4687241"/>
            <a:ext cx="4766401" cy="523220"/>
          </a:xfrm>
          <a:prstGeom prst="rect">
            <a:avLst/>
          </a:prstGeom>
        </p:spPr>
        <p:txBody>
          <a:bodyPr wrap="square">
            <a:spAutoFit/>
          </a:bodyPr>
          <a:lstStyle/>
          <a:p>
            <a:r>
              <a:rPr lang="en-CA" sz="1400" dirty="0"/>
              <a:t>Statements are considered </a:t>
            </a:r>
            <a:r>
              <a:rPr lang="en-CA" sz="1400" b="1" dirty="0"/>
              <a:t>low performing </a:t>
            </a:r>
            <a:r>
              <a:rPr lang="en-CA" sz="1400" dirty="0"/>
              <a:t>if less than 40% of respondents rated it Agree or Strongly Agree. </a:t>
            </a:r>
          </a:p>
        </p:txBody>
      </p:sp>
      <p:sp>
        <p:nvSpPr>
          <p:cNvPr id="7" name="Rectangle 6">
            <a:extLst>
              <a:ext uri="{FF2B5EF4-FFF2-40B4-BE49-F238E27FC236}">
                <a16:creationId xmlns:a16="http://schemas.microsoft.com/office/drawing/2014/main" id="{04E60FDE-809D-48BA-8469-71CC5EBC6252}"/>
              </a:ext>
            </a:extLst>
          </p:cNvPr>
          <p:cNvSpPr/>
          <p:nvPr/>
        </p:nvSpPr>
        <p:spPr>
          <a:xfrm>
            <a:off x="749495" y="5264736"/>
            <a:ext cx="4766400" cy="523220"/>
          </a:xfrm>
          <a:prstGeom prst="rect">
            <a:avLst/>
          </a:prstGeom>
        </p:spPr>
        <p:txBody>
          <a:bodyPr wrap="square">
            <a:spAutoFit/>
          </a:bodyPr>
          <a:lstStyle/>
          <a:p>
            <a:r>
              <a:rPr lang="en-CA" sz="1400" dirty="0"/>
              <a:t>Statements are considered </a:t>
            </a:r>
            <a:r>
              <a:rPr lang="en-CA" sz="1400" b="1" dirty="0"/>
              <a:t>average performing </a:t>
            </a:r>
            <a:r>
              <a:rPr lang="en-CA" sz="1400" dirty="0"/>
              <a:t>if between 40% and 60% of respondents rated it Agree or Strongly Agree.</a:t>
            </a:r>
          </a:p>
        </p:txBody>
      </p:sp>
      <p:sp>
        <p:nvSpPr>
          <p:cNvPr id="8" name="Rectangle 7">
            <a:extLst>
              <a:ext uri="{FF2B5EF4-FFF2-40B4-BE49-F238E27FC236}">
                <a16:creationId xmlns:a16="http://schemas.microsoft.com/office/drawing/2014/main" id="{608AF1DE-6542-4C8A-A12C-CA1398968B42}"/>
              </a:ext>
            </a:extLst>
          </p:cNvPr>
          <p:cNvSpPr/>
          <p:nvPr/>
        </p:nvSpPr>
        <p:spPr>
          <a:xfrm>
            <a:off x="749494" y="5846893"/>
            <a:ext cx="4766401" cy="523220"/>
          </a:xfrm>
          <a:prstGeom prst="rect">
            <a:avLst/>
          </a:prstGeom>
        </p:spPr>
        <p:txBody>
          <a:bodyPr wrap="square">
            <a:spAutoFit/>
          </a:bodyPr>
          <a:lstStyle/>
          <a:p>
            <a:r>
              <a:rPr lang="en-CA" sz="1400" dirty="0"/>
              <a:t>Statements are considered </a:t>
            </a:r>
            <a:r>
              <a:rPr lang="en-CA" sz="1400" b="1" dirty="0"/>
              <a:t>high performing </a:t>
            </a:r>
            <a:r>
              <a:rPr lang="en-CA" sz="1400" dirty="0"/>
              <a:t>if more than 60% of respondents rated it Agree or Strongly Agree.</a:t>
            </a:r>
          </a:p>
        </p:txBody>
      </p:sp>
      <p:sp>
        <p:nvSpPr>
          <p:cNvPr id="9" name="Rectangle 8">
            <a:extLst>
              <a:ext uri="{FF2B5EF4-FFF2-40B4-BE49-F238E27FC236}">
                <a16:creationId xmlns:a16="http://schemas.microsoft.com/office/drawing/2014/main" id="{A360C585-57BC-4304-AFA5-5612EBD2A399}"/>
              </a:ext>
            </a:extLst>
          </p:cNvPr>
          <p:cNvSpPr/>
          <p:nvPr/>
        </p:nvSpPr>
        <p:spPr>
          <a:xfrm>
            <a:off x="549419" y="4754646"/>
            <a:ext cx="179754" cy="180000"/>
          </a:xfrm>
          <a:prstGeom prst="rect">
            <a:avLst/>
          </a:prstGeom>
          <a:solidFill>
            <a:srgbClr val="D320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270A06AA-FC58-4875-98DF-F9215C00DF53}"/>
              </a:ext>
            </a:extLst>
          </p:cNvPr>
          <p:cNvSpPr/>
          <p:nvPr/>
        </p:nvSpPr>
        <p:spPr>
          <a:xfrm>
            <a:off x="557873" y="5344388"/>
            <a:ext cx="179754" cy="180000"/>
          </a:xfrm>
          <a:prstGeom prst="rect">
            <a:avLst/>
          </a:prstGeom>
          <a:solidFill>
            <a:srgbClr val="EDB32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1" name="Rectangle 10">
            <a:extLst>
              <a:ext uri="{FF2B5EF4-FFF2-40B4-BE49-F238E27FC236}">
                <a16:creationId xmlns:a16="http://schemas.microsoft.com/office/drawing/2014/main" id="{A17215B0-7C35-42B7-80E3-03228234FA96}"/>
              </a:ext>
            </a:extLst>
          </p:cNvPr>
          <p:cNvSpPr/>
          <p:nvPr/>
        </p:nvSpPr>
        <p:spPr>
          <a:xfrm>
            <a:off x="549419" y="5934130"/>
            <a:ext cx="179754" cy="180000"/>
          </a:xfrm>
          <a:prstGeom prst="rect">
            <a:avLst/>
          </a:prstGeom>
          <a:solidFill>
            <a:srgbClr val="70B7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3" name="TextBox 12">
            <a:extLst>
              <a:ext uri="{FF2B5EF4-FFF2-40B4-BE49-F238E27FC236}">
                <a16:creationId xmlns:a16="http://schemas.microsoft.com/office/drawing/2014/main" id="{B5655CD7-7039-467E-BC3E-E9172AB4A8C0}"/>
              </a:ext>
            </a:extLst>
          </p:cNvPr>
          <p:cNvSpPr txBox="1"/>
          <p:nvPr/>
        </p:nvSpPr>
        <p:spPr>
          <a:xfrm>
            <a:off x="481921" y="1618663"/>
            <a:ext cx="5033974" cy="307777"/>
          </a:xfrm>
          <a:prstGeom prst="rect">
            <a:avLst/>
          </a:prstGeom>
          <a:solidFill>
            <a:srgbClr val="5B3391"/>
          </a:solidFill>
          <a:effectLst/>
        </p:spPr>
        <p:txBody>
          <a:bodyPr wrap="square" rtlCol="0">
            <a:spAutoFit/>
          </a:bodyPr>
          <a:lstStyle/>
          <a:p>
            <a:pPr algn="ctr"/>
            <a:r>
              <a:rPr lang="en-CA" sz="1400" b="1" dirty="0">
                <a:solidFill>
                  <a:schemeClr val="bg1"/>
                </a:solidFill>
                <a:latin typeface="+mj-lt"/>
              </a:rPr>
              <a:t>In this example:</a:t>
            </a:r>
          </a:p>
        </p:txBody>
      </p:sp>
      <p:pic>
        <p:nvPicPr>
          <p:cNvPr id="12" name="Picture 11" descr="Graphical user interface, application, table&#10;&#10;Description automatically generated">
            <a:extLst>
              <a:ext uri="{FF2B5EF4-FFF2-40B4-BE49-F238E27FC236}">
                <a16:creationId xmlns:a16="http://schemas.microsoft.com/office/drawing/2014/main" id="{74EBD879-4EA5-44AB-A786-5C07756FA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693" y="1618663"/>
            <a:ext cx="5787153" cy="44735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023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bar chart&#10;&#10;Description automatically generated">
            <a:extLst>
              <a:ext uri="{FF2B5EF4-FFF2-40B4-BE49-F238E27FC236}">
                <a16:creationId xmlns:a16="http://schemas.microsoft.com/office/drawing/2014/main" id="{02CAF8DE-A6DB-467B-B017-6F0F96C68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393" y="1876672"/>
            <a:ext cx="5358228" cy="413446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37CCBE2-CA12-4328-91DA-3D69BCD38E57}"/>
              </a:ext>
            </a:extLst>
          </p:cNvPr>
          <p:cNvSpPr>
            <a:spLocks noGrp="1"/>
          </p:cNvSpPr>
          <p:nvPr>
            <p:ph type="title"/>
          </p:nvPr>
        </p:nvSpPr>
        <p:spPr>
          <a:xfrm>
            <a:off x="389907" y="530021"/>
            <a:ext cx="10772674" cy="1130188"/>
          </a:xfrm>
        </p:spPr>
        <p:txBody>
          <a:bodyPr/>
          <a:lstStyle/>
          <a:p>
            <a:r>
              <a:rPr lang="en-US" dirty="0"/>
              <a:t>Engagement levels by department</a:t>
            </a:r>
            <a:endParaRPr lang="en-CA" dirty="0"/>
          </a:p>
        </p:txBody>
      </p:sp>
      <p:sp>
        <p:nvSpPr>
          <p:cNvPr id="4" name="Rectangle 3">
            <a:extLst>
              <a:ext uri="{FF2B5EF4-FFF2-40B4-BE49-F238E27FC236}">
                <a16:creationId xmlns:a16="http://schemas.microsoft.com/office/drawing/2014/main" id="{AC61EC20-6E69-4E05-AE46-685B86F0BE6B}"/>
              </a:ext>
            </a:extLst>
          </p:cNvPr>
          <p:cNvSpPr/>
          <p:nvPr/>
        </p:nvSpPr>
        <p:spPr>
          <a:xfrm>
            <a:off x="6256287" y="2384142"/>
            <a:ext cx="5414063" cy="584775"/>
          </a:xfrm>
          <a:prstGeom prst="rect">
            <a:avLst/>
          </a:prstGeom>
        </p:spPr>
        <p:txBody>
          <a:bodyPr wrap="square">
            <a:spAutoFit/>
          </a:bodyPr>
          <a:lstStyle/>
          <a:p>
            <a:r>
              <a:rPr lang="en-CA" sz="1600" dirty="0"/>
              <a:t>The</a:t>
            </a:r>
            <a:r>
              <a:rPr lang="en-CA" sz="1600" b="1" dirty="0"/>
              <a:t> percentage </a:t>
            </a:r>
            <a:r>
              <a:rPr lang="en-CA" sz="1600" dirty="0"/>
              <a:t>of respondents are color coded based on their levels of engagement</a:t>
            </a:r>
            <a:r>
              <a:rPr lang="en-CA" sz="1200" dirty="0"/>
              <a:t>.</a:t>
            </a:r>
          </a:p>
        </p:txBody>
      </p:sp>
      <p:sp>
        <p:nvSpPr>
          <p:cNvPr id="5" name="Rectangle 4">
            <a:extLst>
              <a:ext uri="{FF2B5EF4-FFF2-40B4-BE49-F238E27FC236}">
                <a16:creationId xmlns:a16="http://schemas.microsoft.com/office/drawing/2014/main" id="{C329CBEC-7EC5-4ECF-B8F8-3E8DA8AC57ED}"/>
              </a:ext>
            </a:extLst>
          </p:cNvPr>
          <p:cNvSpPr/>
          <p:nvPr/>
        </p:nvSpPr>
        <p:spPr>
          <a:xfrm>
            <a:off x="7486386" y="4251603"/>
            <a:ext cx="223138" cy="307777"/>
          </a:xfrm>
          <a:prstGeom prst="rect">
            <a:avLst/>
          </a:prstGeom>
        </p:spPr>
        <p:txBody>
          <a:bodyPr wrap="none">
            <a:spAutoFit/>
          </a:bodyPr>
          <a:lstStyle/>
          <a:p>
            <a:r>
              <a:rPr lang="en-CA" sz="1400" dirty="0"/>
              <a:t> </a:t>
            </a:r>
          </a:p>
        </p:txBody>
      </p:sp>
      <p:sp>
        <p:nvSpPr>
          <p:cNvPr id="7" name="Rectangle 6">
            <a:extLst>
              <a:ext uri="{FF2B5EF4-FFF2-40B4-BE49-F238E27FC236}">
                <a16:creationId xmlns:a16="http://schemas.microsoft.com/office/drawing/2014/main" id="{B8DDCCE7-E413-45C7-9596-C6A32ACA8A55}"/>
              </a:ext>
            </a:extLst>
          </p:cNvPr>
          <p:cNvSpPr/>
          <p:nvPr/>
        </p:nvSpPr>
        <p:spPr>
          <a:xfrm>
            <a:off x="6347500" y="3117283"/>
            <a:ext cx="179754" cy="148492"/>
          </a:xfrm>
          <a:prstGeom prst="rect">
            <a:avLst/>
          </a:prstGeom>
          <a:solidFill>
            <a:srgbClr val="70B7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8" name="Rectangle 7">
            <a:extLst>
              <a:ext uri="{FF2B5EF4-FFF2-40B4-BE49-F238E27FC236}">
                <a16:creationId xmlns:a16="http://schemas.microsoft.com/office/drawing/2014/main" id="{8E2A1DEA-4EDD-446A-880B-52C79A5A40B5}"/>
              </a:ext>
            </a:extLst>
          </p:cNvPr>
          <p:cNvSpPr/>
          <p:nvPr/>
        </p:nvSpPr>
        <p:spPr>
          <a:xfrm>
            <a:off x="7513916" y="3117283"/>
            <a:ext cx="179754" cy="148492"/>
          </a:xfrm>
          <a:prstGeom prst="rect">
            <a:avLst/>
          </a:prstGeom>
          <a:solidFill>
            <a:srgbClr val="76C6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9" name="Rectangle 8">
            <a:extLst>
              <a:ext uri="{FF2B5EF4-FFF2-40B4-BE49-F238E27FC236}">
                <a16:creationId xmlns:a16="http://schemas.microsoft.com/office/drawing/2014/main" id="{408DCE5F-C11A-407B-8142-4FA68AD10B14}"/>
              </a:ext>
            </a:extLst>
          </p:cNvPr>
          <p:cNvSpPr/>
          <p:nvPr/>
        </p:nvSpPr>
        <p:spPr>
          <a:xfrm>
            <a:off x="9135557" y="3117283"/>
            <a:ext cx="179754" cy="148492"/>
          </a:xfrm>
          <a:prstGeom prst="rect">
            <a:avLst/>
          </a:prstGeom>
          <a:solidFill>
            <a:srgbClr val="EDB32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0" name="Rectangle 9">
            <a:extLst>
              <a:ext uri="{FF2B5EF4-FFF2-40B4-BE49-F238E27FC236}">
                <a16:creationId xmlns:a16="http://schemas.microsoft.com/office/drawing/2014/main" id="{4B02AA52-321E-45C0-B165-A03A22D63DDA}"/>
              </a:ext>
            </a:extLst>
          </p:cNvPr>
          <p:cNvSpPr/>
          <p:nvPr/>
        </p:nvSpPr>
        <p:spPr>
          <a:xfrm>
            <a:off x="10386509" y="3117283"/>
            <a:ext cx="179754" cy="148492"/>
          </a:xfrm>
          <a:prstGeom prst="rect">
            <a:avLst/>
          </a:prstGeom>
          <a:solidFill>
            <a:srgbClr val="D320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1" name="Rectangle 10">
            <a:extLst>
              <a:ext uri="{FF2B5EF4-FFF2-40B4-BE49-F238E27FC236}">
                <a16:creationId xmlns:a16="http://schemas.microsoft.com/office/drawing/2014/main" id="{01469AB9-2F60-444A-975C-1132FE40D79F}"/>
              </a:ext>
            </a:extLst>
          </p:cNvPr>
          <p:cNvSpPr/>
          <p:nvPr/>
        </p:nvSpPr>
        <p:spPr>
          <a:xfrm>
            <a:off x="6665015" y="3037641"/>
            <a:ext cx="1331718" cy="307777"/>
          </a:xfrm>
          <a:prstGeom prst="rect">
            <a:avLst/>
          </a:prstGeom>
        </p:spPr>
        <p:txBody>
          <a:bodyPr wrap="square">
            <a:spAutoFit/>
          </a:bodyPr>
          <a:lstStyle/>
          <a:p>
            <a:r>
              <a:rPr lang="en-CA" sz="1400" dirty="0"/>
              <a:t>Engaged</a:t>
            </a:r>
          </a:p>
        </p:txBody>
      </p:sp>
      <p:sp>
        <p:nvSpPr>
          <p:cNvPr id="12" name="Rectangle 11">
            <a:extLst>
              <a:ext uri="{FF2B5EF4-FFF2-40B4-BE49-F238E27FC236}">
                <a16:creationId xmlns:a16="http://schemas.microsoft.com/office/drawing/2014/main" id="{E24B2F4B-BD98-494A-A521-745EB131F634}"/>
              </a:ext>
            </a:extLst>
          </p:cNvPr>
          <p:cNvSpPr/>
          <p:nvPr/>
        </p:nvSpPr>
        <p:spPr>
          <a:xfrm>
            <a:off x="7808173" y="3037641"/>
            <a:ext cx="1289135" cy="307777"/>
          </a:xfrm>
          <a:prstGeom prst="rect">
            <a:avLst/>
          </a:prstGeom>
        </p:spPr>
        <p:txBody>
          <a:bodyPr wrap="none">
            <a:spAutoFit/>
          </a:bodyPr>
          <a:lstStyle/>
          <a:p>
            <a:r>
              <a:rPr lang="en-CA" sz="1400" dirty="0"/>
              <a:t>Almost Engaged</a:t>
            </a:r>
          </a:p>
        </p:txBody>
      </p:sp>
      <p:sp>
        <p:nvSpPr>
          <p:cNvPr id="13" name="Rectangle 12">
            <a:extLst>
              <a:ext uri="{FF2B5EF4-FFF2-40B4-BE49-F238E27FC236}">
                <a16:creationId xmlns:a16="http://schemas.microsoft.com/office/drawing/2014/main" id="{26FEA7E4-F599-4F65-8C2E-F9B40D36ABA2}"/>
              </a:ext>
            </a:extLst>
          </p:cNvPr>
          <p:cNvSpPr/>
          <p:nvPr/>
        </p:nvSpPr>
        <p:spPr>
          <a:xfrm>
            <a:off x="9478974" y="3037641"/>
            <a:ext cx="1331718" cy="307777"/>
          </a:xfrm>
          <a:prstGeom prst="rect">
            <a:avLst/>
          </a:prstGeom>
        </p:spPr>
        <p:txBody>
          <a:bodyPr wrap="square">
            <a:spAutoFit/>
          </a:bodyPr>
          <a:lstStyle/>
          <a:p>
            <a:r>
              <a:rPr lang="en-CA" sz="1400" dirty="0"/>
              <a:t>Indifferent</a:t>
            </a:r>
            <a:endParaRPr lang="en-CA" sz="1200" dirty="0"/>
          </a:p>
        </p:txBody>
      </p:sp>
      <p:sp>
        <p:nvSpPr>
          <p:cNvPr id="14" name="Rectangle 13">
            <a:extLst>
              <a:ext uri="{FF2B5EF4-FFF2-40B4-BE49-F238E27FC236}">
                <a16:creationId xmlns:a16="http://schemas.microsoft.com/office/drawing/2014/main" id="{C058D6B3-2D32-402F-93E3-FDD93C54A65D}"/>
              </a:ext>
            </a:extLst>
          </p:cNvPr>
          <p:cNvSpPr/>
          <p:nvPr/>
        </p:nvSpPr>
        <p:spPr>
          <a:xfrm>
            <a:off x="10682894" y="3037641"/>
            <a:ext cx="974947" cy="307777"/>
          </a:xfrm>
          <a:prstGeom prst="rect">
            <a:avLst/>
          </a:prstGeom>
        </p:spPr>
        <p:txBody>
          <a:bodyPr wrap="none">
            <a:spAutoFit/>
          </a:bodyPr>
          <a:lstStyle/>
          <a:p>
            <a:r>
              <a:rPr lang="en-CA" sz="1400" dirty="0"/>
              <a:t>Disengaged</a:t>
            </a:r>
          </a:p>
        </p:txBody>
      </p:sp>
      <p:sp>
        <p:nvSpPr>
          <p:cNvPr id="15" name="Rectangle 14">
            <a:extLst>
              <a:ext uri="{FF2B5EF4-FFF2-40B4-BE49-F238E27FC236}">
                <a16:creationId xmlns:a16="http://schemas.microsoft.com/office/drawing/2014/main" id="{CCE70DB4-F81D-46A9-A374-FF326CD342B2}"/>
              </a:ext>
            </a:extLst>
          </p:cNvPr>
          <p:cNvSpPr/>
          <p:nvPr/>
        </p:nvSpPr>
        <p:spPr>
          <a:xfrm>
            <a:off x="389907" y="1007395"/>
            <a:ext cx="8712642" cy="338554"/>
          </a:xfrm>
          <a:prstGeom prst="rect">
            <a:avLst/>
          </a:prstGeom>
        </p:spPr>
        <p:txBody>
          <a:bodyPr wrap="none">
            <a:spAutoFit/>
          </a:bodyPr>
          <a:lstStyle/>
          <a:p>
            <a:r>
              <a:rPr lang="en-CA" sz="1600" dirty="0"/>
              <a:t>This page illustrates the highest and lowest scoring departments, ordered specifically by the % of engagement.</a:t>
            </a:r>
          </a:p>
        </p:txBody>
      </p:sp>
      <p:sp>
        <p:nvSpPr>
          <p:cNvPr id="18" name="Rectangle 17">
            <a:extLst>
              <a:ext uri="{FF2B5EF4-FFF2-40B4-BE49-F238E27FC236}">
                <a16:creationId xmlns:a16="http://schemas.microsoft.com/office/drawing/2014/main" id="{76AB57CF-CB20-4537-9872-650426D3D75C}"/>
              </a:ext>
            </a:extLst>
          </p:cNvPr>
          <p:cNvSpPr/>
          <p:nvPr/>
        </p:nvSpPr>
        <p:spPr>
          <a:xfrm>
            <a:off x="6347500" y="3724266"/>
            <a:ext cx="5310341" cy="1569660"/>
          </a:xfrm>
          <a:prstGeom prst="rect">
            <a:avLst/>
          </a:prstGeom>
          <a:noFill/>
          <a:ln>
            <a:solidFill>
              <a:schemeClr val="accent1"/>
            </a:solidFill>
            <a:prstDash val="dash"/>
          </a:ln>
          <a:effectLst/>
        </p:spPr>
        <p:txBody>
          <a:bodyPr wrap="square">
            <a:spAutoFit/>
          </a:bodyPr>
          <a:lstStyle/>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Pay attention to the relative size of each department when making comparisons.</a:t>
            </a:r>
          </a:p>
          <a:p>
            <a:pPr marL="285750" indent="-285750">
              <a:buFont typeface="Arial" panose="020B0604020202020204" pitchFamily="34" charset="0"/>
              <a:buChar char="•"/>
            </a:pPr>
            <a:r>
              <a:rPr lang="en-CA" sz="1600" dirty="0"/>
              <a:t>Refrain from directly comparing engagement levels of departments with significantly different employee counts.</a:t>
            </a:r>
          </a:p>
          <a:p>
            <a:endParaRPr lang="en-CA" sz="1600" dirty="0"/>
          </a:p>
        </p:txBody>
      </p:sp>
      <p:pic>
        <p:nvPicPr>
          <p:cNvPr id="19" name="Picture 18">
            <a:extLst>
              <a:ext uri="{FF2B5EF4-FFF2-40B4-BE49-F238E27FC236}">
                <a16:creationId xmlns:a16="http://schemas.microsoft.com/office/drawing/2014/main" id="{59B3AFE6-543D-4F5D-9C70-BCCBE7D18B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5618" y="3504627"/>
            <a:ext cx="439278" cy="439278"/>
          </a:xfrm>
          <a:prstGeom prst="rect">
            <a:avLst/>
          </a:prstGeom>
          <a:solidFill>
            <a:schemeClr val="accent1">
              <a:lumMod val="20000"/>
              <a:lumOff val="80000"/>
            </a:schemeClr>
          </a:solidFill>
        </p:spPr>
      </p:pic>
    </p:spTree>
    <p:extLst>
      <p:ext uri="{BB962C8B-B14F-4D97-AF65-F5344CB8AC3E}">
        <p14:creationId xmlns:p14="http://schemas.microsoft.com/office/powerpoint/2010/main" val="262711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CBE2-CA12-4328-91DA-3D69BCD38E57}"/>
              </a:ext>
            </a:extLst>
          </p:cNvPr>
          <p:cNvSpPr>
            <a:spLocks noGrp="1"/>
          </p:cNvSpPr>
          <p:nvPr>
            <p:ph type="title"/>
          </p:nvPr>
        </p:nvSpPr>
        <p:spPr>
          <a:xfrm>
            <a:off x="389907" y="530021"/>
            <a:ext cx="10772674" cy="1130188"/>
          </a:xfrm>
        </p:spPr>
        <p:txBody>
          <a:bodyPr/>
          <a:lstStyle/>
          <a:p>
            <a:r>
              <a:rPr lang="en-CA" dirty="0"/>
              <a:t>Engagement levels by demographic category</a:t>
            </a:r>
            <a:br>
              <a:rPr lang="en-CA" dirty="0"/>
            </a:br>
            <a:endParaRPr lang="en-CA" dirty="0"/>
          </a:p>
        </p:txBody>
      </p:sp>
      <p:sp>
        <p:nvSpPr>
          <p:cNvPr id="4" name="Rectangle 3">
            <a:extLst>
              <a:ext uri="{FF2B5EF4-FFF2-40B4-BE49-F238E27FC236}">
                <a16:creationId xmlns:a16="http://schemas.microsoft.com/office/drawing/2014/main" id="{AC61EC20-6E69-4E05-AE46-685B86F0BE6B}"/>
              </a:ext>
            </a:extLst>
          </p:cNvPr>
          <p:cNvSpPr/>
          <p:nvPr/>
        </p:nvSpPr>
        <p:spPr>
          <a:xfrm>
            <a:off x="6256287" y="2384142"/>
            <a:ext cx="5414063" cy="584775"/>
          </a:xfrm>
          <a:prstGeom prst="rect">
            <a:avLst/>
          </a:prstGeom>
        </p:spPr>
        <p:txBody>
          <a:bodyPr wrap="square">
            <a:spAutoFit/>
          </a:bodyPr>
          <a:lstStyle/>
          <a:p>
            <a:r>
              <a:rPr lang="en-CA" sz="1600" dirty="0"/>
              <a:t>The</a:t>
            </a:r>
            <a:r>
              <a:rPr lang="en-CA" sz="1600" b="1" dirty="0"/>
              <a:t> percentage </a:t>
            </a:r>
            <a:r>
              <a:rPr lang="en-CA" sz="1600" dirty="0"/>
              <a:t>of respondents are color coded based on their levels of engagement</a:t>
            </a:r>
            <a:r>
              <a:rPr lang="en-CA" sz="1200" dirty="0"/>
              <a:t>.</a:t>
            </a:r>
          </a:p>
        </p:txBody>
      </p:sp>
      <p:sp>
        <p:nvSpPr>
          <p:cNvPr id="5" name="Rectangle 4">
            <a:extLst>
              <a:ext uri="{FF2B5EF4-FFF2-40B4-BE49-F238E27FC236}">
                <a16:creationId xmlns:a16="http://schemas.microsoft.com/office/drawing/2014/main" id="{C329CBEC-7EC5-4ECF-B8F8-3E8DA8AC57ED}"/>
              </a:ext>
            </a:extLst>
          </p:cNvPr>
          <p:cNvSpPr/>
          <p:nvPr/>
        </p:nvSpPr>
        <p:spPr>
          <a:xfrm>
            <a:off x="7486386" y="4487578"/>
            <a:ext cx="223138" cy="307777"/>
          </a:xfrm>
          <a:prstGeom prst="rect">
            <a:avLst/>
          </a:prstGeom>
        </p:spPr>
        <p:txBody>
          <a:bodyPr wrap="none">
            <a:spAutoFit/>
          </a:bodyPr>
          <a:lstStyle/>
          <a:p>
            <a:r>
              <a:rPr lang="en-CA" sz="1400" dirty="0"/>
              <a:t> </a:t>
            </a:r>
          </a:p>
        </p:txBody>
      </p:sp>
      <p:sp>
        <p:nvSpPr>
          <p:cNvPr id="7" name="Rectangle 6">
            <a:extLst>
              <a:ext uri="{FF2B5EF4-FFF2-40B4-BE49-F238E27FC236}">
                <a16:creationId xmlns:a16="http://schemas.microsoft.com/office/drawing/2014/main" id="{B8DDCCE7-E413-45C7-9596-C6A32ACA8A55}"/>
              </a:ext>
            </a:extLst>
          </p:cNvPr>
          <p:cNvSpPr/>
          <p:nvPr/>
        </p:nvSpPr>
        <p:spPr>
          <a:xfrm>
            <a:off x="6347500" y="3117283"/>
            <a:ext cx="179754" cy="148492"/>
          </a:xfrm>
          <a:prstGeom prst="rect">
            <a:avLst/>
          </a:prstGeom>
          <a:solidFill>
            <a:srgbClr val="70B7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8" name="Rectangle 7">
            <a:extLst>
              <a:ext uri="{FF2B5EF4-FFF2-40B4-BE49-F238E27FC236}">
                <a16:creationId xmlns:a16="http://schemas.microsoft.com/office/drawing/2014/main" id="{8E2A1DEA-4EDD-446A-880B-52C79A5A40B5}"/>
              </a:ext>
            </a:extLst>
          </p:cNvPr>
          <p:cNvSpPr/>
          <p:nvPr/>
        </p:nvSpPr>
        <p:spPr>
          <a:xfrm>
            <a:off x="7520245" y="3117283"/>
            <a:ext cx="179754" cy="148492"/>
          </a:xfrm>
          <a:prstGeom prst="rect">
            <a:avLst/>
          </a:prstGeom>
          <a:solidFill>
            <a:srgbClr val="76C6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9" name="Rectangle 8">
            <a:extLst>
              <a:ext uri="{FF2B5EF4-FFF2-40B4-BE49-F238E27FC236}">
                <a16:creationId xmlns:a16="http://schemas.microsoft.com/office/drawing/2014/main" id="{408DCE5F-C11A-407B-8142-4FA68AD10B14}"/>
              </a:ext>
            </a:extLst>
          </p:cNvPr>
          <p:cNvSpPr/>
          <p:nvPr/>
        </p:nvSpPr>
        <p:spPr>
          <a:xfrm>
            <a:off x="9135557" y="3117283"/>
            <a:ext cx="179754" cy="148492"/>
          </a:xfrm>
          <a:prstGeom prst="rect">
            <a:avLst/>
          </a:prstGeom>
          <a:solidFill>
            <a:srgbClr val="EDB32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0" name="Rectangle 9">
            <a:extLst>
              <a:ext uri="{FF2B5EF4-FFF2-40B4-BE49-F238E27FC236}">
                <a16:creationId xmlns:a16="http://schemas.microsoft.com/office/drawing/2014/main" id="{4B02AA52-321E-45C0-B165-A03A22D63DDA}"/>
              </a:ext>
            </a:extLst>
          </p:cNvPr>
          <p:cNvSpPr/>
          <p:nvPr/>
        </p:nvSpPr>
        <p:spPr>
          <a:xfrm>
            <a:off x="10386509" y="3117283"/>
            <a:ext cx="179754" cy="148492"/>
          </a:xfrm>
          <a:prstGeom prst="rect">
            <a:avLst/>
          </a:prstGeom>
          <a:solidFill>
            <a:srgbClr val="D320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1" name="Rectangle 10">
            <a:extLst>
              <a:ext uri="{FF2B5EF4-FFF2-40B4-BE49-F238E27FC236}">
                <a16:creationId xmlns:a16="http://schemas.microsoft.com/office/drawing/2014/main" id="{01469AB9-2F60-444A-975C-1132FE40D79F}"/>
              </a:ext>
            </a:extLst>
          </p:cNvPr>
          <p:cNvSpPr/>
          <p:nvPr/>
        </p:nvSpPr>
        <p:spPr>
          <a:xfrm>
            <a:off x="6665015" y="3037641"/>
            <a:ext cx="1331718" cy="307777"/>
          </a:xfrm>
          <a:prstGeom prst="rect">
            <a:avLst/>
          </a:prstGeom>
        </p:spPr>
        <p:txBody>
          <a:bodyPr wrap="square">
            <a:spAutoFit/>
          </a:bodyPr>
          <a:lstStyle/>
          <a:p>
            <a:r>
              <a:rPr lang="en-CA" sz="1400" dirty="0"/>
              <a:t>Engaged</a:t>
            </a:r>
          </a:p>
        </p:txBody>
      </p:sp>
      <p:sp>
        <p:nvSpPr>
          <p:cNvPr id="12" name="Rectangle 11">
            <a:extLst>
              <a:ext uri="{FF2B5EF4-FFF2-40B4-BE49-F238E27FC236}">
                <a16:creationId xmlns:a16="http://schemas.microsoft.com/office/drawing/2014/main" id="{E24B2F4B-BD98-494A-A521-745EB131F634}"/>
              </a:ext>
            </a:extLst>
          </p:cNvPr>
          <p:cNvSpPr/>
          <p:nvPr/>
        </p:nvSpPr>
        <p:spPr>
          <a:xfrm>
            <a:off x="7808173" y="3037641"/>
            <a:ext cx="1289135" cy="307777"/>
          </a:xfrm>
          <a:prstGeom prst="rect">
            <a:avLst/>
          </a:prstGeom>
        </p:spPr>
        <p:txBody>
          <a:bodyPr wrap="none">
            <a:spAutoFit/>
          </a:bodyPr>
          <a:lstStyle/>
          <a:p>
            <a:r>
              <a:rPr lang="en-CA" sz="1400" dirty="0"/>
              <a:t>Almost Engaged</a:t>
            </a:r>
          </a:p>
        </p:txBody>
      </p:sp>
      <p:sp>
        <p:nvSpPr>
          <p:cNvPr id="13" name="Rectangle 12">
            <a:extLst>
              <a:ext uri="{FF2B5EF4-FFF2-40B4-BE49-F238E27FC236}">
                <a16:creationId xmlns:a16="http://schemas.microsoft.com/office/drawing/2014/main" id="{26FEA7E4-F599-4F65-8C2E-F9B40D36ABA2}"/>
              </a:ext>
            </a:extLst>
          </p:cNvPr>
          <p:cNvSpPr/>
          <p:nvPr/>
        </p:nvSpPr>
        <p:spPr>
          <a:xfrm>
            <a:off x="9478974" y="3037641"/>
            <a:ext cx="1331718" cy="307777"/>
          </a:xfrm>
          <a:prstGeom prst="rect">
            <a:avLst/>
          </a:prstGeom>
        </p:spPr>
        <p:txBody>
          <a:bodyPr wrap="square">
            <a:spAutoFit/>
          </a:bodyPr>
          <a:lstStyle/>
          <a:p>
            <a:r>
              <a:rPr lang="en-CA" sz="1400" dirty="0"/>
              <a:t>Indifferen</a:t>
            </a:r>
            <a:r>
              <a:rPr lang="en-CA" sz="1200" dirty="0"/>
              <a:t>t</a:t>
            </a:r>
          </a:p>
        </p:txBody>
      </p:sp>
      <p:sp>
        <p:nvSpPr>
          <p:cNvPr id="14" name="Rectangle 13">
            <a:extLst>
              <a:ext uri="{FF2B5EF4-FFF2-40B4-BE49-F238E27FC236}">
                <a16:creationId xmlns:a16="http://schemas.microsoft.com/office/drawing/2014/main" id="{C058D6B3-2D32-402F-93E3-FDD93C54A65D}"/>
              </a:ext>
            </a:extLst>
          </p:cNvPr>
          <p:cNvSpPr/>
          <p:nvPr/>
        </p:nvSpPr>
        <p:spPr>
          <a:xfrm>
            <a:off x="10682894" y="3037641"/>
            <a:ext cx="974947" cy="307777"/>
          </a:xfrm>
          <a:prstGeom prst="rect">
            <a:avLst/>
          </a:prstGeom>
        </p:spPr>
        <p:txBody>
          <a:bodyPr wrap="none">
            <a:spAutoFit/>
          </a:bodyPr>
          <a:lstStyle/>
          <a:p>
            <a:r>
              <a:rPr lang="en-CA" sz="1400" dirty="0"/>
              <a:t>Disengaged</a:t>
            </a:r>
          </a:p>
        </p:txBody>
      </p:sp>
      <p:sp>
        <p:nvSpPr>
          <p:cNvPr id="15" name="Rectangle 14">
            <a:extLst>
              <a:ext uri="{FF2B5EF4-FFF2-40B4-BE49-F238E27FC236}">
                <a16:creationId xmlns:a16="http://schemas.microsoft.com/office/drawing/2014/main" id="{CCE70DB4-F81D-46A9-A374-FF326CD342B2}"/>
              </a:ext>
            </a:extLst>
          </p:cNvPr>
          <p:cNvSpPr/>
          <p:nvPr/>
        </p:nvSpPr>
        <p:spPr>
          <a:xfrm>
            <a:off x="389907" y="1007395"/>
            <a:ext cx="5835252" cy="338554"/>
          </a:xfrm>
          <a:prstGeom prst="rect">
            <a:avLst/>
          </a:prstGeom>
        </p:spPr>
        <p:txBody>
          <a:bodyPr wrap="none">
            <a:spAutoFit/>
          </a:bodyPr>
          <a:lstStyle/>
          <a:p>
            <a:r>
              <a:rPr lang="en-CA" sz="1600" dirty="0"/>
              <a:t>This section of the report illustrates engagement levels by demographics.</a:t>
            </a:r>
          </a:p>
        </p:txBody>
      </p:sp>
      <p:sp>
        <p:nvSpPr>
          <p:cNvPr id="18" name="Rectangle 17">
            <a:extLst>
              <a:ext uri="{FF2B5EF4-FFF2-40B4-BE49-F238E27FC236}">
                <a16:creationId xmlns:a16="http://schemas.microsoft.com/office/drawing/2014/main" id="{76AB57CF-CB20-4537-9872-650426D3D75C}"/>
              </a:ext>
            </a:extLst>
          </p:cNvPr>
          <p:cNvSpPr/>
          <p:nvPr/>
        </p:nvSpPr>
        <p:spPr>
          <a:xfrm>
            <a:off x="6347500" y="3960241"/>
            <a:ext cx="5310341" cy="1077218"/>
          </a:xfrm>
          <a:prstGeom prst="rect">
            <a:avLst/>
          </a:prstGeom>
          <a:noFill/>
          <a:ln>
            <a:solidFill>
              <a:schemeClr val="accent1"/>
            </a:solidFill>
            <a:prstDash val="dash"/>
          </a:ln>
          <a:effectLst/>
        </p:spPr>
        <p:txBody>
          <a:bodyPr wrap="square">
            <a:spAutoFit/>
          </a:bodyPr>
          <a:lstStyle/>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Pay attention to the employee count and relative size of each category when making comparisons.  </a:t>
            </a:r>
          </a:p>
          <a:p>
            <a:endParaRPr lang="en-CA" sz="1600" dirty="0"/>
          </a:p>
        </p:txBody>
      </p:sp>
      <p:pic>
        <p:nvPicPr>
          <p:cNvPr id="19" name="Picture 18">
            <a:extLst>
              <a:ext uri="{FF2B5EF4-FFF2-40B4-BE49-F238E27FC236}">
                <a16:creationId xmlns:a16="http://schemas.microsoft.com/office/drawing/2014/main" id="{59B3AFE6-543D-4F5D-9C70-BCCBE7D18B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5618" y="3740602"/>
            <a:ext cx="439278" cy="439278"/>
          </a:xfrm>
          <a:prstGeom prst="rect">
            <a:avLst/>
          </a:prstGeom>
          <a:solidFill>
            <a:schemeClr val="accent1">
              <a:lumMod val="20000"/>
              <a:lumOff val="80000"/>
            </a:schemeClr>
          </a:solidFill>
        </p:spPr>
      </p:pic>
      <p:pic>
        <p:nvPicPr>
          <p:cNvPr id="16" name="Picture 15" descr="Chart&#10;&#10;Description automatically generated">
            <a:extLst>
              <a:ext uri="{FF2B5EF4-FFF2-40B4-BE49-F238E27FC236}">
                <a16:creationId xmlns:a16="http://schemas.microsoft.com/office/drawing/2014/main" id="{FF8F8A8B-9DB4-43F6-8355-CFADD24473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29" y="1873958"/>
            <a:ext cx="5353353" cy="41344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3257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F1217AF-8421-4185-9CD4-8BA458AA5DD0}"/>
              </a:ext>
            </a:extLst>
          </p:cNvPr>
          <p:cNvSpPr>
            <a:spLocks noGrp="1"/>
          </p:cNvSpPr>
          <p:nvPr>
            <p:ph type="title"/>
          </p:nvPr>
        </p:nvSpPr>
        <p:spPr>
          <a:xfrm>
            <a:off x="473589" y="530021"/>
            <a:ext cx="10688992" cy="1130188"/>
          </a:xfrm>
        </p:spPr>
        <p:txBody>
          <a:bodyPr/>
          <a:lstStyle/>
          <a:p>
            <a:r>
              <a:rPr lang="en-CA" dirty="0">
                <a:solidFill>
                  <a:srgbClr val="636363"/>
                </a:solidFill>
              </a:rPr>
              <a:t>Measuring engagement with the Employee Experience Monitor</a:t>
            </a:r>
            <a:br>
              <a:rPr lang="en-CA" dirty="0">
                <a:solidFill>
                  <a:srgbClr val="636363"/>
                </a:solidFill>
              </a:rPr>
            </a:br>
            <a:endParaRPr lang="en-CA" dirty="0"/>
          </a:p>
        </p:txBody>
      </p:sp>
      <p:sp>
        <p:nvSpPr>
          <p:cNvPr id="4" name="TextBox 3"/>
          <p:cNvSpPr txBox="1"/>
          <p:nvPr/>
        </p:nvSpPr>
        <p:spPr>
          <a:xfrm>
            <a:off x="473590" y="1477241"/>
            <a:ext cx="11375614" cy="338554"/>
          </a:xfrm>
          <a:prstGeom prst="rect">
            <a:avLst/>
          </a:prstGeom>
        </p:spPr>
        <p:txBody>
          <a:bodyPr wrap="square" rtlCol="0">
            <a:spAutoFit/>
          </a:bodyPr>
          <a:lstStyle/>
          <a:p>
            <a:r>
              <a:rPr lang="en-CA" sz="1600" dirty="0"/>
              <a:t>The </a:t>
            </a:r>
            <a:r>
              <a:rPr lang="en-CA" sz="1600" b="1" dirty="0"/>
              <a:t>Employee Experience Monitor (EXM) </a:t>
            </a:r>
            <a:r>
              <a:rPr lang="en-CA" sz="1600" dirty="0"/>
              <a:t>is a single question that delivers powerful feedback correlated to employee engagement.  </a:t>
            </a:r>
          </a:p>
        </p:txBody>
      </p:sp>
      <p:sp>
        <p:nvSpPr>
          <p:cNvPr id="3" name="TextBox 2"/>
          <p:cNvSpPr txBox="1"/>
          <p:nvPr/>
        </p:nvSpPr>
        <p:spPr>
          <a:xfrm>
            <a:off x="6129669" y="1982627"/>
            <a:ext cx="5441420" cy="307777"/>
          </a:xfrm>
          <a:prstGeom prst="rect">
            <a:avLst/>
          </a:prstGeom>
        </p:spPr>
        <p:txBody>
          <a:bodyPr wrap="square" rtlCol="0">
            <a:spAutoFit/>
          </a:bodyPr>
          <a:lstStyle/>
          <a:p>
            <a:pPr marL="228600" indent="-228600">
              <a:buFont typeface="+mj-lt"/>
              <a:buAutoNum type="arabicPeriod"/>
            </a:pPr>
            <a:r>
              <a:rPr lang="en-CA" sz="1400" b="1" dirty="0"/>
              <a:t>Respondents are asked the following question:</a:t>
            </a:r>
          </a:p>
        </p:txBody>
      </p:sp>
      <p:sp>
        <p:nvSpPr>
          <p:cNvPr id="17" name="TextBox 16"/>
          <p:cNvSpPr txBox="1"/>
          <p:nvPr/>
        </p:nvSpPr>
        <p:spPr>
          <a:xfrm>
            <a:off x="6301053" y="2298524"/>
            <a:ext cx="5059676" cy="738664"/>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CA" sz="1400" b="1" dirty="0">
                <a:solidFill>
                  <a:schemeClr val="accent1"/>
                </a:solidFill>
                <a:latin typeface="+mj-lt"/>
              </a:rPr>
              <a:t>How likely would you be to recommend this organization to a qualified friend or family member as a great place to work?</a:t>
            </a:r>
          </a:p>
        </p:txBody>
      </p:sp>
      <p:sp>
        <p:nvSpPr>
          <p:cNvPr id="18" name="TextBox 17"/>
          <p:cNvSpPr txBox="1"/>
          <p:nvPr/>
        </p:nvSpPr>
        <p:spPr>
          <a:xfrm>
            <a:off x="6129669" y="3192996"/>
            <a:ext cx="5632441" cy="738664"/>
          </a:xfrm>
          <a:prstGeom prst="rect">
            <a:avLst/>
          </a:prstGeom>
        </p:spPr>
        <p:txBody>
          <a:bodyPr wrap="square" rtlCol="0">
            <a:spAutoFit/>
          </a:bodyPr>
          <a:lstStyle/>
          <a:p>
            <a:pPr marL="228600" indent="-228600">
              <a:buFont typeface="+mj-lt"/>
              <a:buAutoNum type="arabicPeriod" startAt="2"/>
            </a:pPr>
            <a:r>
              <a:rPr lang="en-CA" sz="1400" b="1" dirty="0"/>
              <a:t>They respond on a 11-point scale from 0 to 10:</a:t>
            </a:r>
          </a:p>
          <a:p>
            <a:pPr algn="ctr"/>
            <a:r>
              <a:rPr lang="en-CA" sz="1400" b="1" dirty="0">
                <a:solidFill>
                  <a:srgbClr val="C00000"/>
                </a:solidFill>
              </a:rPr>
              <a:t>          </a:t>
            </a:r>
          </a:p>
          <a:p>
            <a:pPr algn="ctr"/>
            <a:r>
              <a:rPr lang="en-CA" sz="1400" b="1" dirty="0">
                <a:solidFill>
                  <a:srgbClr val="C00000"/>
                </a:solidFill>
              </a:rPr>
              <a:t>0</a:t>
            </a:r>
            <a:r>
              <a:rPr lang="en-CA" sz="1400" dirty="0"/>
              <a:t> = Not Likely  </a:t>
            </a:r>
            <a:r>
              <a:rPr lang="en-CA" sz="1400" b="1" dirty="0">
                <a:solidFill>
                  <a:schemeClr val="accent3">
                    <a:lumMod val="75000"/>
                  </a:schemeClr>
                </a:solidFill>
              </a:rPr>
              <a:t>  </a:t>
            </a:r>
            <a:r>
              <a:rPr lang="en-CA" sz="1400" b="1" dirty="0">
                <a:solidFill>
                  <a:schemeClr val="accent4">
                    <a:lumMod val="75000"/>
                  </a:schemeClr>
                </a:solidFill>
              </a:rPr>
              <a:t> 10</a:t>
            </a:r>
            <a:r>
              <a:rPr lang="en-CA" sz="1400" dirty="0">
                <a:solidFill>
                  <a:schemeClr val="accent4">
                    <a:lumMod val="75000"/>
                  </a:schemeClr>
                </a:solidFill>
              </a:rPr>
              <a:t> </a:t>
            </a:r>
            <a:r>
              <a:rPr lang="en-CA" sz="1400" b="1" dirty="0">
                <a:solidFill>
                  <a:schemeClr val="accent4">
                    <a:lumMod val="75000"/>
                  </a:schemeClr>
                </a:solidFill>
              </a:rPr>
              <a:t> </a:t>
            </a:r>
            <a:r>
              <a:rPr lang="en-CA" sz="1400" dirty="0"/>
              <a:t>= Very Likely</a:t>
            </a:r>
          </a:p>
        </p:txBody>
      </p:sp>
      <p:sp>
        <p:nvSpPr>
          <p:cNvPr id="19" name="TextBox 18"/>
          <p:cNvSpPr txBox="1"/>
          <p:nvPr/>
        </p:nvSpPr>
        <p:spPr>
          <a:xfrm>
            <a:off x="6129669" y="4073577"/>
            <a:ext cx="5632441" cy="307777"/>
          </a:xfrm>
          <a:prstGeom prst="rect">
            <a:avLst/>
          </a:prstGeom>
        </p:spPr>
        <p:txBody>
          <a:bodyPr wrap="square" rtlCol="0">
            <a:spAutoFit/>
          </a:bodyPr>
          <a:lstStyle/>
          <a:p>
            <a:pPr marL="228600" indent="-228600">
              <a:buFont typeface="+mj-lt"/>
              <a:buAutoNum type="arabicPeriod" startAt="3"/>
            </a:pPr>
            <a:r>
              <a:rPr lang="en-CA" sz="1400" b="1" dirty="0"/>
              <a:t>They are placed in one of these three categories based on their response:</a:t>
            </a:r>
          </a:p>
        </p:txBody>
      </p:sp>
      <p:graphicFrame>
        <p:nvGraphicFramePr>
          <p:cNvPr id="5" name="Table 4"/>
          <p:cNvGraphicFramePr>
            <a:graphicFrameLocks noGrp="1"/>
          </p:cNvGraphicFramePr>
          <p:nvPr>
            <p:extLst>
              <p:ext uri="{D42A27DB-BD31-4B8C-83A1-F6EECF244321}">
                <p14:modId xmlns:p14="http://schemas.microsoft.com/office/powerpoint/2010/main" val="1065727786"/>
              </p:ext>
            </p:extLst>
          </p:nvPr>
        </p:nvGraphicFramePr>
        <p:xfrm>
          <a:off x="6832927" y="4475343"/>
          <a:ext cx="4221018" cy="66036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71831">
                  <a:extLst>
                    <a:ext uri="{9D8B030D-6E8A-4147-A177-3AD203B41FA5}">
                      <a16:colId xmlns:a16="http://schemas.microsoft.com/office/drawing/2014/main" val="20000"/>
                    </a:ext>
                  </a:extLst>
                </a:gridCol>
                <a:gridCol w="1325501">
                  <a:extLst>
                    <a:ext uri="{9D8B030D-6E8A-4147-A177-3AD203B41FA5}">
                      <a16:colId xmlns:a16="http://schemas.microsoft.com/office/drawing/2014/main" val="20001"/>
                    </a:ext>
                  </a:extLst>
                </a:gridCol>
                <a:gridCol w="1423686">
                  <a:extLst>
                    <a:ext uri="{9D8B030D-6E8A-4147-A177-3AD203B41FA5}">
                      <a16:colId xmlns:a16="http://schemas.microsoft.com/office/drawing/2014/main" val="20002"/>
                    </a:ext>
                  </a:extLst>
                </a:gridCol>
              </a:tblGrid>
              <a:tr h="355564">
                <a:tc>
                  <a:txBody>
                    <a:bodyPr/>
                    <a:lstStyle/>
                    <a:p>
                      <a:pPr algn="ctr"/>
                      <a:r>
                        <a:rPr lang="en-CA" sz="1400" dirty="0"/>
                        <a:t>Detractor</a:t>
                      </a:r>
                    </a:p>
                  </a:txBody>
                  <a:tcPr anchor="ctr">
                    <a:solidFill>
                      <a:srgbClr val="D3202B"/>
                    </a:solidFill>
                  </a:tcPr>
                </a:tc>
                <a:tc>
                  <a:txBody>
                    <a:bodyPr/>
                    <a:lstStyle/>
                    <a:p>
                      <a:pPr algn="ctr"/>
                      <a:r>
                        <a:rPr lang="en-US" sz="1400" dirty="0"/>
                        <a:t>Passive</a:t>
                      </a:r>
                      <a:endParaRPr lang="en-CA" sz="1400" dirty="0"/>
                    </a:p>
                  </a:txBody>
                  <a:tcPr anchor="ctr">
                    <a:solidFill>
                      <a:srgbClr val="EDB329"/>
                    </a:solidFill>
                  </a:tcPr>
                </a:tc>
                <a:tc>
                  <a:txBody>
                    <a:bodyPr/>
                    <a:lstStyle/>
                    <a:p>
                      <a:pPr algn="ctr"/>
                      <a:r>
                        <a:rPr lang="en-US" sz="1400" dirty="0"/>
                        <a:t>Supporter</a:t>
                      </a:r>
                      <a:endParaRPr lang="en-CA" sz="1400" dirty="0"/>
                    </a:p>
                  </a:txBody>
                  <a:tcPr anchor="ctr">
                    <a:solidFill>
                      <a:srgbClr val="70B74B"/>
                    </a:solidFill>
                  </a:tcPr>
                </a:tc>
                <a:extLst>
                  <a:ext uri="{0D108BD9-81ED-4DB2-BD59-A6C34878D82A}">
                    <a16:rowId xmlns:a16="http://schemas.microsoft.com/office/drawing/2014/main" val="10000"/>
                  </a:ext>
                </a:extLst>
              </a:tr>
              <a:tr h="211015">
                <a:tc>
                  <a:txBody>
                    <a:bodyPr/>
                    <a:lstStyle/>
                    <a:p>
                      <a:pPr algn="ctr"/>
                      <a:r>
                        <a:rPr lang="en-CA" sz="1400" b="0" dirty="0"/>
                        <a:t>0</a:t>
                      </a:r>
                      <a:r>
                        <a:rPr lang="en-CA" sz="1400" b="0" baseline="0" dirty="0"/>
                        <a:t>-6</a:t>
                      </a:r>
                      <a:endParaRPr lang="en-CA" sz="1400" b="0" dirty="0"/>
                    </a:p>
                  </a:txBody>
                  <a:tcPr anchor="ctr"/>
                </a:tc>
                <a:tc>
                  <a:txBody>
                    <a:bodyPr/>
                    <a:lstStyle/>
                    <a:p>
                      <a:pPr algn="ctr"/>
                      <a:r>
                        <a:rPr lang="en-CA" sz="1400" b="0" dirty="0"/>
                        <a:t>7-8</a:t>
                      </a:r>
                    </a:p>
                  </a:txBody>
                  <a:tcPr anchor="ctr"/>
                </a:tc>
                <a:tc>
                  <a:txBody>
                    <a:bodyPr/>
                    <a:lstStyle/>
                    <a:p>
                      <a:pPr algn="ctr"/>
                      <a:r>
                        <a:rPr lang="en-CA" sz="1400" b="0" dirty="0"/>
                        <a:t>9-10</a:t>
                      </a:r>
                    </a:p>
                  </a:txBody>
                  <a:tcPr anchor="ctr"/>
                </a:tc>
                <a:extLst>
                  <a:ext uri="{0D108BD9-81ED-4DB2-BD59-A6C34878D82A}">
                    <a16:rowId xmlns:a16="http://schemas.microsoft.com/office/drawing/2014/main" val="10001"/>
                  </a:ext>
                </a:extLst>
              </a:tr>
            </a:tbl>
          </a:graphicData>
        </a:graphic>
      </p:graphicFrame>
      <p:sp>
        <p:nvSpPr>
          <p:cNvPr id="24" name="TextBox 23"/>
          <p:cNvSpPr txBox="1"/>
          <p:nvPr/>
        </p:nvSpPr>
        <p:spPr>
          <a:xfrm>
            <a:off x="6129668" y="5396014"/>
            <a:ext cx="5441421" cy="523220"/>
          </a:xfrm>
          <a:prstGeom prst="rect">
            <a:avLst/>
          </a:prstGeom>
        </p:spPr>
        <p:txBody>
          <a:bodyPr wrap="square" rtlCol="0">
            <a:spAutoFit/>
          </a:bodyPr>
          <a:lstStyle/>
          <a:p>
            <a:pPr marL="228600" indent="-228600">
              <a:buFont typeface="+mj-lt"/>
              <a:buAutoNum type="arabicPeriod" startAt="4"/>
            </a:pPr>
            <a:r>
              <a:rPr lang="en-CA" sz="1400" b="1" dirty="0"/>
              <a:t>The EXM Score is calculated using the formula:</a:t>
            </a:r>
          </a:p>
          <a:p>
            <a:r>
              <a:rPr lang="en-CA" sz="1400" dirty="0"/>
              <a:t>             % of Supporters - % of Detractors</a:t>
            </a:r>
          </a:p>
        </p:txBody>
      </p:sp>
      <p:sp>
        <p:nvSpPr>
          <p:cNvPr id="6" name="TextBox 5"/>
          <p:cNvSpPr txBox="1"/>
          <p:nvPr/>
        </p:nvSpPr>
        <p:spPr>
          <a:xfrm>
            <a:off x="836734" y="5137501"/>
            <a:ext cx="5514256" cy="1169551"/>
          </a:xfrm>
          <a:prstGeom prst="rect">
            <a:avLst/>
          </a:prstGeom>
          <a:noFill/>
          <a:ln>
            <a:noFill/>
          </a:ln>
          <a:effectLst/>
        </p:spPr>
        <p:txBody>
          <a:bodyPr wrap="square" rtlCol="0">
            <a:spAutoFit/>
          </a:bodyPr>
          <a:lstStyle/>
          <a:p>
            <a:pPr marL="171450" indent="-171450">
              <a:buFont typeface="Arial" panose="020B0604020202020204" pitchFamily="34" charset="0"/>
              <a:buChar char="•"/>
            </a:pPr>
            <a:r>
              <a:rPr lang="en-CA" sz="1400" dirty="0"/>
              <a:t>The EXM score can range from -100 to +100.</a:t>
            </a:r>
          </a:p>
          <a:p>
            <a:pPr marL="171450" indent="-171450">
              <a:buFont typeface="Arial" panose="020B0604020202020204" pitchFamily="34" charset="0"/>
              <a:buChar char="•"/>
            </a:pPr>
            <a:r>
              <a:rPr lang="en-CA" sz="1400" dirty="0"/>
              <a:t>A positive score indicates there are more Supporters than Detractors.</a:t>
            </a:r>
          </a:p>
          <a:p>
            <a:pPr marL="171450" indent="-171450">
              <a:buFont typeface="Arial" panose="020B0604020202020204" pitchFamily="34" charset="0"/>
              <a:buChar char="•"/>
            </a:pPr>
            <a:r>
              <a:rPr lang="en-CA" sz="1400" dirty="0"/>
              <a:t>A negative score indicates there are more Detractors than Supporters.</a:t>
            </a:r>
          </a:p>
          <a:p>
            <a:pPr marL="171450" indent="-171450">
              <a:buFont typeface="Arial" panose="020B0604020202020204" pitchFamily="34" charset="0"/>
              <a:buChar char="•"/>
            </a:pPr>
            <a:r>
              <a:rPr lang="en-CA" sz="1400" dirty="0"/>
              <a:t>Passives are considered “Neutral” and are not included in the calculation.</a:t>
            </a:r>
          </a:p>
          <a:p>
            <a:endParaRPr lang="en-CA" sz="1400" dirty="0"/>
          </a:p>
        </p:txBody>
      </p:sp>
      <p:pic>
        <p:nvPicPr>
          <p:cNvPr id="7" name="Picture 6" descr="Chart&#10;&#10;Description automatically generated">
            <a:extLst>
              <a:ext uri="{FF2B5EF4-FFF2-40B4-BE49-F238E27FC236}">
                <a16:creationId xmlns:a16="http://schemas.microsoft.com/office/drawing/2014/main" id="{B3AF92E6-ACEE-4457-A15C-842D1EE163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22" y="1854345"/>
            <a:ext cx="4221018" cy="32578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65051161"/>
      </p:ext>
    </p:extLst>
  </p:cSld>
  <p:clrMapOvr>
    <a:masterClrMapping/>
  </p:clrMapOvr>
</p:sld>
</file>

<file path=ppt/theme/theme1.xml><?xml version="1.0" encoding="utf-8"?>
<a:theme xmlns:a="http://schemas.openxmlformats.org/drawingml/2006/main" name="Cover-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Generic">
  <a:themeElements>
    <a:clrScheme name="McLean Research Palette">
      <a:dk1>
        <a:srgbClr val="000000"/>
      </a:dk1>
      <a:lt1>
        <a:srgbClr val="FFFFFF"/>
      </a:lt1>
      <a:dk2>
        <a:srgbClr val="494A4A"/>
      </a:dk2>
      <a:lt2>
        <a:srgbClr val="C9C9C9"/>
      </a:lt2>
      <a:accent1>
        <a:srgbClr val="414299"/>
      </a:accent1>
      <a:accent2>
        <a:srgbClr val="8656A3"/>
      </a:accent2>
      <a:accent3>
        <a:srgbClr val="2576B6"/>
      </a:accent3>
      <a:accent4>
        <a:srgbClr val="299C47"/>
      </a:accent4>
      <a:accent5>
        <a:srgbClr val="1D5E91"/>
      </a:accent5>
      <a:accent6>
        <a:srgbClr val="494A4A"/>
      </a:accent6>
      <a:hlink>
        <a:srgbClr val="3A1891"/>
      </a:hlink>
      <a:folHlink>
        <a:srgbClr val="5D3291"/>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0" indent="0" algn="l">
          <a:lnSpc>
            <a:spcPct val="110000"/>
          </a:lnSpc>
          <a:buNone/>
          <a:defRPr sz="1400" dirty="0" err="1" smtClean="0">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1513</Words>
  <Application>Microsoft Office PowerPoint</Application>
  <PresentationFormat>Custom</PresentationFormat>
  <Paragraphs>123</Paragraphs>
  <Slides>14</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Montserrat SemiBold</vt:lpstr>
      <vt:lpstr>Arial Black</vt:lpstr>
      <vt:lpstr>Arial</vt:lpstr>
      <vt:lpstr>Exo Light</vt:lpstr>
      <vt:lpstr>Roboto Condensed Light</vt:lpstr>
      <vt:lpstr>Calibri</vt:lpstr>
      <vt:lpstr>Exo</vt:lpstr>
      <vt:lpstr>Cover-Light</vt:lpstr>
      <vt:lpstr>Slide-Generic</vt:lpstr>
      <vt:lpstr>PowerPoint Presentation</vt:lpstr>
      <vt:lpstr>PowerPoint Presentation</vt:lpstr>
      <vt:lpstr>Engaged employee vs. satisfied employee</vt:lpstr>
      <vt:lpstr>Overall engagement levels</vt:lpstr>
      <vt:lpstr>Engagement measure questions  </vt:lpstr>
      <vt:lpstr>Question trending, benchmarks, and performance levels  </vt:lpstr>
      <vt:lpstr>Engagement levels by department</vt:lpstr>
      <vt:lpstr>Engagement levels by demographic category </vt:lpstr>
      <vt:lpstr>Measuring engagement with the Employee Experience Monitor </vt:lpstr>
      <vt:lpstr>Engagement drivers ranked by their average score</vt:lpstr>
      <vt:lpstr>PowerPoint Presentation</vt:lpstr>
      <vt:lpstr>Driver scores in detail </vt:lpstr>
      <vt:lpstr>Organization-wide trending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2022-01-12T18:54:32Z</dcterms:created>
  <dcterms:modified xsi:type="dcterms:W3CDTF">2022-01-12T18:55:35Z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2022-01-12T18:54:45Z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f0c69372-fd6f-4576-bae1-936afb30e8bc</vt:lpwstr>
  </property>
  <property fmtid="{D5CDD505-2E9C-101B-9397-08002B2CF9AE}" pid="8" name="MSIP_Label_7d24214e-5322-4789-8422-cbe411bc3a74_ContentBits">
    <vt:lpwstr>0</vt:lpwstr>
  </property>
</Properties>
</file>