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2"/>
  </p:notesMasterIdLst>
  <p:handoutMasterIdLst>
    <p:handoutMasterId r:id="rId43"/>
  </p:handoutMasterIdLst>
  <p:sldIdLst>
    <p:sldId id="256" r:id="rId2"/>
    <p:sldId id="264" r:id="rId3"/>
    <p:sldId id="258" r:id="rId4"/>
    <p:sldId id="316" r:id="rId5"/>
    <p:sldId id="315" r:id="rId6"/>
    <p:sldId id="267" r:id="rId7"/>
    <p:sldId id="266" r:id="rId8"/>
    <p:sldId id="307" r:id="rId9"/>
    <p:sldId id="279" r:id="rId10"/>
    <p:sldId id="320" r:id="rId11"/>
    <p:sldId id="277" r:id="rId12"/>
    <p:sldId id="297" r:id="rId13"/>
    <p:sldId id="278" r:id="rId14"/>
    <p:sldId id="299" r:id="rId15"/>
    <p:sldId id="309" r:id="rId16"/>
    <p:sldId id="280" r:id="rId17"/>
    <p:sldId id="311" r:id="rId18"/>
    <p:sldId id="304" r:id="rId19"/>
    <p:sldId id="284" r:id="rId20"/>
    <p:sldId id="314" r:id="rId21"/>
    <p:sldId id="268" r:id="rId22"/>
    <p:sldId id="293" r:id="rId23"/>
    <p:sldId id="270" r:id="rId24"/>
    <p:sldId id="318" r:id="rId25"/>
    <p:sldId id="321" r:id="rId26"/>
    <p:sldId id="302" r:id="rId27"/>
    <p:sldId id="273" r:id="rId28"/>
    <p:sldId id="281" r:id="rId29"/>
    <p:sldId id="288" r:id="rId30"/>
    <p:sldId id="295" r:id="rId31"/>
    <p:sldId id="296" r:id="rId32"/>
    <p:sldId id="262" r:id="rId33"/>
    <p:sldId id="287" r:id="rId34"/>
    <p:sldId id="306" r:id="rId35"/>
    <p:sldId id="319" r:id="rId36"/>
    <p:sldId id="275" r:id="rId37"/>
    <p:sldId id="317" r:id="rId38"/>
    <p:sldId id="322" r:id="rId39"/>
    <p:sldId id="289" r:id="rId40"/>
    <p:sldId id="300" r:id="rId41"/>
  </p:sldIdLst>
  <p:sldSz cx="9144000" cy="6858000" type="screen4x3"/>
  <p:notesSz cx="6950075" cy="923607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1" autoAdjust="0"/>
    <p:restoredTop sz="94660"/>
  </p:normalViewPr>
  <p:slideViewPr>
    <p:cSldViewPr>
      <p:cViewPr varScale="1">
        <p:scale>
          <a:sx n="69" d="100"/>
          <a:sy n="69" d="100"/>
        </p:scale>
        <p:origin x="95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1700" cy="461804"/>
          </a:xfrm>
          <a:prstGeom prst="rect">
            <a:avLst/>
          </a:prstGeom>
        </p:spPr>
        <p:txBody>
          <a:bodyPr vert="horz" lIns="92540" tIns="46271" rIns="92540" bIns="46271" rtlCol="0"/>
          <a:lstStyle>
            <a:lvl1pPr algn="l">
              <a:defRPr sz="1200"/>
            </a:lvl1pPr>
          </a:lstStyle>
          <a:p>
            <a:endParaRPr lang="en-US" dirty="0"/>
          </a:p>
        </p:txBody>
      </p:sp>
      <p:sp>
        <p:nvSpPr>
          <p:cNvPr id="3" name="Date Placeholder 2"/>
          <p:cNvSpPr>
            <a:spLocks noGrp="1"/>
          </p:cNvSpPr>
          <p:nvPr>
            <p:ph type="dt" sz="quarter" idx="1"/>
          </p:nvPr>
        </p:nvSpPr>
        <p:spPr>
          <a:xfrm>
            <a:off x="3936769" y="0"/>
            <a:ext cx="3011700" cy="461804"/>
          </a:xfrm>
          <a:prstGeom prst="rect">
            <a:avLst/>
          </a:prstGeom>
        </p:spPr>
        <p:txBody>
          <a:bodyPr vert="horz" lIns="92540" tIns="46271" rIns="92540" bIns="46271" rtlCol="0"/>
          <a:lstStyle>
            <a:lvl1pPr algn="r">
              <a:defRPr sz="1200"/>
            </a:lvl1pPr>
          </a:lstStyle>
          <a:p>
            <a:fld id="{9519AC9B-2E4A-4634-8A9D-C7210DD510DD}" type="datetimeFigureOut">
              <a:rPr lang="en-US" smtClean="0"/>
              <a:pPr/>
              <a:t>5/15/2019</a:t>
            </a:fld>
            <a:endParaRPr lang="en-US" dirty="0"/>
          </a:p>
        </p:txBody>
      </p:sp>
      <p:sp>
        <p:nvSpPr>
          <p:cNvPr id="4" name="Footer Placeholder 3"/>
          <p:cNvSpPr>
            <a:spLocks noGrp="1"/>
          </p:cNvSpPr>
          <p:nvPr>
            <p:ph type="ftr" sz="quarter" idx="2"/>
          </p:nvPr>
        </p:nvSpPr>
        <p:spPr>
          <a:xfrm>
            <a:off x="2" y="8772669"/>
            <a:ext cx="3011700" cy="461804"/>
          </a:xfrm>
          <a:prstGeom prst="rect">
            <a:avLst/>
          </a:prstGeom>
        </p:spPr>
        <p:txBody>
          <a:bodyPr vert="horz" lIns="92540" tIns="46271" rIns="92540" bIns="4627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669"/>
            <a:ext cx="3011700" cy="461804"/>
          </a:xfrm>
          <a:prstGeom prst="rect">
            <a:avLst/>
          </a:prstGeom>
        </p:spPr>
        <p:txBody>
          <a:bodyPr vert="horz" lIns="92540" tIns="46271" rIns="92540" bIns="46271" rtlCol="0" anchor="b"/>
          <a:lstStyle>
            <a:lvl1pPr algn="r">
              <a:defRPr sz="1200"/>
            </a:lvl1pPr>
          </a:lstStyle>
          <a:p>
            <a:fld id="{27AB1A2E-DA80-44A3-8F41-A7E3A717C3D1}" type="slidenum">
              <a:rPr lang="en-US" smtClean="0"/>
              <a:pPr/>
              <a:t>‹#›</a:t>
            </a:fld>
            <a:endParaRPr lang="en-US" dirty="0"/>
          </a:p>
        </p:txBody>
      </p:sp>
    </p:spTree>
    <p:extLst>
      <p:ext uri="{BB962C8B-B14F-4D97-AF65-F5344CB8AC3E}">
        <p14:creationId xmlns:p14="http://schemas.microsoft.com/office/powerpoint/2010/main" val="4047410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1700" cy="461804"/>
          </a:xfrm>
          <a:prstGeom prst="rect">
            <a:avLst/>
          </a:prstGeom>
        </p:spPr>
        <p:txBody>
          <a:bodyPr vert="horz" lIns="92540" tIns="46271" rIns="92540" bIns="46271" rtlCol="0"/>
          <a:lstStyle>
            <a:lvl1pPr algn="l">
              <a:defRPr sz="1200"/>
            </a:lvl1pPr>
          </a:lstStyle>
          <a:p>
            <a:endParaRPr lang="en-US" dirty="0"/>
          </a:p>
        </p:txBody>
      </p:sp>
      <p:sp>
        <p:nvSpPr>
          <p:cNvPr id="3" name="Date Placeholder 2"/>
          <p:cNvSpPr>
            <a:spLocks noGrp="1"/>
          </p:cNvSpPr>
          <p:nvPr>
            <p:ph type="dt" idx="1"/>
          </p:nvPr>
        </p:nvSpPr>
        <p:spPr>
          <a:xfrm>
            <a:off x="3936769" y="0"/>
            <a:ext cx="3011700" cy="461804"/>
          </a:xfrm>
          <a:prstGeom prst="rect">
            <a:avLst/>
          </a:prstGeom>
        </p:spPr>
        <p:txBody>
          <a:bodyPr vert="horz" lIns="92540" tIns="46271" rIns="92540" bIns="46271" rtlCol="0"/>
          <a:lstStyle>
            <a:lvl1pPr algn="r">
              <a:defRPr sz="1200"/>
            </a:lvl1pPr>
          </a:lstStyle>
          <a:p>
            <a:fld id="{FE2BFD36-8375-4F31-B1DB-2D0C3225C443}" type="datetimeFigureOut">
              <a:rPr lang="en-US" smtClean="0"/>
              <a:pPr/>
              <a:t>5/15/2019</a:t>
            </a:fld>
            <a:endParaRPr lang="en-US" dirty="0"/>
          </a:p>
        </p:txBody>
      </p:sp>
      <p:sp>
        <p:nvSpPr>
          <p:cNvPr id="4" name="Slide Image Placeholder 3"/>
          <p:cNvSpPr>
            <a:spLocks noGrp="1" noRot="1" noChangeAspect="1"/>
          </p:cNvSpPr>
          <p:nvPr>
            <p:ph type="sldImg" idx="2"/>
          </p:nvPr>
        </p:nvSpPr>
        <p:spPr>
          <a:xfrm>
            <a:off x="1166813" y="690563"/>
            <a:ext cx="4616450" cy="3463925"/>
          </a:xfrm>
          <a:prstGeom prst="rect">
            <a:avLst/>
          </a:prstGeom>
          <a:noFill/>
          <a:ln w="12700">
            <a:solidFill>
              <a:prstClr val="black"/>
            </a:solidFill>
          </a:ln>
        </p:spPr>
        <p:txBody>
          <a:bodyPr vert="horz" lIns="92540" tIns="46271" rIns="92540" bIns="46271" rtlCol="0" anchor="ctr"/>
          <a:lstStyle/>
          <a:p>
            <a:endParaRPr lang="en-US" dirty="0"/>
          </a:p>
        </p:txBody>
      </p:sp>
      <p:sp>
        <p:nvSpPr>
          <p:cNvPr id="5" name="Notes Placeholder 4"/>
          <p:cNvSpPr>
            <a:spLocks noGrp="1"/>
          </p:cNvSpPr>
          <p:nvPr>
            <p:ph type="body" sz="quarter" idx="3"/>
          </p:nvPr>
        </p:nvSpPr>
        <p:spPr>
          <a:xfrm>
            <a:off x="695008" y="4387137"/>
            <a:ext cx="5560060" cy="4156234"/>
          </a:xfrm>
          <a:prstGeom prst="rect">
            <a:avLst/>
          </a:prstGeom>
        </p:spPr>
        <p:txBody>
          <a:bodyPr vert="horz" lIns="92540" tIns="46271" rIns="92540" bIns="4627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2669"/>
            <a:ext cx="3011700" cy="461804"/>
          </a:xfrm>
          <a:prstGeom prst="rect">
            <a:avLst/>
          </a:prstGeom>
        </p:spPr>
        <p:txBody>
          <a:bodyPr vert="horz" lIns="92540" tIns="46271" rIns="92540" bIns="4627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69"/>
            <a:ext cx="3011700" cy="461804"/>
          </a:xfrm>
          <a:prstGeom prst="rect">
            <a:avLst/>
          </a:prstGeom>
        </p:spPr>
        <p:txBody>
          <a:bodyPr vert="horz" lIns="92540" tIns="46271" rIns="92540" bIns="46271" rtlCol="0" anchor="b"/>
          <a:lstStyle>
            <a:lvl1pPr algn="r">
              <a:defRPr sz="1200"/>
            </a:lvl1pPr>
          </a:lstStyle>
          <a:p>
            <a:fld id="{DD1FB8EC-6994-4D0C-AD38-F2EFFEDF61F0}" type="slidenum">
              <a:rPr lang="en-US" smtClean="0"/>
              <a:pPr/>
              <a:t>‹#›</a:t>
            </a:fld>
            <a:endParaRPr lang="en-US" dirty="0"/>
          </a:p>
        </p:txBody>
      </p:sp>
    </p:spTree>
    <p:extLst>
      <p:ext uri="{BB962C8B-B14F-4D97-AF65-F5344CB8AC3E}">
        <p14:creationId xmlns:p14="http://schemas.microsoft.com/office/powerpoint/2010/main" val="2572000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1</a:t>
            </a:fld>
            <a:endParaRPr lang="en-US" dirty="0"/>
          </a:p>
        </p:txBody>
      </p:sp>
    </p:spTree>
    <p:extLst>
      <p:ext uri="{BB962C8B-B14F-4D97-AF65-F5344CB8AC3E}">
        <p14:creationId xmlns:p14="http://schemas.microsoft.com/office/powerpoint/2010/main" val="3070121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11</a:t>
            </a:fld>
            <a:endParaRPr lang="en-US" dirty="0"/>
          </a:p>
        </p:txBody>
      </p:sp>
    </p:spTree>
    <p:extLst>
      <p:ext uri="{BB962C8B-B14F-4D97-AF65-F5344CB8AC3E}">
        <p14:creationId xmlns:p14="http://schemas.microsoft.com/office/powerpoint/2010/main" val="3031035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12</a:t>
            </a:fld>
            <a:endParaRPr lang="en-US" dirty="0"/>
          </a:p>
        </p:txBody>
      </p:sp>
    </p:spTree>
    <p:extLst>
      <p:ext uri="{BB962C8B-B14F-4D97-AF65-F5344CB8AC3E}">
        <p14:creationId xmlns:p14="http://schemas.microsoft.com/office/powerpoint/2010/main" val="583431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13</a:t>
            </a:fld>
            <a:endParaRPr lang="en-US" dirty="0"/>
          </a:p>
        </p:txBody>
      </p:sp>
    </p:spTree>
    <p:extLst>
      <p:ext uri="{BB962C8B-B14F-4D97-AF65-F5344CB8AC3E}">
        <p14:creationId xmlns:p14="http://schemas.microsoft.com/office/powerpoint/2010/main" val="1097035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14</a:t>
            </a:fld>
            <a:endParaRPr lang="en-US" dirty="0"/>
          </a:p>
        </p:txBody>
      </p:sp>
    </p:spTree>
    <p:extLst>
      <p:ext uri="{BB962C8B-B14F-4D97-AF65-F5344CB8AC3E}">
        <p14:creationId xmlns:p14="http://schemas.microsoft.com/office/powerpoint/2010/main" val="171201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15</a:t>
            </a:fld>
            <a:endParaRPr lang="en-US" dirty="0"/>
          </a:p>
        </p:txBody>
      </p:sp>
    </p:spTree>
    <p:extLst>
      <p:ext uri="{BB962C8B-B14F-4D97-AF65-F5344CB8AC3E}">
        <p14:creationId xmlns:p14="http://schemas.microsoft.com/office/powerpoint/2010/main" val="3805809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16</a:t>
            </a:fld>
            <a:endParaRPr lang="en-US" dirty="0"/>
          </a:p>
        </p:txBody>
      </p:sp>
    </p:spTree>
    <p:extLst>
      <p:ext uri="{BB962C8B-B14F-4D97-AF65-F5344CB8AC3E}">
        <p14:creationId xmlns:p14="http://schemas.microsoft.com/office/powerpoint/2010/main" val="426665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18</a:t>
            </a:fld>
            <a:endParaRPr lang="en-US" dirty="0"/>
          </a:p>
        </p:txBody>
      </p:sp>
    </p:spTree>
    <p:extLst>
      <p:ext uri="{BB962C8B-B14F-4D97-AF65-F5344CB8AC3E}">
        <p14:creationId xmlns:p14="http://schemas.microsoft.com/office/powerpoint/2010/main" val="3074478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19</a:t>
            </a:fld>
            <a:endParaRPr lang="en-US" dirty="0"/>
          </a:p>
        </p:txBody>
      </p:sp>
    </p:spTree>
    <p:extLst>
      <p:ext uri="{BB962C8B-B14F-4D97-AF65-F5344CB8AC3E}">
        <p14:creationId xmlns:p14="http://schemas.microsoft.com/office/powerpoint/2010/main" val="2363554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20</a:t>
            </a:fld>
            <a:endParaRPr lang="en-US" dirty="0"/>
          </a:p>
        </p:txBody>
      </p:sp>
    </p:spTree>
    <p:extLst>
      <p:ext uri="{BB962C8B-B14F-4D97-AF65-F5344CB8AC3E}">
        <p14:creationId xmlns:p14="http://schemas.microsoft.com/office/powerpoint/2010/main" val="1351419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21</a:t>
            </a:fld>
            <a:endParaRPr lang="en-US" dirty="0"/>
          </a:p>
        </p:txBody>
      </p:sp>
    </p:spTree>
    <p:extLst>
      <p:ext uri="{BB962C8B-B14F-4D97-AF65-F5344CB8AC3E}">
        <p14:creationId xmlns:p14="http://schemas.microsoft.com/office/powerpoint/2010/main" val="112311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2</a:t>
            </a:fld>
            <a:endParaRPr lang="en-US" dirty="0"/>
          </a:p>
        </p:txBody>
      </p:sp>
    </p:spTree>
    <p:extLst>
      <p:ext uri="{BB962C8B-B14F-4D97-AF65-F5344CB8AC3E}">
        <p14:creationId xmlns:p14="http://schemas.microsoft.com/office/powerpoint/2010/main" val="2814671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22</a:t>
            </a:fld>
            <a:endParaRPr lang="en-US" dirty="0"/>
          </a:p>
        </p:txBody>
      </p:sp>
    </p:spTree>
    <p:extLst>
      <p:ext uri="{BB962C8B-B14F-4D97-AF65-F5344CB8AC3E}">
        <p14:creationId xmlns:p14="http://schemas.microsoft.com/office/powerpoint/2010/main" val="987111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23</a:t>
            </a:fld>
            <a:endParaRPr lang="en-US" dirty="0"/>
          </a:p>
        </p:txBody>
      </p:sp>
    </p:spTree>
    <p:extLst>
      <p:ext uri="{BB962C8B-B14F-4D97-AF65-F5344CB8AC3E}">
        <p14:creationId xmlns:p14="http://schemas.microsoft.com/office/powerpoint/2010/main" val="995307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251241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26</a:t>
            </a:fld>
            <a:endParaRPr lang="en-US" dirty="0"/>
          </a:p>
        </p:txBody>
      </p:sp>
    </p:spTree>
    <p:extLst>
      <p:ext uri="{BB962C8B-B14F-4D97-AF65-F5344CB8AC3E}">
        <p14:creationId xmlns:p14="http://schemas.microsoft.com/office/powerpoint/2010/main" val="3086663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27</a:t>
            </a:fld>
            <a:endParaRPr lang="en-US" dirty="0"/>
          </a:p>
        </p:txBody>
      </p:sp>
    </p:spTree>
    <p:extLst>
      <p:ext uri="{BB962C8B-B14F-4D97-AF65-F5344CB8AC3E}">
        <p14:creationId xmlns:p14="http://schemas.microsoft.com/office/powerpoint/2010/main" val="2177830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28</a:t>
            </a:fld>
            <a:endParaRPr lang="en-US" dirty="0"/>
          </a:p>
        </p:txBody>
      </p:sp>
    </p:spTree>
    <p:extLst>
      <p:ext uri="{BB962C8B-B14F-4D97-AF65-F5344CB8AC3E}">
        <p14:creationId xmlns:p14="http://schemas.microsoft.com/office/powerpoint/2010/main" val="1852051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29</a:t>
            </a:fld>
            <a:endParaRPr lang="en-US" dirty="0"/>
          </a:p>
        </p:txBody>
      </p:sp>
    </p:spTree>
    <p:extLst>
      <p:ext uri="{BB962C8B-B14F-4D97-AF65-F5344CB8AC3E}">
        <p14:creationId xmlns:p14="http://schemas.microsoft.com/office/powerpoint/2010/main" val="38467716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32</a:t>
            </a:fld>
            <a:endParaRPr lang="en-US" dirty="0"/>
          </a:p>
        </p:txBody>
      </p:sp>
    </p:spTree>
    <p:extLst>
      <p:ext uri="{BB962C8B-B14F-4D97-AF65-F5344CB8AC3E}">
        <p14:creationId xmlns:p14="http://schemas.microsoft.com/office/powerpoint/2010/main" val="3395288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33</a:t>
            </a:fld>
            <a:endParaRPr lang="en-US" dirty="0"/>
          </a:p>
        </p:txBody>
      </p:sp>
    </p:spTree>
    <p:extLst>
      <p:ext uri="{BB962C8B-B14F-4D97-AF65-F5344CB8AC3E}">
        <p14:creationId xmlns:p14="http://schemas.microsoft.com/office/powerpoint/2010/main" val="2382512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34</a:t>
            </a:fld>
            <a:endParaRPr lang="en-US" dirty="0"/>
          </a:p>
        </p:txBody>
      </p:sp>
    </p:spTree>
    <p:extLst>
      <p:ext uri="{BB962C8B-B14F-4D97-AF65-F5344CB8AC3E}">
        <p14:creationId xmlns:p14="http://schemas.microsoft.com/office/powerpoint/2010/main" val="218345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3</a:t>
            </a:fld>
            <a:endParaRPr lang="en-US" dirty="0"/>
          </a:p>
        </p:txBody>
      </p:sp>
    </p:spTree>
    <p:extLst>
      <p:ext uri="{BB962C8B-B14F-4D97-AF65-F5344CB8AC3E}">
        <p14:creationId xmlns:p14="http://schemas.microsoft.com/office/powerpoint/2010/main" val="3748002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36</a:t>
            </a:fld>
            <a:endParaRPr lang="en-US" dirty="0"/>
          </a:p>
        </p:txBody>
      </p:sp>
    </p:spTree>
    <p:extLst>
      <p:ext uri="{BB962C8B-B14F-4D97-AF65-F5344CB8AC3E}">
        <p14:creationId xmlns:p14="http://schemas.microsoft.com/office/powerpoint/2010/main" val="1291504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39</a:t>
            </a:fld>
            <a:endParaRPr lang="en-US" dirty="0"/>
          </a:p>
        </p:txBody>
      </p:sp>
    </p:spTree>
    <p:extLst>
      <p:ext uri="{BB962C8B-B14F-4D97-AF65-F5344CB8AC3E}">
        <p14:creationId xmlns:p14="http://schemas.microsoft.com/office/powerpoint/2010/main" val="591317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40</a:t>
            </a:fld>
            <a:endParaRPr lang="en-US" dirty="0"/>
          </a:p>
        </p:txBody>
      </p:sp>
    </p:spTree>
    <p:extLst>
      <p:ext uri="{BB962C8B-B14F-4D97-AF65-F5344CB8AC3E}">
        <p14:creationId xmlns:p14="http://schemas.microsoft.com/office/powerpoint/2010/main" val="4144391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4</a:t>
            </a:fld>
            <a:endParaRPr lang="en-US" dirty="0"/>
          </a:p>
        </p:txBody>
      </p:sp>
    </p:spTree>
    <p:extLst>
      <p:ext uri="{BB962C8B-B14F-4D97-AF65-F5344CB8AC3E}">
        <p14:creationId xmlns:p14="http://schemas.microsoft.com/office/powerpoint/2010/main" val="160136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5</a:t>
            </a:fld>
            <a:endParaRPr lang="en-US" dirty="0"/>
          </a:p>
        </p:txBody>
      </p:sp>
    </p:spTree>
    <p:extLst>
      <p:ext uri="{BB962C8B-B14F-4D97-AF65-F5344CB8AC3E}">
        <p14:creationId xmlns:p14="http://schemas.microsoft.com/office/powerpoint/2010/main" val="2175407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6</a:t>
            </a:fld>
            <a:endParaRPr lang="en-US" dirty="0"/>
          </a:p>
        </p:txBody>
      </p:sp>
    </p:spTree>
    <p:extLst>
      <p:ext uri="{BB962C8B-B14F-4D97-AF65-F5344CB8AC3E}">
        <p14:creationId xmlns:p14="http://schemas.microsoft.com/office/powerpoint/2010/main" val="331474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7</a:t>
            </a:fld>
            <a:endParaRPr lang="en-US" dirty="0"/>
          </a:p>
        </p:txBody>
      </p:sp>
    </p:spTree>
    <p:extLst>
      <p:ext uri="{BB962C8B-B14F-4D97-AF65-F5344CB8AC3E}">
        <p14:creationId xmlns:p14="http://schemas.microsoft.com/office/powerpoint/2010/main" val="2329260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8</a:t>
            </a:fld>
            <a:endParaRPr lang="en-US" dirty="0"/>
          </a:p>
        </p:txBody>
      </p:sp>
    </p:spTree>
    <p:extLst>
      <p:ext uri="{BB962C8B-B14F-4D97-AF65-F5344CB8AC3E}">
        <p14:creationId xmlns:p14="http://schemas.microsoft.com/office/powerpoint/2010/main" val="391366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1FB8EC-6994-4D0C-AD38-F2EFFEDF61F0}" type="slidenum">
              <a:rPr lang="en-US" smtClean="0"/>
              <a:pPr/>
              <a:t>9</a:t>
            </a:fld>
            <a:endParaRPr lang="en-US" dirty="0"/>
          </a:p>
        </p:txBody>
      </p:sp>
    </p:spTree>
    <p:extLst>
      <p:ext uri="{BB962C8B-B14F-4D97-AF65-F5344CB8AC3E}">
        <p14:creationId xmlns:p14="http://schemas.microsoft.com/office/powerpoint/2010/main" val="2659123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CD8F27-AEC6-422E-8A35-3F66CD9B7F72}" type="datetimeFigureOut">
              <a:rPr lang="en-US" smtClean="0"/>
              <a:pPr/>
              <a:t>5/15/2019</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BEA22086-E559-4281-AB64-F366D207F67C}" type="slidenum">
              <a:rPr lang="en-US" smtClean="0"/>
              <a:pPr/>
              <a:t>‹#›</a:t>
            </a:fld>
            <a:endParaRPr lang="en-US" dirty="0"/>
          </a:p>
        </p:txBody>
      </p:sp>
    </p:spTree>
    <p:extLst>
      <p:ext uri="{BB962C8B-B14F-4D97-AF65-F5344CB8AC3E}">
        <p14:creationId xmlns:p14="http://schemas.microsoft.com/office/powerpoint/2010/main" val="113068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CD8F27-AEC6-422E-8A35-3F66CD9B7F72}" type="datetimeFigureOut">
              <a:rPr lang="en-US" smtClean="0"/>
              <a:pPr/>
              <a:t>5/15/2019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A22086-E559-4281-AB64-F366D207F67C}" type="slidenum">
              <a:rPr lang="en-US" smtClean="0"/>
              <a:pPr/>
              <a:t>‹#›</a:t>
            </a:fld>
            <a:endParaRPr lang="en-US" dirty="0"/>
          </a:p>
        </p:txBody>
      </p:sp>
    </p:spTree>
    <p:extLst>
      <p:ext uri="{BB962C8B-B14F-4D97-AF65-F5344CB8AC3E}">
        <p14:creationId xmlns:p14="http://schemas.microsoft.com/office/powerpoint/2010/main" val="412319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CD8F27-AEC6-422E-8A35-3F66CD9B7F72}" type="datetimeFigureOut">
              <a:rPr lang="en-US" smtClean="0"/>
              <a:pPr/>
              <a:t>5/15/2019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A22086-E559-4281-AB64-F366D207F67C}" type="slidenum">
              <a:rPr lang="en-US" smtClean="0"/>
              <a:pPr/>
              <a:t>‹#›</a:t>
            </a:fld>
            <a:endParaRPr lang="en-US" dirty="0"/>
          </a:p>
        </p:txBody>
      </p:sp>
    </p:spTree>
    <p:extLst>
      <p:ext uri="{BB962C8B-B14F-4D97-AF65-F5344CB8AC3E}">
        <p14:creationId xmlns:p14="http://schemas.microsoft.com/office/powerpoint/2010/main" val="184850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CD8F27-AEC6-422E-8A35-3F66CD9B7F72}" type="datetimeFigureOut">
              <a:rPr lang="en-US" smtClean="0"/>
              <a:pPr/>
              <a:t>5/15/2019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A22086-E559-4281-AB64-F366D207F67C}" type="slidenum">
              <a:rPr lang="en-US" smtClean="0"/>
              <a:pPr/>
              <a:t>‹#›</a:t>
            </a:fld>
            <a:endParaRPr lang="en-US" dirty="0"/>
          </a:p>
        </p:txBody>
      </p:sp>
    </p:spTree>
    <p:extLst>
      <p:ext uri="{BB962C8B-B14F-4D97-AF65-F5344CB8AC3E}">
        <p14:creationId xmlns:p14="http://schemas.microsoft.com/office/powerpoint/2010/main" val="75458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8ECD8F27-AEC6-422E-8A35-3F66CD9B7F72}" type="datetimeFigureOut">
              <a:rPr lang="en-US" smtClean="0"/>
              <a:pPr/>
              <a:t>5/15/2019</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BEA22086-E559-4281-AB64-F366D207F67C}" type="slidenum">
              <a:rPr lang="en-US" smtClean="0"/>
              <a:pPr/>
              <a:t>‹#›</a:t>
            </a:fld>
            <a:endParaRPr lang="en-US" dirty="0"/>
          </a:p>
        </p:txBody>
      </p:sp>
    </p:spTree>
    <p:extLst>
      <p:ext uri="{BB962C8B-B14F-4D97-AF65-F5344CB8AC3E}">
        <p14:creationId xmlns:p14="http://schemas.microsoft.com/office/powerpoint/2010/main" val="160101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D8F27-AEC6-422E-8A35-3F66CD9B7F72}" type="datetimeFigureOut">
              <a:rPr lang="en-US" smtClean="0"/>
              <a:pPr/>
              <a:t>5/15/2019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A22086-E559-4281-AB64-F366D207F67C}" type="slidenum">
              <a:rPr lang="en-US" smtClean="0"/>
              <a:pPr/>
              <a:t>‹#›</a:t>
            </a:fld>
            <a:endParaRPr lang="en-US" dirty="0"/>
          </a:p>
        </p:txBody>
      </p:sp>
    </p:spTree>
    <p:extLst>
      <p:ext uri="{BB962C8B-B14F-4D97-AF65-F5344CB8AC3E}">
        <p14:creationId xmlns:p14="http://schemas.microsoft.com/office/powerpoint/2010/main" val="57654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CD8F27-AEC6-422E-8A35-3F66CD9B7F72}" type="datetimeFigureOut">
              <a:rPr lang="en-US" smtClean="0"/>
              <a:pPr/>
              <a:t>5/15/2019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A22086-E559-4281-AB64-F366D207F67C}" type="slidenum">
              <a:rPr lang="en-US" smtClean="0"/>
              <a:pPr/>
              <a:t>‹#›</a:t>
            </a:fld>
            <a:endParaRPr lang="en-US" dirty="0"/>
          </a:p>
        </p:txBody>
      </p:sp>
    </p:spTree>
    <p:extLst>
      <p:ext uri="{BB962C8B-B14F-4D97-AF65-F5344CB8AC3E}">
        <p14:creationId xmlns:p14="http://schemas.microsoft.com/office/powerpoint/2010/main" val="6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8ECD8F27-AEC6-422E-8A35-3F66CD9B7F72}" type="datetimeFigureOut">
              <a:rPr lang="en-US" smtClean="0"/>
              <a:pPr/>
              <a:t>5/15/2019</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BEA22086-E559-4281-AB64-F366D207F67C}" type="slidenum">
              <a:rPr lang="en-US" smtClean="0"/>
              <a:pPr/>
              <a:t>‹#›</a:t>
            </a:fld>
            <a:endParaRPr lang="en-US" dirty="0"/>
          </a:p>
        </p:txBody>
      </p:sp>
    </p:spTree>
    <p:extLst>
      <p:ext uri="{BB962C8B-B14F-4D97-AF65-F5344CB8AC3E}">
        <p14:creationId xmlns:p14="http://schemas.microsoft.com/office/powerpoint/2010/main" val="399845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D8F27-AEC6-422E-8A35-3F66CD9B7F72}" type="datetimeFigureOut">
              <a:rPr lang="en-US" smtClean="0"/>
              <a:pPr/>
              <a:t>5/15/2019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A22086-E559-4281-AB64-F366D207F67C}" type="slidenum">
              <a:rPr lang="en-US" smtClean="0"/>
              <a:pPr/>
              <a:t>‹#›</a:t>
            </a:fld>
            <a:endParaRPr lang="en-US" dirty="0"/>
          </a:p>
        </p:txBody>
      </p:sp>
    </p:spTree>
    <p:extLst>
      <p:ext uri="{BB962C8B-B14F-4D97-AF65-F5344CB8AC3E}">
        <p14:creationId xmlns:p14="http://schemas.microsoft.com/office/powerpoint/2010/main" val="168076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8ECD8F27-AEC6-422E-8A35-3F66CD9B7F72}" type="datetimeFigureOut">
              <a:rPr lang="en-US" smtClean="0"/>
              <a:pPr/>
              <a:t>5/15/2019</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BEA22086-E559-4281-AB64-F366D207F67C}" type="slidenum">
              <a:rPr lang="en-US" smtClean="0"/>
              <a:pPr/>
              <a:t>‹#›</a:t>
            </a:fld>
            <a:endParaRPr lang="en-US" dirty="0"/>
          </a:p>
        </p:txBody>
      </p:sp>
    </p:spTree>
    <p:extLst>
      <p:ext uri="{BB962C8B-B14F-4D97-AF65-F5344CB8AC3E}">
        <p14:creationId xmlns:p14="http://schemas.microsoft.com/office/powerpoint/2010/main" val="3909017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8ECD8F27-AEC6-422E-8A35-3F66CD9B7F72}" type="datetimeFigureOut">
              <a:rPr lang="en-US" smtClean="0"/>
              <a:pPr/>
              <a:t>5/15/2019</a:t>
            </a:fld>
            <a:endParaRPr lang="en-US" dirty="0"/>
          </a:p>
        </p:txBody>
      </p:sp>
      <p:sp>
        <p:nvSpPr>
          <p:cNvPr id="10" name="Slide Number Placeholder 9"/>
          <p:cNvSpPr>
            <a:spLocks noGrp="1"/>
          </p:cNvSpPr>
          <p:nvPr>
            <p:ph type="sldNum" sz="quarter" idx="12"/>
          </p:nvPr>
        </p:nvSpPr>
        <p:spPr/>
        <p:txBody>
          <a:bodyPr/>
          <a:lstStyle/>
          <a:p>
            <a:fld id="{BEA22086-E559-4281-AB64-F366D207F67C}" type="slidenum">
              <a:rPr lang="en-US" smtClean="0"/>
              <a:pPr/>
              <a:t>‹#›</a:t>
            </a:fld>
            <a:endParaRPr lang="en-US" dirty="0"/>
          </a:p>
        </p:txBody>
      </p:sp>
    </p:spTree>
    <p:extLst>
      <p:ext uri="{BB962C8B-B14F-4D97-AF65-F5344CB8AC3E}">
        <p14:creationId xmlns:p14="http://schemas.microsoft.com/office/powerpoint/2010/main" val="3619631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ECD8F27-AEC6-422E-8A35-3F66CD9B7F72}" type="datetimeFigureOut">
              <a:rPr lang="en-US" smtClean="0"/>
              <a:pPr/>
              <a:t>5/15/2019</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BEA22086-E559-4281-AB64-F366D207F67C}" type="slidenum">
              <a:rPr lang="en-US" smtClean="0"/>
              <a:pPr/>
              <a:t>‹#›</a:t>
            </a:fld>
            <a:endParaRPr lang="en-US" dirty="0"/>
          </a:p>
        </p:txBody>
      </p:sp>
    </p:spTree>
    <p:extLst>
      <p:ext uri="{BB962C8B-B14F-4D97-AF65-F5344CB8AC3E}">
        <p14:creationId xmlns:p14="http://schemas.microsoft.com/office/powerpoint/2010/main" val="145094731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90000"/>
        </a:lnSpc>
        <a:spcBef>
          <a:spcPct val="0"/>
        </a:spcBef>
        <a:buNone/>
        <a:defRPr sz="4200" b="0" i="0" u="none"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mytcrs.tn.gov/DPAS.WebUI.Internet/Common/Pages/Login.aspx"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ssa.gov/"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medicare.gov/medicare-and-you/medicare-and-you.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www.medicare.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4.png"/><Relationship Id="rId7"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uthsc.edu/hr/benefits/retirement_plan/tax-deferred-annuities.php" TargetMode="External"/><Relationship Id="rId3" Type="http://schemas.openxmlformats.org/officeDocument/2006/relationships/hyperlink" Target="http://www.treasury.state.tn.us/tcrs/index.html" TargetMode="External"/><Relationship Id="rId7" Type="http://schemas.openxmlformats.org/officeDocument/2006/relationships/hyperlink" Target="mailto:calvin.reid@voyafa.com"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mailto:barry.scot.brothers@valic.com" TargetMode="External"/><Relationship Id="rId5" Type="http://schemas.openxmlformats.org/officeDocument/2006/relationships/hyperlink" Target="mailto:brian.nanney@tiaa.org" TargetMode="External"/><Relationship Id="rId4" Type="http://schemas.openxmlformats.org/officeDocument/2006/relationships/hyperlink" Target="https://retirereadytn.gwrs.com/login.do"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362200"/>
            <a:ext cx="6705600" cy="1143000"/>
          </a:xfrm>
        </p:spPr>
        <p:txBody>
          <a:bodyPr>
            <a:normAutofit fontScale="90000"/>
          </a:bodyPr>
          <a:lstStyle/>
          <a:p>
            <a:pPr algn="ctr"/>
            <a:r>
              <a:rPr lang="en-US" dirty="0">
                <a:solidFill>
                  <a:schemeClr val="accent2"/>
                </a:solidFill>
              </a:rPr>
              <a:t>I’m thinking about retirement</a:t>
            </a:r>
            <a:br>
              <a:rPr lang="en-US" dirty="0">
                <a:solidFill>
                  <a:schemeClr val="accent2"/>
                </a:solidFill>
              </a:rPr>
            </a:br>
            <a:r>
              <a:rPr lang="en-US" dirty="0">
                <a:solidFill>
                  <a:schemeClr val="accent2"/>
                </a:solidFill>
              </a:rPr>
              <a:t>now what?</a:t>
            </a:r>
          </a:p>
        </p:txBody>
      </p:sp>
      <p:sp>
        <p:nvSpPr>
          <p:cNvPr id="3" name="Subtitle 2"/>
          <p:cNvSpPr>
            <a:spLocks noGrp="1"/>
          </p:cNvSpPr>
          <p:nvPr>
            <p:ph type="subTitle" idx="1"/>
          </p:nvPr>
        </p:nvSpPr>
        <p:spPr>
          <a:xfrm>
            <a:off x="1371600" y="4495800"/>
            <a:ext cx="5562600" cy="438150"/>
          </a:xfrm>
        </p:spPr>
        <p:txBody>
          <a:bodyPr/>
          <a:lstStyle/>
          <a:p>
            <a:r>
              <a:rPr lang="en-US" dirty="0">
                <a:solidFill>
                  <a:schemeClr val="accent2"/>
                </a:solidFill>
              </a:rPr>
              <a:t>Your Complete Guide to Retirement from UTHSC</a:t>
            </a:r>
          </a:p>
        </p:txBody>
      </p:sp>
      <p:sp>
        <p:nvSpPr>
          <p:cNvPr id="5" name="TextBox 4"/>
          <p:cNvSpPr txBox="1"/>
          <p:nvPr/>
        </p:nvSpPr>
        <p:spPr>
          <a:xfrm>
            <a:off x="4953000" y="6096000"/>
            <a:ext cx="4191000" cy="369332"/>
          </a:xfrm>
          <a:prstGeom prst="rect">
            <a:avLst/>
          </a:prstGeom>
          <a:noFill/>
        </p:spPr>
        <p:txBody>
          <a:bodyPr wrap="square" rtlCol="0">
            <a:spAutoFit/>
          </a:bodyPr>
          <a:lstStyle/>
          <a:p>
            <a:r>
              <a:rPr lang="en-US" dirty="0">
                <a:solidFill>
                  <a:schemeClr val="accent2"/>
                </a:solidFill>
              </a:rPr>
              <a:t>Presented by UTHSC Benefits Office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126" y="304800"/>
            <a:ext cx="7772400" cy="1344168"/>
          </a:xfrm>
        </p:spPr>
        <p:txBody>
          <a:bodyPr/>
          <a:lstStyle/>
          <a:p>
            <a:pPr algn="ctr"/>
            <a:r>
              <a:rPr lang="en-US" dirty="0">
                <a:solidFill>
                  <a:schemeClr val="accent2"/>
                </a:solidFill>
              </a:rPr>
              <a:t>Money Matters-ORP </a:t>
            </a:r>
          </a:p>
        </p:txBody>
      </p:sp>
      <p:sp>
        <p:nvSpPr>
          <p:cNvPr id="5" name="Text Placeholder 4"/>
          <p:cNvSpPr>
            <a:spLocks noGrp="1"/>
          </p:cNvSpPr>
          <p:nvPr>
            <p:ph type="body" idx="1"/>
          </p:nvPr>
        </p:nvSpPr>
        <p:spPr>
          <a:xfrm>
            <a:off x="685800" y="1722120"/>
            <a:ext cx="3124200" cy="640080"/>
          </a:xfrm>
        </p:spPr>
        <p:txBody>
          <a:bodyPr/>
          <a:lstStyle/>
          <a:p>
            <a:r>
              <a:rPr lang="en-US" dirty="0"/>
              <a:t>Who to Contact?</a:t>
            </a:r>
          </a:p>
        </p:txBody>
      </p:sp>
      <p:sp>
        <p:nvSpPr>
          <p:cNvPr id="3" name="Content Placeholder 2"/>
          <p:cNvSpPr>
            <a:spLocks noGrp="1"/>
          </p:cNvSpPr>
          <p:nvPr>
            <p:ph sz="half" idx="2"/>
          </p:nvPr>
        </p:nvSpPr>
        <p:spPr>
          <a:xfrm>
            <a:off x="642192" y="2580132"/>
            <a:ext cx="3657600" cy="2590800"/>
          </a:xfrm>
        </p:spPr>
        <p:txBody>
          <a:bodyPr>
            <a:normAutofit/>
          </a:bodyPr>
          <a:lstStyle/>
          <a:p>
            <a:pPr marL="0" indent="0">
              <a:spcBef>
                <a:spcPts val="0"/>
              </a:spcBef>
              <a:buNone/>
            </a:pPr>
            <a:r>
              <a:rPr lang="en-US" sz="2000" dirty="0"/>
              <a:t>TIAA: </a:t>
            </a:r>
            <a:r>
              <a:rPr lang="en-US" dirty="0"/>
              <a:t>800-842-2252</a:t>
            </a:r>
          </a:p>
          <a:p>
            <a:pPr lvl="1">
              <a:spcBef>
                <a:spcPts val="0"/>
              </a:spcBef>
            </a:pPr>
            <a:r>
              <a:rPr lang="en-US" sz="1700" dirty="0"/>
              <a:t>Local Rep: Brian Nanney</a:t>
            </a:r>
          </a:p>
          <a:p>
            <a:pPr marL="0" indent="0">
              <a:spcBef>
                <a:spcPts val="0"/>
              </a:spcBef>
              <a:buNone/>
            </a:pPr>
            <a:endParaRPr lang="en-US" sz="2000" dirty="0"/>
          </a:p>
          <a:p>
            <a:pPr marL="0" indent="0">
              <a:spcBef>
                <a:spcPts val="0"/>
              </a:spcBef>
              <a:buNone/>
            </a:pPr>
            <a:r>
              <a:rPr lang="en-US" sz="2000" dirty="0"/>
              <a:t>VALIC: 800-448-2542</a:t>
            </a:r>
          </a:p>
          <a:p>
            <a:pPr lvl="1"/>
            <a:r>
              <a:rPr lang="en-US" sz="1700" dirty="0"/>
              <a:t>Local Rep: Scot Brothers </a:t>
            </a:r>
          </a:p>
          <a:p>
            <a:pPr marL="0" indent="0">
              <a:buNone/>
            </a:pPr>
            <a:r>
              <a:rPr lang="en-US" dirty="0"/>
              <a:t>VOYA(ING): 800-525-4225</a:t>
            </a:r>
          </a:p>
          <a:p>
            <a:pPr lvl="1"/>
            <a:r>
              <a:rPr lang="en-US" sz="1700" dirty="0"/>
              <a:t>Local Rep: Calvin Reid</a:t>
            </a:r>
          </a:p>
          <a:p>
            <a:endParaRPr lang="en-US" sz="2000" dirty="0"/>
          </a:p>
        </p:txBody>
      </p:sp>
      <p:sp>
        <p:nvSpPr>
          <p:cNvPr id="6" name="Text Placeholder 5"/>
          <p:cNvSpPr>
            <a:spLocks noGrp="1"/>
          </p:cNvSpPr>
          <p:nvPr>
            <p:ph type="body" sz="quarter" idx="3"/>
          </p:nvPr>
        </p:nvSpPr>
        <p:spPr>
          <a:xfrm>
            <a:off x="4852926" y="1648968"/>
            <a:ext cx="3657600" cy="640080"/>
          </a:xfrm>
        </p:spPr>
        <p:txBody>
          <a:bodyPr/>
          <a:lstStyle/>
          <a:p>
            <a:r>
              <a:rPr lang="en-US" dirty="0"/>
              <a:t>What happens next?</a:t>
            </a:r>
          </a:p>
        </p:txBody>
      </p:sp>
      <p:sp>
        <p:nvSpPr>
          <p:cNvPr id="4" name="Content Placeholder 3"/>
          <p:cNvSpPr>
            <a:spLocks noGrp="1"/>
          </p:cNvSpPr>
          <p:nvPr>
            <p:ph sz="quarter" idx="4"/>
          </p:nvPr>
        </p:nvSpPr>
        <p:spPr>
          <a:xfrm>
            <a:off x="4800600" y="2438400"/>
            <a:ext cx="3886200" cy="4191000"/>
          </a:xfrm>
        </p:spPr>
        <p:txBody>
          <a:bodyPr>
            <a:normAutofit lnSpcReduction="10000"/>
          </a:bodyPr>
          <a:lstStyle/>
          <a:p>
            <a:r>
              <a:rPr lang="en-US" sz="2400" dirty="0"/>
              <a:t>Will receive counseling on payout options</a:t>
            </a:r>
          </a:p>
          <a:p>
            <a:r>
              <a:rPr lang="en-US" sz="2400" dirty="0"/>
              <a:t>Will complete paperwork to start annuity payouts</a:t>
            </a:r>
          </a:p>
          <a:p>
            <a:r>
              <a:rPr lang="en-US" sz="2400" dirty="0"/>
              <a:t>Process takes approximately 30 days.</a:t>
            </a:r>
          </a:p>
          <a:p>
            <a:r>
              <a:rPr lang="en-US" sz="2400" dirty="0"/>
              <a:t>Deposits are based on payout selection</a:t>
            </a:r>
          </a:p>
          <a:p>
            <a:r>
              <a:rPr lang="en-US" sz="2400" dirty="0"/>
              <a:t>May use checking or savings account</a:t>
            </a:r>
          </a:p>
        </p:txBody>
      </p:sp>
    </p:spTree>
    <p:extLst>
      <p:ext uri="{BB962C8B-B14F-4D97-AF65-F5344CB8AC3E}">
        <p14:creationId xmlns:p14="http://schemas.microsoft.com/office/powerpoint/2010/main" val="1436236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224" y="381000"/>
            <a:ext cx="7772400" cy="1008888"/>
          </a:xfrm>
        </p:spPr>
        <p:txBody>
          <a:bodyPr/>
          <a:lstStyle/>
          <a:p>
            <a:pPr algn="ctr"/>
            <a:r>
              <a:rPr lang="en-US" dirty="0">
                <a:solidFill>
                  <a:schemeClr val="accent2"/>
                </a:solidFill>
              </a:rPr>
              <a:t>Money Matters- TCRS</a:t>
            </a:r>
          </a:p>
        </p:txBody>
      </p:sp>
      <p:sp>
        <p:nvSpPr>
          <p:cNvPr id="5" name="Text Placeholder 4"/>
          <p:cNvSpPr>
            <a:spLocks noGrp="1"/>
          </p:cNvSpPr>
          <p:nvPr>
            <p:ph type="body" idx="1"/>
          </p:nvPr>
        </p:nvSpPr>
        <p:spPr>
          <a:xfrm>
            <a:off x="990600" y="1222457"/>
            <a:ext cx="7772400" cy="609600"/>
          </a:xfrm>
        </p:spPr>
        <p:txBody>
          <a:bodyPr>
            <a:normAutofit/>
          </a:bodyPr>
          <a:lstStyle/>
          <a:p>
            <a:r>
              <a:rPr lang="en-US" dirty="0"/>
              <a:t>Tennessee Consolidated Retirement System (TCRS)</a:t>
            </a:r>
          </a:p>
        </p:txBody>
      </p:sp>
      <p:sp>
        <p:nvSpPr>
          <p:cNvPr id="3" name="Content Placeholder 2"/>
          <p:cNvSpPr>
            <a:spLocks noGrp="1"/>
          </p:cNvSpPr>
          <p:nvPr>
            <p:ph sz="half" idx="2"/>
          </p:nvPr>
        </p:nvSpPr>
        <p:spPr>
          <a:xfrm>
            <a:off x="838200" y="1905000"/>
            <a:ext cx="7772400" cy="2819400"/>
          </a:xfrm>
        </p:spPr>
        <p:txBody>
          <a:bodyPr>
            <a:normAutofit/>
          </a:bodyPr>
          <a:lstStyle/>
          <a:p>
            <a:pPr>
              <a:buNone/>
            </a:pPr>
            <a:r>
              <a:rPr lang="en-US" dirty="0"/>
              <a:t>	TCRS is a defined benefit plan. Employees will receive a monthly benefit after retirement for the remainder of their life.  </a:t>
            </a:r>
          </a:p>
          <a:p>
            <a:pPr lvl="1"/>
            <a:r>
              <a:rPr lang="en-US" sz="2200" dirty="0"/>
              <a:t>TCRS provides the following payment plan selections</a:t>
            </a:r>
          </a:p>
          <a:p>
            <a:pPr lvl="2"/>
            <a:r>
              <a:rPr lang="en-US" dirty="0"/>
              <a:t>Regular Maximum</a:t>
            </a:r>
          </a:p>
          <a:p>
            <a:pPr lvl="2"/>
            <a:r>
              <a:rPr lang="en-US" dirty="0"/>
              <a:t>Social Security Leveling (if under age 62)</a:t>
            </a:r>
          </a:p>
          <a:p>
            <a:pPr lvl="2"/>
            <a:r>
              <a:rPr lang="en-US" dirty="0"/>
              <a:t>Survivor Options I-IV</a:t>
            </a:r>
          </a:p>
          <a:p>
            <a:pPr lvl="1"/>
            <a:r>
              <a:rPr lang="en-US" sz="2200" dirty="0"/>
              <a:t>Go to: </a:t>
            </a:r>
            <a:r>
              <a:rPr lang="en-US" sz="2200" dirty="0">
                <a:hlinkClick r:id="rId3"/>
              </a:rPr>
              <a:t>mytcrs.tn.gov</a:t>
            </a:r>
            <a:r>
              <a:rPr lang="en-US" sz="2200" dirty="0"/>
              <a:t> and register to view your statements and estimates</a:t>
            </a:r>
          </a:p>
          <a:p>
            <a:pPr lvl="1"/>
            <a:endParaRPr lang="en-US" dirty="0"/>
          </a:p>
          <a:p>
            <a:pPr lvl="1"/>
            <a:endParaRPr lang="en-US" dirty="0"/>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523" y="164335"/>
            <a:ext cx="7772400" cy="1066800"/>
          </a:xfrm>
        </p:spPr>
        <p:txBody>
          <a:bodyPr>
            <a:normAutofit/>
          </a:bodyPr>
          <a:lstStyle/>
          <a:p>
            <a:pPr algn="ctr"/>
            <a:r>
              <a:rPr lang="en-US" dirty="0">
                <a:solidFill>
                  <a:schemeClr val="accent2"/>
                </a:solidFill>
              </a:rPr>
              <a:t>Money Matters- TCRS</a:t>
            </a:r>
          </a:p>
        </p:txBody>
      </p:sp>
      <p:sp>
        <p:nvSpPr>
          <p:cNvPr id="5" name="Text Placeholder 4"/>
          <p:cNvSpPr>
            <a:spLocks noGrp="1"/>
          </p:cNvSpPr>
          <p:nvPr>
            <p:ph type="body" idx="1"/>
          </p:nvPr>
        </p:nvSpPr>
        <p:spPr>
          <a:xfrm>
            <a:off x="609600" y="1417320"/>
            <a:ext cx="3810000" cy="640080"/>
          </a:xfrm>
        </p:spPr>
        <p:txBody>
          <a:bodyPr>
            <a:normAutofit/>
          </a:bodyPr>
          <a:lstStyle/>
          <a:p>
            <a:pPr algn="ctr"/>
            <a:r>
              <a:rPr lang="en-US" dirty="0"/>
              <a:t>TCRS Retirement Options</a:t>
            </a:r>
          </a:p>
        </p:txBody>
      </p:sp>
      <p:sp>
        <p:nvSpPr>
          <p:cNvPr id="3" name="Content Placeholder 2"/>
          <p:cNvSpPr>
            <a:spLocks noGrp="1"/>
          </p:cNvSpPr>
          <p:nvPr>
            <p:ph sz="half" idx="2"/>
          </p:nvPr>
        </p:nvSpPr>
        <p:spPr>
          <a:xfrm>
            <a:off x="388158" y="2057400"/>
            <a:ext cx="4419600" cy="4480560"/>
          </a:xfrm>
        </p:spPr>
        <p:txBody>
          <a:bodyPr>
            <a:normAutofit fontScale="77500" lnSpcReduction="20000"/>
          </a:bodyPr>
          <a:lstStyle/>
          <a:p>
            <a:pPr lvl="1"/>
            <a:endParaRPr lang="en-US" sz="2100" dirty="0">
              <a:solidFill>
                <a:schemeClr val="accent2"/>
              </a:solidFill>
            </a:endParaRPr>
          </a:p>
          <a:p>
            <a:pPr lvl="1"/>
            <a:r>
              <a:rPr lang="en-US" sz="2100" dirty="0">
                <a:solidFill>
                  <a:schemeClr val="accent2"/>
                </a:solidFill>
              </a:rPr>
              <a:t>Regular Maximum</a:t>
            </a:r>
            <a:r>
              <a:rPr lang="en-US" sz="2100" dirty="0"/>
              <a:t>-monthly benefit payable to you for a lifetime. Beneficiary receives last monthly benefits at retirees death.</a:t>
            </a:r>
            <a:r>
              <a:rPr lang="en-US" sz="2100" dirty="0">
                <a:solidFill>
                  <a:schemeClr val="accent2"/>
                </a:solidFill>
              </a:rPr>
              <a:t> </a:t>
            </a:r>
          </a:p>
          <a:p>
            <a:pPr lvl="1"/>
            <a:r>
              <a:rPr lang="en-US" sz="2100" dirty="0">
                <a:solidFill>
                  <a:schemeClr val="accent2"/>
                </a:solidFill>
              </a:rPr>
              <a:t>Option I-</a:t>
            </a:r>
            <a:r>
              <a:rPr lang="en-US" sz="2100" dirty="0"/>
              <a:t>monthly benefit to beneficiary the same as your benefit, should they pre-decease you, your benefit remains the same. </a:t>
            </a:r>
          </a:p>
          <a:p>
            <a:pPr lvl="1"/>
            <a:r>
              <a:rPr lang="en-US" sz="2100" dirty="0">
                <a:solidFill>
                  <a:schemeClr val="accent2"/>
                </a:solidFill>
              </a:rPr>
              <a:t>Option II- </a:t>
            </a:r>
            <a:r>
              <a:rPr lang="en-US" sz="2100" dirty="0"/>
              <a:t>monthly benefit to beneficiary equal to 50% of  your benefit, should they pre-decease you, your benefit remains the same. </a:t>
            </a:r>
          </a:p>
          <a:p>
            <a:pPr lvl="1"/>
            <a:r>
              <a:rPr lang="en-US" sz="2100" dirty="0">
                <a:solidFill>
                  <a:schemeClr val="accent2"/>
                </a:solidFill>
              </a:rPr>
              <a:t>Option III-</a:t>
            </a:r>
            <a:r>
              <a:rPr lang="en-US" sz="2100" dirty="0"/>
              <a:t>monthly benefit to beneficiary the same as your benefit, should they pre-decease you, your benefit reverts to the regular maximum. </a:t>
            </a:r>
          </a:p>
          <a:p>
            <a:pPr lvl="1"/>
            <a:r>
              <a:rPr lang="en-US" sz="2100" dirty="0">
                <a:solidFill>
                  <a:schemeClr val="accent2"/>
                </a:solidFill>
              </a:rPr>
              <a:t>Option IV- </a:t>
            </a:r>
            <a:r>
              <a:rPr lang="en-US" sz="2100" dirty="0"/>
              <a:t>monthly benefit to beneficiary equal to 50% of  your benefit, should they pre-decease you, your  benefit reverts to the regular maximum</a:t>
            </a:r>
          </a:p>
          <a:p>
            <a:endParaRPr lang="en-US" dirty="0"/>
          </a:p>
          <a:p>
            <a:pPr marL="0" indent="0">
              <a:buNone/>
            </a:pPr>
            <a:endParaRPr lang="en-US" dirty="0"/>
          </a:p>
        </p:txBody>
      </p:sp>
      <p:sp>
        <p:nvSpPr>
          <p:cNvPr id="6" name="Text Placeholder 5"/>
          <p:cNvSpPr>
            <a:spLocks noGrp="1"/>
          </p:cNvSpPr>
          <p:nvPr>
            <p:ph type="body" sz="quarter" idx="3"/>
          </p:nvPr>
        </p:nvSpPr>
        <p:spPr>
          <a:xfrm>
            <a:off x="4809781" y="1495677"/>
            <a:ext cx="3657600" cy="914400"/>
          </a:xfrm>
        </p:spPr>
        <p:txBody>
          <a:bodyPr>
            <a:normAutofit/>
          </a:bodyPr>
          <a:lstStyle/>
          <a:p>
            <a:pPr algn="ctr"/>
            <a:r>
              <a:rPr lang="en-US" dirty="0"/>
              <a:t>UT Retiree has 29 years of service and beneficiary is 60 years old</a:t>
            </a:r>
          </a:p>
        </p:txBody>
      </p:sp>
      <p:graphicFrame>
        <p:nvGraphicFramePr>
          <p:cNvPr id="7" name="Content Placeholder 6"/>
          <p:cNvGraphicFramePr>
            <a:graphicFrameLocks noGrp="1" noChangeAspect="1"/>
          </p:cNvGraphicFramePr>
          <p:nvPr>
            <p:ph sz="quarter" idx="4"/>
            <p:extLst>
              <p:ext uri="{D42A27DB-BD31-4B8C-83A1-F6EECF244321}">
                <p14:modId xmlns:p14="http://schemas.microsoft.com/office/powerpoint/2010/main" val="147866541"/>
              </p:ext>
            </p:extLst>
          </p:nvPr>
        </p:nvGraphicFramePr>
        <p:xfrm>
          <a:off x="5058575" y="2674620"/>
          <a:ext cx="3408806" cy="3429000"/>
        </p:xfrm>
        <a:graphic>
          <a:graphicData uri="http://schemas.openxmlformats.org/presentationml/2006/ole">
            <mc:AlternateContent xmlns:mc="http://schemas.openxmlformats.org/markup-compatibility/2006">
              <mc:Choice xmlns:v="urn:schemas-microsoft-com:vml" Requires="v">
                <p:oleObj spid="_x0000_s2072" name="Acrobat Document" r:id="rId4" imgW="5829300" imgH="7543800" progId="Acrobat.Document.11">
                  <p:embed/>
                </p:oleObj>
              </mc:Choice>
              <mc:Fallback>
                <p:oleObj name="Acrobat Document" r:id="rId4" imgW="5829300" imgH="7543800" progId="Acrobat.Document.11">
                  <p:embed/>
                  <p:pic>
                    <p:nvPicPr>
                      <p:cNvPr id="0" name=""/>
                      <p:cNvPicPr/>
                      <p:nvPr/>
                    </p:nvPicPr>
                    <p:blipFill>
                      <a:blip r:embed="rId5"/>
                      <a:stretch>
                        <a:fillRect/>
                      </a:stretch>
                    </p:blipFill>
                    <p:spPr>
                      <a:xfrm>
                        <a:off x="5058575" y="2674620"/>
                        <a:ext cx="3408806" cy="3429000"/>
                      </a:xfrm>
                      <a:prstGeom prst="rect">
                        <a:avLst/>
                      </a:prstGeom>
                    </p:spPr>
                  </p:pic>
                </p:oleObj>
              </mc:Fallback>
            </mc:AlternateContent>
          </a:graphicData>
        </a:graphic>
      </p:graphicFrame>
    </p:spTree>
    <p:extLst>
      <p:ext uri="{BB962C8B-B14F-4D97-AF65-F5344CB8AC3E}">
        <p14:creationId xmlns:p14="http://schemas.microsoft.com/office/powerpoint/2010/main" val="1111018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4112"/>
            <a:ext cx="7772400" cy="1161288"/>
          </a:xfrm>
        </p:spPr>
        <p:txBody>
          <a:bodyPr/>
          <a:lstStyle/>
          <a:p>
            <a:pPr algn="ctr"/>
            <a:r>
              <a:rPr lang="en-US" dirty="0">
                <a:solidFill>
                  <a:schemeClr val="accent2"/>
                </a:solidFill>
              </a:rPr>
              <a:t>Money Matters-TCRS</a:t>
            </a:r>
          </a:p>
        </p:txBody>
      </p:sp>
      <p:sp>
        <p:nvSpPr>
          <p:cNvPr id="5" name="Text Placeholder 4"/>
          <p:cNvSpPr>
            <a:spLocks noGrp="1"/>
          </p:cNvSpPr>
          <p:nvPr>
            <p:ph type="body" idx="1"/>
          </p:nvPr>
        </p:nvSpPr>
        <p:spPr>
          <a:xfrm>
            <a:off x="152299" y="1676400"/>
            <a:ext cx="3657600" cy="640080"/>
          </a:xfrm>
        </p:spPr>
        <p:txBody>
          <a:bodyPr>
            <a:normAutofit/>
          </a:bodyPr>
          <a:lstStyle/>
          <a:p>
            <a:pPr algn="ctr"/>
            <a:r>
              <a:rPr lang="en-US" dirty="0"/>
              <a:t>TCRS: Social Security Leveling</a:t>
            </a:r>
          </a:p>
        </p:txBody>
      </p:sp>
      <p:sp>
        <p:nvSpPr>
          <p:cNvPr id="3" name="Content Placeholder 2"/>
          <p:cNvSpPr>
            <a:spLocks noGrp="1"/>
          </p:cNvSpPr>
          <p:nvPr>
            <p:ph sz="half" idx="2"/>
          </p:nvPr>
        </p:nvSpPr>
        <p:spPr>
          <a:xfrm>
            <a:off x="0" y="2590800"/>
            <a:ext cx="3657255" cy="3733800"/>
          </a:xfrm>
        </p:spPr>
        <p:txBody>
          <a:bodyPr>
            <a:normAutofit/>
          </a:bodyPr>
          <a:lstStyle/>
          <a:p>
            <a:r>
              <a:rPr lang="en-US" dirty="0">
                <a:solidFill>
                  <a:schemeClr val="accent2"/>
                </a:solidFill>
              </a:rPr>
              <a:t>Social Security Leveling</a:t>
            </a:r>
            <a:endParaRPr lang="en-US" dirty="0"/>
          </a:p>
          <a:p>
            <a:pPr lvl="1"/>
            <a:r>
              <a:rPr lang="en-US" dirty="0"/>
              <a:t>An increased in TCRS benefit until you reach age 62. </a:t>
            </a:r>
          </a:p>
          <a:p>
            <a:pPr lvl="1"/>
            <a:r>
              <a:rPr lang="en-US" dirty="0"/>
              <a:t>At age 62 the TCRS benefit will reduce, and you will be eligible to begin receiving your Social Security benefit. </a:t>
            </a:r>
          </a:p>
          <a:p>
            <a:pPr lvl="1"/>
            <a:r>
              <a:rPr lang="en-US" dirty="0"/>
              <a:t>Must provide the most recent Social Security Statement.</a:t>
            </a:r>
          </a:p>
        </p:txBody>
      </p:sp>
      <p:sp>
        <p:nvSpPr>
          <p:cNvPr id="8" name="TextBox 7"/>
          <p:cNvSpPr txBox="1"/>
          <p:nvPr/>
        </p:nvSpPr>
        <p:spPr>
          <a:xfrm>
            <a:off x="5181600" y="5105400"/>
            <a:ext cx="3124200" cy="533400"/>
          </a:xfrm>
          <a:prstGeom prst="rect">
            <a:avLst/>
          </a:prstGeom>
          <a:solidFill>
            <a:schemeClr val="bg1"/>
          </a:solidFill>
        </p:spPr>
        <p:txBody>
          <a:bodyPr wrap="square" rtlCol="0">
            <a:spAutoFit/>
          </a:bodyPr>
          <a:lstStyle/>
          <a:p>
            <a:endParaRPr lang="en-US" dirty="0"/>
          </a:p>
        </p:txBody>
      </p:sp>
      <p:pic>
        <p:nvPicPr>
          <p:cNvPr id="3074" name="Picture 2" descr="Image result for social security statement"/>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3581400" y="1981200"/>
            <a:ext cx="2723128" cy="33832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social security stat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2334" y="1905000"/>
            <a:ext cx="2685466" cy="3383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153400" cy="869950"/>
          </a:xfrm>
        </p:spPr>
        <p:txBody>
          <a:bodyPr/>
          <a:lstStyle/>
          <a:p>
            <a:pPr algn="ctr"/>
            <a:r>
              <a:rPr lang="en-US" dirty="0">
                <a:solidFill>
                  <a:schemeClr val="accent2"/>
                </a:solidFill>
              </a:rPr>
              <a:t>Money Matters-TCRS</a:t>
            </a:r>
          </a:p>
        </p:txBody>
      </p:sp>
      <p:sp>
        <p:nvSpPr>
          <p:cNvPr id="5" name="Text Placeholder 4"/>
          <p:cNvSpPr>
            <a:spLocks noGrp="1"/>
          </p:cNvSpPr>
          <p:nvPr>
            <p:ph type="body" idx="1"/>
          </p:nvPr>
        </p:nvSpPr>
        <p:spPr>
          <a:xfrm>
            <a:off x="304800" y="1022350"/>
            <a:ext cx="3657600" cy="608039"/>
          </a:xfrm>
        </p:spPr>
        <p:txBody>
          <a:bodyPr>
            <a:normAutofit lnSpcReduction="10000"/>
          </a:bodyPr>
          <a:lstStyle/>
          <a:p>
            <a:pPr algn="ctr"/>
            <a:r>
              <a:rPr lang="en-US" dirty="0"/>
              <a:t>TCRS Beneficiary Selection at Retirement </a:t>
            </a:r>
          </a:p>
        </p:txBody>
      </p:sp>
      <p:sp>
        <p:nvSpPr>
          <p:cNvPr id="3" name="Content Placeholder 2"/>
          <p:cNvSpPr>
            <a:spLocks noGrp="1"/>
          </p:cNvSpPr>
          <p:nvPr>
            <p:ph sz="half" idx="2"/>
          </p:nvPr>
        </p:nvSpPr>
        <p:spPr>
          <a:xfrm>
            <a:off x="304800" y="1871689"/>
            <a:ext cx="4191000" cy="4681511"/>
          </a:xfrm>
        </p:spPr>
        <p:txBody>
          <a:bodyPr>
            <a:normAutofit fontScale="92500" lnSpcReduction="10000"/>
          </a:bodyPr>
          <a:lstStyle/>
          <a:p>
            <a:pPr marL="0" indent="0">
              <a:buNone/>
            </a:pPr>
            <a:r>
              <a:rPr lang="en-US" sz="1900" dirty="0">
                <a:solidFill>
                  <a:schemeClr val="accent2"/>
                </a:solidFill>
              </a:rPr>
              <a:t>Regular Maximum </a:t>
            </a:r>
          </a:p>
          <a:p>
            <a:r>
              <a:rPr lang="en-US" sz="1500" dirty="0"/>
              <a:t>Beneficiary can only be changed if the option is selected</a:t>
            </a:r>
            <a:r>
              <a:rPr lang="en-US" sz="1700" dirty="0"/>
              <a:t>.</a:t>
            </a:r>
          </a:p>
          <a:p>
            <a:pPr lvl="2"/>
            <a:r>
              <a:rPr lang="en-US" sz="1500" dirty="0"/>
              <a:t>Beneficiary is eligible for one TCRS payment in the event of your death.</a:t>
            </a:r>
          </a:p>
          <a:p>
            <a:pPr marL="0" indent="0">
              <a:buNone/>
            </a:pPr>
            <a:r>
              <a:rPr lang="en-US" sz="1900" dirty="0">
                <a:solidFill>
                  <a:schemeClr val="accent2"/>
                </a:solidFill>
              </a:rPr>
              <a:t>Options I-IV </a:t>
            </a:r>
            <a:r>
              <a:rPr lang="en-US" sz="1500" dirty="0">
                <a:solidFill>
                  <a:schemeClr val="accent2"/>
                </a:solidFill>
              </a:rPr>
              <a:t> New! Multiples Beneficiaries</a:t>
            </a:r>
          </a:p>
          <a:p>
            <a:pPr marL="651510" lvl="1" indent="-285750"/>
            <a:r>
              <a:rPr lang="en-US" sz="1500" dirty="0"/>
              <a:t>Beneficiary can be changed due to death or divorce.</a:t>
            </a:r>
          </a:p>
          <a:p>
            <a:pPr marL="982980" lvl="2" indent="-342900"/>
            <a:r>
              <a:rPr lang="en-US" sz="1500" dirty="0"/>
              <a:t>Allowed 60 days after TCRS Notice of Retirement has been received to change beneficiary.</a:t>
            </a:r>
          </a:p>
          <a:p>
            <a:pPr marL="982980" lvl="2" indent="-342900"/>
            <a:r>
              <a:rPr lang="en-US" sz="1500" dirty="0"/>
              <a:t>If changed due to divorce a copy of the final divorce decree is required.</a:t>
            </a:r>
          </a:p>
          <a:p>
            <a:pPr marL="982980" lvl="2" indent="-342900"/>
            <a:r>
              <a:rPr lang="en-US" sz="1500" dirty="0"/>
              <a:t>Benefits will not be recalculated</a:t>
            </a:r>
          </a:p>
          <a:p>
            <a:pPr marL="982980" lvl="2" indent="-342900"/>
            <a:r>
              <a:rPr lang="en-US" sz="1500" dirty="0"/>
              <a:t>Beneficiary will not be entitled to a lifetime benefit.</a:t>
            </a:r>
          </a:p>
          <a:p>
            <a:pPr marL="91440" indent="0">
              <a:buNone/>
            </a:pPr>
            <a:r>
              <a:rPr lang="en-US" sz="1900" dirty="0">
                <a:solidFill>
                  <a:schemeClr val="accent2"/>
                </a:solidFill>
              </a:rPr>
              <a:t>Social Security Leveling</a:t>
            </a:r>
          </a:p>
          <a:p>
            <a:pPr lvl="2"/>
            <a:r>
              <a:rPr lang="en-US" sz="1500" dirty="0"/>
              <a:t>All benefits cease at death</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209800"/>
            <a:ext cx="4180621" cy="3135466"/>
          </a:xfrm>
          <a:prstGeom prst="rect">
            <a:avLst/>
          </a:prstGeom>
        </p:spPr>
      </p:pic>
    </p:spTree>
    <p:extLst>
      <p:ext uri="{BB962C8B-B14F-4D97-AF65-F5344CB8AC3E}">
        <p14:creationId xmlns:p14="http://schemas.microsoft.com/office/powerpoint/2010/main" val="402480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331976"/>
          </a:xfrm>
        </p:spPr>
        <p:txBody>
          <a:bodyPr/>
          <a:lstStyle/>
          <a:p>
            <a:pPr algn="ctr"/>
            <a:r>
              <a:rPr lang="en-US" dirty="0">
                <a:solidFill>
                  <a:schemeClr val="accent2"/>
                </a:solidFill>
              </a:rPr>
              <a:t>Money Matters-TCRS</a:t>
            </a:r>
          </a:p>
        </p:txBody>
      </p:sp>
      <p:sp>
        <p:nvSpPr>
          <p:cNvPr id="3" name="Content Placeholder 2"/>
          <p:cNvSpPr>
            <a:spLocks noGrp="1"/>
          </p:cNvSpPr>
          <p:nvPr>
            <p:ph sz="half" idx="2"/>
          </p:nvPr>
        </p:nvSpPr>
        <p:spPr>
          <a:xfrm>
            <a:off x="609600" y="1752600"/>
            <a:ext cx="7772400" cy="4038600"/>
          </a:xfrm>
        </p:spPr>
        <p:txBody>
          <a:bodyPr>
            <a:normAutofit/>
          </a:bodyPr>
          <a:lstStyle/>
          <a:p>
            <a:pPr>
              <a:buNone/>
            </a:pPr>
            <a:r>
              <a:rPr lang="en-US" dirty="0"/>
              <a:t>	TCRS benefits are paid on the last working day of the calendar month. </a:t>
            </a:r>
          </a:p>
          <a:p>
            <a:pPr lvl="1"/>
            <a:r>
              <a:rPr lang="en-US" dirty="0"/>
              <a:t>You will be given the option to provide checking or savings account information for direct deposit of your benefit.</a:t>
            </a:r>
          </a:p>
          <a:p>
            <a:pPr lvl="1"/>
            <a:r>
              <a:rPr lang="en-US" dirty="0"/>
              <a:t>TCRS will issue debit card if no account is available</a:t>
            </a:r>
          </a:p>
          <a:p>
            <a:pPr lvl="1"/>
            <a:r>
              <a:rPr lang="en-US" dirty="0"/>
              <a:t>Your benefit is subject to Federal income tax. </a:t>
            </a:r>
          </a:p>
          <a:p>
            <a:pPr lvl="1"/>
            <a:r>
              <a:rPr lang="en-US" dirty="0"/>
              <a:t>Please consult your tax preparer or financial advisor for advice regarding taxes.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495800"/>
            <a:ext cx="4610903" cy="1947691"/>
          </a:xfrm>
          <a:prstGeom prst="rect">
            <a:avLst/>
          </a:prstGeom>
        </p:spPr>
      </p:pic>
    </p:spTree>
    <p:extLst>
      <p:ext uri="{BB962C8B-B14F-4D97-AF65-F5344CB8AC3E}">
        <p14:creationId xmlns:p14="http://schemas.microsoft.com/office/powerpoint/2010/main" val="3191873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115568"/>
          </a:xfrm>
        </p:spPr>
        <p:txBody>
          <a:bodyPr/>
          <a:lstStyle/>
          <a:p>
            <a:pPr algn="ctr"/>
            <a:r>
              <a:rPr lang="en-US" dirty="0">
                <a:solidFill>
                  <a:schemeClr val="accent2"/>
                </a:solidFill>
              </a:rPr>
              <a:t>Additional retirement savings</a:t>
            </a:r>
          </a:p>
        </p:txBody>
      </p:sp>
      <p:sp>
        <p:nvSpPr>
          <p:cNvPr id="5" name="Text Placeholder 4"/>
          <p:cNvSpPr>
            <a:spLocks noGrp="1"/>
          </p:cNvSpPr>
          <p:nvPr>
            <p:ph type="body" idx="1"/>
          </p:nvPr>
        </p:nvSpPr>
        <p:spPr>
          <a:xfrm>
            <a:off x="609600" y="1752600"/>
            <a:ext cx="3124200" cy="685800"/>
          </a:xfrm>
        </p:spPr>
        <p:txBody>
          <a:bodyPr/>
          <a:lstStyle/>
          <a:p>
            <a:r>
              <a:rPr lang="en-US" dirty="0"/>
              <a:t>Contributory Plans</a:t>
            </a:r>
          </a:p>
        </p:txBody>
      </p:sp>
      <p:sp>
        <p:nvSpPr>
          <p:cNvPr id="3" name="Content Placeholder 2"/>
          <p:cNvSpPr>
            <a:spLocks noGrp="1"/>
          </p:cNvSpPr>
          <p:nvPr>
            <p:ph sz="half" idx="2"/>
          </p:nvPr>
        </p:nvSpPr>
        <p:spPr>
          <a:xfrm>
            <a:off x="609600" y="2438400"/>
            <a:ext cx="8001000" cy="3962400"/>
          </a:xfrm>
        </p:spPr>
        <p:txBody>
          <a:bodyPr>
            <a:normAutofit/>
          </a:bodyPr>
          <a:lstStyle/>
          <a:p>
            <a:pPr>
              <a:buNone/>
            </a:pPr>
            <a:r>
              <a:rPr lang="en-US" dirty="0"/>
              <a:t>	Employees making contributions to any of the following contributory plans will be provided with the contact information for their provider.  Employees must work directly with the provider to begin any form of distribution or rollover of the funds in these plans. Please be aware that there are tax implications involved based on the employees age at retirement.  </a:t>
            </a:r>
          </a:p>
          <a:p>
            <a:pPr lvl="2"/>
            <a:r>
              <a:rPr lang="en-US" sz="2000" dirty="0">
                <a:solidFill>
                  <a:schemeClr val="accent2"/>
                </a:solidFill>
              </a:rPr>
              <a:t>401k</a:t>
            </a:r>
          </a:p>
          <a:p>
            <a:pPr lvl="2"/>
            <a:r>
              <a:rPr lang="en-US" sz="2000" dirty="0">
                <a:solidFill>
                  <a:schemeClr val="accent2"/>
                </a:solidFill>
              </a:rPr>
              <a:t>401k Roth</a:t>
            </a:r>
          </a:p>
          <a:p>
            <a:pPr lvl="2"/>
            <a:r>
              <a:rPr lang="en-US" sz="2000" dirty="0">
                <a:solidFill>
                  <a:schemeClr val="accent2"/>
                </a:solidFill>
              </a:rPr>
              <a:t>457</a:t>
            </a:r>
          </a:p>
          <a:p>
            <a:pPr lvl="2"/>
            <a:r>
              <a:rPr lang="en-US" sz="2000" dirty="0">
                <a:solidFill>
                  <a:schemeClr val="accent2"/>
                </a:solidFill>
              </a:rPr>
              <a:t>403b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447800"/>
            <a:ext cx="5638800" cy="4419600"/>
          </a:xfrm>
        </p:spPr>
        <p:txBody>
          <a:bodyPr>
            <a:normAutofit lnSpcReduction="10000"/>
          </a:bodyPr>
          <a:lstStyle/>
          <a:p>
            <a:r>
              <a:rPr lang="en-US" sz="2400" dirty="0"/>
              <a:t>Employees interested in drawing their social security benefits should contact Social Security directly or go online to </a:t>
            </a:r>
            <a:r>
              <a:rPr lang="en-US" sz="2400" dirty="0">
                <a:hlinkClick r:id="rId2"/>
              </a:rPr>
              <a:t>www.ssa.gov</a:t>
            </a:r>
            <a:endParaRPr lang="en-US" sz="2400" dirty="0"/>
          </a:p>
          <a:p>
            <a:r>
              <a:rPr lang="en-US" sz="2400" dirty="0"/>
              <a:t>Application for Social Security can be processed online or at the local social security office. </a:t>
            </a:r>
          </a:p>
          <a:p>
            <a:r>
              <a:rPr lang="en-US" sz="2400" dirty="0"/>
              <a:t>Social Security recommends that you make an appointment if you wish to visit the local office. </a:t>
            </a:r>
          </a:p>
          <a:p>
            <a:r>
              <a:rPr lang="en-US" sz="2400" dirty="0"/>
              <a:t>Contact information is found at the end of this presentation.  </a:t>
            </a:r>
          </a:p>
        </p:txBody>
      </p:sp>
      <p:sp>
        <p:nvSpPr>
          <p:cNvPr id="3" name="Text Placeholder 2"/>
          <p:cNvSpPr>
            <a:spLocks noGrp="1"/>
          </p:cNvSpPr>
          <p:nvPr>
            <p:ph type="body" sz="half" idx="2"/>
          </p:nvPr>
        </p:nvSpPr>
        <p:spPr>
          <a:xfrm>
            <a:off x="152813" y="228600"/>
            <a:ext cx="5736621" cy="914400"/>
          </a:xfrm>
        </p:spPr>
        <p:txBody>
          <a:bodyPr>
            <a:noAutofit/>
          </a:bodyPr>
          <a:lstStyle/>
          <a:p>
            <a:pPr algn="ctr"/>
            <a:r>
              <a:rPr lang="en-US" sz="4400" dirty="0">
                <a:solidFill>
                  <a:schemeClr val="accent2"/>
                </a:solidFill>
                <a:latin typeface="+mj-lt"/>
              </a:rPr>
              <a:t>Social Security Benefits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578" y="914400"/>
            <a:ext cx="2930305" cy="1828800"/>
          </a:xfrm>
          <a:prstGeom prst="rect">
            <a:avLst/>
          </a:prstGeom>
        </p:spPr>
      </p:pic>
    </p:spTree>
    <p:extLst>
      <p:ext uri="{BB962C8B-B14F-4D97-AF65-F5344CB8AC3E}">
        <p14:creationId xmlns:p14="http://schemas.microsoft.com/office/powerpoint/2010/main" val="421924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304800"/>
            <a:ext cx="7162800" cy="1371600"/>
          </a:xfrm>
        </p:spPr>
        <p:txBody>
          <a:bodyPr>
            <a:normAutofit/>
          </a:bodyPr>
          <a:lstStyle/>
          <a:p>
            <a:pPr algn="ctr"/>
            <a:r>
              <a:rPr lang="en-US" sz="4800" dirty="0">
                <a:solidFill>
                  <a:schemeClr val="accent2"/>
                </a:solidFill>
              </a:rPr>
              <a:t>Retiree Medical Benefits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524000"/>
            <a:ext cx="4114800" cy="2951602"/>
          </a:xfrm>
          <a:prstGeom prst="rect">
            <a:avLst/>
          </a:prstGeom>
        </p:spPr>
      </p:pic>
    </p:spTree>
    <p:extLst>
      <p:ext uri="{BB962C8B-B14F-4D97-AF65-F5344CB8AC3E}">
        <p14:creationId xmlns:p14="http://schemas.microsoft.com/office/powerpoint/2010/main" val="341527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191768"/>
          </a:xfrm>
        </p:spPr>
        <p:txBody>
          <a:bodyPr>
            <a:normAutofit/>
          </a:bodyPr>
          <a:lstStyle/>
          <a:p>
            <a:pPr algn="ctr"/>
            <a:r>
              <a:rPr lang="en-US" dirty="0">
                <a:solidFill>
                  <a:schemeClr val="accent2"/>
                </a:solidFill>
              </a:rPr>
              <a:t>When does coverage end?</a:t>
            </a:r>
          </a:p>
        </p:txBody>
      </p:sp>
      <p:sp>
        <p:nvSpPr>
          <p:cNvPr id="3" name="Content Placeholder 2"/>
          <p:cNvSpPr>
            <a:spLocks noGrp="1"/>
          </p:cNvSpPr>
          <p:nvPr>
            <p:ph idx="1"/>
          </p:nvPr>
        </p:nvSpPr>
        <p:spPr>
          <a:xfrm>
            <a:off x="685800" y="1676400"/>
            <a:ext cx="7772400" cy="3581400"/>
          </a:xfrm>
        </p:spPr>
        <p:txBody>
          <a:bodyPr/>
          <a:lstStyle/>
          <a:p>
            <a:pPr marL="0" lvl="1" indent="0">
              <a:spcBef>
                <a:spcPts val="700"/>
              </a:spcBef>
              <a:buClr>
                <a:schemeClr val="accent2"/>
              </a:buClr>
              <a:buSzPct val="60000"/>
              <a:buNone/>
            </a:pPr>
            <a:r>
              <a:rPr lang="en-US" dirty="0"/>
              <a:t>Health and Dental insurance are paid for a month in advance. Coverage will continue through the end of the month following retirement.</a:t>
            </a:r>
          </a:p>
          <a:p>
            <a:pPr marL="1017270" lvl="3" indent="-285750">
              <a:spcBef>
                <a:spcPts val="700"/>
              </a:spcBef>
            </a:pPr>
            <a:r>
              <a:rPr lang="en-US" sz="1800" dirty="0"/>
              <a:t>This coverage must be payroll deducted. Employee’s working partial months must consider if their hours worked will yield compensation that will cover their health premium.   </a:t>
            </a:r>
          </a:p>
          <a:p>
            <a:pPr marL="1017270" lvl="3" indent="-285750">
              <a:spcBef>
                <a:spcPts val="700"/>
              </a:spcBef>
            </a:pPr>
            <a:r>
              <a:rPr lang="en-US" sz="1800" dirty="0"/>
              <a:t>Example 1-Date of Retirement is June 30</a:t>
            </a:r>
            <a:r>
              <a:rPr lang="en-US" sz="1800" baseline="30000" dirty="0"/>
              <a:t>th</a:t>
            </a:r>
            <a:r>
              <a:rPr lang="en-US" sz="1800" dirty="0"/>
              <a:t> then group coverage ends July 31</a:t>
            </a:r>
            <a:r>
              <a:rPr lang="en-US" sz="1800" baseline="30000" dirty="0"/>
              <a:t>st</a:t>
            </a:r>
            <a:r>
              <a:rPr lang="en-US" sz="1800" dirty="0"/>
              <a:t>.</a:t>
            </a:r>
          </a:p>
          <a:p>
            <a:pPr marL="1017270" lvl="3" indent="-285750">
              <a:spcBef>
                <a:spcPts val="700"/>
              </a:spcBef>
            </a:pPr>
            <a:r>
              <a:rPr lang="en-US" sz="1800" dirty="0"/>
              <a:t>Example 2-Date of Retirement- June 4</a:t>
            </a:r>
            <a:r>
              <a:rPr lang="en-US" sz="1800" baseline="30000" dirty="0"/>
              <a:t>th</a:t>
            </a:r>
            <a:r>
              <a:rPr lang="en-US" sz="1800" dirty="0"/>
              <a:t> -if compensation is not enough to take the health premium then group coverage will end June 30</a:t>
            </a:r>
            <a:r>
              <a:rPr lang="en-US" sz="1800" baseline="30000" dirty="0"/>
              <a:t>th</a:t>
            </a:r>
            <a:r>
              <a:rPr lang="en-US" sz="1800" dirty="0"/>
              <a:t>.  If compensation is enough to take the health premium then group coverage will end July 31</a:t>
            </a:r>
            <a:r>
              <a:rPr lang="en-US" sz="1800" baseline="30000" dirty="0"/>
              <a:t>st</a:t>
            </a:r>
            <a:r>
              <a:rPr lang="en-US" sz="1800" dirty="0"/>
              <a:t>. </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267968"/>
          </a:xfrm>
        </p:spPr>
        <p:txBody>
          <a:bodyPr/>
          <a:lstStyle/>
          <a:p>
            <a:r>
              <a:rPr lang="en-US" dirty="0">
                <a:solidFill>
                  <a:schemeClr val="accent2"/>
                </a:solidFill>
              </a:rPr>
              <a:t>Topics of discussion</a:t>
            </a:r>
          </a:p>
        </p:txBody>
      </p:sp>
      <p:sp>
        <p:nvSpPr>
          <p:cNvPr id="3" name="Content Placeholder 2"/>
          <p:cNvSpPr>
            <a:spLocks noGrp="1"/>
          </p:cNvSpPr>
          <p:nvPr>
            <p:ph idx="1"/>
          </p:nvPr>
        </p:nvSpPr>
        <p:spPr>
          <a:xfrm>
            <a:off x="685800" y="1770961"/>
            <a:ext cx="7772400" cy="3745992"/>
          </a:xfrm>
        </p:spPr>
        <p:txBody>
          <a:bodyPr>
            <a:normAutofit/>
          </a:bodyPr>
          <a:lstStyle/>
          <a:p>
            <a:r>
              <a:rPr lang="en-US" sz="2400" dirty="0">
                <a:solidFill>
                  <a:schemeClr val="accent2"/>
                </a:solidFill>
              </a:rPr>
              <a:t>Selecting a retirement date-things to consider	</a:t>
            </a:r>
          </a:p>
          <a:p>
            <a:r>
              <a:rPr lang="en-US" sz="2400" dirty="0">
                <a:solidFill>
                  <a:schemeClr val="accent2"/>
                </a:solidFill>
              </a:rPr>
              <a:t>Money matters!</a:t>
            </a:r>
          </a:p>
          <a:p>
            <a:r>
              <a:rPr lang="en-US" sz="2400" dirty="0">
                <a:solidFill>
                  <a:schemeClr val="accent2"/>
                </a:solidFill>
              </a:rPr>
              <a:t>Retiree Benefits</a:t>
            </a:r>
          </a:p>
          <a:p>
            <a:r>
              <a:rPr lang="en-US" sz="2400" dirty="0">
                <a:solidFill>
                  <a:schemeClr val="accent2"/>
                </a:solidFill>
              </a:rPr>
              <a:t>Working after retirement</a:t>
            </a:r>
          </a:p>
          <a:p>
            <a:r>
              <a:rPr lang="en-US" sz="2400" dirty="0">
                <a:solidFill>
                  <a:schemeClr val="accent2"/>
                </a:solidFill>
              </a:rPr>
              <a:t>UTHSC Retirement Perks</a:t>
            </a:r>
          </a:p>
          <a:p>
            <a:r>
              <a:rPr lang="en-US" sz="2400" dirty="0">
                <a:solidFill>
                  <a:schemeClr val="accent2"/>
                </a:solidFill>
              </a:rPr>
              <a:t>When to Begin the Retirement Process</a:t>
            </a:r>
          </a:p>
          <a:p>
            <a:pPr marL="0" indent="0">
              <a:buNone/>
            </a:pPr>
            <a:endParaRPr lang="en-US" dirty="0">
              <a:solidFill>
                <a:schemeClr val="accent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371600"/>
          </a:xfrm>
        </p:spPr>
        <p:txBody>
          <a:bodyPr>
            <a:normAutofit/>
          </a:bodyPr>
          <a:lstStyle/>
          <a:p>
            <a:pPr algn="ctr"/>
            <a:r>
              <a:rPr lang="en-US" dirty="0">
                <a:solidFill>
                  <a:schemeClr val="accent2"/>
                </a:solidFill>
              </a:rPr>
              <a:t>Continuation of</a:t>
            </a:r>
            <a:br>
              <a:rPr lang="en-US" dirty="0">
                <a:solidFill>
                  <a:schemeClr val="accent2"/>
                </a:solidFill>
              </a:rPr>
            </a:br>
            <a:r>
              <a:rPr lang="en-US" dirty="0">
                <a:solidFill>
                  <a:schemeClr val="accent2"/>
                </a:solidFill>
              </a:rPr>
              <a:t> Group Health Insurance</a:t>
            </a:r>
          </a:p>
        </p:txBody>
      </p:sp>
      <p:sp>
        <p:nvSpPr>
          <p:cNvPr id="3" name="Content Placeholder 2"/>
          <p:cNvSpPr>
            <a:spLocks noGrp="1"/>
          </p:cNvSpPr>
          <p:nvPr>
            <p:ph idx="1"/>
          </p:nvPr>
        </p:nvSpPr>
        <p:spPr>
          <a:xfrm>
            <a:off x="152400" y="1828800"/>
            <a:ext cx="5181600" cy="4495800"/>
          </a:xfrm>
        </p:spPr>
        <p:txBody>
          <a:bodyPr>
            <a:normAutofit lnSpcReduction="10000"/>
          </a:bodyPr>
          <a:lstStyle/>
          <a:p>
            <a:pPr marL="0" indent="0" algn="ctr">
              <a:buNone/>
            </a:pPr>
            <a:r>
              <a:rPr lang="en-US" dirty="0">
                <a:solidFill>
                  <a:schemeClr val="accent2"/>
                </a:solidFill>
              </a:rPr>
              <a:t>Health Insurance</a:t>
            </a:r>
          </a:p>
          <a:p>
            <a:pPr lvl="1"/>
            <a:r>
              <a:rPr lang="en-US" sz="2200" dirty="0"/>
              <a:t>The requirements to retain your group insurance for yourself and/or your dependents are:</a:t>
            </a:r>
          </a:p>
          <a:p>
            <a:pPr lvl="3"/>
            <a:r>
              <a:rPr lang="en-US" sz="1900" dirty="0"/>
              <a:t>be under age 65</a:t>
            </a:r>
          </a:p>
          <a:p>
            <a:pPr lvl="3"/>
            <a:r>
              <a:rPr lang="en-US" sz="1900" dirty="0"/>
              <a:t>Must have at least10 years of creditable service and three years of continuous insurance coverage immediately prior to retirement.</a:t>
            </a:r>
          </a:p>
          <a:p>
            <a:pPr lvl="3"/>
            <a:r>
              <a:rPr lang="en-US" sz="1900" dirty="0"/>
              <a:t>20 or more years of creditable service with at least one year of continuous insurance coverage immediately prior to retirement.</a:t>
            </a:r>
          </a:p>
          <a:p>
            <a:pPr lvl="3"/>
            <a:r>
              <a:rPr lang="en-US" sz="1900" b="1" dirty="0"/>
              <a:t>Retiree insurance not available if hired for the first time on or after July1, 2015.</a:t>
            </a:r>
          </a:p>
          <a:p>
            <a:pPr lvl="3">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438400"/>
            <a:ext cx="2743200" cy="2133600"/>
          </a:xfrm>
          <a:prstGeom prst="rect">
            <a:avLst/>
          </a:prstGeom>
        </p:spPr>
      </p:pic>
    </p:spTree>
    <p:extLst>
      <p:ext uri="{BB962C8B-B14F-4D97-AF65-F5344CB8AC3E}">
        <p14:creationId xmlns:p14="http://schemas.microsoft.com/office/powerpoint/2010/main" val="372913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p:spPr>
        <p:txBody>
          <a:bodyPr>
            <a:normAutofit/>
          </a:bodyPr>
          <a:lstStyle/>
          <a:p>
            <a:pPr algn="ctr"/>
            <a:r>
              <a:rPr lang="en-US" sz="3600" dirty="0">
                <a:solidFill>
                  <a:schemeClr val="accent2"/>
                </a:solidFill>
              </a:rPr>
              <a:t>Continuing Group Health Insurance </a:t>
            </a:r>
            <a:br>
              <a:rPr lang="en-US" sz="3600" dirty="0"/>
            </a:br>
            <a:r>
              <a:rPr lang="en-US" sz="2700" i="1" dirty="0"/>
              <a:t>Retiree and dependents under age 65</a:t>
            </a:r>
          </a:p>
        </p:txBody>
      </p:sp>
      <p:sp>
        <p:nvSpPr>
          <p:cNvPr id="7" name="Content Placeholder 3"/>
          <p:cNvSpPr>
            <a:spLocks noGrp="1"/>
          </p:cNvSpPr>
          <p:nvPr>
            <p:ph sz="half" idx="1"/>
          </p:nvPr>
        </p:nvSpPr>
        <p:spPr>
          <a:xfrm>
            <a:off x="4953000" y="1905000"/>
            <a:ext cx="3886200" cy="3042819"/>
          </a:xfrm>
        </p:spPr>
        <p:txBody>
          <a:bodyPr>
            <a:normAutofit/>
          </a:bodyPr>
          <a:lstStyle/>
          <a:p>
            <a:pPr marL="0" indent="0" algn="ctr">
              <a:buNone/>
            </a:pPr>
            <a:r>
              <a:rPr lang="en-US" sz="2000" dirty="0">
                <a:solidFill>
                  <a:schemeClr val="accent2"/>
                </a:solidFill>
              </a:rPr>
              <a:t>Rates are based on creditable service. </a:t>
            </a:r>
          </a:p>
          <a:p>
            <a:pPr lvl="1"/>
            <a:r>
              <a:rPr lang="en-US" sz="2000" dirty="0"/>
              <a:t>Less than 20 years-retiree pays 40% of total premium</a:t>
            </a:r>
          </a:p>
          <a:p>
            <a:pPr lvl="1"/>
            <a:r>
              <a:rPr lang="en-US" sz="2000" dirty="0"/>
              <a:t>20-29 years-retiree pays 30% of total premium</a:t>
            </a:r>
          </a:p>
          <a:p>
            <a:pPr lvl="1"/>
            <a:r>
              <a:rPr lang="en-US" sz="2000" dirty="0"/>
              <a:t>30 or more years-retiree pays 20% of premium</a:t>
            </a:r>
          </a:p>
          <a:p>
            <a:pPr lvl="1"/>
            <a:endParaRPr lang="en-US" dirty="0"/>
          </a:p>
        </p:txBody>
      </p:sp>
      <p:sp>
        <p:nvSpPr>
          <p:cNvPr id="5" name="Content Placeholder 4"/>
          <p:cNvSpPr>
            <a:spLocks noGrp="1"/>
          </p:cNvSpPr>
          <p:nvPr>
            <p:ph sz="half" idx="2"/>
          </p:nvPr>
        </p:nvSpPr>
        <p:spPr>
          <a:xfrm>
            <a:off x="457200" y="1371600"/>
            <a:ext cx="4343400" cy="5192233"/>
          </a:xfrm>
        </p:spPr>
        <p:txBody>
          <a:bodyPr>
            <a:noAutofit/>
          </a:bodyPr>
          <a:lstStyle/>
          <a:p>
            <a:r>
              <a:rPr lang="en-US" sz="1800" dirty="0"/>
              <a:t>Retiree’s must continue in the current health plan</a:t>
            </a:r>
          </a:p>
          <a:p>
            <a:r>
              <a:rPr lang="en-US" sz="1800" dirty="0"/>
              <a:t>Dependents must be covered on plan prior to retirement and must continue to meet eligibility requirements:</a:t>
            </a:r>
          </a:p>
          <a:p>
            <a:pPr lvl="1"/>
            <a:r>
              <a:rPr lang="en-US" sz="1500" dirty="0"/>
              <a:t>Spouse-age 65 and under</a:t>
            </a:r>
          </a:p>
          <a:p>
            <a:pPr lvl="1"/>
            <a:r>
              <a:rPr lang="en-US" sz="1500" dirty="0"/>
              <a:t>Dependent children until age 26</a:t>
            </a:r>
          </a:p>
          <a:p>
            <a:r>
              <a:rPr lang="en-US" sz="1800" dirty="0"/>
              <a:t>After retirement employee’s contact The Benefit’s Administration for  changes and admin/coverage issues</a:t>
            </a:r>
          </a:p>
          <a:p>
            <a:r>
              <a:rPr lang="en-US" sz="1800" dirty="0"/>
              <a:t>Retiree’s are subject to state rules for insurance changes</a:t>
            </a:r>
          </a:p>
          <a:p>
            <a:r>
              <a:rPr lang="en-US" sz="1800" dirty="0"/>
              <a:t>If retiree does not elect coverage at retirement.  There is a five year window for enrollment (subject to health questions).</a:t>
            </a:r>
          </a:p>
          <a:p>
            <a:pPr marL="0" indent="0">
              <a:buNone/>
            </a:pPr>
            <a:endParaRPr lang="en-US" sz="1800" dirty="0"/>
          </a:p>
          <a:p>
            <a:pPr>
              <a:buNone/>
            </a:pPr>
            <a:endParaRPr 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90600"/>
          </a:xfrm>
        </p:spPr>
        <p:txBody>
          <a:bodyPr>
            <a:normAutofit fontScale="90000"/>
          </a:bodyPr>
          <a:lstStyle/>
          <a:p>
            <a:pPr algn="ctr"/>
            <a:r>
              <a:rPr lang="en-US" sz="4000">
                <a:solidFill>
                  <a:schemeClr val="accent2"/>
                </a:solidFill>
              </a:rPr>
              <a:t>Insurance for Retirees and Dependents</a:t>
            </a:r>
            <a:br>
              <a:rPr lang="en-US">
                <a:solidFill>
                  <a:schemeClr val="accent2"/>
                </a:solidFill>
              </a:rPr>
            </a:br>
            <a:r>
              <a:rPr lang="en-US" sz="2700" i="1">
                <a:solidFill>
                  <a:schemeClr val="accent2"/>
                </a:solidFill>
              </a:rPr>
              <a:t>over age 65</a:t>
            </a:r>
            <a:endParaRPr lang="en-US" sz="2700" i="1" dirty="0">
              <a:solidFill>
                <a:schemeClr val="accent2"/>
              </a:solidFill>
            </a:endParaRPr>
          </a:p>
        </p:txBody>
      </p:sp>
      <p:sp>
        <p:nvSpPr>
          <p:cNvPr id="4" name="Content Placeholder 3"/>
          <p:cNvSpPr>
            <a:spLocks noGrp="1"/>
          </p:cNvSpPr>
          <p:nvPr>
            <p:ph sz="half" idx="1"/>
          </p:nvPr>
        </p:nvSpPr>
        <p:spPr>
          <a:xfrm>
            <a:off x="135874" y="1066800"/>
            <a:ext cx="4969526" cy="5603913"/>
          </a:xfrm>
        </p:spPr>
        <p:txBody>
          <a:bodyPr>
            <a:noAutofit/>
          </a:bodyPr>
          <a:lstStyle/>
          <a:p>
            <a:pPr marL="0" indent="0" algn="ctr">
              <a:buNone/>
            </a:pPr>
            <a:r>
              <a:rPr lang="en-US" sz="1600" dirty="0">
                <a:solidFill>
                  <a:schemeClr val="accent2"/>
                </a:solidFill>
              </a:rPr>
              <a:t>You will need to sign up for Medicare </a:t>
            </a:r>
          </a:p>
          <a:p>
            <a:pPr lvl="2"/>
            <a:r>
              <a:rPr lang="en-US" b="1" u="sng" dirty="0">
                <a:solidFill>
                  <a:schemeClr val="accent2"/>
                </a:solidFill>
              </a:rPr>
              <a:t>Part A</a:t>
            </a:r>
            <a:r>
              <a:rPr lang="en-US" dirty="0"/>
              <a:t>-Hospital coverage: (Free)</a:t>
            </a:r>
          </a:p>
          <a:p>
            <a:pPr lvl="2"/>
            <a:r>
              <a:rPr lang="en-US" b="1" u="sng" dirty="0">
                <a:solidFill>
                  <a:schemeClr val="accent2"/>
                </a:solidFill>
              </a:rPr>
              <a:t>Part B</a:t>
            </a:r>
            <a:r>
              <a:rPr lang="en-US" b="1" dirty="0">
                <a:solidFill>
                  <a:schemeClr val="accent2"/>
                </a:solidFill>
              </a:rPr>
              <a:t>- </a:t>
            </a:r>
            <a:r>
              <a:rPr lang="en-US" dirty="0"/>
              <a:t>Medical coverage: $135.50/month up to $460.50 based on income.</a:t>
            </a:r>
          </a:p>
          <a:p>
            <a:pPr lvl="2"/>
            <a:r>
              <a:rPr lang="en-US" b="1" u="sng" dirty="0">
                <a:solidFill>
                  <a:schemeClr val="accent2"/>
                </a:solidFill>
              </a:rPr>
              <a:t>Part D</a:t>
            </a:r>
            <a:r>
              <a:rPr lang="en-US" b="1" dirty="0">
                <a:solidFill>
                  <a:schemeClr val="accent2"/>
                </a:solidFill>
              </a:rPr>
              <a:t>- </a:t>
            </a:r>
            <a:r>
              <a:rPr lang="en-US" dirty="0"/>
              <a:t>Prescription coverage: cost vary based on plan and income.</a:t>
            </a:r>
          </a:p>
          <a:p>
            <a:pPr lvl="2"/>
            <a:r>
              <a:rPr lang="en-US" dirty="0"/>
              <a:t>For coverage information download the </a:t>
            </a:r>
            <a:r>
              <a:rPr lang="en-US" dirty="0">
                <a:hlinkClick r:id="rId3"/>
              </a:rPr>
              <a:t>Medicare &amp; You </a:t>
            </a:r>
            <a:r>
              <a:rPr lang="en-US" dirty="0"/>
              <a:t>Handbook from the  Medicare website or visit: </a:t>
            </a:r>
            <a:r>
              <a:rPr lang="en-US" dirty="0">
                <a:hlinkClick r:id="rId4"/>
              </a:rPr>
              <a:t>www.medicare.gov</a:t>
            </a:r>
            <a:endParaRPr lang="en-US" dirty="0"/>
          </a:p>
          <a:p>
            <a:pPr lvl="2"/>
            <a:r>
              <a:rPr lang="en-US" dirty="0"/>
              <a:t>UT offers a supplement to Medicare through the Tennessee Plan -POMCO Group. The premium ranges from $88.47-$138.47 depending on creditable service at retirement.</a:t>
            </a:r>
          </a:p>
          <a:p>
            <a:pPr lvl="2"/>
            <a:r>
              <a:rPr lang="en-US" dirty="0"/>
              <a:t>Both employee and spouse must be age 65 at the time of retirement for spouse to qualify for the State supplement</a:t>
            </a:r>
          </a:p>
          <a:p>
            <a:pPr lvl="3"/>
            <a:r>
              <a:rPr lang="en-US" sz="1400" dirty="0"/>
              <a:t>Spouse will enroll in other supplemental plan until employee reaches age 65</a:t>
            </a:r>
          </a:p>
          <a:p>
            <a:pPr lvl="3"/>
            <a:r>
              <a:rPr lang="en-US" sz="1400" dirty="0"/>
              <a:t>Spouse premium is $138.47</a:t>
            </a:r>
          </a:p>
          <a:p>
            <a:pPr marL="822960" lvl="3" indent="0">
              <a:buNone/>
            </a:pPr>
            <a:r>
              <a:rPr lang="en-US" sz="1200" i="1" u="sng" dirty="0">
                <a:solidFill>
                  <a:schemeClr val="accent2"/>
                </a:solidFill>
              </a:rPr>
              <a:t>*Retirees 65 and over cannot continue HSA account</a:t>
            </a:r>
          </a:p>
          <a:p>
            <a:pPr marL="822960" lvl="3" indent="0">
              <a:buNone/>
            </a:pPr>
            <a:endParaRPr lang="en-US" sz="1400" dirty="0"/>
          </a:p>
        </p:txBody>
      </p:sp>
      <p:pic>
        <p:nvPicPr>
          <p:cNvPr id="3" name="Picture 2">
            <a:extLst>
              <a:ext uri="{FF2B5EF4-FFF2-40B4-BE49-F238E27FC236}">
                <a16:creationId xmlns:a16="http://schemas.microsoft.com/office/drawing/2014/main" id="{E4EBFB96-2615-4324-9683-C5E352863D05}"/>
              </a:ext>
            </a:extLst>
          </p:cNvPr>
          <p:cNvPicPr>
            <a:picLocks noChangeAspect="1"/>
          </p:cNvPicPr>
          <p:nvPr/>
        </p:nvPicPr>
        <p:blipFill>
          <a:blip r:embed="rId5"/>
          <a:stretch>
            <a:fillRect/>
          </a:stretch>
        </p:blipFill>
        <p:spPr>
          <a:xfrm>
            <a:off x="5105400" y="1143000"/>
            <a:ext cx="3826012" cy="5029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371600"/>
          </a:xfrm>
        </p:spPr>
        <p:txBody>
          <a:bodyPr/>
          <a:lstStyle/>
          <a:p>
            <a:pPr algn="ctr"/>
            <a:r>
              <a:rPr lang="en-US" sz="4000" dirty="0">
                <a:solidFill>
                  <a:schemeClr val="accent2"/>
                </a:solidFill>
              </a:rPr>
              <a:t>Continuing Dental Coverage</a:t>
            </a:r>
            <a:br>
              <a:rPr lang="en-US" dirty="0">
                <a:solidFill>
                  <a:schemeClr val="accent2"/>
                </a:solidFill>
              </a:rPr>
            </a:br>
            <a:r>
              <a:rPr lang="en-US" sz="2800" i="1" dirty="0">
                <a:solidFill>
                  <a:schemeClr val="accent2"/>
                </a:solidFill>
              </a:rPr>
              <a:t>all retirees</a:t>
            </a:r>
          </a:p>
        </p:txBody>
      </p:sp>
      <p:sp>
        <p:nvSpPr>
          <p:cNvPr id="3" name="Content Placeholder 2"/>
          <p:cNvSpPr>
            <a:spLocks noGrp="1"/>
          </p:cNvSpPr>
          <p:nvPr>
            <p:ph idx="1"/>
          </p:nvPr>
        </p:nvSpPr>
        <p:spPr>
          <a:xfrm>
            <a:off x="609600" y="1828800"/>
            <a:ext cx="3962400" cy="4114800"/>
          </a:xfrm>
        </p:spPr>
        <p:txBody>
          <a:bodyPr>
            <a:normAutofit/>
          </a:bodyPr>
          <a:lstStyle/>
          <a:p>
            <a:pPr marL="0" indent="0" algn="ctr">
              <a:buNone/>
            </a:pPr>
            <a:r>
              <a:rPr lang="en-US" dirty="0">
                <a:solidFill>
                  <a:schemeClr val="accent2"/>
                </a:solidFill>
              </a:rPr>
              <a:t>Dental Insurance</a:t>
            </a:r>
          </a:p>
          <a:p>
            <a:pPr lvl="1"/>
            <a:r>
              <a:rPr lang="en-US" dirty="0"/>
              <a:t>Employee’s participating in the Dental coverage may continue the coverage. </a:t>
            </a:r>
          </a:p>
          <a:p>
            <a:pPr lvl="1"/>
            <a:r>
              <a:rPr lang="en-US" dirty="0"/>
              <a:t>Premiums are not based on your years of service and are very close to the current premiums for active employees.</a:t>
            </a:r>
          </a:p>
          <a:p>
            <a:pPr lvl="1"/>
            <a:r>
              <a:rPr lang="en-US" dirty="0"/>
              <a:t>Retirees are still able to use the dental school for services</a:t>
            </a:r>
          </a:p>
          <a:p>
            <a:pPr lvl="1"/>
            <a:r>
              <a:rPr lang="en-US" dirty="0"/>
              <a:t>Only </a:t>
            </a:r>
            <a:r>
              <a:rPr lang="en-US" dirty="0" err="1"/>
              <a:t>Metlife</a:t>
            </a:r>
            <a:r>
              <a:rPr lang="en-US" dirty="0"/>
              <a:t> is accepted at UT Dental School </a:t>
            </a:r>
          </a:p>
        </p:txBody>
      </p:sp>
      <p:pic>
        <p:nvPicPr>
          <p:cNvPr id="5122" name="Picture 2" descr="C:\Documents and Settings\djacks24\Local Settings\Temporary Internet Files\Content.IE5\RJT22ED7\MC9004344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514600"/>
            <a:ext cx="2826774" cy="2921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7772400" cy="1295400"/>
          </a:xfrm>
        </p:spPr>
        <p:txBody>
          <a:bodyPr/>
          <a:lstStyle/>
          <a:p>
            <a:pPr algn="ctr"/>
            <a:r>
              <a:rPr lang="en-US">
                <a:solidFill>
                  <a:schemeClr val="accent2"/>
                </a:solidFill>
              </a:rPr>
              <a:t>Continuing Vision Coverage</a:t>
            </a:r>
            <a:endParaRPr lang="en-US" dirty="0">
              <a:solidFill>
                <a:schemeClr val="accent2"/>
              </a:solidFill>
            </a:endParaRPr>
          </a:p>
        </p:txBody>
      </p:sp>
      <p:sp>
        <p:nvSpPr>
          <p:cNvPr id="3" name="Content Placeholder 2"/>
          <p:cNvSpPr>
            <a:spLocks noGrp="1"/>
          </p:cNvSpPr>
          <p:nvPr>
            <p:ph idx="1"/>
          </p:nvPr>
        </p:nvSpPr>
        <p:spPr>
          <a:xfrm>
            <a:off x="4876800" y="1447800"/>
            <a:ext cx="4038600" cy="4724400"/>
          </a:xfrm>
        </p:spPr>
        <p:txBody>
          <a:bodyPr/>
          <a:lstStyle/>
          <a:p>
            <a:pPr marL="0" indent="0" algn="ctr">
              <a:buNone/>
            </a:pPr>
            <a:r>
              <a:rPr lang="en-US" dirty="0">
                <a:solidFill>
                  <a:schemeClr val="accent2"/>
                </a:solidFill>
              </a:rPr>
              <a:t>Vision Insurance</a:t>
            </a:r>
          </a:p>
          <a:p>
            <a:pPr lvl="1"/>
            <a:r>
              <a:rPr lang="en-US" dirty="0"/>
              <a:t>Retirees or dependents under the age of 65 who are enrolled in the group insurance are eligible to continue vision coverage.</a:t>
            </a:r>
          </a:p>
          <a:p>
            <a:pPr lvl="2"/>
            <a:r>
              <a:rPr lang="en-US" dirty="0"/>
              <a:t>Retirees over 65 may elect the COBRA vision after retirement.</a:t>
            </a:r>
          </a:p>
          <a:p>
            <a:pPr lvl="1"/>
            <a:r>
              <a:rPr lang="en-US" dirty="0"/>
              <a:t>Premiums will not change (</a:t>
            </a:r>
            <a:r>
              <a:rPr lang="en-US" sz="1800" dirty="0"/>
              <a:t>excludes COBRA</a:t>
            </a:r>
            <a:r>
              <a:rPr lang="en-US" dirty="0"/>
              <a:t>)</a:t>
            </a:r>
          </a:p>
          <a:p>
            <a:pPr lvl="1"/>
            <a:r>
              <a:rPr lang="en-US" dirty="0"/>
              <a:t>Retirees who do not currently carry vision may elect vision at the time of retirement if continuing group medical insurance.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47800"/>
            <a:ext cx="4463575" cy="4114799"/>
          </a:xfrm>
          <a:prstGeom prst="rect">
            <a:avLst/>
          </a:prstGeom>
        </p:spPr>
      </p:pic>
    </p:spTree>
    <p:extLst>
      <p:ext uri="{BB962C8B-B14F-4D97-AF65-F5344CB8AC3E}">
        <p14:creationId xmlns:p14="http://schemas.microsoft.com/office/powerpoint/2010/main" val="852695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148" y="209849"/>
            <a:ext cx="7772400" cy="1331976"/>
          </a:xfrm>
        </p:spPr>
        <p:txBody>
          <a:bodyPr>
            <a:normAutofit/>
          </a:bodyPr>
          <a:lstStyle/>
          <a:p>
            <a:pPr algn="ctr"/>
            <a:r>
              <a:rPr lang="en-US" dirty="0">
                <a:solidFill>
                  <a:schemeClr val="accent2"/>
                </a:solidFill>
              </a:rPr>
              <a:t>Retiree Insurance premiums</a:t>
            </a:r>
          </a:p>
        </p:txBody>
      </p:sp>
      <p:sp>
        <p:nvSpPr>
          <p:cNvPr id="3" name="Content Placeholder 2"/>
          <p:cNvSpPr>
            <a:spLocks noGrp="1"/>
          </p:cNvSpPr>
          <p:nvPr>
            <p:ph idx="1"/>
          </p:nvPr>
        </p:nvSpPr>
        <p:spPr>
          <a:xfrm>
            <a:off x="612648" y="1600199"/>
            <a:ext cx="8153400" cy="2819401"/>
          </a:xfrm>
        </p:spPr>
        <p:txBody>
          <a:bodyPr/>
          <a:lstStyle/>
          <a:p>
            <a:pPr marL="0" indent="0">
              <a:buNone/>
            </a:pPr>
            <a:r>
              <a:rPr lang="en-US" dirty="0">
                <a:solidFill>
                  <a:schemeClr val="accent2"/>
                </a:solidFill>
              </a:rPr>
              <a:t>TCRS members</a:t>
            </a:r>
          </a:p>
          <a:p>
            <a:r>
              <a:rPr lang="en-US" dirty="0"/>
              <a:t>Premium payments for medical, dental, and vision will be deducted from your TCRS monthly benefit prior to deposit. Life  insurance must be paid directly to vendor.</a:t>
            </a:r>
          </a:p>
          <a:p>
            <a:pPr marL="0" indent="0">
              <a:buNone/>
            </a:pPr>
            <a:r>
              <a:rPr lang="en-US" dirty="0">
                <a:solidFill>
                  <a:schemeClr val="accent2"/>
                </a:solidFill>
              </a:rPr>
              <a:t>ORP members</a:t>
            </a:r>
          </a:p>
          <a:p>
            <a:r>
              <a:rPr lang="en-US" dirty="0"/>
              <a:t> Must set up automatic bank drafts for insurance premium payments or use direct billing via the Benefits Administration.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114800"/>
            <a:ext cx="3556000" cy="1778000"/>
          </a:xfrm>
          <a:prstGeom prst="rect">
            <a:avLst/>
          </a:prstGeom>
        </p:spPr>
      </p:pic>
    </p:spTree>
    <p:extLst>
      <p:ext uri="{BB962C8B-B14F-4D97-AF65-F5344CB8AC3E}">
        <p14:creationId xmlns:p14="http://schemas.microsoft.com/office/powerpoint/2010/main" val="1256059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344168"/>
          </a:xfrm>
        </p:spPr>
        <p:txBody>
          <a:bodyPr/>
          <a:lstStyle/>
          <a:p>
            <a:pPr algn="ctr"/>
            <a:r>
              <a:rPr lang="en-US" dirty="0">
                <a:solidFill>
                  <a:schemeClr val="accent2"/>
                </a:solidFill>
              </a:rPr>
              <a:t>Continuing Optional Coverage(s)</a:t>
            </a:r>
          </a:p>
        </p:txBody>
      </p:sp>
      <p:sp>
        <p:nvSpPr>
          <p:cNvPr id="3" name="Content Placeholder 2"/>
          <p:cNvSpPr>
            <a:spLocks noGrp="1"/>
          </p:cNvSpPr>
          <p:nvPr>
            <p:ph idx="1"/>
          </p:nvPr>
        </p:nvSpPr>
        <p:spPr>
          <a:xfrm>
            <a:off x="685800" y="2121408"/>
            <a:ext cx="7772400" cy="3136392"/>
          </a:xfrm>
        </p:spPr>
        <p:txBody>
          <a:bodyPr/>
          <a:lstStyle/>
          <a:p>
            <a:pPr marL="0" indent="0">
              <a:buNone/>
            </a:pPr>
            <a:r>
              <a:rPr lang="en-US" dirty="0">
                <a:solidFill>
                  <a:schemeClr val="accent2"/>
                </a:solidFill>
              </a:rPr>
              <a:t>Flexible Spending</a:t>
            </a:r>
          </a:p>
          <a:p>
            <a:pPr lvl="1"/>
            <a:r>
              <a:rPr lang="en-US" sz="2000" dirty="0"/>
              <a:t>Employee’s must incur the expenses on or prior to the date of retirement.</a:t>
            </a:r>
          </a:p>
          <a:p>
            <a:pPr lvl="2"/>
            <a:r>
              <a:rPr lang="en-US" sz="1800" dirty="0"/>
              <a:t>You will have 90 days to submit documentation for reimbursement-if no card has been used.</a:t>
            </a:r>
          </a:p>
          <a:p>
            <a:pPr lvl="2"/>
            <a:r>
              <a:rPr lang="en-US" sz="1800" dirty="0"/>
              <a:t>Medical Expense debit card is disabled after retirement.</a:t>
            </a:r>
          </a:p>
          <a:p>
            <a:pPr lvl="2"/>
            <a:r>
              <a:rPr lang="en-US" sz="1800" dirty="0"/>
              <a:t>Any unused funds will be forfeited. </a:t>
            </a:r>
          </a:p>
          <a:p>
            <a:pPr marL="0" indent="0">
              <a:buNone/>
            </a:pPr>
            <a:r>
              <a:rPr lang="en-US" dirty="0">
                <a:solidFill>
                  <a:schemeClr val="accent2"/>
                </a:solidFill>
              </a:rPr>
              <a:t>		</a:t>
            </a:r>
          </a:p>
          <a:p>
            <a:pPr lvl="2"/>
            <a:endParaRPr lang="en-US" dirty="0">
              <a:solidFill>
                <a:schemeClr val="accent2"/>
              </a:solidFill>
            </a:endParaRPr>
          </a:p>
          <a:p>
            <a:pPr marL="685800" lvl="2" indent="0">
              <a:buNone/>
            </a:pPr>
            <a:endParaRPr lang="en-US" dirty="0"/>
          </a:p>
          <a:p>
            <a:pPr marL="685800" lvl="2" indent="0">
              <a:buNone/>
            </a:pPr>
            <a:endParaRPr lang="en-US" dirty="0"/>
          </a:p>
        </p:txBody>
      </p:sp>
    </p:spTree>
    <p:extLst>
      <p:ext uri="{BB962C8B-B14F-4D97-AF65-F5344CB8AC3E}">
        <p14:creationId xmlns:p14="http://schemas.microsoft.com/office/powerpoint/2010/main" val="2315805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344168"/>
          </a:xfrm>
        </p:spPr>
        <p:txBody>
          <a:bodyPr/>
          <a:lstStyle/>
          <a:p>
            <a:pPr algn="ctr"/>
            <a:r>
              <a:rPr lang="en-US" dirty="0">
                <a:solidFill>
                  <a:schemeClr val="accent2"/>
                </a:solidFill>
              </a:rPr>
              <a:t>Continuing Optional Coverage(s)</a:t>
            </a:r>
          </a:p>
        </p:txBody>
      </p:sp>
      <p:sp>
        <p:nvSpPr>
          <p:cNvPr id="3" name="Content Placeholder 2"/>
          <p:cNvSpPr>
            <a:spLocks noGrp="1"/>
          </p:cNvSpPr>
          <p:nvPr>
            <p:ph idx="1"/>
          </p:nvPr>
        </p:nvSpPr>
        <p:spPr>
          <a:xfrm>
            <a:off x="705998" y="1981200"/>
            <a:ext cx="7772400" cy="3517392"/>
          </a:xfrm>
        </p:spPr>
        <p:txBody>
          <a:bodyPr>
            <a:normAutofit lnSpcReduction="10000"/>
          </a:bodyPr>
          <a:lstStyle/>
          <a:p>
            <a:pPr marL="0" indent="0">
              <a:buNone/>
            </a:pPr>
            <a:r>
              <a:rPr lang="en-US" dirty="0">
                <a:solidFill>
                  <a:schemeClr val="accent2"/>
                </a:solidFill>
              </a:rPr>
              <a:t>Basic Term Life Insurance</a:t>
            </a:r>
          </a:p>
          <a:p>
            <a:pPr lvl="2"/>
            <a:r>
              <a:rPr lang="en-US" sz="1800" dirty="0"/>
              <a:t> Your coverage ends on the last day of the month following your separation of employment. </a:t>
            </a:r>
          </a:p>
          <a:p>
            <a:pPr lvl="2"/>
            <a:r>
              <a:rPr lang="en-US" sz="1800" dirty="0"/>
              <a:t>You will be entitled to enroll in an individual policy of life insurance offered by Minnesota Life. </a:t>
            </a:r>
          </a:p>
          <a:p>
            <a:pPr lvl="3"/>
            <a:r>
              <a:rPr lang="en-US" sz="1800" dirty="0"/>
              <a:t>Can port a portion of the insurance</a:t>
            </a:r>
          </a:p>
          <a:p>
            <a:pPr lvl="3"/>
            <a:r>
              <a:rPr lang="en-US" sz="1800" dirty="0"/>
              <a:t>No evidence of insurability will be required. </a:t>
            </a:r>
          </a:p>
          <a:p>
            <a:pPr lvl="3"/>
            <a:r>
              <a:rPr lang="en-US" sz="1800" dirty="0"/>
              <a:t>The basic term life insurance will be changed to a universal policy</a:t>
            </a:r>
          </a:p>
          <a:p>
            <a:pPr lvl="3"/>
            <a:r>
              <a:rPr lang="en-US" sz="1800" dirty="0"/>
              <a:t>The premium will be affected by the amount of the policy and your age.</a:t>
            </a:r>
          </a:p>
          <a:p>
            <a:pPr lvl="3"/>
            <a:r>
              <a:rPr lang="en-US" sz="1800" dirty="0"/>
              <a:t>Payment of premium will be made directly to Minnesota Life.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Continuing Optional Coverage(s)</a:t>
            </a:r>
          </a:p>
        </p:txBody>
      </p:sp>
      <p:sp>
        <p:nvSpPr>
          <p:cNvPr id="3" name="Content Placeholder 2"/>
          <p:cNvSpPr>
            <a:spLocks noGrp="1"/>
          </p:cNvSpPr>
          <p:nvPr>
            <p:ph idx="1"/>
          </p:nvPr>
        </p:nvSpPr>
        <p:spPr>
          <a:xfrm>
            <a:off x="685800" y="2121408"/>
            <a:ext cx="7772400" cy="2907792"/>
          </a:xfrm>
        </p:spPr>
        <p:txBody>
          <a:bodyPr>
            <a:normAutofit/>
          </a:bodyPr>
          <a:lstStyle/>
          <a:p>
            <a:pPr marL="0" indent="0">
              <a:buNone/>
            </a:pPr>
            <a:r>
              <a:rPr lang="en-US" dirty="0">
                <a:solidFill>
                  <a:schemeClr val="accent2"/>
                </a:solidFill>
              </a:rPr>
              <a:t>Optional Life Coverage(s)</a:t>
            </a:r>
          </a:p>
          <a:p>
            <a:pPr lvl="2"/>
            <a:r>
              <a:rPr lang="en-US" sz="2000" dirty="0"/>
              <a:t>Your coverage(s) end on the last day of the month in which you separate employment. </a:t>
            </a:r>
          </a:p>
          <a:p>
            <a:pPr lvl="2"/>
            <a:r>
              <a:rPr lang="en-US" sz="2000" dirty="0"/>
              <a:t>When you retire you  may have the option to continue your life insurance coverage by paying your premiums directly to Unum or Minnesota Life.   Either company will contact you at your last known address to let you know what options you may have to continue coverage. </a:t>
            </a:r>
          </a:p>
          <a:p>
            <a:pPr marL="685800" lvl="2" indent="0">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7800" y="230053"/>
            <a:ext cx="6960870" cy="1219200"/>
          </a:xfrm>
        </p:spPr>
        <p:txBody>
          <a:bodyPr>
            <a:normAutofit/>
          </a:bodyPr>
          <a:lstStyle/>
          <a:p>
            <a:pPr algn="ctr"/>
            <a:r>
              <a:rPr lang="en-US" sz="4800" dirty="0">
                <a:solidFill>
                  <a:schemeClr val="accent2"/>
                </a:solidFill>
              </a:rPr>
              <a:t>Can I work after I retire?</a:t>
            </a:r>
          </a:p>
        </p:txBody>
      </p:sp>
      <p:sp>
        <p:nvSpPr>
          <p:cNvPr id="2" name="TextBox 1"/>
          <p:cNvSpPr txBox="1"/>
          <p:nvPr/>
        </p:nvSpPr>
        <p:spPr>
          <a:xfrm>
            <a:off x="2514600" y="5410200"/>
            <a:ext cx="4572000" cy="1015663"/>
          </a:xfrm>
          <a:prstGeom prst="rect">
            <a:avLst/>
          </a:prstGeom>
          <a:noFill/>
        </p:spPr>
        <p:txBody>
          <a:bodyPr wrap="square" rtlCol="0">
            <a:spAutoFit/>
          </a:bodyPr>
          <a:lstStyle/>
          <a:p>
            <a:pPr algn="ctr"/>
            <a:r>
              <a:rPr lang="en-US" sz="6000" dirty="0">
                <a:solidFill>
                  <a:schemeClr val="accent2"/>
                </a:solidFill>
                <a:latin typeface="+mj-lt"/>
              </a:rPr>
              <a:t>YES!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373053"/>
            <a:ext cx="7467600" cy="35037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52600" y="1219200"/>
            <a:ext cx="6960870" cy="1447800"/>
          </a:xfrm>
        </p:spPr>
        <p:txBody>
          <a:bodyPr/>
          <a:lstStyle/>
          <a:p>
            <a:r>
              <a:rPr lang="en-US" dirty="0">
                <a:solidFill>
                  <a:schemeClr val="accent2"/>
                </a:solidFill>
              </a:rPr>
              <a:t>Selecting your Date</a:t>
            </a:r>
          </a:p>
        </p:txBody>
      </p:sp>
      <p:sp>
        <p:nvSpPr>
          <p:cNvPr id="8" name="Text Placeholder 7"/>
          <p:cNvSpPr>
            <a:spLocks noGrp="1"/>
          </p:cNvSpPr>
          <p:nvPr>
            <p:ph type="body" idx="1"/>
          </p:nvPr>
        </p:nvSpPr>
        <p:spPr>
          <a:xfrm>
            <a:off x="1363980" y="5020056"/>
            <a:ext cx="6789420" cy="771144"/>
          </a:xfrm>
        </p:spPr>
        <p:txBody>
          <a:bodyPr>
            <a:normAutofit/>
          </a:bodyPr>
          <a:lstStyle/>
          <a:p>
            <a:pPr algn="ctr"/>
            <a:r>
              <a:rPr lang="en-US" sz="2000" dirty="0"/>
              <a:t>What should you consider?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2667000"/>
            <a:ext cx="2743200" cy="20574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112520"/>
          </a:xfrm>
        </p:spPr>
        <p:txBody>
          <a:bodyPr/>
          <a:lstStyle/>
          <a:p>
            <a:r>
              <a:rPr lang="en-US" dirty="0">
                <a:solidFill>
                  <a:schemeClr val="accent2"/>
                </a:solidFill>
              </a:rPr>
              <a:t>Returning to work Post Retirement</a:t>
            </a:r>
          </a:p>
        </p:txBody>
      </p:sp>
      <p:sp>
        <p:nvSpPr>
          <p:cNvPr id="5" name="Text Placeholder 4"/>
          <p:cNvSpPr>
            <a:spLocks noGrp="1"/>
          </p:cNvSpPr>
          <p:nvPr>
            <p:ph type="body" idx="1"/>
          </p:nvPr>
        </p:nvSpPr>
        <p:spPr>
          <a:xfrm>
            <a:off x="533400" y="1773936"/>
            <a:ext cx="4114800" cy="640080"/>
          </a:xfrm>
        </p:spPr>
        <p:txBody>
          <a:bodyPr>
            <a:normAutofit/>
          </a:bodyPr>
          <a:lstStyle/>
          <a:p>
            <a:r>
              <a:rPr lang="en-US" dirty="0">
                <a:solidFill>
                  <a:schemeClr val="accent2"/>
                </a:solidFill>
              </a:rPr>
              <a:t>State of Tennessee Covered Employer</a:t>
            </a:r>
          </a:p>
        </p:txBody>
      </p:sp>
      <p:sp>
        <p:nvSpPr>
          <p:cNvPr id="3" name="Content Placeholder 2"/>
          <p:cNvSpPr>
            <a:spLocks noGrp="1"/>
          </p:cNvSpPr>
          <p:nvPr>
            <p:ph sz="half" idx="2"/>
          </p:nvPr>
        </p:nvSpPr>
        <p:spPr>
          <a:xfrm>
            <a:off x="304800" y="2590800"/>
            <a:ext cx="4343400" cy="3657600"/>
          </a:xfrm>
        </p:spPr>
        <p:txBody>
          <a:bodyPr>
            <a:normAutofit lnSpcReduction="10000"/>
          </a:bodyPr>
          <a:lstStyle/>
          <a:p>
            <a:pPr>
              <a:buNone/>
            </a:pPr>
            <a:r>
              <a:rPr lang="en-US" dirty="0"/>
              <a:t>	</a:t>
            </a:r>
            <a:r>
              <a:rPr lang="en-US" sz="2600" dirty="0"/>
              <a:t>Employees in both TCRS and ORP may work for a State of Tennessee covered Employer by completing a Temporary Employment Report; Post Retirement Contract (faculty only) annually. Must observe restrictions regarding hours worked, and income.</a:t>
            </a:r>
          </a:p>
        </p:txBody>
      </p:sp>
      <p:sp>
        <p:nvSpPr>
          <p:cNvPr id="6" name="Text Placeholder 5"/>
          <p:cNvSpPr>
            <a:spLocks noGrp="1"/>
          </p:cNvSpPr>
          <p:nvPr>
            <p:ph type="body" sz="quarter" idx="3"/>
          </p:nvPr>
        </p:nvSpPr>
        <p:spPr>
          <a:xfrm>
            <a:off x="5181600" y="1773936"/>
            <a:ext cx="3657600" cy="640080"/>
          </a:xfrm>
        </p:spPr>
        <p:txBody>
          <a:bodyPr/>
          <a:lstStyle/>
          <a:p>
            <a:pPr algn="ctr"/>
            <a:r>
              <a:rPr lang="en-US" dirty="0">
                <a:solidFill>
                  <a:schemeClr val="accent2"/>
                </a:solidFill>
              </a:rPr>
              <a:t>Restrictions</a:t>
            </a:r>
          </a:p>
        </p:txBody>
      </p:sp>
      <p:sp>
        <p:nvSpPr>
          <p:cNvPr id="4" name="Content Placeholder 3"/>
          <p:cNvSpPr>
            <a:spLocks noGrp="1"/>
          </p:cNvSpPr>
          <p:nvPr>
            <p:ph sz="quarter" idx="4"/>
          </p:nvPr>
        </p:nvSpPr>
        <p:spPr>
          <a:xfrm>
            <a:off x="5029200" y="2414016"/>
            <a:ext cx="3657600" cy="3834384"/>
          </a:xfrm>
        </p:spPr>
        <p:txBody>
          <a:bodyPr>
            <a:normAutofit fontScale="92500" lnSpcReduction="20000"/>
          </a:bodyPr>
          <a:lstStyle/>
          <a:p>
            <a:pPr>
              <a:spcBef>
                <a:spcPts val="1200"/>
              </a:spcBef>
            </a:pPr>
            <a:r>
              <a:rPr lang="en-US" dirty="0"/>
              <a:t>60 day waiting period( may be waived under certain circumstances)</a:t>
            </a:r>
          </a:p>
          <a:p>
            <a:r>
              <a:rPr lang="en-US" dirty="0"/>
              <a:t>No more than 960 hours (120 days) in a rolling 12 month period </a:t>
            </a:r>
          </a:p>
          <a:p>
            <a:r>
              <a:rPr lang="en-US" dirty="0"/>
              <a:t>Salary limitations of the Final Year’s Salary</a:t>
            </a:r>
          </a:p>
          <a:p>
            <a:pPr lvl="1"/>
            <a:r>
              <a:rPr lang="en-US" dirty="0"/>
              <a:t>Year 1-63.00%</a:t>
            </a:r>
          </a:p>
          <a:p>
            <a:pPr lvl="1"/>
            <a:r>
              <a:rPr lang="en-US" dirty="0"/>
              <a:t>Year 2-66.15%</a:t>
            </a:r>
          </a:p>
          <a:p>
            <a:pPr lvl="1"/>
            <a:r>
              <a:rPr lang="en-US" dirty="0"/>
              <a:t>Year 3-69.46%</a:t>
            </a:r>
          </a:p>
          <a:p>
            <a:pPr lvl="1"/>
            <a:r>
              <a:rPr lang="en-US" dirty="0"/>
              <a:t>Year 4-72.93%</a:t>
            </a:r>
          </a:p>
          <a:p>
            <a:pPr lvl="1"/>
            <a:r>
              <a:rPr lang="en-US" dirty="0"/>
              <a:t>Year 5-76.58%</a:t>
            </a:r>
          </a:p>
          <a:p>
            <a:pPr lvl="1"/>
            <a:r>
              <a:rPr lang="en-US" dirty="0"/>
              <a:t>Year 6-80.41%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6019800" cy="1066801"/>
          </a:xfrm>
        </p:spPr>
        <p:txBody>
          <a:bodyPr>
            <a:noAutofit/>
          </a:bodyPr>
          <a:lstStyle/>
          <a:p>
            <a:pPr algn="ctr"/>
            <a:r>
              <a:rPr lang="en-US" sz="3600" dirty="0">
                <a:solidFill>
                  <a:schemeClr val="accent2"/>
                </a:solidFill>
              </a:rPr>
              <a:t>Returning to work Post Retirement</a:t>
            </a:r>
          </a:p>
        </p:txBody>
      </p:sp>
      <p:sp>
        <p:nvSpPr>
          <p:cNvPr id="4" name="Content Placeholder 3"/>
          <p:cNvSpPr>
            <a:spLocks noGrp="1"/>
          </p:cNvSpPr>
          <p:nvPr>
            <p:ph idx="1"/>
          </p:nvPr>
        </p:nvSpPr>
        <p:spPr>
          <a:xfrm>
            <a:off x="533400" y="2286001"/>
            <a:ext cx="5410200" cy="2438400"/>
          </a:xfrm>
        </p:spPr>
        <p:txBody>
          <a:bodyPr/>
          <a:lstStyle/>
          <a:p>
            <a:pPr>
              <a:buNone/>
            </a:pPr>
            <a:r>
              <a:rPr lang="en-US" dirty="0"/>
              <a:t>	</a:t>
            </a:r>
          </a:p>
          <a:p>
            <a:pPr>
              <a:buNone/>
            </a:pPr>
            <a:r>
              <a:rPr lang="en-US" dirty="0"/>
              <a:t>	Employees in both TCRS and the ORP may work for a non-State of Tennessee employer with no restrictions.  If you are drawing your Social Security benefit you should speak with their office to determine if there are hour or income restrictions. </a:t>
            </a:r>
          </a:p>
        </p:txBody>
      </p:sp>
      <p:sp>
        <p:nvSpPr>
          <p:cNvPr id="3" name="Text Placeholder 2"/>
          <p:cNvSpPr>
            <a:spLocks noGrp="1"/>
          </p:cNvSpPr>
          <p:nvPr>
            <p:ph type="body" sz="half" idx="2"/>
          </p:nvPr>
        </p:nvSpPr>
        <p:spPr>
          <a:xfrm>
            <a:off x="1066800" y="1676400"/>
            <a:ext cx="4267200" cy="609600"/>
          </a:xfrm>
        </p:spPr>
        <p:txBody>
          <a:bodyPr>
            <a:noAutofit/>
          </a:bodyPr>
          <a:lstStyle/>
          <a:p>
            <a:pPr algn="ctr"/>
            <a:r>
              <a:rPr lang="en-US" sz="2000" dirty="0">
                <a:solidFill>
                  <a:schemeClr val="accent2"/>
                </a:solidFill>
              </a:rPr>
              <a:t>Non State of Tennessee Employer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Rectangle 72">
            <a:extLst>
              <a:ext uri="{FF2B5EF4-FFF2-40B4-BE49-F238E27FC236}">
                <a16:creationId xmlns:a16="http://schemas.microsoft.com/office/drawing/2014/main" id="{DCC0DCE3-8753-43BB-86D2-6452D91E4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5" name="Rectangle 74">
            <a:extLst>
              <a:ext uri="{FF2B5EF4-FFF2-40B4-BE49-F238E27FC236}">
                <a16:creationId xmlns:a16="http://schemas.microsoft.com/office/drawing/2014/main" id="{D28BC7A6-65CA-4655-8641-7BDE9699B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Rectangle 76">
            <a:extLst>
              <a:ext uri="{FF2B5EF4-FFF2-40B4-BE49-F238E27FC236}">
                <a16:creationId xmlns:a16="http://schemas.microsoft.com/office/drawing/2014/main" id="{58755CF4-45A8-4971-A14E-D6DE02B4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7" name="Group 78">
            <a:extLst>
              <a:ext uri="{FF2B5EF4-FFF2-40B4-BE49-F238E27FC236}">
                <a16:creationId xmlns:a16="http://schemas.microsoft.com/office/drawing/2014/main" id="{421F62D5-850C-4310-A813-747E46433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80" name="Oval 79">
              <a:extLst>
                <a:ext uri="{FF2B5EF4-FFF2-40B4-BE49-F238E27FC236}">
                  <a16:creationId xmlns:a16="http://schemas.microsoft.com/office/drawing/2014/main" id="{CAD4B505-4A68-456B-9AFD-344192BE9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A7F9A339-5395-403B-B163-DFDDD9E09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58" name="Rectangle 82">
            <a:extLst>
              <a:ext uri="{FF2B5EF4-FFF2-40B4-BE49-F238E27FC236}">
                <a16:creationId xmlns:a16="http://schemas.microsoft.com/office/drawing/2014/main" id="{0459C7A8-9F3A-4BFD-AB69-3F23A8D94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715" y="-1"/>
            <a:ext cx="915543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9" name="Rectangle 84">
            <a:extLst>
              <a:ext uri="{FF2B5EF4-FFF2-40B4-BE49-F238E27FC236}">
                <a16:creationId xmlns:a16="http://schemas.microsoft.com/office/drawing/2014/main" id="{7C0FA09C-1B86-4BC1-8793-3DC3ECCC9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7"/>
            <a:ext cx="9144000" cy="261046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788670" y="4355692"/>
            <a:ext cx="6814455" cy="1472224"/>
          </a:xfrm>
        </p:spPr>
        <p:txBody>
          <a:bodyPr vert="horz" lIns="91440" tIns="45720" rIns="91440" bIns="45720" rtlCol="0" anchor="b">
            <a:normAutofit/>
          </a:bodyPr>
          <a:lstStyle/>
          <a:p>
            <a:r>
              <a:rPr lang="en-US" kern="1200" cap="all" baseline="0" dirty="0">
                <a:solidFill>
                  <a:schemeClr val="accent2"/>
                </a:solidFill>
                <a:latin typeface="+mj-lt"/>
                <a:ea typeface="+mj-ea"/>
                <a:cs typeface="+mj-cs"/>
              </a:rPr>
              <a:t>UTHSC Retiree Perks</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591" y="474800"/>
            <a:ext cx="3433747" cy="3451003"/>
          </a:xfrm>
          <a:prstGeom prst="rect">
            <a:avLst/>
          </a:prstGeom>
        </p:spPr>
      </p:pic>
      <p:pic>
        <p:nvPicPr>
          <p:cNvPr id="2052" name="Picture 4" descr="C:\Documents and Settings\djacks24\Local Settings\Temporary Internet Files\Content.IE5\IGEFP6RC\MP90044236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4671" y="663328"/>
            <a:ext cx="3915855" cy="3073946"/>
          </a:xfrm>
          <a:prstGeom prst="rect">
            <a:avLst/>
          </a:prstGeom>
          <a:solidFill>
            <a:srgbClr val="FFFFFF">
              <a:shade val="85000"/>
            </a:srgbClr>
          </a:solidFill>
          <a:extLst/>
        </p:spPr>
      </p:pic>
      <p:grpSp>
        <p:nvGrpSpPr>
          <p:cNvPr id="2060" name="Group 86">
            <a:extLst>
              <a:ext uri="{FF2B5EF4-FFF2-40B4-BE49-F238E27FC236}">
                <a16:creationId xmlns:a16="http://schemas.microsoft.com/office/drawing/2014/main" id="{A560C308-AF88-4E6B-B601-74A5B889E5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84192" y="5111496"/>
            <a:ext cx="810678" cy="1080902"/>
            <a:chOff x="9685338" y="4460675"/>
            <a:chExt cx="1080904" cy="1080902"/>
          </a:xfrm>
        </p:grpSpPr>
        <p:sp>
          <p:nvSpPr>
            <p:cNvPr id="88" name="Oval 87">
              <a:extLst>
                <a:ext uri="{FF2B5EF4-FFF2-40B4-BE49-F238E27FC236}">
                  <a16:creationId xmlns:a16="http://schemas.microsoft.com/office/drawing/2014/main" id="{6C989C99-37FA-4068-B9DC-2E0199A20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9" name="Oval 88">
              <a:extLst>
                <a:ext uri="{FF2B5EF4-FFF2-40B4-BE49-F238E27FC236}">
                  <a16:creationId xmlns:a16="http://schemas.microsoft.com/office/drawing/2014/main" id="{57DA07CC-C857-4245-BE87-DBEDE8BC6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115568"/>
          </a:xfrm>
        </p:spPr>
        <p:txBody>
          <a:bodyPr/>
          <a:lstStyle/>
          <a:p>
            <a:pPr algn="ctr"/>
            <a:r>
              <a:rPr lang="en-US" dirty="0">
                <a:solidFill>
                  <a:schemeClr val="accent2"/>
                </a:solidFill>
              </a:rPr>
              <a:t>UT Retiree Perks</a:t>
            </a:r>
          </a:p>
        </p:txBody>
      </p:sp>
      <p:sp>
        <p:nvSpPr>
          <p:cNvPr id="6" name="Text Placeholder 5"/>
          <p:cNvSpPr>
            <a:spLocks noGrp="1"/>
          </p:cNvSpPr>
          <p:nvPr>
            <p:ph type="body" idx="1"/>
          </p:nvPr>
        </p:nvSpPr>
        <p:spPr>
          <a:xfrm>
            <a:off x="609600" y="1752600"/>
            <a:ext cx="8077200" cy="640080"/>
          </a:xfrm>
        </p:spPr>
        <p:txBody>
          <a:bodyPr/>
          <a:lstStyle/>
          <a:p>
            <a:r>
              <a:rPr lang="en-US" dirty="0"/>
              <a:t>Retiree’s are eligible for the following benefits</a:t>
            </a:r>
          </a:p>
        </p:txBody>
      </p:sp>
      <p:sp>
        <p:nvSpPr>
          <p:cNvPr id="3" name="Content Placeholder 2"/>
          <p:cNvSpPr>
            <a:spLocks noGrp="1"/>
          </p:cNvSpPr>
          <p:nvPr>
            <p:ph sz="half" idx="2"/>
          </p:nvPr>
        </p:nvSpPr>
        <p:spPr>
          <a:xfrm>
            <a:off x="609600" y="2438400"/>
            <a:ext cx="8077200" cy="4267200"/>
          </a:xfrm>
        </p:spPr>
        <p:txBody>
          <a:bodyPr>
            <a:normAutofit fontScale="55000" lnSpcReduction="20000"/>
          </a:bodyPr>
          <a:lstStyle/>
          <a:p>
            <a:pPr>
              <a:buNone/>
            </a:pPr>
            <a:r>
              <a:rPr lang="en-US" dirty="0"/>
              <a:t>	</a:t>
            </a:r>
            <a:r>
              <a:rPr lang="en-US" sz="4000" dirty="0"/>
              <a:t>Additional details provided at the time of retirement consultation.  </a:t>
            </a:r>
          </a:p>
          <a:p>
            <a:pPr lvl="1"/>
            <a:r>
              <a:rPr lang="en-US" sz="4000" dirty="0"/>
              <a:t>Education Assistance for retiree’s and their dependents**</a:t>
            </a:r>
          </a:p>
          <a:p>
            <a:pPr lvl="2"/>
            <a:r>
              <a:rPr lang="en-US" sz="3500" dirty="0"/>
              <a:t>Retiree- lifetime</a:t>
            </a:r>
          </a:p>
          <a:p>
            <a:pPr lvl="2"/>
            <a:r>
              <a:rPr lang="en-US" sz="3500" dirty="0"/>
              <a:t>Dependents- 5 years after retirement or for dependent children age 27 </a:t>
            </a:r>
          </a:p>
          <a:p>
            <a:pPr lvl="1"/>
            <a:r>
              <a:rPr lang="en-US" sz="4200" dirty="0"/>
              <a:t>Email** </a:t>
            </a:r>
          </a:p>
          <a:p>
            <a:pPr lvl="1"/>
            <a:r>
              <a:rPr lang="en-US" sz="4000" dirty="0"/>
              <a:t>Use of UT Health Services- </a:t>
            </a:r>
            <a:r>
              <a:rPr lang="en-US" sz="4000" i="1" dirty="0"/>
              <a:t>for retirees under age 65 who continued the State group insurance plan.</a:t>
            </a:r>
          </a:p>
          <a:p>
            <a:pPr lvl="1"/>
            <a:r>
              <a:rPr lang="en-US" sz="4000" dirty="0"/>
              <a:t>Use of the Fitness Center*</a:t>
            </a:r>
          </a:p>
          <a:p>
            <a:pPr lvl="1"/>
            <a:r>
              <a:rPr lang="en-US" sz="4000" dirty="0"/>
              <a:t>State Park discount*</a:t>
            </a:r>
          </a:p>
          <a:p>
            <a:pPr lvl="1"/>
            <a:r>
              <a:rPr lang="en-US" sz="4000" dirty="0"/>
              <a:t>Employee Appreciation</a:t>
            </a:r>
          </a:p>
          <a:p>
            <a:pPr lvl="1"/>
            <a:r>
              <a:rPr lang="en-US" sz="4000" dirty="0"/>
              <a:t>Join the Retiree Association</a:t>
            </a:r>
          </a:p>
          <a:p>
            <a:pPr lvl="2">
              <a:buNone/>
            </a:pPr>
            <a:endParaRPr lang="en-US" dirty="0"/>
          </a:p>
          <a:p>
            <a:pPr lvl="2">
              <a:buNone/>
            </a:pPr>
            <a:r>
              <a:rPr lang="en-US" dirty="0"/>
              <a:t>*With retiree ID badge		</a:t>
            </a:r>
          </a:p>
          <a:p>
            <a:pPr lvl="2">
              <a:buNone/>
            </a:pPr>
            <a:r>
              <a:rPr lang="en-US" dirty="0"/>
              <a:t>**With 10 years of creditable service</a:t>
            </a:r>
          </a:p>
          <a:p>
            <a:pPr lvl="2"/>
            <a:endParaRPr lang="en-US" dirty="0"/>
          </a:p>
          <a:p>
            <a:pPr lvl="2"/>
            <a:endParaRPr lang="en-US" dirty="0"/>
          </a:p>
          <a:p>
            <a:pPr lvl="2"/>
            <a:endParaRPr lang="en-US" dirty="0"/>
          </a:p>
          <a:p>
            <a:pPr algn="ctr">
              <a:buNone/>
            </a:pPr>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FC10B2-BCD5-46E2-A2E0-F714BE70C5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C2962D-5AA6-4EB0-9A2C-F385BF76A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96A65C-A88E-4E6C-9882-A77D52FC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D656BC9-D198-47EB-BF65-7B922CED41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15" name="Oval 14">
              <a:extLst>
                <a:ext uri="{FF2B5EF4-FFF2-40B4-BE49-F238E27FC236}">
                  <a16:creationId xmlns:a16="http://schemas.microsoft.com/office/drawing/2014/main" id="{9C92DB27-596D-48D1-BB72-94081C9C1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9AF33BFF-A87A-4022-BFF0-6C6E10173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8" name="Rectangle 17">
            <a:extLst>
              <a:ext uri="{FF2B5EF4-FFF2-40B4-BE49-F238E27FC236}">
                <a16:creationId xmlns:a16="http://schemas.microsoft.com/office/drawing/2014/main" id="{AA184731-2495-4C5E-84D7-045E260A3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a:extLst>
              <a:ext uri="{FF2B5EF4-FFF2-40B4-BE49-F238E27FC236}">
                <a16:creationId xmlns:a16="http://schemas.microsoft.com/office/drawing/2014/main" id="{1BDA4DC5-9C94-4C6C-A12F-2E0C8D69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9144000" cy="2610465"/>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788670" y="4355692"/>
            <a:ext cx="6814455" cy="1472224"/>
          </a:xfrm>
        </p:spPr>
        <p:txBody>
          <a:bodyPr vert="horz" lIns="91440" tIns="45720" rIns="91440" bIns="45720" rtlCol="0" anchor="b">
            <a:normAutofit/>
          </a:bodyPr>
          <a:lstStyle/>
          <a:p>
            <a:pPr algn="ctr"/>
            <a:r>
              <a:rPr lang="en-US" kern="1200" cap="all" baseline="0" dirty="0">
                <a:solidFill>
                  <a:schemeClr val="accent2"/>
                </a:solidFill>
                <a:latin typeface="+mj-lt"/>
                <a:ea typeface="+mj-ea"/>
                <a:cs typeface="+mj-cs"/>
              </a:rPr>
              <a:t>What now?</a:t>
            </a:r>
          </a:p>
        </p:txBody>
      </p:sp>
      <p:pic>
        <p:nvPicPr>
          <p:cNvPr id="2" name="Picture 1" descr="A couple of street signs on a pole&#10;&#10;Description automatically generated"/>
          <p:cNvPicPr>
            <a:picLocks noChangeAspect="1"/>
          </p:cNvPicPr>
          <p:nvPr/>
        </p:nvPicPr>
        <p:blipFill rotWithShape="1">
          <a:blip r:embed="rId7" cstate="print">
            <a:extLst>
              <a:ext uri="{28A0092B-C50C-407E-A947-70E740481C1C}">
                <a14:useLocalDpi xmlns:a14="http://schemas.microsoft.com/office/drawing/2010/main" val="0"/>
              </a:ext>
            </a:extLst>
          </a:blip>
          <a:srcRect t="27218" r="-2" b="11867"/>
          <a:stretch/>
        </p:blipFill>
        <p:spPr>
          <a:xfrm>
            <a:off x="476592" y="640080"/>
            <a:ext cx="8187348" cy="3316489"/>
          </a:xfrm>
          <a:prstGeom prst="rect">
            <a:avLst/>
          </a:prstGeom>
        </p:spPr>
      </p:pic>
      <p:grpSp>
        <p:nvGrpSpPr>
          <p:cNvPr id="22" name="Group 21">
            <a:extLst>
              <a:ext uri="{FF2B5EF4-FFF2-40B4-BE49-F238E27FC236}">
                <a16:creationId xmlns:a16="http://schemas.microsoft.com/office/drawing/2014/main" id="{CB1E5C71-0EB0-4D54-8D8A-3F99A1696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84192" y="5111496"/>
            <a:ext cx="810678" cy="1080902"/>
            <a:chOff x="9685338" y="4460675"/>
            <a:chExt cx="1080904" cy="1080902"/>
          </a:xfrm>
        </p:grpSpPr>
        <p:sp>
          <p:nvSpPr>
            <p:cNvPr id="23" name="Oval 22">
              <a:extLst>
                <a:ext uri="{FF2B5EF4-FFF2-40B4-BE49-F238E27FC236}">
                  <a16:creationId xmlns:a16="http://schemas.microsoft.com/office/drawing/2014/main" id="{6147C6D7-07CB-4821-9F9F-6D0374810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64748738-A09C-4DCD-A808-FA8B235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07088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5715000" cy="1331976"/>
          </a:xfrm>
        </p:spPr>
        <p:txBody>
          <a:bodyPr/>
          <a:lstStyle/>
          <a:p>
            <a:pPr algn="ctr"/>
            <a:r>
              <a:rPr lang="en-US">
                <a:solidFill>
                  <a:schemeClr val="accent2"/>
                </a:solidFill>
              </a:rPr>
              <a:t>Beginning the Process</a:t>
            </a:r>
            <a:endParaRPr lang="en-US" dirty="0">
              <a:solidFill>
                <a:schemeClr val="accent2"/>
              </a:solidFill>
            </a:endParaRPr>
          </a:p>
        </p:txBody>
      </p:sp>
      <p:sp>
        <p:nvSpPr>
          <p:cNvPr id="3" name="Text Placeholder 1"/>
          <p:cNvSpPr txBox="1">
            <a:spLocks/>
          </p:cNvSpPr>
          <p:nvPr/>
        </p:nvSpPr>
        <p:spPr>
          <a:xfrm>
            <a:off x="457200" y="2438400"/>
            <a:ext cx="7848600" cy="3581400"/>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000"/>
              <a:t>It is advisable to begin your retirement process 12 months prior to your expected retirement date.</a:t>
            </a:r>
          </a:p>
          <a:p>
            <a:pPr lvl="1">
              <a:buClr>
                <a:schemeClr val="accent2"/>
              </a:buClr>
              <a:buSzPct val="85000"/>
              <a:buFont typeface="Wingdings" panose="05000000000000000000" pitchFamily="2" charset="2"/>
              <a:buChar char="§"/>
            </a:pPr>
            <a:r>
              <a:rPr lang="en-US" sz="1700"/>
              <a:t>Begin to prepare by lowering debt</a:t>
            </a:r>
          </a:p>
          <a:p>
            <a:pPr lvl="1">
              <a:buClr>
                <a:schemeClr val="accent2"/>
              </a:buClr>
              <a:buSzPct val="86000"/>
              <a:buFont typeface="Wingdings" panose="05000000000000000000" pitchFamily="2" charset="2"/>
              <a:buChar char="§"/>
            </a:pPr>
            <a:r>
              <a:rPr lang="en-US" sz="1700"/>
              <a:t>Make large purchases while you are still employed (car, appliances, home renovations).</a:t>
            </a:r>
          </a:p>
          <a:p>
            <a:pPr lvl="1">
              <a:buClr>
                <a:schemeClr val="accent2"/>
              </a:buClr>
              <a:buSzPct val="85000"/>
              <a:buFont typeface="Wingdings" panose="05000000000000000000" pitchFamily="2" charset="2"/>
              <a:buChar char="§"/>
            </a:pPr>
            <a:r>
              <a:rPr lang="en-US" sz="1700"/>
              <a:t>Consider impact on income and taxes</a:t>
            </a:r>
          </a:p>
          <a:p>
            <a:pPr lvl="1">
              <a:buClr>
                <a:schemeClr val="accent2"/>
              </a:buClr>
              <a:buSzPct val="85000"/>
              <a:buFont typeface="Wingdings" panose="05000000000000000000" pitchFamily="2" charset="2"/>
              <a:buChar char="§"/>
            </a:pPr>
            <a:r>
              <a:rPr lang="en-US" sz="1700"/>
              <a:t>Decide what you would like to do after retirement (volunteer, part-time work, second career)</a:t>
            </a:r>
          </a:p>
          <a:p>
            <a:pPr lvl="1">
              <a:buClr>
                <a:schemeClr val="accent2"/>
              </a:buClr>
              <a:buSzPct val="85000"/>
              <a:buFont typeface="Wingdings" panose="05000000000000000000" pitchFamily="2" charset="2"/>
              <a:buChar char="§"/>
            </a:pPr>
            <a:r>
              <a:rPr lang="en-US" sz="1700"/>
              <a:t>Do you have hobbies or leisure activities?</a:t>
            </a:r>
          </a:p>
          <a:p>
            <a:pPr lvl="1">
              <a:buClr>
                <a:schemeClr val="accent2"/>
              </a:buClr>
              <a:buSzPct val="85000"/>
              <a:buFont typeface="Wingdings" panose="05000000000000000000" pitchFamily="2" charset="2"/>
              <a:buChar char="§"/>
            </a:pPr>
            <a:r>
              <a:rPr lang="en-US" sz="1700"/>
              <a:t>Review wills, trusts, and insurance needs</a:t>
            </a:r>
            <a:endParaRPr lang="en-US" sz="1700" dirty="0"/>
          </a:p>
        </p:txBody>
      </p:sp>
    </p:spTree>
    <p:extLst>
      <p:ext uri="{BB962C8B-B14F-4D97-AF65-F5344CB8AC3E}">
        <p14:creationId xmlns:p14="http://schemas.microsoft.com/office/powerpoint/2010/main" val="18795103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1066800"/>
          </a:xfrm>
        </p:spPr>
        <p:txBody>
          <a:bodyPr>
            <a:normAutofit/>
          </a:bodyPr>
          <a:lstStyle/>
          <a:p>
            <a:r>
              <a:rPr lang="en-US" dirty="0">
                <a:solidFill>
                  <a:schemeClr val="accent2"/>
                </a:solidFill>
              </a:rPr>
              <a:t>Schedule a personal appointment</a:t>
            </a:r>
          </a:p>
        </p:txBody>
      </p:sp>
      <p:sp>
        <p:nvSpPr>
          <p:cNvPr id="3" name="Content Placeholder 2"/>
          <p:cNvSpPr>
            <a:spLocks noGrp="1"/>
          </p:cNvSpPr>
          <p:nvPr>
            <p:ph idx="1"/>
          </p:nvPr>
        </p:nvSpPr>
        <p:spPr>
          <a:xfrm>
            <a:off x="381000" y="1600200"/>
            <a:ext cx="4949952" cy="4876800"/>
          </a:xfrm>
        </p:spPr>
        <p:txBody>
          <a:bodyPr>
            <a:normAutofit/>
          </a:bodyPr>
          <a:lstStyle/>
          <a:p>
            <a:pPr algn="ctr">
              <a:buNone/>
            </a:pPr>
            <a:r>
              <a:rPr lang="en-US" dirty="0"/>
              <a:t>	</a:t>
            </a:r>
            <a:r>
              <a:rPr lang="en-US" sz="2400" dirty="0"/>
              <a:t>It is best to set up a personal appointment for retirement counseling 3 for TCRS and 2-3 months for ORP prior to your retirement date. By setting up an appointment we can gather all relevant information regarding your retirement and answer all of your questions. To set up an appointment please call </a:t>
            </a:r>
          </a:p>
          <a:p>
            <a:pPr algn="ctr">
              <a:buNone/>
            </a:pPr>
            <a:r>
              <a:rPr lang="en-US" sz="2400"/>
              <a:t>901-448-8547 </a:t>
            </a:r>
            <a:r>
              <a:rPr lang="en-US" sz="2400" dirty="0"/>
              <a:t>or</a:t>
            </a:r>
          </a:p>
          <a:p>
            <a:pPr algn="ctr">
              <a:buNone/>
            </a:pPr>
            <a:r>
              <a:rPr lang="en-US" sz="2400" dirty="0"/>
              <a:t> email: djacks24@uthsc.edu.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438400"/>
            <a:ext cx="3568700" cy="356141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14" name="Rectangle 158">
            <a:extLst>
              <a:ext uri="{FF2B5EF4-FFF2-40B4-BE49-F238E27FC236}">
                <a16:creationId xmlns:a16="http://schemas.microsoft.com/office/drawing/2014/main" id="{8363C3DA-5063-4048-965B-F5FDB35CC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15" name="Rectangle 160">
            <a:extLst>
              <a:ext uri="{FF2B5EF4-FFF2-40B4-BE49-F238E27FC236}">
                <a16:creationId xmlns:a16="http://schemas.microsoft.com/office/drawing/2014/main" id="{4BE79ECB-20D1-486E-B39D-0F98D69BE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6" name="Rectangle 162">
            <a:extLst>
              <a:ext uri="{FF2B5EF4-FFF2-40B4-BE49-F238E27FC236}">
                <a16:creationId xmlns:a16="http://schemas.microsoft.com/office/drawing/2014/main" id="{E2F1DBD8-7930-4EF6-AF8F-F6A674303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4102" y="1110053"/>
            <a:ext cx="2539778" cy="458030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50076" y="1432223"/>
            <a:ext cx="2113813" cy="3357976"/>
          </a:xfrm>
        </p:spPr>
        <p:txBody>
          <a:bodyPr>
            <a:normAutofit/>
          </a:bodyPr>
          <a:lstStyle/>
          <a:p>
            <a:r>
              <a:rPr lang="en-US" sz="4400"/>
              <a:t>If you plan Ahead….</a:t>
            </a:r>
          </a:p>
        </p:txBody>
      </p:sp>
      <p:sp>
        <p:nvSpPr>
          <p:cNvPr id="3" name="Subtitle 2"/>
          <p:cNvSpPr>
            <a:spLocks noGrp="1"/>
          </p:cNvSpPr>
          <p:nvPr>
            <p:ph type="subTitle" idx="1"/>
          </p:nvPr>
        </p:nvSpPr>
        <p:spPr>
          <a:xfrm>
            <a:off x="6150076" y="4790198"/>
            <a:ext cx="2113814" cy="687058"/>
          </a:xfrm>
        </p:spPr>
        <p:txBody>
          <a:bodyPr>
            <a:normAutofit/>
          </a:bodyPr>
          <a:lstStyle/>
          <a:p>
            <a:r>
              <a:rPr lang="en-US" sz="1400"/>
              <a:t>This could be YOU!!</a:t>
            </a:r>
          </a:p>
        </p:txBody>
      </p:sp>
      <p:pic>
        <p:nvPicPr>
          <p:cNvPr id="5" name="Picture 6" descr="Related image">
            <a:extLst>
              <a:ext uri="{FF2B5EF4-FFF2-40B4-BE49-F238E27FC236}">
                <a16:creationId xmlns:a16="http://schemas.microsoft.com/office/drawing/2014/main" id="{10D38EC7-D825-4569-A208-1A06C47BC0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136" r="10543" b="1"/>
          <a:stretch/>
        </p:blipFill>
        <p:spPr bwMode="auto">
          <a:xfrm>
            <a:off x="690624" y="1328839"/>
            <a:ext cx="4985547" cy="4131686"/>
          </a:xfrm>
          <a:prstGeom prst="rect">
            <a:avLst/>
          </a:prstGeom>
          <a:noFill/>
          <a:extLst>
            <a:ext uri="{909E8E84-426E-40DD-AFC4-6F175D3DCCD1}">
              <a14:hiddenFill xmlns:a14="http://schemas.microsoft.com/office/drawing/2010/main">
                <a:solidFill>
                  <a:srgbClr val="FFFFFF"/>
                </a:solidFill>
              </a14:hiddenFill>
            </a:ext>
          </a:extLst>
        </p:spPr>
      </p:pic>
      <p:sp>
        <p:nvSpPr>
          <p:cNvPr id="165" name="Rectangle 164">
            <a:extLst>
              <a:ext uri="{FF2B5EF4-FFF2-40B4-BE49-F238E27FC236}">
                <a16:creationId xmlns:a16="http://schemas.microsoft.com/office/drawing/2014/main" id="{F39044D3-8725-4D57-BD64-A96E7C271A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a:extLst>
              <a:ext uri="{FF2B5EF4-FFF2-40B4-BE49-F238E27FC236}">
                <a16:creationId xmlns:a16="http://schemas.microsoft.com/office/drawing/2014/main" id="{8DCC089B-F750-4C12-822F-DF53F4DD36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168" name="Oval 167">
              <a:extLst>
                <a:ext uri="{FF2B5EF4-FFF2-40B4-BE49-F238E27FC236}">
                  <a16:creationId xmlns:a16="http://schemas.microsoft.com/office/drawing/2014/main" id="{3CDC7132-9021-4F21-AE5A-9B9B90C98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9" name="Oval 168">
              <a:extLst>
                <a:ext uri="{FF2B5EF4-FFF2-40B4-BE49-F238E27FC236}">
                  <a16:creationId xmlns:a16="http://schemas.microsoft.com/office/drawing/2014/main" id="{00D011B8-BF69-4B6B-B3D2-F1BA771086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031551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Questions?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46350" y="2120900"/>
            <a:ext cx="4051300" cy="4051300"/>
          </a:xfrm>
        </p:spPr>
      </p:pic>
    </p:spTree>
    <p:extLst>
      <p:ext uri="{BB962C8B-B14F-4D97-AF65-F5344CB8AC3E}">
        <p14:creationId xmlns:p14="http://schemas.microsoft.com/office/powerpoint/2010/main" val="767885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029" y="265176"/>
            <a:ext cx="7772400" cy="877824"/>
          </a:xfrm>
        </p:spPr>
        <p:txBody>
          <a:bodyPr/>
          <a:lstStyle/>
          <a:p>
            <a:pPr algn="ctr"/>
            <a:r>
              <a:rPr lang="en-US" dirty="0"/>
              <a:t>Providers</a:t>
            </a:r>
          </a:p>
        </p:txBody>
      </p:sp>
      <p:sp>
        <p:nvSpPr>
          <p:cNvPr id="5" name="Text Placeholder 4"/>
          <p:cNvSpPr>
            <a:spLocks noGrp="1"/>
          </p:cNvSpPr>
          <p:nvPr>
            <p:ph type="body" idx="1"/>
          </p:nvPr>
        </p:nvSpPr>
        <p:spPr>
          <a:xfrm>
            <a:off x="900629" y="1143000"/>
            <a:ext cx="3657600" cy="553598"/>
          </a:xfrm>
        </p:spPr>
        <p:txBody>
          <a:bodyPr/>
          <a:lstStyle/>
          <a:p>
            <a:pPr algn="ctr"/>
            <a:r>
              <a:rPr lang="en-US" dirty="0"/>
              <a:t>TCRS and Empower </a:t>
            </a:r>
          </a:p>
        </p:txBody>
      </p:sp>
      <p:sp>
        <p:nvSpPr>
          <p:cNvPr id="3" name="Content Placeholder 2"/>
          <p:cNvSpPr>
            <a:spLocks noGrp="1"/>
          </p:cNvSpPr>
          <p:nvPr>
            <p:ph sz="half" idx="2"/>
          </p:nvPr>
        </p:nvSpPr>
        <p:spPr>
          <a:xfrm>
            <a:off x="762000" y="1981200"/>
            <a:ext cx="3657600" cy="2952337"/>
          </a:xfrm>
        </p:spPr>
        <p:txBody>
          <a:bodyPr>
            <a:normAutofit/>
          </a:bodyPr>
          <a:lstStyle/>
          <a:p>
            <a:pPr marL="274320" lvl="1" indent="0">
              <a:buNone/>
            </a:pPr>
            <a:r>
              <a:rPr lang="en-US" dirty="0"/>
              <a:t>TCRS website</a:t>
            </a:r>
          </a:p>
          <a:p>
            <a:pPr lvl="1"/>
            <a:r>
              <a:rPr lang="en-US" dirty="0">
                <a:hlinkClick r:id="rId3"/>
              </a:rPr>
              <a:t>http://www.treasury.state.tn.us/tcrs/index.html</a:t>
            </a:r>
            <a:endParaRPr lang="en-US" dirty="0"/>
          </a:p>
          <a:p>
            <a:pPr lvl="1"/>
            <a:r>
              <a:rPr lang="en-US" dirty="0"/>
              <a:t>Forms</a:t>
            </a:r>
          </a:p>
          <a:p>
            <a:pPr lvl="1"/>
            <a:r>
              <a:rPr lang="en-US" dirty="0"/>
              <a:t>You may contact TCRS/Empower directly</a:t>
            </a:r>
          </a:p>
          <a:p>
            <a:pPr lvl="1"/>
            <a:r>
              <a:rPr lang="en-US" dirty="0"/>
              <a:t> 1-800-770-8277</a:t>
            </a:r>
          </a:p>
          <a:p>
            <a:pPr lvl="1"/>
            <a:r>
              <a:rPr lang="en-US" sz="2000" dirty="0">
                <a:hlinkClick r:id="rId4"/>
              </a:rPr>
              <a:t>https://retirereadytn.gwrs.com/login.do</a:t>
            </a:r>
            <a:endParaRPr lang="en-US" sz="2000" dirty="0"/>
          </a:p>
          <a:p>
            <a:pPr marL="274320" lvl="1" indent="0">
              <a:buNone/>
            </a:pPr>
            <a:endParaRPr lang="en-US" sz="2000" dirty="0"/>
          </a:p>
        </p:txBody>
      </p:sp>
      <p:sp>
        <p:nvSpPr>
          <p:cNvPr id="6" name="Text Placeholder 5"/>
          <p:cNvSpPr>
            <a:spLocks noGrp="1"/>
          </p:cNvSpPr>
          <p:nvPr>
            <p:ph type="body" sz="quarter" idx="3"/>
          </p:nvPr>
        </p:nvSpPr>
        <p:spPr>
          <a:xfrm>
            <a:off x="4796537" y="1219200"/>
            <a:ext cx="3657600" cy="511550"/>
          </a:xfrm>
        </p:spPr>
        <p:txBody>
          <a:bodyPr/>
          <a:lstStyle/>
          <a:p>
            <a:pPr algn="ctr"/>
            <a:r>
              <a:rPr lang="en-US" dirty="0"/>
              <a:t>ORP</a:t>
            </a:r>
          </a:p>
        </p:txBody>
      </p:sp>
      <p:sp>
        <p:nvSpPr>
          <p:cNvPr id="8" name="Content Placeholder 2"/>
          <p:cNvSpPr>
            <a:spLocks noGrp="1"/>
          </p:cNvSpPr>
          <p:nvPr>
            <p:ph sz="quarter" idx="4"/>
          </p:nvPr>
        </p:nvSpPr>
        <p:spPr>
          <a:xfrm>
            <a:off x="4806636" y="2514600"/>
            <a:ext cx="3886200" cy="3886200"/>
          </a:xfrm>
        </p:spPr>
        <p:txBody>
          <a:bodyPr>
            <a:normAutofit fontScale="92500" lnSpcReduction="10000"/>
          </a:bodyPr>
          <a:lstStyle/>
          <a:p>
            <a:r>
              <a:rPr lang="en-US" dirty="0"/>
              <a:t>TIAA-CREF</a:t>
            </a:r>
          </a:p>
          <a:p>
            <a:pPr marL="0" indent="0">
              <a:spcBef>
                <a:spcPts val="0"/>
              </a:spcBef>
              <a:buNone/>
            </a:pPr>
            <a:r>
              <a:rPr lang="en-US" sz="1800" dirty="0"/>
              <a:t>Brian Nanney</a:t>
            </a:r>
          </a:p>
          <a:p>
            <a:pPr marL="0" indent="0">
              <a:spcBef>
                <a:spcPts val="0"/>
              </a:spcBef>
              <a:buNone/>
            </a:pPr>
            <a:r>
              <a:rPr lang="en-US" sz="1800" dirty="0"/>
              <a:t>901-801-6206</a:t>
            </a:r>
          </a:p>
          <a:p>
            <a:pPr marL="0" indent="0">
              <a:spcBef>
                <a:spcPts val="0"/>
              </a:spcBef>
              <a:buNone/>
            </a:pPr>
            <a:r>
              <a:rPr lang="en-US" sz="1800" dirty="0"/>
              <a:t>Email: </a:t>
            </a:r>
            <a:r>
              <a:rPr lang="en-US" sz="1800" dirty="0">
                <a:hlinkClick r:id="rId5"/>
              </a:rPr>
              <a:t>brian.nanney@tiaa.org</a:t>
            </a:r>
            <a:endParaRPr lang="en-US" sz="1800" dirty="0"/>
          </a:p>
          <a:p>
            <a:pPr marL="0" indent="0">
              <a:spcBef>
                <a:spcPts val="0"/>
              </a:spcBef>
              <a:buNone/>
            </a:pPr>
            <a:endParaRPr lang="en-US" sz="1800" dirty="0"/>
          </a:p>
          <a:p>
            <a:r>
              <a:rPr lang="en-US" dirty="0"/>
              <a:t>VALIC</a:t>
            </a:r>
          </a:p>
          <a:p>
            <a:pPr marL="0" indent="0">
              <a:spcBef>
                <a:spcPts val="0"/>
              </a:spcBef>
              <a:buNone/>
            </a:pPr>
            <a:r>
              <a:rPr lang="en-US" sz="1800" dirty="0"/>
              <a:t>Scot Brothers</a:t>
            </a:r>
          </a:p>
          <a:p>
            <a:pPr marL="0" indent="0">
              <a:spcBef>
                <a:spcPts val="0"/>
              </a:spcBef>
              <a:buNone/>
            </a:pPr>
            <a:r>
              <a:rPr lang="en-US" sz="1800" dirty="0"/>
              <a:t>901-755-9277</a:t>
            </a:r>
          </a:p>
          <a:p>
            <a:pPr marL="0" indent="0">
              <a:spcBef>
                <a:spcPts val="0"/>
              </a:spcBef>
              <a:buNone/>
            </a:pPr>
            <a:r>
              <a:rPr lang="en-US" sz="1800" dirty="0"/>
              <a:t>Email: </a:t>
            </a:r>
            <a:r>
              <a:rPr lang="en-US" sz="1800" dirty="0">
                <a:hlinkClick r:id="rId6"/>
              </a:rPr>
              <a:t>barry.scot.brothers@valic.com</a:t>
            </a:r>
            <a:endParaRPr lang="en-US" sz="1800" dirty="0"/>
          </a:p>
          <a:p>
            <a:pPr marL="0" indent="0">
              <a:spcBef>
                <a:spcPts val="0"/>
              </a:spcBef>
              <a:buNone/>
            </a:pPr>
            <a:endParaRPr lang="en-US" sz="1800" dirty="0"/>
          </a:p>
          <a:p>
            <a:r>
              <a:rPr lang="en-US" dirty="0"/>
              <a:t>VOYA/ING</a:t>
            </a:r>
          </a:p>
          <a:p>
            <a:pPr marL="0" indent="0">
              <a:spcBef>
                <a:spcPts val="0"/>
              </a:spcBef>
              <a:buFont typeface="Wingdings"/>
              <a:buNone/>
            </a:pPr>
            <a:r>
              <a:rPr lang="en-US" sz="1800" dirty="0"/>
              <a:t>Calvin Reid</a:t>
            </a:r>
          </a:p>
          <a:p>
            <a:pPr marL="0" indent="0">
              <a:spcBef>
                <a:spcPts val="0"/>
              </a:spcBef>
              <a:buFont typeface="Wingdings"/>
              <a:buNone/>
            </a:pPr>
            <a:r>
              <a:rPr lang="en-US" sz="1800" dirty="0"/>
              <a:t>901-496-2741</a:t>
            </a:r>
          </a:p>
          <a:p>
            <a:pPr marL="0" indent="0">
              <a:spcBef>
                <a:spcPts val="0"/>
              </a:spcBef>
              <a:buFont typeface="Wingdings"/>
              <a:buNone/>
            </a:pPr>
            <a:r>
              <a:rPr lang="en-US" sz="1800" dirty="0"/>
              <a:t>Email: </a:t>
            </a:r>
            <a:r>
              <a:rPr lang="en-US" sz="1800" dirty="0">
                <a:hlinkClick r:id="rId7"/>
              </a:rPr>
              <a:t>calvin.reid@voyafa.com</a:t>
            </a:r>
            <a:endParaRPr lang="en-US" sz="1800" dirty="0"/>
          </a:p>
          <a:p>
            <a:pPr marL="0" indent="0">
              <a:spcBef>
                <a:spcPts val="0"/>
              </a:spcBef>
              <a:buFont typeface="Wingdings"/>
              <a:buNone/>
            </a:pPr>
            <a:endParaRPr lang="en-US" sz="1800" dirty="0"/>
          </a:p>
          <a:p>
            <a:pPr marL="0" indent="0">
              <a:buNone/>
            </a:pPr>
            <a:endParaRPr lang="en-US" dirty="0"/>
          </a:p>
        </p:txBody>
      </p:sp>
      <p:sp>
        <p:nvSpPr>
          <p:cNvPr id="7" name="Content Placeholder 2"/>
          <p:cNvSpPr txBox="1">
            <a:spLocks/>
          </p:cNvSpPr>
          <p:nvPr/>
        </p:nvSpPr>
        <p:spPr>
          <a:xfrm>
            <a:off x="497595" y="5029200"/>
            <a:ext cx="4038600" cy="175260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dirty="0"/>
              <a:t>403b providers</a:t>
            </a:r>
          </a:p>
          <a:p>
            <a:pPr lvl="1"/>
            <a:r>
              <a:rPr lang="en-US" dirty="0"/>
              <a:t>A complete list can be found on the Benefit website at: </a:t>
            </a:r>
            <a:r>
              <a:rPr lang="en-US" dirty="0">
                <a:hlinkClick r:id="rId8"/>
              </a:rPr>
              <a:t>http://www.uthsc.edu/hr/benefits/retirement_plan/tax-deferred-annuities.php</a:t>
            </a:r>
            <a:endParaRPr lang="en-US" dirty="0"/>
          </a:p>
          <a:p>
            <a:pPr lvl="1"/>
            <a:endParaRPr lang="en-US" dirty="0"/>
          </a:p>
          <a:p>
            <a:pPr>
              <a:buFont typeface="Wingdings" pitchFamily="2" charset="2"/>
              <a:buNone/>
            </a:pPr>
            <a:r>
              <a:rPr lang="en-US" dirty="0"/>
              <a:t>	</a:t>
            </a: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993" y="228600"/>
            <a:ext cx="7772400" cy="1143000"/>
          </a:xfrm>
        </p:spPr>
        <p:txBody>
          <a:bodyPr>
            <a:normAutofit/>
          </a:bodyPr>
          <a:lstStyle/>
          <a:p>
            <a:pPr algn="ctr"/>
            <a:r>
              <a:rPr lang="en-US" sz="3600" dirty="0">
                <a:solidFill>
                  <a:schemeClr val="accent2"/>
                </a:solidFill>
              </a:rPr>
              <a:t>Things to consider before selecting a date</a:t>
            </a:r>
          </a:p>
        </p:txBody>
      </p:sp>
      <p:sp>
        <p:nvSpPr>
          <p:cNvPr id="3" name="Content Placeholder 2"/>
          <p:cNvSpPr>
            <a:spLocks noGrp="1"/>
          </p:cNvSpPr>
          <p:nvPr>
            <p:ph idx="1"/>
          </p:nvPr>
        </p:nvSpPr>
        <p:spPr>
          <a:xfrm>
            <a:off x="609600" y="1371599"/>
            <a:ext cx="8153400" cy="3619041"/>
          </a:xfrm>
        </p:spPr>
        <p:txBody>
          <a:bodyPr>
            <a:normAutofit/>
          </a:bodyPr>
          <a:lstStyle/>
          <a:p>
            <a:pPr lvl="1"/>
            <a:r>
              <a:rPr lang="en-US" sz="2000" dirty="0">
                <a:solidFill>
                  <a:schemeClr val="accent2"/>
                </a:solidFill>
              </a:rPr>
              <a:t>All employees should consider the following when selecting their retirement date:</a:t>
            </a:r>
          </a:p>
          <a:p>
            <a:pPr lvl="3"/>
            <a:r>
              <a:rPr lang="en-US" sz="1800" dirty="0"/>
              <a:t>Longevity</a:t>
            </a:r>
          </a:p>
          <a:p>
            <a:pPr lvl="3"/>
            <a:r>
              <a:rPr lang="en-US" sz="1800" dirty="0"/>
              <a:t>Leave Balances</a:t>
            </a:r>
          </a:p>
          <a:p>
            <a:pPr lvl="3"/>
            <a:r>
              <a:rPr lang="en-US" sz="1800" dirty="0"/>
              <a:t>Health &amp; other Insurance continuation for you and your dependent</a:t>
            </a:r>
          </a:p>
          <a:p>
            <a:pPr lvl="3"/>
            <a:r>
              <a:rPr lang="en-US" sz="1800" dirty="0"/>
              <a:t>Understand your years of service.  Years of service may not equal your years in the retirement plan</a:t>
            </a:r>
          </a:p>
          <a:p>
            <a:pPr lvl="1"/>
            <a:r>
              <a:rPr lang="en-US" sz="2000" dirty="0">
                <a:solidFill>
                  <a:schemeClr val="accent2"/>
                </a:solidFill>
              </a:rPr>
              <a:t> In addition employees in the TCRS plan should also consider the following: </a:t>
            </a:r>
          </a:p>
          <a:p>
            <a:pPr lvl="3"/>
            <a:r>
              <a:rPr lang="en-US" sz="1800" dirty="0"/>
              <a:t>The difference in early/full retirement</a:t>
            </a:r>
          </a:p>
          <a:p>
            <a:pPr lvl="3"/>
            <a:r>
              <a:rPr lang="en-US" sz="1800" dirty="0"/>
              <a:t>Qualification for the annual cost of living adjustment</a:t>
            </a:r>
          </a:p>
          <a:p>
            <a:pPr lvl="3"/>
            <a:endParaRPr lang="en-US" sz="1800" dirty="0"/>
          </a:p>
        </p:txBody>
      </p:sp>
    </p:spTree>
    <p:extLst>
      <p:ext uri="{BB962C8B-B14F-4D97-AF65-F5344CB8AC3E}">
        <p14:creationId xmlns:p14="http://schemas.microsoft.com/office/powerpoint/2010/main" val="524768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267968"/>
          </a:xfrm>
        </p:spPr>
        <p:txBody>
          <a:bodyPr/>
          <a:lstStyle/>
          <a:p>
            <a:pPr algn="ctr"/>
            <a:r>
              <a:rPr lang="en-US" dirty="0"/>
              <a:t>Other important contacts</a:t>
            </a:r>
          </a:p>
        </p:txBody>
      </p:sp>
      <p:sp>
        <p:nvSpPr>
          <p:cNvPr id="3" name="Content Placeholder 2"/>
          <p:cNvSpPr>
            <a:spLocks noGrp="1"/>
          </p:cNvSpPr>
          <p:nvPr>
            <p:ph sz="half" idx="2"/>
          </p:nvPr>
        </p:nvSpPr>
        <p:spPr>
          <a:xfrm>
            <a:off x="762000" y="2057400"/>
            <a:ext cx="8077200" cy="3733800"/>
          </a:xfrm>
        </p:spPr>
        <p:txBody>
          <a:bodyPr>
            <a:normAutofit fontScale="70000" lnSpcReduction="20000"/>
          </a:bodyPr>
          <a:lstStyle/>
          <a:p>
            <a:r>
              <a:rPr lang="en-US" sz="2600" dirty="0"/>
              <a:t>Social Security Administration</a:t>
            </a:r>
          </a:p>
          <a:p>
            <a:pPr lvl="1"/>
            <a:r>
              <a:rPr lang="en-US" sz="2000" dirty="0"/>
              <a:t>https://www.ssa.gov/</a:t>
            </a:r>
          </a:p>
          <a:p>
            <a:pPr lvl="1"/>
            <a:r>
              <a:rPr lang="en-US" sz="2000" dirty="0"/>
              <a:t>National Telephone # 1-800-772-1213</a:t>
            </a:r>
          </a:p>
          <a:p>
            <a:pPr marL="274320" lvl="1" indent="0">
              <a:buNone/>
            </a:pPr>
            <a:endParaRPr lang="en-US" sz="2000" dirty="0"/>
          </a:p>
          <a:p>
            <a:pPr marL="274320" lvl="1" indent="0">
              <a:buNone/>
            </a:pPr>
            <a:r>
              <a:rPr lang="en-US" sz="2000" dirty="0"/>
              <a:t>   SOCIAL SECURITY</a:t>
            </a:r>
          </a:p>
          <a:p>
            <a:pPr lvl="1">
              <a:buNone/>
            </a:pPr>
            <a:r>
              <a:rPr lang="en-US" sz="2000" dirty="0"/>
              <a:t>	1330 Monroe</a:t>
            </a:r>
          </a:p>
          <a:p>
            <a:pPr lvl="1">
              <a:buNone/>
            </a:pPr>
            <a:r>
              <a:rPr lang="en-US" sz="2000" dirty="0"/>
              <a:t>	MEMPHIS, TN 38104</a:t>
            </a:r>
          </a:p>
          <a:p>
            <a:pPr lvl="1">
              <a:buNone/>
            </a:pPr>
            <a:r>
              <a:rPr lang="en-US" sz="2000" dirty="0"/>
              <a:t>	Local Telephone#:1-866-336-2212</a:t>
            </a:r>
          </a:p>
          <a:p>
            <a:r>
              <a:rPr lang="en-US" sz="2600" dirty="0"/>
              <a:t>Medicare </a:t>
            </a:r>
          </a:p>
          <a:p>
            <a:pPr lvl="1"/>
            <a:r>
              <a:rPr lang="en-US" sz="2000" dirty="0"/>
              <a:t>http://www.medicare.gov/</a:t>
            </a:r>
          </a:p>
          <a:p>
            <a:pPr lvl="1"/>
            <a:r>
              <a:rPr lang="en-US" sz="2000" dirty="0"/>
              <a:t>Medicare and You Handbook is available to download in PDF format at http://www.medicare.gov/Publications/Pubs/pdf/10050.pdf</a:t>
            </a:r>
          </a:p>
          <a:p>
            <a:pPr lvl="1">
              <a:buNone/>
            </a:pPr>
            <a:endParaRPr lang="en-US" sz="1400" dirty="0"/>
          </a:p>
          <a:p>
            <a:pPr lvl="1">
              <a:buNone/>
            </a:pPr>
            <a:endParaRPr lang="en-US" sz="1400" dirty="0"/>
          </a:p>
          <a:p>
            <a:pPr>
              <a:buNone/>
            </a:pPr>
            <a:r>
              <a:rPr lang="en-US" sz="1600" dirty="0"/>
              <a:t>	</a:t>
            </a:r>
            <a:endParaRPr lang="en-US" dirty="0"/>
          </a:p>
        </p:txBody>
      </p:sp>
    </p:spTree>
    <p:extLst>
      <p:ext uri="{BB962C8B-B14F-4D97-AF65-F5344CB8AC3E}">
        <p14:creationId xmlns:p14="http://schemas.microsoft.com/office/powerpoint/2010/main" val="414869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762000"/>
          </a:xfrm>
        </p:spPr>
        <p:txBody>
          <a:bodyPr>
            <a:normAutofit/>
          </a:bodyPr>
          <a:lstStyle/>
          <a:p>
            <a:pPr algn="ctr"/>
            <a:r>
              <a:rPr lang="en-US" sz="3600" dirty="0">
                <a:solidFill>
                  <a:schemeClr val="accent2"/>
                </a:solidFill>
              </a:rPr>
              <a:t>Things to consider before selecting a date</a:t>
            </a:r>
          </a:p>
        </p:txBody>
      </p:sp>
      <p:sp>
        <p:nvSpPr>
          <p:cNvPr id="3" name="Content Placeholder 2"/>
          <p:cNvSpPr>
            <a:spLocks noGrp="1"/>
          </p:cNvSpPr>
          <p:nvPr>
            <p:ph idx="1"/>
          </p:nvPr>
        </p:nvSpPr>
        <p:spPr>
          <a:xfrm>
            <a:off x="990600" y="1143000"/>
            <a:ext cx="7845552" cy="4800600"/>
          </a:xfrm>
        </p:spPr>
        <p:txBody>
          <a:bodyPr>
            <a:normAutofit/>
          </a:bodyPr>
          <a:lstStyle/>
          <a:p>
            <a:pPr lvl="1"/>
            <a:r>
              <a:rPr lang="en-US" sz="2000" dirty="0">
                <a:solidFill>
                  <a:schemeClr val="accent2"/>
                </a:solidFill>
              </a:rPr>
              <a:t>Early Retirement: TCRS (Legacy)</a:t>
            </a:r>
          </a:p>
          <a:p>
            <a:pPr lvl="5"/>
            <a:r>
              <a:rPr lang="en-US" dirty="0"/>
              <a:t>Any age with 25 years of creditable service</a:t>
            </a:r>
          </a:p>
          <a:p>
            <a:pPr lvl="5"/>
            <a:r>
              <a:rPr lang="en-US" dirty="0"/>
              <a:t>Age 55 with at least 10 years of service</a:t>
            </a:r>
          </a:p>
          <a:p>
            <a:pPr lvl="5"/>
            <a:r>
              <a:rPr lang="en-US" dirty="0"/>
              <a:t>Early Retirees will have a permanent .04% reduction.</a:t>
            </a:r>
          </a:p>
          <a:p>
            <a:pPr lvl="1"/>
            <a:r>
              <a:rPr lang="en-US" sz="2000" dirty="0">
                <a:solidFill>
                  <a:schemeClr val="accent2"/>
                </a:solidFill>
              </a:rPr>
              <a:t>Full Retirement</a:t>
            </a:r>
          </a:p>
          <a:p>
            <a:pPr lvl="5"/>
            <a:r>
              <a:rPr lang="en-US" dirty="0"/>
              <a:t>Any age with 30 years of creditable service</a:t>
            </a:r>
          </a:p>
          <a:p>
            <a:pPr lvl="5"/>
            <a:r>
              <a:rPr lang="en-US" dirty="0"/>
              <a:t>Age 60 with at least 5 years of service</a:t>
            </a:r>
          </a:p>
          <a:p>
            <a:pPr lvl="1"/>
            <a:r>
              <a:rPr lang="en-US" dirty="0"/>
              <a:t> </a:t>
            </a:r>
            <a:r>
              <a:rPr lang="en-US" sz="2000" dirty="0">
                <a:solidFill>
                  <a:schemeClr val="accent2"/>
                </a:solidFill>
              </a:rPr>
              <a:t>Cost of Living Adjustments</a:t>
            </a:r>
          </a:p>
          <a:p>
            <a:pPr lvl="5"/>
            <a:r>
              <a:rPr lang="en-US" dirty="0"/>
              <a:t>Employee’s must retire by June 30</a:t>
            </a:r>
            <a:r>
              <a:rPr lang="en-US" baseline="30000" dirty="0"/>
              <a:t>th</a:t>
            </a:r>
            <a:r>
              <a:rPr lang="en-US" dirty="0"/>
              <a:t> of any given year in order to qualify for any cost of living adjustment (1-3%) that may be given in July of the following year.  </a:t>
            </a:r>
          </a:p>
          <a:p>
            <a:pPr lvl="1"/>
            <a:r>
              <a:rPr lang="en-US" sz="2000" dirty="0">
                <a:solidFill>
                  <a:schemeClr val="accent2"/>
                </a:solidFill>
              </a:rPr>
              <a:t>Early Retirement: ORP (Legacy)</a:t>
            </a:r>
          </a:p>
          <a:p>
            <a:pPr lvl="4"/>
            <a:r>
              <a:rPr lang="en-US" sz="1800" dirty="0"/>
              <a:t>Early Retirement: Prior to age 59 ½ </a:t>
            </a:r>
          </a:p>
          <a:p>
            <a:pPr lvl="4"/>
            <a:r>
              <a:rPr lang="en-US" sz="1800" dirty="0"/>
              <a:t>Early withdrawal penalties: generally 10%</a:t>
            </a:r>
          </a:p>
          <a:p>
            <a:pPr lvl="4"/>
            <a:r>
              <a:rPr lang="en-US" sz="1800" dirty="0"/>
              <a:t>Cost of living increase is based on market performance</a:t>
            </a:r>
          </a:p>
          <a:p>
            <a:pPr marL="1600200" lvl="4" indent="0">
              <a:buNone/>
            </a:pPr>
            <a:endParaRPr lang="en-US" sz="1800" dirty="0"/>
          </a:p>
          <a:p>
            <a:pPr marL="1097280" lvl="4" indent="0">
              <a:buNone/>
            </a:pPr>
            <a:endParaRPr lang="en-US" dirty="0"/>
          </a:p>
          <a:p>
            <a:pPr lvl="3"/>
            <a:endParaRPr lang="en-US" dirty="0"/>
          </a:p>
          <a:p>
            <a:pPr lvl="5"/>
            <a:endParaRPr lang="en-US" dirty="0"/>
          </a:p>
          <a:p>
            <a:pPr lvl="5"/>
            <a:endParaRPr lang="en-US" dirty="0"/>
          </a:p>
        </p:txBody>
      </p:sp>
    </p:spTree>
    <p:extLst>
      <p:ext uri="{BB962C8B-B14F-4D97-AF65-F5344CB8AC3E}">
        <p14:creationId xmlns:p14="http://schemas.microsoft.com/office/powerpoint/2010/main" val="39405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3"/>
            <a:ext cx="7772400" cy="963168"/>
          </a:xfrm>
        </p:spPr>
        <p:txBody>
          <a:bodyPr>
            <a:normAutofit/>
          </a:bodyPr>
          <a:lstStyle/>
          <a:p>
            <a:pPr algn="ctr"/>
            <a:r>
              <a:rPr lang="en-US" sz="4400" dirty="0">
                <a:solidFill>
                  <a:schemeClr val="accent2"/>
                </a:solidFill>
              </a:rPr>
              <a:t>Things to consider: Longevity</a:t>
            </a:r>
          </a:p>
        </p:txBody>
      </p:sp>
      <p:sp>
        <p:nvSpPr>
          <p:cNvPr id="3" name="Content Placeholder 2"/>
          <p:cNvSpPr>
            <a:spLocks noGrp="1"/>
          </p:cNvSpPr>
          <p:nvPr>
            <p:ph idx="1"/>
          </p:nvPr>
        </p:nvSpPr>
        <p:spPr>
          <a:xfrm>
            <a:off x="1371600" y="1679168"/>
            <a:ext cx="6784848" cy="3731032"/>
          </a:xfrm>
        </p:spPr>
        <p:txBody>
          <a:bodyPr>
            <a:normAutofit/>
          </a:bodyPr>
          <a:lstStyle/>
          <a:p>
            <a:pPr lvl="1"/>
            <a:r>
              <a:rPr lang="en-US" sz="2000" dirty="0">
                <a:solidFill>
                  <a:schemeClr val="accent2"/>
                </a:solidFill>
              </a:rPr>
              <a:t>Longevity</a:t>
            </a:r>
            <a:r>
              <a:rPr lang="en-US" sz="2000" dirty="0"/>
              <a:t>- You must be in active pay status the day before the last day of the month directly prior to the month of your longevity eligibility in order to receive the payment. If you are NOT in active pay status on this date you forfeit your entire longevity payment. </a:t>
            </a:r>
          </a:p>
          <a:p>
            <a:pPr lvl="2"/>
            <a:r>
              <a:rPr lang="en-US" sz="1700" i="1" dirty="0">
                <a:solidFill>
                  <a:schemeClr val="accent2"/>
                </a:solidFill>
              </a:rPr>
              <a:t>Example: You were hired June 17</a:t>
            </a:r>
            <a:r>
              <a:rPr lang="en-US" sz="1700" i="1" baseline="30000" dirty="0">
                <a:solidFill>
                  <a:schemeClr val="accent2"/>
                </a:solidFill>
              </a:rPr>
              <a:t>th</a:t>
            </a:r>
            <a:r>
              <a:rPr lang="en-US" sz="1700" i="1" dirty="0">
                <a:solidFill>
                  <a:schemeClr val="accent2"/>
                </a:solidFill>
              </a:rPr>
              <a:t>. Your longevity date is June 1</a:t>
            </a:r>
            <a:r>
              <a:rPr lang="en-US" sz="1700" i="1" baseline="30000" dirty="0">
                <a:solidFill>
                  <a:schemeClr val="accent2"/>
                </a:solidFill>
              </a:rPr>
              <a:t>st</a:t>
            </a:r>
            <a:r>
              <a:rPr lang="en-US" sz="1700" i="1" dirty="0">
                <a:solidFill>
                  <a:schemeClr val="accent2"/>
                </a:solidFill>
              </a:rPr>
              <a:t>. You must be in active pay status as of May 30</a:t>
            </a:r>
            <a:r>
              <a:rPr lang="en-US" sz="1700" i="1" baseline="30000" dirty="0">
                <a:solidFill>
                  <a:schemeClr val="accent2"/>
                </a:solidFill>
              </a:rPr>
              <a:t>th</a:t>
            </a:r>
            <a:r>
              <a:rPr lang="en-US" sz="1700" i="1" dirty="0">
                <a:solidFill>
                  <a:schemeClr val="accent2"/>
                </a:solidFill>
              </a:rPr>
              <a:t> in order to qualify for your longevity in July</a:t>
            </a:r>
            <a:r>
              <a:rPr lang="en-US" sz="1700" dirty="0"/>
              <a:t>.</a:t>
            </a:r>
          </a:p>
          <a:p>
            <a:pPr lvl="1"/>
            <a:r>
              <a:rPr lang="en-US" sz="2000" dirty="0"/>
              <a:t>Faculty retiring June 30 will receive longevity pay if their longevity anniversary month is July, August or September (October for part-time faculty).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86968"/>
          </a:xfrm>
        </p:spPr>
        <p:txBody>
          <a:bodyPr>
            <a:normAutofit/>
          </a:bodyPr>
          <a:lstStyle/>
          <a:p>
            <a:pPr algn="ctr"/>
            <a:r>
              <a:rPr lang="en-US" sz="3600" dirty="0">
                <a:solidFill>
                  <a:schemeClr val="accent2"/>
                </a:solidFill>
              </a:rPr>
              <a:t>Things to consider: leave accruals</a:t>
            </a:r>
          </a:p>
        </p:txBody>
      </p:sp>
      <p:sp>
        <p:nvSpPr>
          <p:cNvPr id="3" name="Content Placeholder 2"/>
          <p:cNvSpPr>
            <a:spLocks noGrp="1"/>
          </p:cNvSpPr>
          <p:nvPr>
            <p:ph idx="1"/>
          </p:nvPr>
        </p:nvSpPr>
        <p:spPr>
          <a:xfrm>
            <a:off x="685800" y="1396388"/>
            <a:ext cx="8153400" cy="4013812"/>
          </a:xfrm>
        </p:spPr>
        <p:txBody>
          <a:bodyPr>
            <a:normAutofit/>
          </a:bodyPr>
          <a:lstStyle/>
          <a:p>
            <a:pPr lvl="1"/>
            <a:r>
              <a:rPr lang="en-US" sz="2000" dirty="0">
                <a:solidFill>
                  <a:schemeClr val="accent2"/>
                </a:solidFill>
              </a:rPr>
              <a:t>Annual Leave</a:t>
            </a:r>
          </a:p>
          <a:p>
            <a:pPr lvl="2"/>
            <a:r>
              <a:rPr lang="en-US" dirty="0">
                <a:solidFill>
                  <a:schemeClr val="accent2"/>
                </a:solidFill>
              </a:rPr>
              <a:t> </a:t>
            </a:r>
            <a:r>
              <a:rPr lang="en-US" dirty="0"/>
              <a:t>Retirees will be paid for unused annual leave not to exceed the maximum allowable accumulation.  The maximum amount for any retiree is 336 hours.  Any amount in excess of the 336 will be rolled into your sick leave balance. </a:t>
            </a:r>
          </a:p>
          <a:p>
            <a:pPr lvl="2"/>
            <a:r>
              <a:rPr lang="en-US" dirty="0"/>
              <a:t>If December retiree; can request A/L payout in January to avoid additional tax penalties</a:t>
            </a:r>
          </a:p>
          <a:p>
            <a:pPr lvl="1"/>
            <a:r>
              <a:rPr lang="en-US" sz="2000" dirty="0">
                <a:solidFill>
                  <a:schemeClr val="accent2"/>
                </a:solidFill>
              </a:rPr>
              <a:t>Sick Leave</a:t>
            </a:r>
          </a:p>
          <a:p>
            <a:pPr lvl="2"/>
            <a:r>
              <a:rPr lang="en-US" sz="1800" dirty="0"/>
              <a:t>Is creditable for retirement service for TCRS members. </a:t>
            </a:r>
          </a:p>
          <a:p>
            <a:pPr lvl="2"/>
            <a:r>
              <a:rPr lang="en-US" sz="1800" dirty="0"/>
              <a:t>ORP members sick leave is only applicable toward total years of service for retiree insurance eligibility and may lower insurance premium.</a:t>
            </a:r>
          </a:p>
          <a:p>
            <a:pPr lvl="1"/>
            <a:r>
              <a:rPr lang="en-US" sz="2000" dirty="0">
                <a:solidFill>
                  <a:schemeClr val="accent2"/>
                </a:solidFill>
              </a:rPr>
              <a:t>Personal day </a:t>
            </a:r>
          </a:p>
          <a:p>
            <a:pPr lvl="2"/>
            <a:r>
              <a:rPr lang="en-US" sz="1800" dirty="0"/>
              <a:t>Non-exempt retirees should take personal day prior retirement.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4519" y="533400"/>
            <a:ext cx="6960870" cy="1524000"/>
          </a:xfrm>
        </p:spPr>
        <p:txBody>
          <a:bodyPr/>
          <a:lstStyle/>
          <a:p>
            <a:pPr algn="ctr"/>
            <a:r>
              <a:rPr lang="en-US" dirty="0">
                <a:solidFill>
                  <a:schemeClr val="accent2"/>
                </a:solidFill>
              </a:rPr>
              <a:t>Money Matters</a:t>
            </a:r>
          </a:p>
        </p:txBody>
      </p:sp>
      <p:sp>
        <p:nvSpPr>
          <p:cNvPr id="2" name="Text Placeholder 1"/>
          <p:cNvSpPr>
            <a:spLocks noGrp="1"/>
          </p:cNvSpPr>
          <p:nvPr>
            <p:ph type="body" idx="1"/>
          </p:nvPr>
        </p:nvSpPr>
        <p:spPr>
          <a:xfrm>
            <a:off x="1624330" y="5257800"/>
            <a:ext cx="6789420" cy="694944"/>
          </a:xfrm>
        </p:spPr>
        <p:txBody>
          <a:bodyPr>
            <a:normAutofit/>
          </a:bodyPr>
          <a:lstStyle/>
          <a:p>
            <a:pPr algn="ctr"/>
            <a:r>
              <a:rPr lang="en-US" sz="2000" dirty="0"/>
              <a:t>Understanding your income in retirement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2057400"/>
            <a:ext cx="3200400" cy="2748280"/>
          </a:xfrm>
          <a:prstGeom prst="rect">
            <a:avLst/>
          </a:prstGeom>
        </p:spPr>
      </p:pic>
    </p:spTree>
    <p:extLst>
      <p:ext uri="{BB962C8B-B14F-4D97-AF65-F5344CB8AC3E}">
        <p14:creationId xmlns:p14="http://schemas.microsoft.com/office/powerpoint/2010/main" val="102916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324381" cy="914400"/>
          </a:xfrm>
        </p:spPr>
        <p:txBody>
          <a:bodyPr>
            <a:normAutofit/>
          </a:bodyPr>
          <a:lstStyle/>
          <a:p>
            <a:pPr algn="ctr"/>
            <a:r>
              <a:rPr lang="en-US" sz="4000" dirty="0">
                <a:solidFill>
                  <a:schemeClr val="accent2"/>
                </a:solidFill>
              </a:rPr>
              <a:t>Money Matters- ORP </a:t>
            </a:r>
          </a:p>
        </p:txBody>
      </p:sp>
      <p:sp>
        <p:nvSpPr>
          <p:cNvPr id="6" name="Text Placeholder 5"/>
          <p:cNvSpPr>
            <a:spLocks noGrp="1"/>
          </p:cNvSpPr>
          <p:nvPr>
            <p:ph type="body" idx="1"/>
          </p:nvPr>
        </p:nvSpPr>
        <p:spPr>
          <a:xfrm>
            <a:off x="2104681" y="990600"/>
            <a:ext cx="4800600" cy="685800"/>
          </a:xfrm>
        </p:spPr>
        <p:txBody>
          <a:bodyPr/>
          <a:lstStyle/>
          <a:p>
            <a:r>
              <a:rPr lang="en-US" dirty="0"/>
              <a:t>Optional Retirement Program (ORP)</a:t>
            </a:r>
          </a:p>
        </p:txBody>
      </p:sp>
      <p:sp>
        <p:nvSpPr>
          <p:cNvPr id="7" name="Content Placeholder 3"/>
          <p:cNvSpPr>
            <a:spLocks noGrp="1"/>
          </p:cNvSpPr>
          <p:nvPr>
            <p:ph sz="half" idx="2"/>
          </p:nvPr>
        </p:nvSpPr>
        <p:spPr>
          <a:xfrm>
            <a:off x="381000" y="1905000"/>
            <a:ext cx="4648200" cy="4343400"/>
          </a:xfrm>
        </p:spPr>
        <p:txBody>
          <a:bodyPr>
            <a:normAutofit fontScale="92500" lnSpcReduction="20000"/>
          </a:bodyPr>
          <a:lstStyle/>
          <a:p>
            <a:r>
              <a:rPr lang="en-US" sz="1900" dirty="0">
                <a:solidFill>
                  <a:schemeClr val="accent2"/>
                </a:solidFill>
              </a:rPr>
              <a:t>ORP is a market driven defined contribution plan. The amount of your income at retirement is based on the value of your account and your age. </a:t>
            </a:r>
          </a:p>
          <a:p>
            <a:r>
              <a:rPr lang="en-US" sz="1900" dirty="0">
                <a:solidFill>
                  <a:schemeClr val="accent2"/>
                </a:solidFill>
              </a:rPr>
              <a:t>Employee’s in the ORP plan will work with their individual provider to begin distribution of their funds.  </a:t>
            </a:r>
          </a:p>
          <a:p>
            <a:r>
              <a:rPr lang="en-US" sz="1900" dirty="0">
                <a:solidFill>
                  <a:schemeClr val="accent2"/>
                </a:solidFill>
              </a:rPr>
              <a:t>TIAA, VOYA, VALIC will provide payout options to the member at the time of retirement. Options may include:</a:t>
            </a:r>
            <a:endParaRPr lang="en-US" sz="1600" dirty="0">
              <a:solidFill>
                <a:schemeClr val="accent2"/>
              </a:solidFill>
            </a:endParaRPr>
          </a:p>
          <a:p>
            <a:pPr lvl="1"/>
            <a:r>
              <a:rPr lang="en-US" sz="1600" dirty="0">
                <a:solidFill>
                  <a:schemeClr val="accent2"/>
                </a:solidFill>
              </a:rPr>
              <a:t>Interest only-Fixed options only</a:t>
            </a:r>
          </a:p>
          <a:p>
            <a:pPr lvl="1"/>
            <a:r>
              <a:rPr lang="en-US" sz="1600" dirty="0">
                <a:solidFill>
                  <a:schemeClr val="accent2"/>
                </a:solidFill>
              </a:rPr>
              <a:t>Monthly benefits</a:t>
            </a:r>
          </a:p>
          <a:p>
            <a:pPr lvl="1"/>
            <a:r>
              <a:rPr lang="en-US" sz="1600" dirty="0">
                <a:solidFill>
                  <a:schemeClr val="accent2"/>
                </a:solidFill>
              </a:rPr>
              <a:t>Quarterly or yearly benefits</a:t>
            </a:r>
            <a:endParaRPr lang="en-US" dirty="0">
              <a:solidFill>
                <a:schemeClr val="accent2"/>
              </a:solidFill>
            </a:endParaRPr>
          </a:p>
          <a:p>
            <a:r>
              <a:rPr lang="en-US" sz="1800" dirty="0">
                <a:solidFill>
                  <a:schemeClr val="accent2"/>
                </a:solidFill>
              </a:rPr>
              <a:t>Employees in the ORP are not required to begin drawing a benefit until age 701/2. But may do so at anytime after separation from employment. </a:t>
            </a:r>
          </a:p>
          <a:p>
            <a:endParaRPr lang="en-US" sz="19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2209800"/>
            <a:ext cx="2686280" cy="268628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I’m thinking about retirement now what?&amp;quot;&quot;/&gt;&lt;property id=&quot;20307&quot; value=&quot;256&quot;/&gt;&lt;/object&gt;&lt;object type=&quot;3&quot; unique_id=&quot;10004&quot;&gt;&lt;property id=&quot;20148&quot; value=&quot;5&quot;/&gt;&lt;property id=&quot;20300&quot; value=&quot;Slide 2 - &amp;quot;Topics of discussion&amp;quot;&quot;/&gt;&lt;property id=&quot;20307&quot; value=&quot;264&quot;/&gt;&lt;/object&gt;&lt;object type=&quot;3&quot; unique_id=&quot;10005&quot;&gt;&lt;property id=&quot;20148&quot; value=&quot;5&quot;/&gt;&lt;property id=&quot;20300&quot; value=&quot;Slide 3 - &amp;quot;Selecting your Date&amp;quot;&quot;/&gt;&lt;property id=&quot;20307&quot; value=&quot;258&quot;/&gt;&lt;/object&gt;&lt;object type=&quot;3&quot; unique_id=&quot;10006&quot;&gt;&lt;property id=&quot;20148&quot; value=&quot;5&quot;/&gt;&lt;property id=&quot;20300&quot; value=&quot;Slide 4 - &amp;quot;Things to consider before selecting a date&amp;quot;&quot;/&gt;&lt;property id=&quot;20307&quot; value=&quot;316&quot;/&gt;&lt;/object&gt;&lt;object type=&quot;3&quot; unique_id=&quot;10007&quot;&gt;&lt;property id=&quot;20148&quot; value=&quot;5&quot;/&gt;&lt;property id=&quot;20300&quot; value=&quot;Slide 5 - &amp;quot;Things to consider before selecting a date&amp;quot;&quot;/&gt;&lt;property id=&quot;20307&quot; value=&quot;315&quot;/&gt;&lt;/object&gt;&lt;object type=&quot;3&quot; unique_id=&quot;10008&quot;&gt;&lt;property id=&quot;20148&quot; value=&quot;5&quot;/&gt;&lt;property id=&quot;20300&quot; value=&quot;Slide 6 - &amp;quot;Things to consider: Longevity&amp;quot;&quot;/&gt;&lt;property id=&quot;20307&quot; value=&quot;267&quot;/&gt;&lt;/object&gt;&lt;object type=&quot;3&quot; unique_id=&quot;10009&quot;&gt;&lt;property id=&quot;20148&quot; value=&quot;5&quot;/&gt;&lt;property id=&quot;20300&quot; value=&quot;Slide 7 - &amp;quot;Things to consider: leave accruals&amp;quot;&quot;/&gt;&lt;property id=&quot;20307&quot; value=&quot;266&quot;/&gt;&lt;/object&gt;&lt;object type=&quot;3&quot; unique_id=&quot;10010&quot;&gt;&lt;property id=&quot;20148&quot; value=&quot;5&quot;/&gt;&lt;property id=&quot;20300&quot; value=&quot;Slide 8 - &amp;quot;Money Matters&amp;quot;&quot;/&gt;&lt;property id=&quot;20307&quot; value=&quot;307&quot;/&gt;&lt;/object&gt;&lt;object type=&quot;3&quot; unique_id=&quot;10011&quot;&gt;&lt;property id=&quot;20148&quot; value=&quot;5&quot;/&gt;&lt;property id=&quot;20300&quot; value=&quot;Slide 9 - &amp;quot;Money Matters- ORP &amp;quot;&quot;/&gt;&lt;property id=&quot;20307&quot; value=&quot;279&quot;/&gt;&lt;/object&gt;&lt;object type=&quot;3&quot; unique_id=&quot;10012&quot;&gt;&lt;property id=&quot;20148&quot; value=&quot;5&quot;/&gt;&lt;property id=&quot;20300&quot; value=&quot;Slide 10 - &amp;quot;Money Matters-ORP &amp;quot;&quot;/&gt;&lt;property id=&quot;20307&quot; value=&quot;320&quot;/&gt;&lt;/object&gt;&lt;object type=&quot;3&quot; unique_id=&quot;10013&quot;&gt;&lt;property id=&quot;20148&quot; value=&quot;5&quot;/&gt;&lt;property id=&quot;20300&quot; value=&quot;Slide 11 - &amp;quot;Money Matters- TCRS&amp;quot;&quot;/&gt;&lt;property id=&quot;20307&quot; value=&quot;277&quot;/&gt;&lt;/object&gt;&lt;object type=&quot;3&quot; unique_id=&quot;10014&quot;&gt;&lt;property id=&quot;20148&quot; value=&quot;5&quot;/&gt;&lt;property id=&quot;20300&quot; value=&quot;Slide 12 - &amp;quot;Money Matters- TCRS&amp;quot;&quot;/&gt;&lt;property id=&quot;20307&quot; value=&quot;297&quot;/&gt;&lt;/object&gt;&lt;object type=&quot;3&quot; unique_id=&quot;10015&quot;&gt;&lt;property id=&quot;20148&quot; value=&quot;5&quot;/&gt;&lt;property id=&quot;20300&quot; value=&quot;Slide 13 - &amp;quot;Money Matters-TCRS&amp;quot;&quot;/&gt;&lt;property id=&quot;20307&quot; value=&quot;278&quot;/&gt;&lt;/object&gt;&lt;object type=&quot;3&quot; unique_id=&quot;10016&quot;&gt;&lt;property id=&quot;20148&quot; value=&quot;5&quot;/&gt;&lt;property id=&quot;20300&quot; value=&quot;Slide 14 - &amp;quot;Money Matters-TCRS&amp;quot;&quot;/&gt;&lt;property id=&quot;20307&quot; value=&quot;299&quot;/&gt;&lt;/object&gt;&lt;object type=&quot;3&quot; unique_id=&quot;10017&quot;&gt;&lt;property id=&quot;20148&quot; value=&quot;5&quot;/&gt;&lt;property id=&quot;20300&quot; value=&quot;Slide 15 - &amp;quot;Money Matters-TCRS&amp;quot;&quot;/&gt;&lt;property id=&quot;20307&quot; value=&quot;309&quot;/&gt;&lt;/object&gt;&lt;object type=&quot;3&quot; unique_id=&quot;10018&quot;&gt;&lt;property id=&quot;20148&quot; value=&quot;5&quot;/&gt;&lt;property id=&quot;20300&quot; value=&quot;Slide 16 - &amp;quot;Additional retirement savings&amp;quot;&quot;/&gt;&lt;property id=&quot;20307&quot; value=&quot;280&quot;/&gt;&lt;/object&gt;&lt;object type=&quot;3&quot; unique_id=&quot;10019&quot;&gt;&lt;property id=&quot;20148&quot; value=&quot;5&quot;/&gt;&lt;property id=&quot;20300&quot; value=&quot;Slide 17&quot;/&gt;&lt;property id=&quot;20307&quot; value=&quot;311&quot;/&gt;&lt;/object&gt;&lt;object type=&quot;3&quot; unique_id=&quot;10020&quot;&gt;&lt;property id=&quot;20148&quot; value=&quot;5&quot;/&gt;&lt;property id=&quot;20300&quot; value=&quot;Slide 18 - &amp;quot;Retiree Medical Benefits&amp;quot;&quot;/&gt;&lt;property id=&quot;20307&quot; value=&quot;304&quot;/&gt;&lt;/object&gt;&lt;object type=&quot;3&quot; unique_id=&quot;10021&quot;&gt;&lt;property id=&quot;20148&quot; value=&quot;5&quot;/&gt;&lt;property id=&quot;20300&quot; value=&quot;Slide 19 - &amp;quot;When does coverage end?&amp;quot;&quot;/&gt;&lt;property id=&quot;20307&quot; value=&quot;284&quot;/&gt;&lt;/object&gt;&lt;object type=&quot;3&quot; unique_id=&quot;10022&quot;&gt;&lt;property id=&quot;20148&quot; value=&quot;5&quot;/&gt;&lt;property id=&quot;20300&quot; value=&quot;Slide 20 - &amp;quot;Continuation of  Group Health Insurance&amp;quot;&quot;/&gt;&lt;property id=&quot;20307&quot; value=&quot;314&quot;/&gt;&lt;/object&gt;&lt;object type=&quot;3&quot; unique_id=&quot;10023&quot;&gt;&lt;property id=&quot;20148&quot; value=&quot;5&quot;/&gt;&lt;property id=&quot;20300&quot; value=&quot;Slide 21 - &amp;quot;Continuing Group Health Insurance  Retiree and dependents under age 65&amp;quot;&quot;/&gt;&lt;property id=&quot;20307&quot; value=&quot;268&quot;/&gt;&lt;/object&gt;&lt;object type=&quot;3&quot; unique_id=&quot;10024&quot;&gt;&lt;property id=&quot;20148&quot; value=&quot;5&quot;/&gt;&lt;property id=&quot;20300&quot; value=&quot;Slide 22 - &amp;quot;Insurance for Retirees and Dependents over age 65&amp;quot;&quot;/&gt;&lt;property id=&quot;20307&quot; value=&quot;293&quot;/&gt;&lt;/object&gt;&lt;object type=&quot;3&quot; unique_id=&quot;10025&quot;&gt;&lt;property id=&quot;20148&quot; value=&quot;5&quot;/&gt;&lt;property id=&quot;20300&quot; value=&quot;Slide 23 - &amp;quot;Continuing Dental Coverage all retirees&amp;quot;&quot;/&gt;&lt;property id=&quot;20307&quot; value=&quot;270&quot;/&gt;&lt;/object&gt;&lt;object type=&quot;3&quot; unique_id=&quot;10026&quot;&gt;&lt;property id=&quot;20148&quot; value=&quot;5&quot;/&gt;&lt;property id=&quot;20300&quot; value=&quot;Slide 24 - &amp;quot;Continuing Vision Coverage&amp;quot;&quot;/&gt;&lt;property id=&quot;20307&quot; value=&quot;318&quot;/&gt;&lt;/object&gt;&lt;object type=&quot;3&quot; unique_id=&quot;10027&quot;&gt;&lt;property id=&quot;20148&quot; value=&quot;5&quot;/&gt;&lt;property id=&quot;20300&quot; value=&quot;Slide 26 - &amp;quot;Continuing Optional Coverage(s)&amp;quot;&quot;/&gt;&lt;property id=&quot;20307&quot; value=&quot;302&quot;/&gt;&lt;/object&gt;&lt;object type=&quot;3&quot; unique_id=&quot;10028&quot;&gt;&lt;property id=&quot;20148&quot; value=&quot;5&quot;/&gt;&lt;property id=&quot;20300&quot; value=&quot;Slide 27 - &amp;quot;Continuing Optional Coverage(s)&amp;quot;&quot;/&gt;&lt;property id=&quot;20307&quot; value=&quot;273&quot;/&gt;&lt;/object&gt;&lt;object type=&quot;3&quot; unique_id=&quot;10029&quot;&gt;&lt;property id=&quot;20148&quot; value=&quot;5&quot;/&gt;&lt;property id=&quot;20300&quot; value=&quot;Slide 28 - &amp;quot;Continuing Optional Coverage(s)&amp;quot;&quot;/&gt;&lt;property id=&quot;20307&quot; value=&quot;281&quot;/&gt;&lt;/object&gt;&lt;object type=&quot;3&quot; unique_id=&quot;10031&quot;&gt;&lt;property id=&quot;20148&quot; value=&quot;5&quot;/&gt;&lt;property id=&quot;20300&quot; value=&quot;Slide 32 - &amp;quot;UTHSC Retiree Perks&amp;quot;&quot;/&gt;&lt;property id=&quot;20307&quot; value=&quot;262&quot;/&gt;&lt;/object&gt;&lt;object type=&quot;3&quot; unique_id=&quot;10032&quot;&gt;&lt;property id=&quot;20148&quot; value=&quot;5&quot;/&gt;&lt;property id=&quot;20300&quot; value=&quot;Slide 33 - &amp;quot;UT Retiree Perks&amp;quot;&quot;/&gt;&lt;property id=&quot;20307&quot; value=&quot;287&quot;/&gt;&lt;/object&gt;&lt;object type=&quot;3&quot; unique_id=&quot;10033&quot;&gt;&lt;property id=&quot;20148&quot; value=&quot;5&quot;/&gt;&lt;property id=&quot;20300&quot; value=&quot;Slide 29 - &amp;quot;Can I work after I retire?&amp;quot;&quot;/&gt;&lt;property id=&quot;20307&quot; value=&quot;288&quot;/&gt;&lt;/object&gt;&lt;object type=&quot;3&quot; unique_id=&quot;10034&quot;&gt;&lt;property id=&quot;20148&quot; value=&quot;5&quot;/&gt;&lt;property id=&quot;20300&quot; value=&quot;Slide 31 - &amp;quot;Returning to work Post Retirement&amp;quot;&quot;/&gt;&lt;property id=&quot;20307&quot; value=&quot;296&quot;/&gt;&lt;/object&gt;&lt;object type=&quot;3&quot; unique_id=&quot;10035&quot;&gt;&lt;property id=&quot;20148&quot; value=&quot;5&quot;/&gt;&lt;property id=&quot;20300&quot; value=&quot;Slide 30 - &amp;quot;Returning to work Post Retirement&amp;quot;&quot;/&gt;&lt;property id=&quot;20307&quot; value=&quot;295&quot;/&gt;&lt;/object&gt;&lt;object type=&quot;3&quot; unique_id=&quot;10036&quot;&gt;&lt;property id=&quot;20148&quot; value=&quot;5&quot;/&gt;&lt;property id=&quot;20300&quot; value=&quot;Slide 34 - &amp;quot;What now?&amp;quot;&quot;/&gt;&lt;property id=&quot;20307&quot; value=&quot;306&quot;/&gt;&lt;/object&gt;&lt;object type=&quot;3&quot; unique_id=&quot;10037&quot;&gt;&lt;property id=&quot;20148&quot; value=&quot;5&quot;/&gt;&lt;property id=&quot;20300&quot; value=&quot;Slide 35 - &amp;quot;Beginning the Process&amp;quot;&quot;/&gt;&lt;property id=&quot;20307&quot; value=&quot;319&quot;/&gt;&lt;/object&gt;&lt;object type=&quot;3&quot; unique_id=&quot;10038&quot;&gt;&lt;property id=&quot;20148&quot; value=&quot;5&quot;/&gt;&lt;property id=&quot;20300&quot; value=&quot;Slide 36 - &amp;quot;Schedule a personal appointment&amp;quot;&quot;/&gt;&lt;property id=&quot;20307&quot; value=&quot;275&quot;/&gt;&lt;/object&gt;&lt;object type=&quot;3&quot; unique_id=&quot;10043&quot;&gt;&lt;property id=&quot;20148&quot; value=&quot;5&quot;/&gt;&lt;property id=&quot;20300&quot; value=&quot;Slide 37 - &amp;quot;    If you plan Ahead….&amp;quot;&quot;/&gt;&lt;property id=&quot;20307&quot; value=&quot;317&quot;/&gt;&lt;/object&gt;&lt;object type=&quot;3&quot; unique_id=&quot;10045&quot;&gt;&lt;property id=&quot;20148&quot; value=&quot;5&quot;/&gt;&lt;property id=&quot;20300&quot; value=&quot;Slide 39 - &amp;quot;Providers&amp;quot;&quot;/&gt;&lt;property id=&quot;20307&quot; value=&quot;289&quot;/&gt;&lt;/object&gt;&lt;object type=&quot;3&quot; unique_id=&quot;10048&quot;&gt;&lt;property id=&quot;20148&quot; value=&quot;5&quot;/&gt;&lt;property id=&quot;20300&quot; value=&quot;Slide 40 - &amp;quot;Other important contacts&amp;quot;&quot;/&gt;&lt;property id=&quot;20307&quot; value=&quot;300&quot;/&gt;&lt;/object&gt;&lt;object type=&quot;3&quot; unique_id=&quot;10193&quot;&gt;&lt;property id=&quot;20148&quot; value=&quot;5&quot;/&gt;&lt;property id=&quot;20300&quot; value=&quot;Slide 25 - &amp;quot;Retiree Insurance premiums&amp;quot;&quot;/&gt;&lt;property id=&quot;20307&quot; value=&quot;321&quot;/&gt;&lt;/object&gt;&lt;object type=&quot;3&quot; unique_id=&quot;10330&quot;&gt;&lt;property id=&quot;20148&quot; value=&quot;5&quot;/&gt;&lt;property id=&quot;20300&quot; value=&quot;Slide 38 - &amp;quot;Questions?&amp;quot;&quot;/&gt;&lt;property id=&quot;20307&quot; value=&quot;322&quot;/&gt;&lt;/object&gt;&lt;/object&gt;&lt;object type=&quot;8&quot; unique_id=&quot;10096&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2279</Words>
  <Application>Microsoft Office PowerPoint</Application>
  <PresentationFormat>On-screen Show (4:3)</PresentationFormat>
  <Paragraphs>334</Paragraphs>
  <Slides>40</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7" baseType="lpstr">
      <vt:lpstr>Calibri</vt:lpstr>
      <vt:lpstr>Rockwell</vt:lpstr>
      <vt:lpstr>Rockwell Condensed</vt:lpstr>
      <vt:lpstr>Rockwell Extra Bold</vt:lpstr>
      <vt:lpstr>Wingdings</vt:lpstr>
      <vt:lpstr>Wood Type</vt:lpstr>
      <vt:lpstr>Acrobat Document</vt:lpstr>
      <vt:lpstr>I’m thinking about retirement now what?</vt:lpstr>
      <vt:lpstr>Topics of discussion</vt:lpstr>
      <vt:lpstr>Selecting your Date</vt:lpstr>
      <vt:lpstr>Things to consider before selecting a date</vt:lpstr>
      <vt:lpstr>Things to consider before selecting a date</vt:lpstr>
      <vt:lpstr>Things to consider: Longevity</vt:lpstr>
      <vt:lpstr>Things to consider: leave accruals</vt:lpstr>
      <vt:lpstr>Money Matters</vt:lpstr>
      <vt:lpstr>Money Matters- ORP </vt:lpstr>
      <vt:lpstr>Money Matters-ORP </vt:lpstr>
      <vt:lpstr>Money Matters- TCRS</vt:lpstr>
      <vt:lpstr>Money Matters- TCRS</vt:lpstr>
      <vt:lpstr>Money Matters-TCRS</vt:lpstr>
      <vt:lpstr>Money Matters-TCRS</vt:lpstr>
      <vt:lpstr>Money Matters-TCRS</vt:lpstr>
      <vt:lpstr>Additional retirement savings</vt:lpstr>
      <vt:lpstr>PowerPoint Presentation</vt:lpstr>
      <vt:lpstr>Retiree Medical Benefits</vt:lpstr>
      <vt:lpstr>When does coverage end?</vt:lpstr>
      <vt:lpstr>Continuation of  Group Health Insurance</vt:lpstr>
      <vt:lpstr>Continuing Group Health Insurance  Retiree and dependents under age 65</vt:lpstr>
      <vt:lpstr>Insurance for Retirees and Dependents over age 65</vt:lpstr>
      <vt:lpstr>Continuing Dental Coverage all retirees</vt:lpstr>
      <vt:lpstr>Continuing Vision Coverage</vt:lpstr>
      <vt:lpstr>Retiree Insurance premiums</vt:lpstr>
      <vt:lpstr>Continuing Optional Coverage(s)</vt:lpstr>
      <vt:lpstr>Continuing Optional Coverage(s)</vt:lpstr>
      <vt:lpstr>Continuing Optional Coverage(s)</vt:lpstr>
      <vt:lpstr>Can I work after I retire?</vt:lpstr>
      <vt:lpstr>Returning to work Post Retirement</vt:lpstr>
      <vt:lpstr>Returning to work Post Retirement</vt:lpstr>
      <vt:lpstr>UTHSC Retiree Perks</vt:lpstr>
      <vt:lpstr>UT Retiree Perks</vt:lpstr>
      <vt:lpstr>What now?</vt:lpstr>
      <vt:lpstr>Beginning the Process</vt:lpstr>
      <vt:lpstr>Schedule a personal appointment</vt:lpstr>
      <vt:lpstr>If you plan Ahead….</vt:lpstr>
      <vt:lpstr>Questions?</vt:lpstr>
      <vt:lpstr>Providers</vt:lpstr>
      <vt:lpstr>Other important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 thinking about retirement now what?</dc:title>
  <dc:creator>Jackson, Debbie</dc:creator>
  <cp:lastModifiedBy>Jackson, Debbie</cp:lastModifiedBy>
  <cp:revision>6</cp:revision>
  <dcterms:created xsi:type="dcterms:W3CDTF">2019-02-28T15:28:53Z</dcterms:created>
  <dcterms:modified xsi:type="dcterms:W3CDTF">2019-05-15T15:43:43Z</dcterms:modified>
</cp:coreProperties>
</file>