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756"/>
    <p:restoredTop sz="94675"/>
  </p:normalViewPr>
  <p:slideViewPr>
    <p:cSldViewPr snapToGrid="0" snapToObjects="1">
      <p:cViewPr varScale="1">
        <p:scale>
          <a:sx n="81" d="100"/>
          <a:sy n="81" d="100"/>
        </p:scale>
        <p:origin x="72" y="1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/>
              <a:t>5/28/2019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/>
              <a:t>5/28/2019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/>
              <a:t>5/28/2019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/>
              <a:t>5/28/2019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/>
              <a:t>5/28/2019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/>
              <a:t>5/28/2019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dirty="0"/>
              <a:t>Click icon to add picture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dirty="0"/>
              <a:t>Click icon to add picture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dirty="0"/>
              <a:t>Click icon to add picture</a:t>
            </a:r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/>
              <a:t>5/28/2019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/>
              <a:t>5/28/2019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/>
              <a:t>5/28/2019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/>
              <a:t>5/28/2019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/>
              <a:t>5/28/2019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/>
              <a:t>5/28/2019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/>
              <a:t>5/28/2019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/>
              <a:t>5/28/2019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/>
              <a:t>5/28/2019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/>
              <a:t>5/28/2019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/>
              <a:t>5/28/2019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/>
              <a:pPr/>
              <a:t>5/28/2019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commonfund.nih.gov/newinnovator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4D3085-A4DA-E440-8697-9D6C2067132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The ultimate scientific challenge:  How to write a research proposal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2F6FE96-6F8D-EA46-9352-6F806D59A9B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Dianna A. Johnson, Ph.D.</a:t>
            </a:r>
          </a:p>
          <a:p>
            <a:r>
              <a:rPr lang="en-US" dirty="0"/>
              <a:t>Professor emeritus</a:t>
            </a:r>
          </a:p>
          <a:p>
            <a:r>
              <a:rPr lang="en-US" dirty="0"/>
              <a:t>Department of Ophthalmology, UTHSC</a:t>
            </a:r>
          </a:p>
        </p:txBody>
      </p:sp>
    </p:spTree>
    <p:extLst>
      <p:ext uri="{BB962C8B-B14F-4D97-AF65-F5344CB8AC3E}">
        <p14:creationId xmlns:p14="http://schemas.microsoft.com/office/powerpoint/2010/main" val="31517289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243546-D73B-D94F-9179-E21487329C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WHICH NIH INSTITUTE?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9B04D60-1A4A-E843-B137-47C9D204DAD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7631644"/>
              </p:ext>
            </p:extLst>
          </p:nvPr>
        </p:nvGraphicFramePr>
        <p:xfrm>
          <a:off x="1141413" y="2249488"/>
          <a:ext cx="9906000" cy="11125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200">
                  <a:extLst>
                    <a:ext uri="{9D8B030D-6E8A-4147-A177-3AD203B41FA5}">
                      <a16:colId xmlns:a16="http://schemas.microsoft.com/office/drawing/2014/main" val="951708721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1549680273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3363906980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1497174286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1148885347"/>
                    </a:ext>
                  </a:extLst>
                </a:gridCol>
              </a:tblGrid>
              <a:tr h="74168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NIH Institutes/Centers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Number of Applications Reviewed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Number of Applications Awarded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Success Rate</a:t>
                      </a:r>
                      <a:r>
                        <a:rPr lang="en-US" sz="900" b="1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Funding</a:t>
                      </a:r>
                      <a:r>
                        <a:rPr lang="en-US" sz="900" b="1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933612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NCI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10,282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1,162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$571,221,786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26536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NHLBI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3,960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25.1%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$560,224,209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455294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NIDCR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22.2%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$75,411,281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338181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NIDDK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3,170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$305,255,775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067521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NIDDK Type 1 Diabetes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$15,214,803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650801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NINDS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4,478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$455,799,261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662553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NIAID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6,207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22.9%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$609,007,725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419300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NIGMS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3,835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29.2%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$432,735,737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478408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NICHD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3,033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$219,303,457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21905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1,159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$125,004,384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671460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NIEHS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17.1%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$71,273,065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76715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3,240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$909,452,485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821365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NIAMS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1,589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$95,968,966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754561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NIDCD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27.1%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$93,186,178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769580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NIMH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2,714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22.2%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$343,854,980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120238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NIDA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2,108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$214,428,590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135218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NIAAA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$90,130,499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180696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NINR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$29,633,659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965548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NHGRI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$41,408,137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677769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NIBIB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1,523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$81,941,039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268069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NCCIH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$27,031,681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650368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NIMHD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$34,557,375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834827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FIC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$7,741,674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215281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NLM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$10,800,868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988619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OD COMMON FUND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1,243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$168,007,320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583133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NCATS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34.8%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$17,511,462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499361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OD ORIP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$3,417,033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722058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NIH Total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54,834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11,071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20.2%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###############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537639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22272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903E7C-439F-6147-B159-16C8822893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NIH RO1 Grant Proposal: A conversation with 2 experts in your field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094544-FC27-0F43-9DA4-0AE3ED6498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Peer review:  Although the study section may consist of more than a dozen funded investigators in various areas of research, and each has one vote; you must win over the assigned reviewers, usually 2 individuals who are experts in your field.  </a:t>
            </a:r>
          </a:p>
          <a:p>
            <a:r>
              <a:rPr lang="en-US" dirty="0"/>
              <a:t>The overall judgement of the assigned reviewers will be reflected in scores given your proposal in 8 different areas, plus an overall “impact” score to reflect their assessment of the likelihood for the project to exert a sustained, powerful influence on the research field(s) involved.  The impact score determines your chances of funding.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73028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BCA71-D469-7D4A-8B23-BAB7CE730A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Scored Review Criteria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20E088-39D9-984F-B1FF-B3B22A1747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1. SIGNIFICANCE: address an important problem or a critical barrier to progress in the field; improve scientific knowledge, technical capability, and/or clinical practice; change the concepts; drive this field.</a:t>
            </a:r>
          </a:p>
          <a:p>
            <a:r>
              <a:rPr lang="en-US" dirty="0"/>
              <a:t>2. </a:t>
            </a:r>
            <a:r>
              <a:rPr lang="en-US" b="1" dirty="0"/>
              <a:t>INVESTIGATOR(S): </a:t>
            </a:r>
            <a:r>
              <a:rPr lang="en-US" dirty="0"/>
              <a:t>well suited to the project; appropriate experience and training; ongoing record of accomplishments.</a:t>
            </a:r>
          </a:p>
          <a:p>
            <a:r>
              <a:rPr lang="en-US" dirty="0"/>
              <a:t>3.  INNOVATION:  utilizing novel theoretical concepts, approaches or methodologies, instrumentation, or interventions </a:t>
            </a:r>
          </a:p>
        </p:txBody>
      </p:sp>
    </p:spTree>
    <p:extLst>
      <p:ext uri="{BB962C8B-B14F-4D97-AF65-F5344CB8AC3E}">
        <p14:creationId xmlns:p14="http://schemas.microsoft.com/office/powerpoint/2010/main" val="7212625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53D8C4-97CD-1A4E-B3FB-A44579B717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Scored review criteria (continued)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FF180A-75CA-E64B-82D5-BE202D7C96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4.  APPROACH: well-reasoned and appropriate; robust and unbiased approach; potential problems, alternative strategies; benchmarks for success </a:t>
            </a:r>
          </a:p>
          <a:p>
            <a:r>
              <a:rPr lang="en-US" dirty="0"/>
              <a:t>5. </a:t>
            </a:r>
            <a:r>
              <a:rPr lang="en-US" b="1" dirty="0"/>
              <a:t>ENVIRONMENT. </a:t>
            </a:r>
            <a:r>
              <a:rPr lang="en-US" dirty="0"/>
              <a:t> contribute to the probability of success; adequate for the project proposed </a:t>
            </a:r>
          </a:p>
          <a:p>
            <a:r>
              <a:rPr lang="en-US" dirty="0"/>
              <a:t>6. RESOURCES:  appropriate resources to conduct the research, such as adequate equipment and laboratory space </a:t>
            </a:r>
          </a:p>
        </p:txBody>
      </p:sp>
    </p:spTree>
    <p:extLst>
      <p:ext uri="{BB962C8B-B14F-4D97-AF65-F5344CB8AC3E}">
        <p14:creationId xmlns:p14="http://schemas.microsoft.com/office/powerpoint/2010/main" val="8294064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9311CC-3297-D849-BEF1-B0FA5F273E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Scored criteria (continued)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7011E1-DA5C-6440-80F4-66DB92669E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7. </a:t>
            </a:r>
            <a:r>
              <a:rPr lang="en-US" b="1" dirty="0"/>
              <a:t>INDEPENDENCE AND INSTITUTIONAL SUPPORT: </a:t>
            </a:r>
            <a:r>
              <a:rPr lang="en-US" dirty="0"/>
              <a:t>appropriate experience and training; institutional commitment (start-up funds, technician)</a:t>
            </a:r>
          </a:p>
          <a:p>
            <a:r>
              <a:rPr lang="en-US" dirty="0"/>
              <a:t>8.  COLLABORATORS AND CONSULTANTS:   Most scientific work requires collaboration among researchers, and NIH is dedicated to fostering such relationships; spell out roles of collaborators.</a:t>
            </a:r>
          </a:p>
          <a:p>
            <a:pPr marL="0" indent="0">
              <a:buNone/>
            </a:pPr>
            <a:r>
              <a:rPr lang="en-US" dirty="0"/>
              <a:t>USE THESE PHRASES  IN WRITING EACH SECTION OF YOUR PROPOSAL SO THAT REVIEWERS CAN MORE EASILY FIND RELEVANT INFORMATION UPON WHICH TO BASE THEIR EVALUATION OF YOUR PROPOSAL.  </a:t>
            </a:r>
          </a:p>
        </p:txBody>
      </p:sp>
    </p:spTree>
    <p:extLst>
      <p:ext uri="{BB962C8B-B14F-4D97-AF65-F5344CB8AC3E}">
        <p14:creationId xmlns:p14="http://schemas.microsoft.com/office/powerpoint/2010/main" val="40374939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1EA42F-F4A1-C94F-8A87-2C5589AC09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Are You a New or Early Stage Investigator? </a:t>
            </a:r>
            <a:r>
              <a:rPr lang="en-US" dirty="0"/>
              <a:t> 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664564-EB0C-5A47-9011-9B7D1EC783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Program Director / Principal Investigator (PD/PI) who has completed their terminal research degree or end of post-graduate clinical training, whichever date is later, within the past 10 years and who has not previously competed successfully as PD/PI for a substantial NIH independent research award.</a:t>
            </a:r>
          </a:p>
          <a:p>
            <a:r>
              <a:rPr lang="en-US" dirty="0"/>
              <a:t>ESI applications with meritorious scores will be prioritized for funding.</a:t>
            </a:r>
          </a:p>
          <a:p>
            <a:r>
              <a:rPr lang="en-US" dirty="0"/>
              <a:t>NIH offers funding opportunities tailored to new investigators, such as the </a:t>
            </a:r>
            <a:r>
              <a:rPr lang="en-US" u="sng" dirty="0">
                <a:hlinkClick r:id="rId2"/>
              </a:rPr>
              <a:t>NIH Director's New Innovator Award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5627211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D77C5C-DCD6-0F44-92FE-9BB5A3FF77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ESI (CONTINUED)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183B23-230A-F648-86CA-5FA15BF4D3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identify yourself as a new investigator because reviewers are instructed to give special consideration to new investigators </a:t>
            </a:r>
          </a:p>
          <a:p>
            <a:r>
              <a:rPr lang="en-US" dirty="0"/>
              <a:t>Reviewers will give greater consideration to the proposed approach of an ESI proposal, rather than the track record of the PI</a:t>
            </a:r>
          </a:p>
          <a:p>
            <a:r>
              <a:rPr lang="en-US" dirty="0"/>
              <a:t>First-time applicants may have less preliminary data and fewer publications</a:t>
            </a:r>
          </a:p>
          <a:p>
            <a:r>
              <a:rPr lang="en-US" dirty="0"/>
              <a:t>HOWEVER: ESI proposal must demonstrate true independent of any former mentors; that you have resources and institutional support, ability to independently carry out the research</a:t>
            </a:r>
          </a:p>
        </p:txBody>
      </p:sp>
    </p:spTree>
    <p:extLst>
      <p:ext uri="{BB962C8B-B14F-4D97-AF65-F5344CB8AC3E}">
        <p14:creationId xmlns:p14="http://schemas.microsoft.com/office/powerpoint/2010/main" val="20084575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D101F4-1E87-A747-B362-31596B6DC6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tips from </a:t>
            </a:r>
            <a:r>
              <a:rPr lang="en-US" dirty="0" err="1"/>
              <a:t>nih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3DC2D5-44DE-4D4E-8579-1F3DFE9F2A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Make Your Project’s Goals Realistic (#1 criticism of new proposals : too ambitious)  </a:t>
            </a:r>
          </a:p>
          <a:p>
            <a:r>
              <a:rPr lang="en-US" b="1" dirty="0"/>
              <a:t>Be Organized and Logical – make it easy on the primary reviewers</a:t>
            </a:r>
          </a:p>
          <a:p>
            <a:r>
              <a:rPr lang="en-US" b="1" dirty="0"/>
              <a:t>Write in Clear Concise Language – make it easy for non-experts to understand  </a:t>
            </a:r>
          </a:p>
          <a:p>
            <a:r>
              <a:rPr lang="en-US" b="1" dirty="0"/>
              <a:t>Sell Your Idea – Make the case for why NIH should fund your research</a:t>
            </a:r>
          </a:p>
          <a:p>
            <a:r>
              <a:rPr lang="en-US" b="1" dirty="0"/>
              <a:t>Edit and share for comments – ask colleagues to provide ”trial review”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26253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44CE88-4F0F-1A46-AF07-77FF439642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Funding of a first submission is unusual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CD2CA9-3398-534F-94E1-DFE98689B8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Apply for R01 as soon as reasonable for you to do so</a:t>
            </a:r>
          </a:p>
          <a:p>
            <a:r>
              <a:rPr lang="en-US" dirty="0"/>
              <a:t>Apply to other funding sources on a continuing basis in order to gain some level of funding, some exposure to other review communities, and practice in writing proposals</a:t>
            </a:r>
          </a:p>
        </p:txBody>
      </p:sp>
    </p:spTree>
    <p:extLst>
      <p:ext uri="{BB962C8B-B14F-4D97-AF65-F5344CB8AC3E}">
        <p14:creationId xmlns:p14="http://schemas.microsoft.com/office/powerpoint/2010/main" val="12016876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4B53FB-DA0E-9747-99F6-4AFDE2B15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Science is the search for ideas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961571-62B8-6D4C-9A9F-3FBA4E1E0D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Ideas represent more than just facts or observations</a:t>
            </a:r>
          </a:p>
          <a:p>
            <a:r>
              <a:rPr lang="en-US" dirty="0"/>
              <a:t>Ideas are mental constructs that connect facts and observations into potential hypotheses or questions: :  “What if…..?”</a:t>
            </a:r>
          </a:p>
          <a:p>
            <a:r>
              <a:rPr lang="en-US" dirty="0"/>
              <a:t>This is the heart of the ultimate scientific challenge</a:t>
            </a:r>
          </a:p>
          <a:p>
            <a:r>
              <a:rPr lang="en-US" dirty="0"/>
              <a:t>Finding answers to scientific questions can be relatively easy; finding the initial question is the hard part.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88557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74CD63-2C43-194D-AD87-76761153D4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Attributes of great ideas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896BA7-559B-C045-8E39-BC4CBA983A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New – totally new or more realistically, new in some important aspect.  </a:t>
            </a:r>
          </a:p>
          <a:p>
            <a:r>
              <a:rPr lang="en-US" dirty="0"/>
              <a:t>Testable</a:t>
            </a:r>
          </a:p>
          <a:p>
            <a:r>
              <a:rPr lang="en-US" dirty="0"/>
              <a:t>Results should be useful</a:t>
            </a:r>
          </a:p>
          <a:p>
            <a:r>
              <a:rPr lang="en-US" dirty="0"/>
              <a:t>Results should be amenable to incorporation into; add to our greater body of scientific knowledge  (Don’t just sing in the shower.)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39744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DC285C-6179-5543-9000-C3CF663552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Attributes of great thinkers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9C38A0-A038-1B42-9E55-CC17698633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They are often young</a:t>
            </a:r>
          </a:p>
          <a:p>
            <a:r>
              <a:rPr lang="en-US" dirty="0"/>
              <a:t>Risk takers</a:t>
            </a:r>
          </a:p>
          <a:p>
            <a:r>
              <a:rPr lang="en-US" dirty="0"/>
              <a:t>Create new tools, new ways of thinking, find new connections</a:t>
            </a:r>
          </a:p>
          <a:p>
            <a:r>
              <a:rPr lang="en-US" dirty="0"/>
              <a:t>Apply old techniques to new problems</a:t>
            </a:r>
          </a:p>
          <a:p>
            <a:r>
              <a:rPr lang="en-US" dirty="0"/>
              <a:t>Apply new techniques to old problems</a:t>
            </a:r>
          </a:p>
        </p:txBody>
      </p:sp>
    </p:spTree>
    <p:extLst>
      <p:ext uri="{BB962C8B-B14F-4D97-AF65-F5344CB8AC3E}">
        <p14:creationId xmlns:p14="http://schemas.microsoft.com/office/powerpoint/2010/main" val="8679670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6DFC85-2C20-474A-96E3-7FAEF2C218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Your new idea(s) will define your scientific career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4E692C-CA23-114F-8F5F-33D2FFA03E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Testable hypotheses represent the product, the currency of scientific research </a:t>
            </a:r>
          </a:p>
          <a:p>
            <a:pPr lvl="1"/>
            <a:r>
              <a:rPr lang="en-US" dirty="0"/>
              <a:t>Create the hypothesis; experimentally test the hypothesis; interpret the results; apply this new discovery to improve current understanding</a:t>
            </a:r>
          </a:p>
          <a:p>
            <a:pPr lvl="1"/>
            <a:r>
              <a:rPr lang="en-US" dirty="0"/>
              <a:t>Your findings are never final; they represent the best possible answer for the moment – to be improved upon in the next round of scientific investigation.</a:t>
            </a:r>
          </a:p>
          <a:p>
            <a:pPr lvl="1"/>
            <a:r>
              <a:rPr lang="en-US" dirty="0"/>
              <a:t>Hallmarks of good science:  creative ideas, demanding and thorough experimental testing, thoughtful interpretation, integration of findings into current scientific body of knowledge</a:t>
            </a:r>
          </a:p>
        </p:txBody>
      </p:sp>
    </p:spTree>
    <p:extLst>
      <p:ext uri="{BB962C8B-B14F-4D97-AF65-F5344CB8AC3E}">
        <p14:creationId xmlns:p14="http://schemas.microsoft.com/office/powerpoint/2010/main" val="8024954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2B812E-2647-0A40-98E4-87AB573E8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I:  Get a brilliant idea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4CFF64E-D7F7-BB4F-835E-6B5DE5F510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is up to you.</a:t>
            </a:r>
          </a:p>
          <a:p>
            <a:r>
              <a:rPr lang="en-US" dirty="0"/>
              <a:t>Study, listen, ask for advice, read, analyze other brilliant ideas</a:t>
            </a:r>
          </a:p>
          <a:p>
            <a:r>
              <a:rPr lang="en-US" dirty="0"/>
              <a:t>The idea has to be yours, otherwise you will not reach the ultimate goal of being an INDEPENDENT PRINCIPAL INVESTIGATOR.  </a:t>
            </a:r>
          </a:p>
          <a:p>
            <a:r>
              <a:rPr lang="en-US" dirty="0"/>
              <a:t>A PI is responsible for “ the idea”. </a:t>
            </a:r>
          </a:p>
        </p:txBody>
      </p:sp>
    </p:spTree>
    <p:extLst>
      <p:ext uri="{BB962C8B-B14F-4D97-AF65-F5344CB8AC3E}">
        <p14:creationId xmlns:p14="http://schemas.microsoft.com/office/powerpoint/2010/main" val="4343858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BA6EC0-6A83-274B-9CD8-69B16184AD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2: Garner resources you have and those you will need to pursue your idea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D6F636-8C4F-2340-8C32-C8E3F15CDA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Space – labs, existing data sets, clinical settings</a:t>
            </a:r>
          </a:p>
          <a:p>
            <a:r>
              <a:rPr lang="en-US" dirty="0"/>
              <a:t>Equipment</a:t>
            </a:r>
          </a:p>
          <a:p>
            <a:r>
              <a:rPr lang="en-US" dirty="0"/>
              <a:t>Experimental animals, clinical trials, computer programs</a:t>
            </a:r>
          </a:p>
          <a:p>
            <a:r>
              <a:rPr lang="en-US" dirty="0"/>
              <a:t>Collaborations – letters of support, commitments</a:t>
            </a:r>
          </a:p>
          <a:p>
            <a:r>
              <a:rPr lang="en-US" dirty="0"/>
              <a:t>Institutional approval and support</a:t>
            </a:r>
          </a:p>
        </p:txBody>
      </p:sp>
    </p:spTree>
    <p:extLst>
      <p:ext uri="{BB962C8B-B14F-4D97-AF65-F5344CB8AC3E}">
        <p14:creationId xmlns:p14="http://schemas.microsoft.com/office/powerpoint/2010/main" val="23393978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981BAE-CD81-9E44-9337-19C4230790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3: Who funds the kind of research you want to do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659CA4-0AE0-E341-BB6D-E209367677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Hospitals</a:t>
            </a:r>
          </a:p>
          <a:p>
            <a:r>
              <a:rPr lang="en-US" dirty="0"/>
              <a:t>Corporations</a:t>
            </a:r>
          </a:p>
          <a:p>
            <a:r>
              <a:rPr lang="en-US" dirty="0"/>
              <a:t>Drug companies</a:t>
            </a:r>
          </a:p>
          <a:p>
            <a:r>
              <a:rPr lang="en-US" dirty="0"/>
              <a:t>Philanthropic organizations</a:t>
            </a:r>
          </a:p>
          <a:p>
            <a:r>
              <a:rPr lang="en-US" dirty="0"/>
              <a:t>Educational organizations</a:t>
            </a:r>
          </a:p>
          <a:p>
            <a:r>
              <a:rPr lang="en-US" dirty="0"/>
              <a:t>Start-up companies, private investors</a:t>
            </a:r>
          </a:p>
        </p:txBody>
      </p:sp>
    </p:spTree>
    <p:extLst>
      <p:ext uri="{BB962C8B-B14F-4D97-AF65-F5344CB8AC3E}">
        <p14:creationId xmlns:p14="http://schemas.microsoft.com/office/powerpoint/2010/main" val="26513426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DC6AAA-1FDB-384D-96F5-481392A87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NIH funding is the gold standard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B9539D-91F8-A840-A245-579050115D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Because of the NIH’s long-standing record of rigorous and fair review, an NIH grant can lead to:</a:t>
            </a:r>
          </a:p>
          <a:p>
            <a:pPr lvl="1"/>
            <a:r>
              <a:rPr lang="en-US" dirty="0"/>
              <a:t>A faculty position</a:t>
            </a:r>
          </a:p>
          <a:p>
            <a:pPr lvl="1"/>
            <a:r>
              <a:rPr lang="en-US" dirty="0"/>
              <a:t>Access to high level collaborators</a:t>
            </a:r>
          </a:p>
          <a:p>
            <a:pPr lvl="1"/>
            <a:r>
              <a:rPr lang="en-US" dirty="0"/>
              <a:t>Invitations to meetings</a:t>
            </a:r>
          </a:p>
          <a:p>
            <a:pPr lvl="1"/>
            <a:r>
              <a:rPr lang="en-US" dirty="0"/>
              <a:t>The accolade of being an INDENDENT PRINCIPLE INVESTIGATOR</a:t>
            </a:r>
          </a:p>
        </p:txBody>
      </p:sp>
    </p:spTree>
    <p:extLst>
      <p:ext uri="{BB962C8B-B14F-4D97-AF65-F5344CB8AC3E}">
        <p14:creationId xmlns:p14="http://schemas.microsoft.com/office/powerpoint/2010/main" val="11842886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415</TotalTime>
  <Words>1213</Words>
  <Application>Microsoft Office PowerPoint</Application>
  <PresentationFormat>Widescreen</PresentationFormat>
  <Paragraphs>228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Trebuchet MS</vt:lpstr>
      <vt:lpstr>Tw Cen MT</vt:lpstr>
      <vt:lpstr>Circuit</vt:lpstr>
      <vt:lpstr>The ultimate scientific challenge:  How to write a research proposal</vt:lpstr>
      <vt:lpstr>Science is the search for ideas</vt:lpstr>
      <vt:lpstr>Attributes of great ideas</vt:lpstr>
      <vt:lpstr>Attributes of great thinkers</vt:lpstr>
      <vt:lpstr>Your new idea(s) will define your scientific career </vt:lpstr>
      <vt:lpstr>Step I:  Get a brilliant idea</vt:lpstr>
      <vt:lpstr>Step 2: Garner resources you have and those you will need to pursue your idea</vt:lpstr>
      <vt:lpstr>Step 3: Who funds the kind of research you want to do</vt:lpstr>
      <vt:lpstr>NIH funding is the gold standard</vt:lpstr>
      <vt:lpstr>WHICH NIH INSTITUTE?</vt:lpstr>
      <vt:lpstr>The NIH RO1 Grant Proposal: A conversation with 2 experts in your field</vt:lpstr>
      <vt:lpstr>Scored Review Criteria</vt:lpstr>
      <vt:lpstr>Scored review criteria (continued)</vt:lpstr>
      <vt:lpstr>Scored criteria (continued)</vt:lpstr>
      <vt:lpstr>Are You a New or Early Stage Investigator?   </vt:lpstr>
      <vt:lpstr>ESI (CONTINUED)</vt:lpstr>
      <vt:lpstr>Additional tips from nih</vt:lpstr>
      <vt:lpstr>Funding of a first submission is unusual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ultimate scientific challenge:  How to write a research proposal</dc:title>
  <dc:creator>Johnson, Leonard R</dc:creator>
  <cp:lastModifiedBy>Maxwell, Jeddie L</cp:lastModifiedBy>
  <cp:revision>20</cp:revision>
  <cp:lastPrinted>2019-05-21T16:42:53Z</cp:lastPrinted>
  <dcterms:created xsi:type="dcterms:W3CDTF">2019-05-15T21:21:32Z</dcterms:created>
  <dcterms:modified xsi:type="dcterms:W3CDTF">2019-05-28T21:20:50Z</dcterms:modified>
</cp:coreProperties>
</file>