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70" r:id="rId9"/>
    <p:sldId id="274" r:id="rId10"/>
    <p:sldId id="275" r:id="rId11"/>
    <p:sldId id="276" r:id="rId12"/>
    <p:sldId id="277" r:id="rId13"/>
    <p:sldId id="282" r:id="rId14"/>
    <p:sldId id="283" r:id="rId15"/>
    <p:sldId id="278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0" autoAdjust="0"/>
  </p:normalViewPr>
  <p:slideViewPr>
    <p:cSldViewPr>
      <p:cViewPr>
        <p:scale>
          <a:sx n="72" d="100"/>
          <a:sy n="72" d="100"/>
        </p:scale>
        <p:origin x="-147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9BED-1C9E-4563-85B2-276DEEEA1D10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C2F0-9555-4F6F-8DA9-3DFCB9EC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282D95-4D26-4206-8D8B-F19B70BA650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://www.pin.ed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lds.ed.gov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dobbs1@uth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FINANCIAL AID JOURNEY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57800" y="4790327"/>
            <a:ext cx="22860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Out-of-State Packaging Example</a:t>
            </a:r>
            <a:br>
              <a:rPr lang="en-US" sz="3200" dirty="0" smtClean="0"/>
            </a:br>
            <a:r>
              <a:rPr lang="en-US" sz="3200" dirty="0" smtClean="0"/>
              <a:t>COA = $106,847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$44,944 Direct Unsubsidized Loan</a:t>
            </a:r>
          </a:p>
          <a:p>
            <a:r>
              <a:rPr lang="en-US" dirty="0" smtClean="0"/>
              <a:t>$57,903 Graduate Plus</a:t>
            </a:r>
          </a:p>
          <a:p>
            <a:r>
              <a:rPr lang="en-US" u="sng" dirty="0" smtClean="0"/>
              <a:t>$ 4,000 Perkins Loan</a:t>
            </a:r>
          </a:p>
          <a:p>
            <a:r>
              <a:rPr lang="en-US" dirty="0" smtClean="0"/>
              <a:t>$106,847</a:t>
            </a:r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2014-15</a:t>
            </a:r>
            <a:br>
              <a:rPr lang="en-US" sz="3200" dirty="0" smtClean="0"/>
            </a:br>
            <a:r>
              <a:rPr lang="en-US" sz="3200" dirty="0" smtClean="0"/>
              <a:t>In-State Cost of Attendance</a:t>
            </a:r>
            <a:br>
              <a:rPr lang="en-US" sz="3200" dirty="0" smtClean="0"/>
            </a:br>
            <a:r>
              <a:rPr lang="en-US" sz="3200" dirty="0" smtClean="0"/>
              <a:t>Estimate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			$  27,900</a:t>
            </a:r>
          </a:p>
          <a:p>
            <a:r>
              <a:rPr lang="en-US" dirty="0" smtClean="0"/>
              <a:t>Fees			$  17,713</a:t>
            </a:r>
          </a:p>
          <a:p>
            <a:r>
              <a:rPr lang="en-US" dirty="0" smtClean="0"/>
              <a:t>Books and Supplies	$  1,746</a:t>
            </a:r>
          </a:p>
          <a:p>
            <a:r>
              <a:rPr lang="en-US" u="sng" dirty="0" smtClean="0"/>
              <a:t>Living Expenses 		$21,318</a:t>
            </a:r>
          </a:p>
          <a:p>
            <a:r>
              <a:rPr lang="en-US" dirty="0" smtClean="0"/>
              <a:t>Total			$68,677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7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In-State Packaging Example</a:t>
            </a:r>
            <a:br>
              <a:rPr lang="en-US" dirty="0" smtClean="0"/>
            </a:br>
            <a:r>
              <a:rPr lang="en-US" dirty="0" smtClean="0"/>
              <a:t>COA </a:t>
            </a:r>
            <a:r>
              <a:rPr lang="en-US" smtClean="0"/>
              <a:t>= $68,677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Unsubsidized		$ 44,944</a:t>
            </a:r>
          </a:p>
          <a:p>
            <a:r>
              <a:rPr lang="en-US" dirty="0" smtClean="0"/>
              <a:t>Graduate Plus			$19,733</a:t>
            </a:r>
          </a:p>
          <a:p>
            <a:r>
              <a:rPr lang="en-US" u="sng" dirty="0" smtClean="0"/>
              <a:t>Perkins Loan			$ 4,000</a:t>
            </a:r>
          </a:p>
          <a:p>
            <a:r>
              <a:rPr lang="en-US" dirty="0" smtClean="0"/>
              <a:t>Total				$68,677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2285999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</a:t>
            </a:r>
            <a:br>
              <a:rPr lang="en-US" sz="3200" dirty="0" smtClean="0"/>
            </a:br>
            <a:r>
              <a:rPr lang="en-US" sz="3200" dirty="0" smtClean="0"/>
              <a:t>Funds Request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68700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on One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scheduled counseling with  your financial aid counselor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9" name="Picture 5" descr="C:\Users\gdobbs1\AppData\Local\Microsoft\Windows\Temporary Internet Files\Content.IE5\T5ZHQYS6\MC9003472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16" y="3278668"/>
            <a:ext cx="2778184" cy="22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for Financial Aid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PIN:     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www.pin.ed.gov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FAFSA Application: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www.fafsa.ed.gov</a:t>
            </a:r>
            <a:r>
              <a:rPr lang="en-US" dirty="0" smtClean="0"/>
              <a:t> (School code: 006725)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Loan History:</a:t>
            </a:r>
          </a:p>
          <a:p>
            <a:pPr marL="68580" indent="0">
              <a:buNone/>
            </a:pPr>
            <a:r>
              <a:rPr lang="en-US" dirty="0" smtClean="0">
                <a:hlinkClick r:id="rId4"/>
              </a:rPr>
              <a:t>www.nslds.ed.gov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97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Gloria Dobbs</a:t>
            </a:r>
          </a:p>
          <a:p>
            <a:pPr marL="68580" indent="0">
              <a:buNone/>
            </a:pPr>
            <a:r>
              <a:rPr lang="en-US" dirty="0" smtClean="0"/>
              <a:t>Financial Aid Counselor</a:t>
            </a:r>
          </a:p>
          <a:p>
            <a:pPr marL="68580" indent="0">
              <a:buNone/>
            </a:pPr>
            <a:r>
              <a:rPr lang="en-US" dirty="0" smtClean="0"/>
              <a:t>College Of Health Professions</a:t>
            </a:r>
          </a:p>
          <a:p>
            <a:pPr marL="68580" indent="0">
              <a:buNone/>
            </a:pPr>
            <a:r>
              <a:rPr lang="en-US" dirty="0" smtClean="0"/>
              <a:t>(901) 448-1472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gdobbs1@uthsc.edu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Skype: glor.dob90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Free Application for Federal Student</a:t>
            </a:r>
          </a:p>
          <a:p>
            <a:r>
              <a:rPr lang="en-US" sz="4000" dirty="0" smtClean="0"/>
              <a:t>Completed for each school year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21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FAFSA</a:t>
            </a:r>
          </a:p>
          <a:p>
            <a:r>
              <a:rPr lang="en-US" dirty="0" smtClean="0"/>
              <a:t>VERIFICATION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/>
              <a:t>MASTER PROMISSORY NOTE</a:t>
            </a:r>
          </a:p>
          <a:p>
            <a:r>
              <a:rPr lang="en-US" dirty="0" smtClean="0"/>
              <a:t>ENTRANCE COUNSELING</a:t>
            </a:r>
          </a:p>
          <a:p>
            <a:r>
              <a:rPr lang="en-US" dirty="0" smtClean="0"/>
              <a:t>ACCEPT AWARD</a:t>
            </a:r>
          </a:p>
          <a:p>
            <a:r>
              <a:rPr lang="en-US" dirty="0" smtClean="0"/>
              <a:t>TUITION/FEES PAID</a:t>
            </a:r>
          </a:p>
          <a:p>
            <a:r>
              <a:rPr lang="en-US" dirty="0" smtClean="0"/>
              <a:t>REFUND DISBURSED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VERIFICATION- additional documents are required</a:t>
            </a:r>
          </a:p>
          <a:p>
            <a:r>
              <a:rPr lang="en-US" dirty="0" smtClean="0"/>
              <a:t>CORRECTIONS- student will correct information on application and re-submit to FAFSA</a:t>
            </a:r>
          </a:p>
          <a:p>
            <a:r>
              <a:rPr lang="en-US" dirty="0" smtClean="0"/>
              <a:t>AWARD NOTICE SENT- student will receive an email notice sent to the UTHSC email account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5600" y="1295400"/>
            <a:ext cx="2895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MASTER PROMISSORY NOTE-legal document all student loan borrowers must complete promising to repay loan</a:t>
            </a:r>
          </a:p>
          <a:p>
            <a:r>
              <a:rPr lang="en-US" dirty="0" smtClean="0"/>
              <a:t>ENTRANCE COUNSELING- loan information session explaining rights &amp;responsibilities </a:t>
            </a:r>
          </a:p>
          <a:p>
            <a:r>
              <a:rPr lang="en-US" dirty="0" smtClean="0"/>
              <a:t>TUITION/FEES PAID- the date financial aid is applied to student’s account</a:t>
            </a:r>
          </a:p>
          <a:p>
            <a:r>
              <a:rPr lang="en-US" dirty="0" smtClean="0"/>
              <a:t>REFUND DISBURSED- the date excess aid is processed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25422" y="1143000"/>
            <a:ext cx="28419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FINANCIAL AID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Cost of Attendance Budgets</a:t>
            </a:r>
          </a:p>
          <a:p>
            <a:r>
              <a:rPr lang="en-US" dirty="0" smtClean="0"/>
              <a:t>Forms</a:t>
            </a:r>
          </a:p>
          <a:p>
            <a:r>
              <a:rPr lang="en-US" dirty="0" smtClean="0"/>
              <a:t>College Work-Study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Unsubsidized Direct Loan</a:t>
            </a:r>
          </a:p>
          <a:p>
            <a:r>
              <a:rPr lang="en-US" dirty="0" smtClean="0"/>
              <a:t>Perkins Loan</a:t>
            </a:r>
          </a:p>
          <a:p>
            <a:r>
              <a:rPr lang="en-US" dirty="0" smtClean="0"/>
              <a:t>Graduate Plus Loan</a:t>
            </a:r>
          </a:p>
          <a:p>
            <a:r>
              <a:rPr lang="en-US" dirty="0" smtClean="0"/>
              <a:t>Private/Alternative Loan</a:t>
            </a:r>
          </a:p>
        </p:txBody>
      </p:sp>
    </p:spTree>
    <p:extLst>
      <p:ext uri="{BB962C8B-B14F-4D97-AF65-F5344CB8AC3E}">
        <p14:creationId xmlns:p14="http://schemas.microsoft.com/office/powerpoint/2010/main" val="33184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    UNSUBSIDIZED STAFFORD</a:t>
            </a:r>
          </a:p>
          <a:p>
            <a:pPr marL="68580" indent="0">
              <a:buNone/>
            </a:pPr>
            <a:r>
              <a:rPr lang="en-US" dirty="0" smtClean="0"/>
              <a:t>$44,944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PERKINS</a:t>
            </a:r>
          </a:p>
          <a:p>
            <a:pPr marL="68580" indent="0">
              <a:buNone/>
            </a:pPr>
            <a:r>
              <a:rPr lang="en-US" dirty="0" smtClean="0"/>
              <a:t>$4,000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GRADUATE PLUS</a:t>
            </a:r>
          </a:p>
          <a:p>
            <a:pPr marL="68580" indent="0">
              <a:buNone/>
            </a:pPr>
            <a:r>
              <a:rPr lang="en-US" dirty="0" smtClean="0"/>
              <a:t>Cost of Attendance Minus Other Aid                                      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</a:p>
          <a:p>
            <a:pPr marL="68580" indent="0">
              <a:buNone/>
            </a:pPr>
            <a:r>
              <a:rPr lang="en-US" dirty="0" smtClean="0"/>
              <a:t>                                           </a:t>
            </a: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2014-15 </a:t>
            </a:r>
            <a:br>
              <a:rPr lang="en-US" dirty="0" smtClean="0"/>
            </a:br>
            <a:r>
              <a:rPr lang="en-US" sz="3600" dirty="0" smtClean="0"/>
              <a:t>Out-of-State Cost of Attendance</a:t>
            </a:r>
            <a:br>
              <a:rPr lang="en-US" sz="3600" dirty="0" smtClean="0"/>
            </a:br>
            <a:r>
              <a:rPr lang="en-US" sz="3600" dirty="0" smtClean="0"/>
              <a:t>Estimate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                           $66,070</a:t>
            </a:r>
          </a:p>
          <a:p>
            <a:r>
              <a:rPr lang="en-US" dirty="0" smtClean="0"/>
              <a:t>Fees			$ 17,713</a:t>
            </a:r>
          </a:p>
          <a:p>
            <a:r>
              <a:rPr lang="en-US" dirty="0" smtClean="0"/>
              <a:t>Books and Supplies      $  1,746</a:t>
            </a:r>
          </a:p>
          <a:p>
            <a:r>
              <a:rPr lang="en-US" u="sng" dirty="0" smtClean="0"/>
              <a:t>Living Expenses             $21,318</a:t>
            </a:r>
          </a:p>
          <a:p>
            <a:r>
              <a:rPr lang="en-US" dirty="0" smtClean="0"/>
              <a:t> Total		</a:t>
            </a:r>
            <a:r>
              <a:rPr lang="en-US" dirty="0"/>
              <a:t>	</a:t>
            </a:r>
            <a:r>
              <a:rPr lang="en-US" dirty="0" smtClean="0"/>
              <a:t>$106,847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9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FINANCIAL AID JOURNE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FAFSA&amp;quot;&quot;/&gt;&lt;property id=&quot;20307&quot; value=&quot;268&quot;/&gt;&lt;/object&gt;&lt;object type=&quot;3&quot; unique_id=&quot;10005&quot;&gt;&lt;property id=&quot;20148&quot; value=&quot;5&quot;/&gt;&lt;property id=&quot;20300&quot; value=&quot;Slide 3 - &amp;quot;STEPS TO TAKE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 - &amp;quot; FINANCIAL AID AWARD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ypes of Loans&amp;quot;&quot;/&gt;&lt;property id=&quot;20307&quot; value=&quot;269&quot;/&gt;&lt;/object&gt;&lt;object type=&quot;3&quot; unique_id=&quot;10010&quot;&gt;&lt;property id=&quot;20148&quot; value=&quot;5&quot;/&gt;&lt;property id=&quot;20300&quot; value=&quot;Slide 8 - &amp;quot;Types of Grants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Types of Scholarships&amp;quot;&quot;/&gt;&lt;property id=&quot;20307&quot; value=&quot;281&quot;/&gt;&lt;/object&gt;&lt;object type=&quot;3&quot; unique_id=&quot;10012&quot;&gt;&lt;property id=&quot;20148&quot; value=&quot;5&quot;/&gt;&lt;property id=&quot;20300&quot; value=&quot;Slide 10 - &amp;quot;LOAN AMOUNTS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LOAN AMOUNTS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GRADUATE &amp;amp; PROFESSIONAL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GRADUATE PLUS LOAN PARENT PLUS LOAN ALTERNATIVE/PRIVATE LOAN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2014-15  Out-of-State Cost of Attendance Estimate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Out-of-State Packaging Example COA = $56,843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2014-15 In-State Cost of Attendance Estimate&amp;quot;&quot;/&gt;&lt;property id=&quot;20307&quot; value=&quot;276&quot;/&gt;&lt;/object&gt;&lt;object type=&quot;3&quot; unique_id=&quot;10019&quot;&gt;&lt;property id=&quot;20148&quot; value=&quot;5&quot;/&gt;&lt;property id=&quot;20300&quot; value=&quot;Slide 17 - &amp;quot;In-State Packaging Example COA = $31359&amp;quot;&quot;/&gt;&lt;property id=&quot;20307&quot; value=&quot;277&quot;/&gt;&lt;/object&gt;&lt;object type=&quot;3&quot; unique_id=&quot;10020&quot;&gt;&lt;property id=&quot;20148&quot; value=&quot;5&quot;/&gt;&lt;property id=&quot;20300&quot; value=&quot;Slide 18 - &amp;quot;Additional  Funds Request&amp;quot;&quot;/&gt;&lt;property id=&quot;20307&quot; value=&quot;282&quot;/&gt;&lt;/object&gt;&lt;object type=&quot;3&quot; unique_id=&quot;10021&quot;&gt;&lt;property id=&quot;20148&quot; value=&quot;5&quot;/&gt;&lt;property id=&quot;20300&quot; value=&quot;Slide 19 - &amp;quot;Applying for Financial Aid &amp;quot;&quot;/&gt;&lt;property id=&quot;20307&quot; value=&quot;278&quot;/&gt;&lt;/object&gt;&lt;object type=&quot;3&quot; unique_id=&quot;10022&quot;&gt;&lt;property id=&quot;20148&quot; value=&quot;5&quot;/&gt;&lt;property id=&quot;20300&quot; value=&quot;Slide 20 - &amp;quot;Contact Information&amp;quot;&quot;/&gt;&lt;property id=&quot;20307&quot; value=&quot;279&quot;/&gt;&lt;/object&gt;&lt;/object&gt;&lt;object type=&quot;8&quot; unique_id=&quot;1004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846</TotalTime>
  <Words>238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THE FINANCIAL AID JOURNEY</vt:lpstr>
      <vt:lpstr>FAFSA</vt:lpstr>
      <vt:lpstr>STEPS TO TAKE</vt:lpstr>
      <vt:lpstr>PowerPoint Presentation</vt:lpstr>
      <vt:lpstr>PowerPoint Presentation</vt:lpstr>
      <vt:lpstr> FINANCIAL AID AWARDS</vt:lpstr>
      <vt:lpstr>Types of Loans</vt:lpstr>
      <vt:lpstr>LOAN AMOUNTS</vt:lpstr>
      <vt:lpstr>2014-15  Out-of-State Cost of Attendance Estimate</vt:lpstr>
      <vt:lpstr>Out-of-State Packaging Example COA = $106,847</vt:lpstr>
      <vt:lpstr>2014-15 In-State Cost of Attendance Estimate</vt:lpstr>
      <vt:lpstr>In-State Packaging Example COA = $68,677</vt:lpstr>
      <vt:lpstr>Additional  Funds Request</vt:lpstr>
      <vt:lpstr>One on One Counseling</vt:lpstr>
      <vt:lpstr>Applying for Financial Aid </vt:lpstr>
      <vt:lpstr>Contact Information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AID JOURNEY</dc:title>
  <dc:creator>Dobbs, Gloria L</dc:creator>
  <cp:lastModifiedBy>Dobbs, Gloria L</cp:lastModifiedBy>
  <cp:revision>70</cp:revision>
  <dcterms:created xsi:type="dcterms:W3CDTF">2014-04-17T15:33:09Z</dcterms:created>
  <dcterms:modified xsi:type="dcterms:W3CDTF">2014-07-25T14:41:11Z</dcterms:modified>
</cp:coreProperties>
</file>