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7" r:id="rId11"/>
    <p:sldId id="268" r:id="rId12"/>
    <p:sldId id="269" r:id="rId13"/>
    <p:sldId id="270" r:id="rId14"/>
    <p:sldId id="271" r:id="rId15"/>
    <p:sldId id="273" r:id="rId16"/>
    <p:sldId id="272" r:id="rId17"/>
    <p:sldId id="262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9E981-9AD3-4E1C-AD14-02A3F5C8FEFD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0B5BC-02B9-404A-B85E-744F67E93D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48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5424A67-0FFF-48B8-BBF9-DC4BC2A55F69}" type="datetimeFigureOut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D875A9-0A3E-4B81-8C37-823C47B451A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hcourse.org/uthsc/" TargetMode="External"/><Relationship Id="rId2" Type="http://schemas.openxmlformats.org/officeDocument/2006/relationships/hyperlink" Target="http://www.uthsc.edu/finaid/literacy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hsc.edu/finaid/literacy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jmaddox9@uthsc.edu" TargetMode="External"/><Relationship Id="rId2" Type="http://schemas.openxmlformats.org/officeDocument/2006/relationships/hyperlink" Target="mailto:jhowell15@uths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ao@uthsc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loans.gov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001000" cy="1828799"/>
          </a:xfrm>
        </p:spPr>
        <p:txBody>
          <a:bodyPr/>
          <a:lstStyle/>
          <a:p>
            <a:r>
              <a:rPr lang="en-US" dirty="0" smtClean="0"/>
              <a:t>Financial Literacy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611606"/>
            <a:ext cx="7848600" cy="134139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College of Medicine</a:t>
            </a:r>
          </a:p>
          <a:p>
            <a:r>
              <a:rPr lang="en-US" sz="3200" dirty="0" smtClean="0"/>
              <a:t>Parent’s Appreciation Day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219200"/>
          </a:xfrm>
        </p:spPr>
        <p:txBody>
          <a:bodyPr/>
          <a:lstStyle/>
          <a:p>
            <a:r>
              <a:rPr lang="en-US" dirty="0"/>
              <a:t>Estimated Refund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1"/>
            <a:ext cx="4313237" cy="2971799"/>
          </a:xfrm>
        </p:spPr>
        <p:txBody>
          <a:bodyPr/>
          <a:lstStyle/>
          <a:p>
            <a:pPr marL="36576" indent="0">
              <a:buNone/>
            </a:pPr>
            <a:r>
              <a:rPr lang="en-US" sz="2400" dirty="0"/>
              <a:t>In-state </a:t>
            </a:r>
            <a:endParaRPr lang="en-US" sz="2400" dirty="0" smtClean="0"/>
          </a:p>
          <a:p>
            <a:pPr lvl="1">
              <a:buNone/>
            </a:pPr>
            <a:r>
              <a:rPr lang="en-US" sz="2400" dirty="0"/>
              <a:t>	$66,003 Total Aid</a:t>
            </a:r>
          </a:p>
          <a:p>
            <a:pPr lvl="1">
              <a:buNone/>
            </a:pPr>
            <a:r>
              <a:rPr lang="en-US" sz="2400" dirty="0" smtClean="0"/>
              <a:t>   -</a:t>
            </a:r>
            <a:r>
              <a:rPr lang="en-US" sz="2400" u="sng" dirty="0" smtClean="0"/>
              <a:t>$</a:t>
            </a:r>
            <a:r>
              <a:rPr lang="en-US" sz="2400" u="sng" dirty="0"/>
              <a:t>36,315 Tuition &amp; Fees</a:t>
            </a:r>
          </a:p>
          <a:p>
            <a:pPr lvl="1">
              <a:buNone/>
            </a:pPr>
            <a:r>
              <a:rPr lang="en-US" sz="2400" dirty="0"/>
              <a:t>	</a:t>
            </a:r>
            <a:r>
              <a:rPr lang="en-US" sz="2400" b="1" dirty="0">
                <a:solidFill>
                  <a:srgbClr val="00B050"/>
                </a:solidFill>
              </a:rPr>
              <a:t>$29,688 </a:t>
            </a:r>
            <a:r>
              <a:rPr lang="en-US" sz="2400" b="1" dirty="0" smtClean="0">
                <a:solidFill>
                  <a:srgbClr val="00B050"/>
                </a:solidFill>
              </a:rPr>
              <a:t>Refund per yr.</a:t>
            </a:r>
          </a:p>
          <a:p>
            <a:pPr lvl="1">
              <a:buNone/>
            </a:pP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/>
              <a:t> </a:t>
            </a:r>
            <a:r>
              <a:rPr lang="en-US" sz="2400" u="sng" dirty="0"/>
              <a:t>-$8,370 Books &amp; Supplies</a:t>
            </a:r>
          </a:p>
          <a:p>
            <a:pPr marL="36576" indent="0">
              <a:buNone/>
            </a:pPr>
            <a:r>
              <a:rPr lang="en-US" dirty="0" smtClean="0"/>
              <a:t>      </a:t>
            </a:r>
            <a:r>
              <a:rPr lang="en-US" sz="2800" dirty="0" smtClean="0"/>
              <a:t>$</a:t>
            </a:r>
            <a:r>
              <a:rPr lang="en-US" sz="2800" dirty="0" smtClean="0"/>
              <a:t>21,318 /2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313237" y="1524000"/>
            <a:ext cx="483076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Out-of-state</a:t>
            </a:r>
          </a:p>
          <a:p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/>
              <a:t>	$97,491 Total Aid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	</a:t>
            </a:r>
            <a:r>
              <a:rPr lang="en-US" sz="2400" u="sng" dirty="0" smtClean="0"/>
              <a:t>-$</a:t>
            </a:r>
            <a:r>
              <a:rPr lang="en-US" sz="2400" u="sng" dirty="0"/>
              <a:t>67,803Tuition &amp; Fees</a:t>
            </a:r>
          </a:p>
          <a:p>
            <a:r>
              <a:rPr lang="en-US" sz="2400" dirty="0"/>
              <a:t>	</a:t>
            </a:r>
            <a:r>
              <a:rPr lang="en-US" sz="2400" b="1" dirty="0">
                <a:solidFill>
                  <a:srgbClr val="00B050"/>
                </a:solidFill>
              </a:rPr>
              <a:t>$29,688 </a:t>
            </a:r>
            <a:r>
              <a:rPr lang="en-US" sz="2400" b="1" dirty="0" smtClean="0">
                <a:solidFill>
                  <a:srgbClr val="00B050"/>
                </a:solidFill>
              </a:rPr>
              <a:t>Refund per yr.</a:t>
            </a:r>
          </a:p>
          <a:p>
            <a:r>
              <a:rPr lang="en-US" sz="2400" dirty="0" smtClean="0"/>
              <a:t>	</a:t>
            </a:r>
            <a:r>
              <a:rPr lang="en-US" sz="2400" u="sng" dirty="0" smtClean="0"/>
              <a:t> </a:t>
            </a:r>
            <a:r>
              <a:rPr lang="en-US" sz="2400" u="sng" dirty="0"/>
              <a:t>-$8,370 Books </a:t>
            </a:r>
            <a:r>
              <a:rPr lang="en-US" sz="2400" u="sng" dirty="0" smtClean="0"/>
              <a:t>&amp; Supplies</a:t>
            </a:r>
          </a:p>
          <a:p>
            <a:r>
              <a:rPr lang="en-US" dirty="0" smtClean="0"/>
              <a:t>	</a:t>
            </a:r>
            <a:r>
              <a:rPr lang="en-US" sz="2800" dirty="0" smtClean="0"/>
              <a:t>$</a:t>
            </a:r>
            <a:r>
              <a:rPr lang="en-US" sz="2800" dirty="0" smtClean="0"/>
              <a:t>21,318 /</a:t>
            </a:r>
            <a:r>
              <a:rPr lang="en-US" sz="2800" dirty="0" smtClean="0"/>
              <a:t>2	</a:t>
            </a:r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557414"/>
            <a:ext cx="4054475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896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Financial Literacy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848600" cy="3581401"/>
          </a:xfrm>
        </p:spPr>
        <p:txBody>
          <a:bodyPr/>
          <a:lstStyle/>
          <a:p>
            <a:r>
              <a:rPr lang="en-US" sz="2500" b="1" dirty="0">
                <a:solidFill>
                  <a:schemeClr val="tx1">
                    <a:lumMod val="95000"/>
                  </a:schemeClr>
                </a:solidFill>
                <a:latin typeface="Perpetua"/>
              </a:rPr>
              <a:t>As a medical student </a:t>
            </a:r>
            <a:r>
              <a:rPr lang="en-US" sz="2500" b="1" dirty="0" smtClean="0">
                <a:solidFill>
                  <a:schemeClr val="tx1">
                    <a:lumMod val="95000"/>
                  </a:schemeClr>
                </a:solidFill>
                <a:latin typeface="Perpetua"/>
              </a:rPr>
              <a:t>they </a:t>
            </a:r>
            <a:r>
              <a:rPr lang="en-US" sz="2500" b="1" dirty="0">
                <a:solidFill>
                  <a:schemeClr val="tx1">
                    <a:lumMod val="95000"/>
                  </a:schemeClr>
                </a:solidFill>
                <a:latin typeface="Perpetua"/>
              </a:rPr>
              <a:t>will likely incur a large amount of debt to finance your education. </a:t>
            </a:r>
            <a:r>
              <a:rPr lang="en-US" sz="2500" b="1" dirty="0" smtClean="0">
                <a:solidFill>
                  <a:schemeClr val="tx1">
                    <a:lumMod val="95000"/>
                  </a:schemeClr>
                </a:solidFill>
                <a:latin typeface="Perpetua"/>
              </a:rPr>
              <a:t>This program is designed </a:t>
            </a:r>
            <a:r>
              <a:rPr lang="en-US" sz="2500" b="1" dirty="0">
                <a:solidFill>
                  <a:schemeClr val="tx1">
                    <a:lumMod val="95000"/>
                  </a:schemeClr>
                </a:solidFill>
                <a:latin typeface="Perpetua"/>
              </a:rPr>
              <a:t>to help </a:t>
            </a:r>
            <a:r>
              <a:rPr lang="en-US" sz="2500" b="1" dirty="0" smtClean="0">
                <a:solidFill>
                  <a:schemeClr val="tx1">
                    <a:lumMod val="95000"/>
                  </a:schemeClr>
                </a:solidFill>
                <a:latin typeface="Perpetua"/>
              </a:rPr>
              <a:t>students </a:t>
            </a:r>
            <a:r>
              <a:rPr lang="en-US" sz="2500" b="1" dirty="0">
                <a:solidFill>
                  <a:schemeClr val="tx1">
                    <a:lumMod val="95000"/>
                  </a:schemeClr>
                </a:solidFill>
                <a:latin typeface="Perpetua"/>
              </a:rPr>
              <a:t>understand the basics of money management and to help you minimize </a:t>
            </a:r>
            <a:r>
              <a:rPr lang="en-US" sz="2500" b="1" dirty="0" smtClean="0">
                <a:solidFill>
                  <a:schemeClr val="tx1">
                    <a:lumMod val="95000"/>
                  </a:schemeClr>
                </a:solidFill>
                <a:latin typeface="Perpetua"/>
              </a:rPr>
              <a:t>their </a:t>
            </a:r>
            <a:r>
              <a:rPr lang="en-US" sz="2500" b="1" i="1" dirty="0">
                <a:solidFill>
                  <a:schemeClr val="tx1">
                    <a:lumMod val="95000"/>
                  </a:schemeClr>
                </a:solidFill>
                <a:latin typeface="Perpetua"/>
              </a:rPr>
              <a:t>overall</a:t>
            </a:r>
            <a:r>
              <a:rPr lang="en-US" sz="2500" b="1" dirty="0">
                <a:solidFill>
                  <a:schemeClr val="tx1">
                    <a:lumMod val="95000"/>
                  </a:schemeClr>
                </a:solidFill>
                <a:latin typeface="Perpetua"/>
              </a:rPr>
              <a:t> medical school debt, including both educational loans and credit card </a:t>
            </a:r>
            <a:r>
              <a:rPr lang="en-US" sz="2500" b="1" dirty="0" smtClean="0">
                <a:solidFill>
                  <a:schemeClr val="tx1">
                    <a:lumMod val="95000"/>
                  </a:schemeClr>
                </a:solidFill>
                <a:latin typeface="Perpetua"/>
              </a:rPr>
              <a:t>debt.</a:t>
            </a:r>
            <a:endParaRPr lang="en-US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4" name="Content Placeholder 3" descr="Medical Mone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3657600"/>
            <a:ext cx="39819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363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96962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Budgeting for Medical Students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96200" cy="5029200"/>
          </a:xfrm>
        </p:spPr>
        <p:txBody>
          <a:bodyPr/>
          <a:lstStyle/>
          <a:p>
            <a:r>
              <a:rPr lang="en-US" sz="3200" dirty="0"/>
              <a:t>Focus</a:t>
            </a:r>
            <a:r>
              <a:rPr lang="en-US" sz="3200" dirty="0" smtClean="0"/>
              <a:t>: Develop </a:t>
            </a:r>
            <a:r>
              <a:rPr lang="en-US" sz="3200" dirty="0"/>
              <a:t>a spending plan to help </a:t>
            </a:r>
            <a:r>
              <a:rPr lang="en-US" sz="3200" dirty="0" smtClean="0"/>
              <a:t>them </a:t>
            </a:r>
            <a:r>
              <a:rPr lang="en-US" sz="3200" dirty="0"/>
              <a:t>stay within budget and make </a:t>
            </a:r>
            <a:r>
              <a:rPr lang="en-US" sz="3200" dirty="0" smtClean="0"/>
              <a:t>smart financial choices.</a:t>
            </a:r>
          </a:p>
          <a:p>
            <a:pPr marL="36576" indent="0">
              <a:buNone/>
            </a:pPr>
            <a:endParaRPr lang="en-US" sz="3200" dirty="0" smtClean="0"/>
          </a:p>
          <a:p>
            <a:pPr marL="365760" lvl="0" indent="-256032">
              <a:spcBef>
                <a:spcPts val="400"/>
              </a:spcBef>
              <a:buClr>
                <a:srgbClr val="F07F09"/>
              </a:buClr>
              <a:buSzPct val="68000"/>
              <a:buFont typeface="Wingdings 3"/>
              <a:buChar char=""/>
            </a:pPr>
            <a:r>
              <a:rPr lang="en-US" sz="2700" dirty="0">
                <a:solidFill>
                  <a:prstClr val="black"/>
                </a:solidFill>
                <a:latin typeface="Lucida Sans Unicode"/>
                <a:hlinkClick r:id="rId2"/>
              </a:rPr>
              <a:t>http://www.uthsc.edu/finaid/literacy/</a:t>
            </a:r>
            <a:endParaRPr lang="en-US" sz="2700" dirty="0">
              <a:solidFill>
                <a:prstClr val="black"/>
              </a:solidFill>
              <a:latin typeface="Lucida Sans Unicode"/>
            </a:endParaRPr>
          </a:p>
          <a:p>
            <a:pPr marL="109728" lvl="0" indent="0">
              <a:spcBef>
                <a:spcPts val="400"/>
              </a:spcBef>
              <a:buClr>
                <a:srgbClr val="F07F09"/>
              </a:buClr>
              <a:buSzPct val="68000"/>
              <a:buNone/>
            </a:pPr>
            <a:endParaRPr lang="en-US" sz="2700" dirty="0">
              <a:solidFill>
                <a:prstClr val="black"/>
              </a:solidFill>
              <a:latin typeface="Lucida Sans Unicode"/>
            </a:endParaRPr>
          </a:p>
          <a:p>
            <a:pPr marL="365760" lvl="0" indent="-256032">
              <a:spcBef>
                <a:spcPts val="400"/>
              </a:spcBef>
              <a:buClr>
                <a:srgbClr val="F07F09"/>
              </a:buClr>
              <a:buSzPct val="68000"/>
              <a:buFont typeface="Wingdings 3"/>
              <a:buChar char=""/>
            </a:pPr>
            <a:r>
              <a:rPr lang="en-US" sz="2700" dirty="0">
                <a:solidFill>
                  <a:prstClr val="black"/>
                </a:solidFill>
                <a:latin typeface="Lucida Sans Unicode"/>
                <a:hlinkClick r:id="rId3"/>
              </a:rPr>
              <a:t>http://www.cashcourse.org/uthsc/</a:t>
            </a:r>
            <a:endParaRPr lang="en-US" sz="2700" dirty="0">
              <a:solidFill>
                <a:prstClr val="black"/>
              </a:solidFill>
              <a:latin typeface="Lucida Sans Unicode"/>
            </a:endParaRPr>
          </a:p>
          <a:p>
            <a:endParaRPr lang="en-US" sz="3200" dirty="0"/>
          </a:p>
          <a:p>
            <a:pPr marL="36576" indent="0">
              <a:buNone/>
            </a:pPr>
            <a:endParaRPr lang="en-US" dirty="0"/>
          </a:p>
        </p:txBody>
      </p:sp>
      <p:pic>
        <p:nvPicPr>
          <p:cNvPr id="5" name="Picture 4" descr="Pie Graph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1409" y="4713143"/>
            <a:ext cx="2182091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97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Make a list of </a:t>
            </a:r>
            <a:r>
              <a:rPr lang="en-US" b="1" dirty="0" smtClean="0"/>
              <a:t>their</a:t>
            </a:r>
            <a:r>
              <a:rPr lang="en-US" b="1" dirty="0" smtClean="0"/>
              <a:t> </a:t>
            </a:r>
            <a:r>
              <a:rPr lang="en-US" b="1" dirty="0"/>
              <a:t>values.</a:t>
            </a:r>
            <a:r>
              <a:rPr lang="en-US" dirty="0"/>
              <a:t> Write down what matters </a:t>
            </a:r>
            <a:r>
              <a:rPr lang="en-US" dirty="0" smtClean="0"/>
              <a:t>and put their </a:t>
            </a:r>
            <a:r>
              <a:rPr lang="en-US" dirty="0"/>
              <a:t>values in order. 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Set </a:t>
            </a:r>
            <a:r>
              <a:rPr lang="en-US" b="1" dirty="0" smtClean="0"/>
              <a:t>their </a:t>
            </a:r>
            <a:r>
              <a:rPr lang="en-US" b="1" dirty="0"/>
              <a:t>goals. 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 smtClean="0"/>
              <a:t>Think </a:t>
            </a:r>
            <a:r>
              <a:rPr lang="en-US" dirty="0"/>
              <a:t>about what </a:t>
            </a:r>
            <a:r>
              <a:rPr lang="en-US" dirty="0" smtClean="0"/>
              <a:t>they want </a:t>
            </a:r>
            <a:r>
              <a:rPr lang="en-US" dirty="0"/>
              <a:t>to accomplish financially in the next three months, the next year, and the next three years. 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Determine </a:t>
            </a:r>
            <a:r>
              <a:rPr lang="en-US" b="1" dirty="0" smtClean="0"/>
              <a:t>their </a:t>
            </a:r>
            <a:r>
              <a:rPr lang="en-US" b="1" dirty="0"/>
              <a:t>income.</a:t>
            </a:r>
            <a:r>
              <a:rPr lang="en-US" dirty="0"/>
              <a:t> 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Figure </a:t>
            </a:r>
            <a:r>
              <a:rPr lang="en-US" dirty="0" smtClean="0"/>
              <a:t>their </a:t>
            </a:r>
            <a:r>
              <a:rPr lang="en-US" dirty="0"/>
              <a:t>available income (the amount </a:t>
            </a:r>
            <a:r>
              <a:rPr lang="en-US" dirty="0" smtClean="0"/>
              <a:t>remaining for spending). 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Determine </a:t>
            </a:r>
            <a:r>
              <a:rPr lang="en-US" b="1" dirty="0" smtClean="0"/>
              <a:t>their </a:t>
            </a:r>
            <a:r>
              <a:rPr lang="en-US" b="1" dirty="0"/>
              <a:t>expenses. </a:t>
            </a:r>
            <a:endParaRPr lang="en-US" dirty="0"/>
          </a:p>
          <a:p>
            <a:pPr marL="742950" lvl="1" indent="-2857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Where is </a:t>
            </a:r>
            <a:r>
              <a:rPr lang="en-US" dirty="0" smtClean="0"/>
              <a:t>their </a:t>
            </a:r>
            <a:r>
              <a:rPr lang="en-US" dirty="0"/>
              <a:t>money </a:t>
            </a:r>
            <a:r>
              <a:rPr lang="en-US" dirty="0" smtClean="0"/>
              <a:t>really </a:t>
            </a:r>
            <a:r>
              <a:rPr lang="en-US" dirty="0"/>
              <a:t>going? 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"Fixed expenses," such as a rent, auto, or student loan payments, are easy to determine. 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/>
              <a:t>“Variable expenses," such as food, clothing, and entertainment, vary from month to month.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1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066800"/>
          </a:xfrm>
        </p:spPr>
        <p:txBody>
          <a:bodyPr/>
          <a:lstStyle/>
          <a:p>
            <a:r>
              <a:rPr lang="en-US" dirty="0" smtClean="0"/>
              <a:t>Program </a:t>
            </a:r>
            <a:r>
              <a:rPr lang="en-US" dirty="0" smtClean="0"/>
              <a:t>includes: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Managing their accounts</a:t>
            </a:r>
          </a:p>
          <a:p>
            <a:r>
              <a:rPr lang="en-US" dirty="0" smtClean="0"/>
              <a:t>Banking tips</a:t>
            </a:r>
          </a:p>
          <a:p>
            <a:r>
              <a:rPr lang="en-US" dirty="0" smtClean="0"/>
              <a:t>Cutting Fees</a:t>
            </a:r>
          </a:p>
          <a:p>
            <a:r>
              <a:rPr lang="en-US" dirty="0" smtClean="0"/>
              <a:t>Reducing Credit Card Debt</a:t>
            </a:r>
          </a:p>
          <a:p>
            <a:r>
              <a:rPr lang="en-US" dirty="0" smtClean="0"/>
              <a:t>Keeping </a:t>
            </a:r>
            <a:r>
              <a:rPr lang="en-US" dirty="0" smtClean="0"/>
              <a:t>records of important papers</a:t>
            </a:r>
          </a:p>
          <a:p>
            <a:pPr marL="448056" lvl="1" indent="0">
              <a:buNone/>
            </a:pPr>
            <a:r>
              <a:rPr lang="en-US" dirty="0"/>
              <a:t> </a:t>
            </a:r>
            <a:r>
              <a:rPr lang="en-US" dirty="0" smtClean="0"/>
              <a:t>   such as MPN (Master Promissory Notes)</a:t>
            </a:r>
            <a:endParaRPr lang="en-US" dirty="0"/>
          </a:p>
          <a:p>
            <a:pPr marL="448056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4677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Entrance/Exit Counseling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876800"/>
          </a:xfrm>
        </p:spPr>
        <p:txBody>
          <a:bodyPr/>
          <a:lstStyle/>
          <a:p>
            <a:r>
              <a:rPr lang="en-US" dirty="0" smtClean="0"/>
              <a:t>Master Promissory Note </a:t>
            </a:r>
          </a:p>
          <a:p>
            <a:pPr lvl="1"/>
            <a:r>
              <a:rPr lang="en-US" dirty="0" smtClean="0"/>
              <a:t>Rights &amp; Responsibilities as a borrower </a:t>
            </a:r>
          </a:p>
          <a:p>
            <a:pPr marL="36576" indent="0">
              <a:buNone/>
            </a:pPr>
            <a:endParaRPr lang="en-US" dirty="0" smtClean="0"/>
          </a:p>
          <a:p>
            <a:r>
              <a:rPr lang="en-US" dirty="0" smtClean="0"/>
              <a:t>Loan History (All loans)</a:t>
            </a:r>
          </a:p>
          <a:p>
            <a:pPr lvl="1"/>
            <a:r>
              <a:rPr lang="en-US" dirty="0" smtClean="0"/>
              <a:t>Outstanding Balances/Accrued Interest</a:t>
            </a:r>
            <a:endParaRPr lang="en-US" dirty="0"/>
          </a:p>
          <a:p>
            <a:pPr marL="36576" indent="0">
              <a:buNone/>
            </a:pPr>
            <a:endParaRPr lang="en-US" dirty="0"/>
          </a:p>
          <a:p>
            <a:r>
              <a:rPr lang="en-US" dirty="0" smtClean="0"/>
              <a:t>Loan Repayment </a:t>
            </a:r>
            <a:r>
              <a:rPr lang="en-US" dirty="0"/>
              <a:t>Options</a:t>
            </a:r>
          </a:p>
          <a:p>
            <a:pPr marL="3657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211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</a:t>
            </a:r>
            <a:r>
              <a:rPr lang="en-US" dirty="0" smtClean="0"/>
              <a:t>Additions: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106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Financial Aid Literacy &amp; Debt Management Website:</a:t>
            </a:r>
          </a:p>
          <a:p>
            <a:pPr marL="36576" indent="0">
              <a:buNone/>
            </a:pPr>
            <a:r>
              <a:rPr lang="en-US" dirty="0"/>
              <a:t>	</a:t>
            </a:r>
            <a:r>
              <a:rPr lang="en-US" dirty="0">
                <a:hlinkClick r:id="rId2"/>
              </a:rPr>
              <a:t>http://www.uthsc.edu/finaid/literacy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36576" indent="0">
              <a:buNone/>
            </a:pPr>
            <a:endParaRPr lang="en-US" dirty="0"/>
          </a:p>
          <a:p>
            <a:r>
              <a:rPr lang="en-US" dirty="0"/>
              <a:t> Facebook Page:</a:t>
            </a:r>
          </a:p>
          <a:p>
            <a:pPr marL="36576" indent="0">
              <a:buNone/>
            </a:pPr>
            <a:r>
              <a:rPr lang="en-US" dirty="0"/>
              <a:t>	UTHSC Financial Aid Literacy &amp; Debt 	Management</a:t>
            </a:r>
          </a:p>
          <a:p>
            <a:endParaRPr lang="en-US" dirty="0"/>
          </a:p>
          <a:p>
            <a:r>
              <a:rPr lang="en-US" dirty="0"/>
              <a:t> Self-Enrollment Banner Course: </a:t>
            </a:r>
          </a:p>
          <a:p>
            <a:pPr marL="36576" indent="0">
              <a:buNone/>
            </a:pPr>
            <a:r>
              <a:rPr lang="en-US" dirty="0"/>
              <a:t>	Financial Aid Literacy &amp; Debt </a:t>
            </a:r>
            <a:r>
              <a:rPr lang="en-US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78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6172200"/>
          </a:xfrm>
        </p:spPr>
        <p:txBody>
          <a:bodyPr>
            <a:normAutofit/>
          </a:bodyPr>
          <a:lstStyle/>
          <a:p>
            <a:pPr lvl="2"/>
            <a:r>
              <a:rPr lang="en-US" sz="2000" dirty="0" smtClean="0"/>
              <a:t>Jessica </a:t>
            </a:r>
            <a:r>
              <a:rPr lang="en-US" sz="2000" dirty="0" smtClean="0"/>
              <a:t>Howell- Financial Aid Counselor - Medicine</a:t>
            </a:r>
          </a:p>
          <a:p>
            <a:pPr lvl="3"/>
            <a:r>
              <a:rPr lang="en-US" sz="2000" dirty="0" smtClean="0"/>
              <a:t>Email: </a:t>
            </a:r>
            <a:r>
              <a:rPr lang="en-US" sz="2000" dirty="0" smtClean="0">
                <a:hlinkClick r:id="rId2"/>
              </a:rPr>
              <a:t>jhowell15@uthsc.edu</a:t>
            </a:r>
            <a:endParaRPr lang="en-US" sz="2000" dirty="0" smtClean="0"/>
          </a:p>
          <a:p>
            <a:pPr lvl="3"/>
            <a:r>
              <a:rPr lang="en-US" sz="2000" dirty="0" smtClean="0"/>
              <a:t>Direct Phone: (901) 448 – 4858</a:t>
            </a:r>
          </a:p>
          <a:p>
            <a:pPr marL="630936" lvl="2" indent="0">
              <a:buNone/>
            </a:pPr>
            <a:endParaRPr lang="en-US" sz="2000" dirty="0" smtClean="0"/>
          </a:p>
          <a:p>
            <a:pPr lvl="4"/>
            <a:r>
              <a:rPr lang="en-US" sz="2000" dirty="0" smtClean="0"/>
              <a:t>Janice Maddox– Financial Literacy Coordinator</a:t>
            </a:r>
          </a:p>
          <a:p>
            <a:pPr lvl="6"/>
            <a:r>
              <a:rPr lang="en-US" sz="2000" dirty="0" smtClean="0"/>
              <a:t>Email: </a:t>
            </a:r>
            <a:r>
              <a:rPr lang="en-US" sz="2000" dirty="0" smtClean="0">
                <a:hlinkClick r:id="rId3"/>
              </a:rPr>
              <a:t>jmaddox9@uthsc.edu</a:t>
            </a:r>
            <a:endParaRPr lang="en-US" sz="2000" dirty="0" smtClean="0"/>
          </a:p>
          <a:p>
            <a:pPr lvl="6"/>
            <a:r>
              <a:rPr lang="en-US" sz="2000" dirty="0" smtClean="0"/>
              <a:t>Direct </a:t>
            </a:r>
            <a:r>
              <a:rPr lang="en-US" sz="2000" dirty="0" smtClean="0"/>
              <a:t>Phone: (901) 448 – 1601</a:t>
            </a:r>
          </a:p>
          <a:p>
            <a:pPr lvl="6"/>
            <a:endParaRPr lang="en-US" sz="2000" dirty="0" smtClean="0"/>
          </a:p>
          <a:p>
            <a:pPr lvl="7"/>
            <a:r>
              <a:rPr lang="en-US" sz="2000" dirty="0" smtClean="0"/>
              <a:t>Financial Aid Office </a:t>
            </a:r>
          </a:p>
          <a:p>
            <a:pPr lvl="8"/>
            <a:r>
              <a:rPr lang="en-US" sz="2000" dirty="0" smtClean="0"/>
              <a:t>Email: </a:t>
            </a:r>
            <a:r>
              <a:rPr lang="en-US" sz="2000" dirty="0" smtClean="0">
                <a:hlinkClick r:id="rId4"/>
              </a:rPr>
              <a:t>fao@uthsc.edu</a:t>
            </a:r>
            <a:endParaRPr lang="en-US" sz="2000" dirty="0" smtClean="0"/>
          </a:p>
          <a:p>
            <a:pPr lvl="8"/>
            <a:r>
              <a:rPr lang="en-US" sz="2000" dirty="0" smtClean="0"/>
              <a:t>Office Phone: (901) 448 - 5568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M1 - Budgeting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Costs </a:t>
            </a:r>
          </a:p>
          <a:p>
            <a:endParaRPr lang="en-US" dirty="0" smtClean="0"/>
          </a:p>
          <a:p>
            <a:r>
              <a:rPr lang="en-US" dirty="0" smtClean="0"/>
              <a:t>Indirect Costs</a:t>
            </a:r>
          </a:p>
          <a:p>
            <a:endParaRPr lang="en-US" dirty="0" smtClean="0"/>
          </a:p>
          <a:p>
            <a:r>
              <a:rPr lang="en-US" dirty="0" smtClean="0"/>
              <a:t>Financial Resources</a:t>
            </a:r>
          </a:p>
          <a:p>
            <a:endParaRPr lang="en-US" dirty="0" smtClean="0"/>
          </a:p>
          <a:p>
            <a:r>
              <a:rPr lang="en-US" dirty="0" smtClean="0"/>
              <a:t>Net Need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M1 – Academic Year</a:t>
            </a:r>
          </a:p>
          <a:p>
            <a:pPr lvl="1"/>
            <a:r>
              <a:rPr lang="en-US" dirty="0" smtClean="0"/>
              <a:t>August </a:t>
            </a:r>
            <a:r>
              <a:rPr lang="en-US" dirty="0" smtClean="0"/>
              <a:t>1 </a:t>
            </a:r>
            <a:r>
              <a:rPr lang="en-US" dirty="0" smtClean="0"/>
              <a:t>– May 28</a:t>
            </a:r>
          </a:p>
          <a:p>
            <a:r>
              <a:rPr lang="en-US" dirty="0" smtClean="0"/>
              <a:t>In-state</a:t>
            </a:r>
          </a:p>
          <a:p>
            <a:pPr lvl="1"/>
            <a:r>
              <a:rPr lang="en-US" dirty="0" smtClean="0"/>
              <a:t>Tuition &amp; Fees = $36,315.00</a:t>
            </a:r>
          </a:p>
          <a:p>
            <a:r>
              <a:rPr lang="en-US" dirty="0" smtClean="0"/>
              <a:t>Out-of-State</a:t>
            </a:r>
          </a:p>
          <a:p>
            <a:pPr lvl="1"/>
            <a:r>
              <a:rPr lang="en-US" dirty="0" smtClean="0"/>
              <a:t>Tuition &amp; Fees = $67,803.00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Costs –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Books/Supplies (~$8,370)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Living Expenses(~$21,318)</a:t>
            </a:r>
          </a:p>
          <a:p>
            <a:pPr lvl="1"/>
            <a:r>
              <a:rPr lang="en-US" dirty="0" smtClean="0"/>
              <a:t>Rent			- Clothing</a:t>
            </a:r>
          </a:p>
          <a:p>
            <a:pPr lvl="1"/>
            <a:r>
              <a:rPr lang="en-US" dirty="0" smtClean="0"/>
              <a:t>Utilities			- Entertainment</a:t>
            </a:r>
          </a:p>
          <a:p>
            <a:pPr lvl="1"/>
            <a:r>
              <a:rPr lang="en-US" dirty="0" smtClean="0"/>
              <a:t>Food			- </a:t>
            </a:r>
            <a:r>
              <a:rPr lang="en-US" dirty="0" smtClean="0"/>
              <a:t>Telephone</a:t>
            </a:r>
            <a:r>
              <a:rPr lang="en-US" dirty="0" smtClean="0"/>
              <a:t>	</a:t>
            </a:r>
            <a:endParaRPr lang="en-US" dirty="0" smtClean="0"/>
          </a:p>
          <a:p>
            <a:pPr lvl="1"/>
            <a:r>
              <a:rPr lang="en-US" dirty="0"/>
              <a:t>Transportation	- Other Miscellaneous</a:t>
            </a:r>
          </a:p>
          <a:p>
            <a:pPr lvl="1"/>
            <a:r>
              <a:rPr lang="en-US" dirty="0" smtClean="0"/>
              <a:t>Personal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/>
          <a:lstStyle/>
          <a:p>
            <a:r>
              <a:rPr lang="en-US" dirty="0" smtClean="0"/>
              <a:t>Institutional Scholarships</a:t>
            </a:r>
          </a:p>
          <a:p>
            <a:r>
              <a:rPr lang="en-US" dirty="0" smtClean="0"/>
              <a:t>Private Scholarships</a:t>
            </a:r>
          </a:p>
          <a:p>
            <a:r>
              <a:rPr lang="en-US" dirty="0" smtClean="0"/>
              <a:t>Loans</a:t>
            </a:r>
          </a:p>
          <a:p>
            <a:r>
              <a:rPr lang="en-US" dirty="0" smtClean="0"/>
              <a:t>Personal Resources</a:t>
            </a:r>
          </a:p>
          <a:p>
            <a:r>
              <a:rPr lang="en-US" dirty="0" smtClean="0"/>
              <a:t>Other Gifts or Aid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Federal Direct Stafford Loan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M1 can borrow $</a:t>
            </a:r>
            <a:r>
              <a:rPr lang="en-US" dirty="0" smtClean="0"/>
              <a:t>42,722</a:t>
            </a:r>
          </a:p>
          <a:p>
            <a:pPr marL="109728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5.41% </a:t>
            </a:r>
            <a:r>
              <a:rPr lang="en-US" dirty="0"/>
              <a:t>Interest</a:t>
            </a:r>
          </a:p>
          <a:p>
            <a:pPr lvl="1"/>
            <a:r>
              <a:rPr lang="en-US" dirty="0" smtClean="0"/>
              <a:t>Payments </a:t>
            </a:r>
            <a:r>
              <a:rPr lang="en-US" dirty="0"/>
              <a:t>begin </a:t>
            </a:r>
            <a:r>
              <a:rPr lang="en-US" dirty="0">
                <a:solidFill>
                  <a:srgbClr val="FF0000"/>
                </a:solidFill>
              </a:rPr>
              <a:t>six months </a:t>
            </a:r>
            <a:r>
              <a:rPr lang="en-US" dirty="0"/>
              <a:t>after </a:t>
            </a:r>
            <a:r>
              <a:rPr lang="en-US" dirty="0" smtClean="0"/>
              <a:t>graduation</a:t>
            </a:r>
          </a:p>
          <a:p>
            <a:pPr lvl="1"/>
            <a:endParaRPr lang="en-US" dirty="0"/>
          </a:p>
          <a:p>
            <a:r>
              <a:rPr lang="en-US" dirty="0"/>
              <a:t>Aggregate Limit = $224,000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9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Perkins Loans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$4,000 per year MAY be </a:t>
            </a:r>
            <a:r>
              <a:rPr lang="en-US" dirty="0" smtClean="0"/>
              <a:t>awarded</a:t>
            </a:r>
          </a:p>
          <a:p>
            <a:pPr marL="109728" indent="0">
              <a:buNone/>
            </a:pPr>
            <a:endParaRPr lang="en-US" dirty="0"/>
          </a:p>
          <a:p>
            <a:pPr lvl="1"/>
            <a:r>
              <a:rPr lang="en-US" dirty="0" smtClean="0"/>
              <a:t>5.0 % </a:t>
            </a:r>
            <a:r>
              <a:rPr lang="en-US" dirty="0"/>
              <a:t>interest</a:t>
            </a:r>
          </a:p>
          <a:p>
            <a:pPr lvl="1"/>
            <a:r>
              <a:rPr lang="en-US" dirty="0" smtClean="0"/>
              <a:t>Payments </a:t>
            </a:r>
            <a:r>
              <a:rPr lang="en-US" dirty="0"/>
              <a:t>begin </a:t>
            </a:r>
            <a:r>
              <a:rPr lang="en-US" dirty="0">
                <a:solidFill>
                  <a:srgbClr val="FF0000"/>
                </a:solidFill>
              </a:rPr>
              <a:t>nine months </a:t>
            </a:r>
            <a:r>
              <a:rPr lang="en-US" dirty="0"/>
              <a:t>after graduation </a:t>
            </a:r>
            <a:endParaRPr lang="en-US" dirty="0" smtClean="0"/>
          </a:p>
          <a:p>
            <a:pPr lvl="1"/>
            <a:r>
              <a:rPr lang="en-US" dirty="0" smtClean="0"/>
              <a:t>Based </a:t>
            </a:r>
            <a:r>
              <a:rPr lang="en-US" dirty="0"/>
              <a:t>on financial need and availability of funds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70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Federal Direct Graduate PLUS Loan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81600"/>
          </a:xfrm>
        </p:spPr>
        <p:txBody>
          <a:bodyPr/>
          <a:lstStyle/>
          <a:p>
            <a:r>
              <a:rPr lang="en-US" dirty="0"/>
              <a:t>Can be eligible for the </a:t>
            </a:r>
            <a:r>
              <a:rPr lang="en-US" dirty="0">
                <a:solidFill>
                  <a:srgbClr val="FF0000"/>
                </a:solidFill>
              </a:rPr>
              <a:t>difference</a:t>
            </a:r>
            <a:r>
              <a:rPr lang="en-US" dirty="0"/>
              <a:t> between Cost of Attendance and other aid being received.</a:t>
            </a:r>
          </a:p>
          <a:p>
            <a:pPr lvl="1"/>
            <a:r>
              <a:rPr lang="en-US" dirty="0"/>
              <a:t>Based on credit (co-signer)</a:t>
            </a:r>
          </a:p>
          <a:p>
            <a:pPr lvl="1"/>
            <a:r>
              <a:rPr lang="en-US" dirty="0" smtClean="0"/>
              <a:t>6.41 % </a:t>
            </a:r>
            <a:r>
              <a:rPr lang="en-US" dirty="0"/>
              <a:t>interest</a:t>
            </a:r>
          </a:p>
          <a:p>
            <a:pPr lvl="1"/>
            <a:r>
              <a:rPr lang="en-US" dirty="0" smtClean="0"/>
              <a:t>Payments </a:t>
            </a:r>
            <a:r>
              <a:rPr lang="en-US" dirty="0"/>
              <a:t>begin </a:t>
            </a:r>
            <a:r>
              <a:rPr lang="en-US" dirty="0">
                <a:solidFill>
                  <a:srgbClr val="FF0000"/>
                </a:solidFill>
              </a:rPr>
              <a:t>six months </a:t>
            </a:r>
            <a:r>
              <a:rPr lang="en-US" dirty="0"/>
              <a:t>after </a:t>
            </a:r>
            <a:r>
              <a:rPr lang="en-US" dirty="0" smtClean="0"/>
              <a:t>graduation</a:t>
            </a:r>
          </a:p>
          <a:p>
            <a:pPr marL="448056" lvl="1" indent="0">
              <a:buNone/>
            </a:pPr>
            <a:endParaRPr lang="en-US" dirty="0"/>
          </a:p>
          <a:p>
            <a:r>
              <a:rPr lang="en-US" dirty="0">
                <a:hlinkClick r:id="rId2"/>
              </a:rPr>
              <a:t>www.studentloans.gov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3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372600" cy="48307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(Direct Costs + Indirect Costs) – Resources = Net Need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1834&quot;&gt;&lt;object type=&quot;3&quot; unique_id=&quot;11835&quot;&gt;&lt;property id=&quot;20148&quot; value=&quot;5&quot;/&gt;&lt;property id=&quot;20300&quot; value=&quot;Slide 1 - &amp;quot;Financial Literacy&amp;quot;&quot;/&gt;&lt;property id=&quot;20307&quot; value=&quot;256&quot;/&gt;&lt;/object&gt;&lt;object type=&quot;3&quot; unique_id=&quot;11836&quot;&gt;&lt;property id=&quot;20148&quot; value=&quot;5&quot;/&gt;&lt;property id=&quot;20300&quot; value=&quot;Slide 2 - &amp;quot;M1 - Budgeting&amp;quot;&quot;/&gt;&lt;property id=&quot;20307&quot; value=&quot;257&quot;/&gt;&lt;/object&gt;&lt;object type=&quot;3&quot; unique_id=&quot;11837&quot;&gt;&lt;property id=&quot;20148&quot; value=&quot;5&quot;/&gt;&lt;property id=&quot;20300&quot; value=&quot;Slide 3 - &amp;quot;Direct Costs&amp;quot;&quot;/&gt;&lt;property id=&quot;20307&quot; value=&quot;258&quot;/&gt;&lt;/object&gt;&lt;object type=&quot;3&quot; unique_id=&quot;11838&quot;&gt;&lt;property id=&quot;20148&quot; value=&quot;5&quot;/&gt;&lt;property id=&quot;20300&quot; value=&quot;Slide 4 - &amp;quot;Indirect Costs – &amp;quot;&quot;/&gt;&lt;property id=&quot;20307&quot; value=&quot;259&quot;/&gt;&lt;/object&gt;&lt;object type=&quot;3&quot; unique_id=&quot;11839&quot;&gt;&lt;property id=&quot;20148&quot; value=&quot;5&quot;/&gt;&lt;property id=&quot;20300&quot; value=&quot;Slide 5 - &amp;quot;Financial Resources&amp;quot;&quot;/&gt;&lt;property id=&quot;20307&quot; value=&quot;260&quot;/&gt;&lt;/object&gt;&lt;object type=&quot;3&quot; unique_id=&quot;11840&quot;&gt;&lt;property id=&quot;20148&quot; value=&quot;5&quot;/&gt;&lt;property id=&quot;20300&quot; value=&quot;Slide 9 - &amp;quot;Net Need&amp;quot;&quot;/&gt;&lt;property id=&quot;20307&quot; value=&quot;261&quot;/&gt;&lt;/object&gt;&lt;object type=&quot;3&quot; unique_id=&quot;11841&quot;&gt;&lt;property id=&quot;20148&quot; value=&quot;5&quot;/&gt;&lt;property id=&quot;20300&quot; value=&quot;Slide 17 - &amp;quot;Contact Information&amp;quot;&quot;/&gt;&lt;property id=&quot;20307&quot; value=&quot;262&quot;/&gt;&lt;/object&gt;&lt;object type=&quot;3&quot; unique_id=&quot;12905&quot;&gt;&lt;property id=&quot;20148&quot; value=&quot;5&quot;/&gt;&lt;property id=&quot;20300&quot; value=&quot;Slide 6 - &amp;quot;Federal Direct Stafford Loan&amp;quot;&quot;/&gt;&lt;property id=&quot;20307&quot; value=&quot;263&quot;/&gt;&lt;/object&gt;&lt;object type=&quot;3&quot; unique_id=&quot;12906&quot;&gt;&lt;property id=&quot;20148&quot; value=&quot;5&quot;/&gt;&lt;property id=&quot;20300&quot; value=&quot;Slide 7 - &amp;quot;Perkins Loans&amp;quot;&quot;/&gt;&lt;property id=&quot;20307&quot; value=&quot;264&quot;/&gt;&lt;/object&gt;&lt;object type=&quot;3&quot; unique_id=&quot;12907&quot;&gt;&lt;property id=&quot;20148&quot; value=&quot;5&quot;/&gt;&lt;property id=&quot;20300&quot; value=&quot;Slide 8 - &amp;quot;Federal Direct Graduate PLUS Loan&amp;quot;&quot;/&gt;&lt;property id=&quot;20307&quot; value=&quot;265&quot;/&gt;&lt;/object&gt;&lt;object type=&quot;3&quot; unique_id=&quot;12910&quot;&gt;&lt;property id=&quot;20148&quot; value=&quot;5&quot;/&gt;&lt;property id=&quot;20300&quot; value=&quot;Slide 10 - &amp;quot;Estimated Refund&amp;quot;&quot;/&gt;&lt;property id=&quot;20307&quot; value=&quot;267&quot;/&gt;&lt;/object&gt;&lt;object type=&quot;3&quot; unique_id=&quot;12911&quot;&gt;&lt;property id=&quot;20148&quot; value=&quot;5&quot;/&gt;&lt;property id=&quot;20300&quot; value=&quot;Slide 11 - &amp;quot;Financial Literacy Program&amp;quot;&quot;/&gt;&lt;property id=&quot;20307&quot; value=&quot;268&quot;/&gt;&lt;/object&gt;&lt;object type=&quot;3&quot; unique_id=&quot;12912&quot;&gt;&lt;property id=&quot;20148&quot; value=&quot;5&quot;/&gt;&lt;property id=&quot;20300&quot; value=&quot;Slide 12 - &amp;quot;Budgeting for Medical Students &amp;quot;&quot;/&gt;&lt;property id=&quot;20307&quot; value=&quot;269&quot;/&gt;&lt;/object&gt;&lt;object type=&quot;3&quot; unique_id=&quot;12913&quot;&gt;&lt;property id=&quot;20148&quot; value=&quot;5&quot;/&gt;&lt;property id=&quot;20300&quot; value=&quot;Slide 13 - &amp;quot;Creating a Budget&amp;quot;&quot;/&gt;&lt;property id=&quot;20307&quot; value=&quot;270&quot;/&gt;&lt;/object&gt;&lt;object type=&quot;3&quot; unique_id=&quot;12914&quot;&gt;&lt;property id=&quot;20148&quot; value=&quot;5&quot;/&gt;&lt;property id=&quot;20300&quot; value=&quot;Slide 14 - &amp;quot;Program includes:&amp;quot;&quot;/&gt;&lt;property id=&quot;20307&quot; value=&quot;271&quot;/&gt;&lt;/object&gt;&lt;object type=&quot;3&quot; unique_id=&quot;12915&quot;&gt;&lt;property id=&quot;20148&quot; value=&quot;5&quot;/&gt;&lt;property id=&quot;20300&quot; value=&quot;Slide 15 - &amp;quot;Entrance/Exit Counseling&amp;quot;&quot;/&gt;&lt;property id=&quot;20307&quot; value=&quot;273&quot;/&gt;&lt;/object&gt;&lt;object type=&quot;3&quot; unique_id=&quot;12916&quot;&gt;&lt;property id=&quot;20148&quot; value=&quot;5&quot;/&gt;&lt;property id=&quot;20300&quot; value=&quot;Slide 16 - &amp;quot;New Additions:&amp;quot;&quot;/&gt;&lt;property id=&quot;20307&quot; value=&quot;272&quot;/&gt;&lt;/object&gt;&lt;/object&gt;&lt;object type=&quot;8&quot; unique_id=&quot;1185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266</TotalTime>
  <Words>491</Words>
  <Application>Microsoft Office PowerPoint</Application>
  <PresentationFormat>On-screen Show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Technic</vt:lpstr>
      <vt:lpstr>Financial Literacy</vt:lpstr>
      <vt:lpstr>M1 - Budgeting</vt:lpstr>
      <vt:lpstr>Direct Costs</vt:lpstr>
      <vt:lpstr>Indirect Costs – </vt:lpstr>
      <vt:lpstr>Financial Resources</vt:lpstr>
      <vt:lpstr>Federal Direct Stafford Loan</vt:lpstr>
      <vt:lpstr>Perkins Loans</vt:lpstr>
      <vt:lpstr>Federal Direct Graduate PLUS Loan</vt:lpstr>
      <vt:lpstr>Net Need</vt:lpstr>
      <vt:lpstr>Estimated Refund</vt:lpstr>
      <vt:lpstr>Financial Literacy Program</vt:lpstr>
      <vt:lpstr>Budgeting for Medical Students </vt:lpstr>
      <vt:lpstr>Creating a Budget</vt:lpstr>
      <vt:lpstr>Program includes:</vt:lpstr>
      <vt:lpstr>Entrance/Exit Counseling</vt:lpstr>
      <vt:lpstr>New Additions: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Planning</dc:title>
  <dc:creator>jlewis51</dc:creator>
  <cp:lastModifiedBy>Maddox, Janice G</cp:lastModifiedBy>
  <cp:revision>38</cp:revision>
  <dcterms:created xsi:type="dcterms:W3CDTF">2009-08-14T13:34:39Z</dcterms:created>
  <dcterms:modified xsi:type="dcterms:W3CDTF">2013-08-16T15:33:09Z</dcterms:modified>
</cp:coreProperties>
</file>