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53"/>
  </p:notesMasterIdLst>
  <p:sldIdLst>
    <p:sldId id="256" r:id="rId2"/>
    <p:sldId id="313" r:id="rId3"/>
    <p:sldId id="314" r:id="rId4"/>
    <p:sldId id="315" r:id="rId5"/>
    <p:sldId id="316" r:id="rId6"/>
    <p:sldId id="317" r:id="rId7"/>
    <p:sldId id="274" r:id="rId8"/>
    <p:sldId id="318" r:id="rId9"/>
    <p:sldId id="319" r:id="rId10"/>
    <p:sldId id="320" r:id="rId11"/>
    <p:sldId id="261" r:id="rId12"/>
    <p:sldId id="262" r:id="rId13"/>
    <p:sldId id="263" r:id="rId14"/>
    <p:sldId id="277" r:id="rId15"/>
    <p:sldId id="324" r:id="rId16"/>
    <p:sldId id="321" r:id="rId17"/>
    <p:sldId id="258" r:id="rId18"/>
    <p:sldId id="276" r:id="rId19"/>
    <p:sldId id="268" r:id="rId20"/>
    <p:sldId id="269" r:id="rId21"/>
    <p:sldId id="270" r:id="rId22"/>
    <p:sldId id="294" r:id="rId23"/>
    <p:sldId id="293" r:id="rId24"/>
    <p:sldId id="322" r:id="rId25"/>
    <p:sldId id="323" r:id="rId26"/>
    <p:sldId id="325" r:id="rId27"/>
    <p:sldId id="326" r:id="rId28"/>
    <p:sldId id="328" r:id="rId29"/>
    <p:sldId id="327"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7" r:id="rId46"/>
    <p:sldId id="344" r:id="rId47"/>
    <p:sldId id="345" r:id="rId48"/>
    <p:sldId id="346" r:id="rId49"/>
    <p:sldId id="348" r:id="rId50"/>
    <p:sldId id="349" r:id="rId51"/>
    <p:sldId id="290" r:id="rId52"/>
  </p:sldIdLst>
  <p:sldSz cx="9144000" cy="6858000" type="screen4x3"/>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93" autoAdjust="0"/>
    <p:restoredTop sz="94369" autoAdjust="0"/>
  </p:normalViewPr>
  <p:slideViewPr>
    <p:cSldViewPr>
      <p:cViewPr>
        <p:scale>
          <a:sx n="65" d="100"/>
          <a:sy n="65" d="100"/>
        </p:scale>
        <p:origin x="-384"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07804-477B-41D5-9974-6B8A1217E258}" type="datetimeFigureOut">
              <a:rPr lang="en-US" smtClean="0"/>
              <a:t>8/14/2014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A02EA-B226-4D83-BCF8-DDDD3925B66A}" type="slidenum">
              <a:rPr lang="en-US" smtClean="0"/>
              <a:t>‹#›</a:t>
            </a:fld>
            <a:endParaRPr lang="en-US"/>
          </a:p>
        </p:txBody>
      </p:sp>
    </p:spTree>
    <p:extLst>
      <p:ext uri="{BB962C8B-B14F-4D97-AF65-F5344CB8AC3E}">
        <p14:creationId xmlns:p14="http://schemas.microsoft.com/office/powerpoint/2010/main" val="57438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A02EA-B226-4D83-BCF8-DDDD3925B66A}" type="slidenum">
              <a:rPr lang="en-US" smtClean="0"/>
              <a:t>21</a:t>
            </a:fld>
            <a:endParaRPr lang="en-US"/>
          </a:p>
        </p:txBody>
      </p:sp>
    </p:spTree>
    <p:extLst>
      <p:ext uri="{BB962C8B-B14F-4D97-AF65-F5344CB8AC3E}">
        <p14:creationId xmlns:p14="http://schemas.microsoft.com/office/powerpoint/2010/main" val="1123689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5F59A49D-1FFA-4597-89E8-4AFF2A4ED5DB}" type="datetimeFigureOut">
              <a:rPr lang="en-US" smtClean="0"/>
              <a:pPr/>
              <a:t>8/14/2014</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8B44427B-EB4F-4BE0-B762-E3308520C5F2}"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A49D-1FFA-4597-89E8-4AFF2A4ED5DB}" type="datetimeFigureOut">
              <a:rPr lang="en-US" smtClean="0"/>
              <a:pPr/>
              <a:t>8/14/2014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A49D-1FFA-4597-89E8-4AFF2A4ED5DB}" type="datetimeFigureOut">
              <a:rPr lang="en-US" smtClean="0"/>
              <a:pPr/>
              <a:t>8/14/2014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A49D-1FFA-4597-89E8-4AFF2A4ED5DB}" type="datetimeFigureOut">
              <a:rPr lang="en-US" smtClean="0"/>
              <a:pPr/>
              <a:t>8/14/2014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59A49D-1FFA-4597-89E8-4AFF2A4ED5DB}" type="datetimeFigureOut">
              <a:rPr lang="en-US" smtClean="0"/>
              <a:pPr/>
              <a:t>8/14/2014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F59A49D-1FFA-4597-89E8-4AFF2A4ED5DB}" type="datetimeFigureOut">
              <a:rPr lang="en-US" smtClean="0"/>
              <a:pPr/>
              <a:t>8/14/2014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4427B-EB4F-4BE0-B762-E3308520C5F2}" type="slidenum">
              <a:rPr lang="en-US" smtClean="0"/>
              <a:pPr/>
              <a:t>‹#›</a:t>
            </a:fld>
            <a:endParaRPr lang="en-US" dirty="0"/>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F59A49D-1FFA-4597-89E8-4AFF2A4ED5DB}" type="datetimeFigureOut">
              <a:rPr lang="en-US" smtClean="0"/>
              <a:pPr/>
              <a:t>8/14/2014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44427B-EB4F-4BE0-B762-E3308520C5F2}" type="slidenum">
              <a:rPr lang="en-US" smtClean="0"/>
              <a:pPr/>
              <a:t>‹#›</a:t>
            </a:fld>
            <a:endParaRPr lang="en-US"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59A49D-1FFA-4597-89E8-4AFF2A4ED5DB}" type="datetimeFigureOut">
              <a:rPr lang="en-US" smtClean="0"/>
              <a:pPr/>
              <a:t>8/14/2014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9A49D-1FFA-4597-89E8-4AFF2A4ED5DB}" type="datetimeFigureOut">
              <a:rPr lang="en-US" smtClean="0"/>
              <a:pPr/>
              <a:t>8/14/2014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A49D-1FFA-4597-89E8-4AFF2A4ED5DB}" type="datetimeFigureOut">
              <a:rPr lang="en-US" smtClean="0"/>
              <a:pPr/>
              <a:t>8/14/2014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A49D-1FFA-4597-89E8-4AFF2A4ED5DB}" type="datetimeFigureOut">
              <a:rPr lang="en-US" smtClean="0"/>
              <a:pPr/>
              <a:t>8/14/2014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5F59A49D-1FFA-4597-89E8-4AFF2A4ED5DB}" type="datetimeFigureOut">
              <a:rPr lang="en-US" smtClean="0"/>
              <a:pPr/>
              <a:t>8/14/2014</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8B44427B-EB4F-4BE0-B762-E3308520C5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7200" rtl="0" eaLnBrk="1" latinLnBrk="0" hangingPunct="1">
        <a:spcBef>
          <a:spcPct val="0"/>
        </a:spcBef>
        <a:buNone/>
        <a:defRPr sz="4800" b="0" i="0" u="none"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studentloans.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hyperlink" Target="http://www.pin.ed.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imgres?imgurl=http://www.about-studentconsolidationloans.com/wp-content/uploads/2010/02/Federal-Student-Loan-Consolidation-main_Full.tmp_.jpg&amp;imgrefurl=http://www.about-studentconsolidationloans.com/federal-consolidation/federal-student-loan-consolidation-payment-options&amp;usg=__ArbMbw--MWFwOAGoWNYPX_XC8zk=&amp;h=480&amp;w=320&amp;sz=31&amp;hl=en&amp;start=176&amp;um=1&amp;itbs=1&amp;tbnid=07xYfr797xfbKM:&amp;tbnh=129&amp;tbnw=86&amp;prev=/images?q%3Dibr%2Brepayment%2Bplan%26start%3D160%26um%3D1%26hl%3Den%26sa%3DN%26ndsp%3D20%26tbs%3Disch: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loan_consolidation@mail.eds.com" TargetMode="External"/><Relationship Id="rId2" Type="http://schemas.openxmlformats.org/officeDocument/2006/relationships/hyperlink" Target="http://www.loanconsolidation.ed.gov/"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uthsc.edu/finaid/flight/index.php" TargetMode="External"/><Relationship Id="rId2" Type="http://schemas.openxmlformats.org/officeDocument/2006/relationships/hyperlink" Target="http://www.aamc.org/stloa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jmaddox9@uthsc.edu"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uthsc.edu/bann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uthsc.edu/finance/bursar/colleges_fee_information.php" TargetMode="External"/><Relationship Id="rId3" Type="http://schemas.openxmlformats.org/officeDocument/2006/relationships/hyperlink" Target="http://www.uthsc.edu/finance/bursar/pdfs/gradhs-fall-14.pdf" TargetMode="External"/><Relationship Id="rId7" Type="http://schemas.openxmlformats.org/officeDocument/2006/relationships/hyperlink" Target="http://www.uthsc.edu/finance/bursar/pdfs/pharmacy-fall-14.pdf" TargetMode="External"/><Relationship Id="rId2" Type="http://schemas.openxmlformats.org/officeDocument/2006/relationships/hyperlink" Target="http://www.uthsc.edu/finance/bursar/pdfs/dentistry-fall-14.pdf" TargetMode="External"/><Relationship Id="rId1" Type="http://schemas.openxmlformats.org/officeDocument/2006/relationships/slideLayout" Target="../slideLayouts/slideLayout2.xml"/><Relationship Id="rId6" Type="http://schemas.openxmlformats.org/officeDocument/2006/relationships/hyperlink" Target="http://www.uthsc.edu/finance/bursar/pdfs/nursing-fall-14.pdf" TargetMode="External"/><Relationship Id="rId5" Type="http://schemas.openxmlformats.org/officeDocument/2006/relationships/hyperlink" Target="http://www.uthsc.edu/finance/bursar/pdfs/medicine-fall-14.pdf" TargetMode="External"/><Relationship Id="rId4" Type="http://schemas.openxmlformats.org/officeDocument/2006/relationships/hyperlink" Target="http://www.uthsc.edu/finance/bursar/pdfs/hprof-fall-14.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010400" cy="1829761"/>
          </a:xfrm>
        </p:spPr>
        <p:txBody>
          <a:bodyPr/>
          <a:lstStyle/>
          <a:p>
            <a:pPr algn="ctr"/>
            <a:r>
              <a:rPr lang="en-US" dirty="0" smtClean="0"/>
              <a:t>Financial Aid</a:t>
            </a:r>
            <a:endParaRPr lang="en-US" dirty="0"/>
          </a:p>
        </p:txBody>
      </p:sp>
      <p:sp>
        <p:nvSpPr>
          <p:cNvPr id="3" name="Subtitle 2"/>
          <p:cNvSpPr>
            <a:spLocks noGrp="1"/>
          </p:cNvSpPr>
          <p:nvPr>
            <p:ph type="subTitle" idx="1"/>
          </p:nvPr>
        </p:nvSpPr>
        <p:spPr/>
        <p:txBody>
          <a:bodyPr/>
          <a:lstStyle/>
          <a:p>
            <a:r>
              <a:rPr lang="en-US" dirty="0" smtClean="0"/>
              <a:t>College of Graduate Health Sciences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lstStyle/>
          <a:p>
            <a:pPr algn="ctr"/>
            <a:endParaRPr lang="en-US" dirty="0" smtClean="0"/>
          </a:p>
          <a:p>
            <a:pPr algn="ctr"/>
            <a:endParaRPr lang="en-US" dirty="0"/>
          </a:p>
          <a:p>
            <a:pPr algn="ctr"/>
            <a:endParaRPr lang="en-US" dirty="0" smtClean="0"/>
          </a:p>
          <a:p>
            <a:pPr marL="109728" indent="0" algn="ctr">
              <a:buNone/>
            </a:pPr>
            <a:endParaRPr lang="en-US" dirty="0" smtClean="0"/>
          </a:p>
          <a:p>
            <a:pPr marL="109728" indent="0" algn="ctr">
              <a:buNone/>
            </a:pPr>
            <a:r>
              <a:rPr lang="en-US" sz="6000" dirty="0" smtClean="0"/>
              <a:t>Loan Limits</a:t>
            </a:r>
            <a:endParaRPr lang="en-US" sz="6000" dirty="0"/>
          </a:p>
        </p:txBody>
      </p:sp>
      <p:pic>
        <p:nvPicPr>
          <p:cNvPr id="3075" name="Picture 3" descr="C:\Users\jmaddox9\AppData\Local\Microsoft\Windows\Temporary Internet Files\Content.IE5\KGWRLP7I\MM90028361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2057400" cy="211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31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1066800"/>
          </a:xfrm>
        </p:spPr>
        <p:txBody>
          <a:bodyPr/>
          <a:lstStyle/>
          <a:p>
            <a:r>
              <a:rPr lang="en-US" dirty="0"/>
              <a:t>D</a:t>
            </a:r>
            <a:r>
              <a:rPr lang="en-US" dirty="0" smtClean="0"/>
              <a:t>irect Stafford Loan</a:t>
            </a:r>
            <a:endParaRPr lang="en-US" dirty="0"/>
          </a:p>
        </p:txBody>
      </p:sp>
      <p:sp>
        <p:nvSpPr>
          <p:cNvPr id="3" name="Content Placeholder 2"/>
          <p:cNvSpPr>
            <a:spLocks noGrp="1"/>
          </p:cNvSpPr>
          <p:nvPr>
            <p:ph idx="1"/>
          </p:nvPr>
        </p:nvSpPr>
        <p:spPr>
          <a:xfrm>
            <a:off x="685800" y="1295400"/>
            <a:ext cx="8001000" cy="4711891"/>
          </a:xfrm>
        </p:spPr>
        <p:txBody>
          <a:bodyPr>
            <a:noAutofit/>
          </a:bodyPr>
          <a:lstStyle/>
          <a:p>
            <a:r>
              <a:rPr lang="en-US" sz="2800" dirty="0" smtClean="0"/>
              <a:t>Graduate Level Students</a:t>
            </a:r>
          </a:p>
          <a:p>
            <a:pPr marL="109728" indent="0">
              <a:buNone/>
            </a:pPr>
            <a:r>
              <a:rPr lang="en-US" sz="2800" dirty="0" smtClean="0"/>
              <a:t>   Can borrow up to $20,500 (</a:t>
            </a:r>
            <a:r>
              <a:rPr lang="en-US" sz="2800" dirty="0" smtClean="0">
                <a:solidFill>
                  <a:schemeClr val="accent1"/>
                </a:solidFill>
              </a:rPr>
              <a:t>Unsubsidized</a:t>
            </a:r>
            <a:r>
              <a:rPr lang="en-US" sz="2800" dirty="0" smtClean="0"/>
              <a:t>)</a:t>
            </a:r>
          </a:p>
          <a:p>
            <a:pPr marL="109728" indent="0">
              <a:buNone/>
            </a:pPr>
            <a:endParaRPr lang="en-US" sz="2800" dirty="0" smtClean="0"/>
          </a:p>
          <a:p>
            <a:pPr lvl="1"/>
            <a:r>
              <a:rPr lang="en-US" sz="2800" dirty="0" smtClean="0"/>
              <a:t>6.21%  Interest       </a:t>
            </a:r>
            <a:r>
              <a:rPr lang="en-US" sz="2800" dirty="0" smtClean="0">
                <a:solidFill>
                  <a:schemeClr val="accent1"/>
                </a:solidFill>
              </a:rPr>
              <a:t>(last yr. 6.8%)</a:t>
            </a:r>
          </a:p>
          <a:p>
            <a:pPr lvl="1"/>
            <a:r>
              <a:rPr lang="en-US" sz="2800" dirty="0" smtClean="0"/>
              <a:t>No payments while in school</a:t>
            </a:r>
          </a:p>
          <a:p>
            <a:pPr lvl="1"/>
            <a:r>
              <a:rPr lang="en-US" sz="2800" dirty="0" smtClean="0"/>
              <a:t>Payments begin </a:t>
            </a:r>
            <a:r>
              <a:rPr lang="en-US" sz="2800" u="sng" dirty="0" smtClean="0"/>
              <a:t>six months</a:t>
            </a:r>
            <a:r>
              <a:rPr lang="en-US" sz="2800" dirty="0" smtClean="0"/>
              <a:t> after graduation</a:t>
            </a:r>
          </a:p>
          <a:p>
            <a:pPr lvl="1"/>
            <a:endParaRPr lang="en-US" sz="2800" dirty="0" smtClean="0"/>
          </a:p>
          <a:p>
            <a:r>
              <a:rPr lang="en-US" sz="2800" dirty="0" smtClean="0"/>
              <a:t>Aggregate Limit = $138,500.00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1341438"/>
          </a:xfrm>
        </p:spPr>
        <p:txBody>
          <a:bodyPr>
            <a:noAutofit/>
          </a:bodyPr>
          <a:lstStyle/>
          <a:p>
            <a:r>
              <a:rPr lang="en-US" dirty="0" smtClean="0"/>
              <a:t>Perkins Loan</a:t>
            </a:r>
            <a:br>
              <a:rPr lang="en-US" dirty="0" smtClean="0"/>
            </a:br>
            <a:endParaRPr lang="en-US" dirty="0"/>
          </a:p>
        </p:txBody>
      </p:sp>
      <p:sp>
        <p:nvSpPr>
          <p:cNvPr id="3" name="Content Placeholder 2"/>
          <p:cNvSpPr>
            <a:spLocks noGrp="1"/>
          </p:cNvSpPr>
          <p:nvPr>
            <p:ph idx="1"/>
          </p:nvPr>
        </p:nvSpPr>
        <p:spPr>
          <a:xfrm>
            <a:off x="457200" y="1066800"/>
            <a:ext cx="8229600" cy="4940491"/>
          </a:xfrm>
        </p:spPr>
        <p:txBody>
          <a:bodyPr/>
          <a:lstStyle/>
          <a:p>
            <a:r>
              <a:rPr lang="en-US" sz="2800" dirty="0" smtClean="0"/>
              <a:t>$4,000 per year MAY be awarded</a:t>
            </a:r>
          </a:p>
          <a:p>
            <a:pPr marL="630936" lvl="2" indent="0">
              <a:buNone/>
            </a:pPr>
            <a:r>
              <a:rPr lang="en-US" sz="2800" dirty="0" smtClean="0">
                <a:solidFill>
                  <a:schemeClr val="accent1"/>
                </a:solidFill>
              </a:rPr>
              <a:t>Limit of $8,000</a:t>
            </a:r>
          </a:p>
          <a:p>
            <a:pPr marL="109728" indent="0">
              <a:buNone/>
            </a:pPr>
            <a:endParaRPr lang="en-US" sz="2800" dirty="0" smtClean="0"/>
          </a:p>
          <a:p>
            <a:pPr lvl="1"/>
            <a:r>
              <a:rPr lang="en-US" sz="2800" dirty="0" smtClean="0"/>
              <a:t>5% interest rate</a:t>
            </a:r>
          </a:p>
          <a:p>
            <a:pPr lvl="1"/>
            <a:r>
              <a:rPr lang="en-US" sz="2800" dirty="0" smtClean="0"/>
              <a:t>No payments while in school</a:t>
            </a:r>
          </a:p>
          <a:p>
            <a:pPr lvl="1"/>
            <a:r>
              <a:rPr lang="en-US" sz="2800" dirty="0" smtClean="0"/>
              <a:t>Payments begin </a:t>
            </a:r>
            <a:r>
              <a:rPr lang="en-US" sz="2800" u="sng" dirty="0" smtClean="0"/>
              <a:t>nine months </a:t>
            </a:r>
            <a:r>
              <a:rPr lang="en-US" sz="2800" dirty="0" smtClean="0"/>
              <a:t>after graduation </a:t>
            </a:r>
          </a:p>
          <a:p>
            <a:pPr marL="393192" lvl="1" indent="0">
              <a:buNone/>
            </a:pPr>
            <a:r>
              <a:rPr lang="en-US" sz="2800" dirty="0"/>
              <a:t>	</a:t>
            </a:r>
            <a:endParaRPr lang="en-US" sz="2800" dirty="0" smtClean="0"/>
          </a:p>
          <a:p>
            <a:pPr lvl="1"/>
            <a:r>
              <a:rPr lang="en-US" sz="2800" dirty="0" smtClean="0"/>
              <a:t>Based on financial need and availability of funds</a:t>
            </a:r>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417638"/>
          </a:xfrm>
        </p:spPr>
        <p:txBody>
          <a:bodyPr>
            <a:noAutofit/>
          </a:bodyPr>
          <a:lstStyle/>
          <a:p>
            <a:r>
              <a:rPr lang="en-US" sz="4400" dirty="0" smtClean="0"/>
              <a:t>Direct Graduate PLUS Loan</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143000"/>
            <a:ext cx="8229600" cy="4864291"/>
          </a:xfrm>
        </p:spPr>
        <p:txBody>
          <a:bodyPr>
            <a:normAutofit lnSpcReduction="10000"/>
          </a:bodyPr>
          <a:lstStyle/>
          <a:p>
            <a:r>
              <a:rPr lang="en-US" sz="3200" dirty="0" smtClean="0"/>
              <a:t>Eligibility is the difference between Cost of Attendance </a:t>
            </a:r>
            <a:r>
              <a:rPr lang="en-US" sz="3200" dirty="0" smtClean="0">
                <a:solidFill>
                  <a:schemeClr val="accent1"/>
                </a:solidFill>
              </a:rPr>
              <a:t>MINUS </a:t>
            </a:r>
            <a:r>
              <a:rPr lang="en-US" sz="3200" dirty="0" smtClean="0"/>
              <a:t>other aid being received</a:t>
            </a:r>
          </a:p>
          <a:p>
            <a:pPr marL="109728" indent="0">
              <a:buNone/>
            </a:pPr>
            <a:endParaRPr lang="en-US" sz="3200" dirty="0" smtClean="0"/>
          </a:p>
          <a:p>
            <a:pPr lvl="1"/>
            <a:r>
              <a:rPr lang="en-US" sz="3200" dirty="0" smtClean="0"/>
              <a:t>7.21% interest rate</a:t>
            </a:r>
          </a:p>
          <a:p>
            <a:pPr lvl="1"/>
            <a:r>
              <a:rPr lang="en-US" sz="3200" dirty="0" smtClean="0"/>
              <a:t>No payments while in school</a:t>
            </a:r>
          </a:p>
          <a:p>
            <a:pPr lvl="1"/>
            <a:r>
              <a:rPr lang="en-US" sz="3200" dirty="0" smtClean="0"/>
              <a:t>Payments begin </a:t>
            </a:r>
            <a:r>
              <a:rPr lang="en-US" sz="3200" u="sng" dirty="0" smtClean="0"/>
              <a:t>six months </a:t>
            </a:r>
            <a:r>
              <a:rPr lang="en-US" sz="3200" dirty="0" smtClean="0"/>
              <a:t>after graduation</a:t>
            </a:r>
          </a:p>
          <a:p>
            <a:pPr marL="393192" lvl="1" indent="0">
              <a:buNone/>
            </a:pPr>
            <a:endParaRPr lang="en-US" sz="3200" dirty="0" smtClean="0"/>
          </a:p>
          <a:p>
            <a:r>
              <a:rPr lang="en-US" sz="3200" dirty="0" smtClean="0">
                <a:solidFill>
                  <a:schemeClr val="accent1"/>
                </a:solidFill>
                <a:hlinkClick r:id="rId2"/>
              </a:rPr>
              <a:t>www.studentloans.gov</a:t>
            </a:r>
            <a:endParaRPr lang="en-US" sz="3200" dirty="0" smtClean="0">
              <a:solidFill>
                <a:schemeClr val="accent1"/>
              </a:solidFill>
            </a:endParaRPr>
          </a:p>
          <a:p>
            <a:pPr marL="109728" indent="0">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85" y="1143000"/>
            <a:ext cx="3030416" cy="3763962"/>
          </a:xfrm>
        </p:spPr>
        <p:txBody>
          <a:bodyPr>
            <a:normAutofit/>
          </a:bodyPr>
          <a:lstStyle/>
          <a:p>
            <a:r>
              <a:rPr lang="en-US" dirty="0" smtClean="0"/>
              <a:t>Additional Funds Request Form</a:t>
            </a:r>
            <a:br>
              <a:rPr lang="en-US" dirty="0" smtClean="0"/>
            </a:br>
            <a:endParaRPr lang="en-US" dirty="0"/>
          </a:p>
        </p:txBody>
      </p:sp>
      <p:sp>
        <p:nvSpPr>
          <p:cNvPr id="2" name="Content Placeholder 1"/>
          <p:cNvSpPr>
            <a:spLocks noGrp="1"/>
          </p:cNvSpPr>
          <p:nvPr>
            <p:ph idx="1"/>
          </p:nvPr>
        </p:nvSpPr>
        <p:spPr>
          <a:xfrm>
            <a:off x="3276600" y="304800"/>
            <a:ext cx="5410200" cy="6324600"/>
          </a:xfrm>
        </p:spPr>
        <p:txBody>
          <a:bodyPr>
            <a:normAutofit/>
          </a:bodyPr>
          <a:lstStyle/>
          <a:p>
            <a:endParaRPr lang="en-US" dirty="0" smtClean="0"/>
          </a:p>
          <a:p>
            <a:endParaRPr lang="en-US" dirty="0"/>
          </a:p>
          <a:p>
            <a:endParaRPr lang="en-US" dirty="0" smtClean="0"/>
          </a:p>
          <a:p>
            <a:endParaRPr lang="en-US" dirty="0"/>
          </a:p>
          <a:p>
            <a:endParaRPr lang="en-US" dirty="0" smtClean="0"/>
          </a:p>
          <a:p>
            <a:pPr marL="109728" indent="0">
              <a:buNone/>
            </a:pPr>
            <a:endParaRPr lang="en-US" sz="900" dirty="0" smtClean="0"/>
          </a:p>
          <a:p>
            <a:pPr marL="109728" indent="0">
              <a:buNone/>
            </a:pPr>
            <a:endParaRPr lang="en-US" sz="900" dirty="0"/>
          </a:p>
          <a:p>
            <a:pPr marL="109728" indent="0">
              <a:buNone/>
            </a:pPr>
            <a:endParaRPr lang="en-US" sz="900" dirty="0" smtClean="0"/>
          </a:p>
          <a:p>
            <a:pPr marL="109728" indent="0">
              <a:buNone/>
            </a:pPr>
            <a:endParaRPr lang="en-US" sz="900" dirty="0"/>
          </a:p>
          <a:p>
            <a:pPr marL="109728" indent="0">
              <a:buNone/>
            </a:pPr>
            <a:endParaRPr lang="en-US" sz="900" dirty="0" smtClean="0"/>
          </a:p>
          <a:p>
            <a:pPr marL="109728" indent="0">
              <a:buNone/>
            </a:pPr>
            <a:endParaRPr lang="en-US" sz="900" dirty="0"/>
          </a:p>
          <a:p>
            <a:pPr marL="109728" indent="0">
              <a:buNone/>
            </a:pPr>
            <a:endParaRPr lang="en-US" sz="900" dirty="0" smtClean="0"/>
          </a:p>
          <a:p>
            <a:pPr marL="109728" indent="0">
              <a:buNone/>
            </a:pPr>
            <a:endParaRPr lang="en-US" sz="900" dirty="0"/>
          </a:p>
          <a:p>
            <a:pPr marL="109728" indent="0">
              <a:buNone/>
            </a:pPr>
            <a:endParaRPr lang="en-US" sz="900" dirty="0" smtClean="0"/>
          </a:p>
          <a:p>
            <a:pPr marL="109728" indent="0">
              <a:buNone/>
            </a:pPr>
            <a:endParaRPr lang="en-US" sz="9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0"/>
            <a:ext cx="6096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123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90600"/>
          </a:xfrm>
        </p:spPr>
        <p:txBody>
          <a:bodyPr>
            <a:normAutofit/>
          </a:bodyPr>
          <a:lstStyle/>
          <a:p>
            <a:r>
              <a:rPr lang="en-US" sz="4400" dirty="0">
                <a:solidFill>
                  <a:schemeClr val="tx1"/>
                </a:solidFill>
              </a:rPr>
              <a:t>Credit with Graduate Plus Loan</a:t>
            </a:r>
          </a:p>
        </p:txBody>
      </p:sp>
      <p:sp>
        <p:nvSpPr>
          <p:cNvPr id="2" name="Content Placeholder 1"/>
          <p:cNvSpPr>
            <a:spLocks noGrp="1"/>
          </p:cNvSpPr>
          <p:nvPr>
            <p:ph idx="1"/>
          </p:nvPr>
        </p:nvSpPr>
        <p:spPr>
          <a:xfrm>
            <a:off x="457200" y="1295400"/>
            <a:ext cx="8458200" cy="4953000"/>
          </a:xfrm>
        </p:spPr>
        <p:txBody>
          <a:bodyPr>
            <a:normAutofit/>
          </a:bodyPr>
          <a:lstStyle/>
          <a:p>
            <a:r>
              <a:rPr lang="en-US" sz="2800" dirty="0" smtClean="0"/>
              <a:t>Requires </a:t>
            </a:r>
            <a:r>
              <a:rPr lang="en-US" sz="2800" dirty="0"/>
              <a:t>a credit check as part of the application </a:t>
            </a:r>
            <a:r>
              <a:rPr lang="en-US" sz="2800" dirty="0" smtClean="0"/>
              <a:t>process</a:t>
            </a:r>
          </a:p>
          <a:p>
            <a:pPr marL="109728" indent="0">
              <a:buNone/>
            </a:pPr>
            <a:endParaRPr lang="en-US" sz="2800" dirty="0"/>
          </a:p>
          <a:p>
            <a:r>
              <a:rPr lang="en-US" sz="2800" dirty="0"/>
              <a:t>You cannot have </a:t>
            </a:r>
            <a:r>
              <a:rPr lang="en-US" sz="2800" dirty="0" smtClean="0"/>
              <a:t>any </a:t>
            </a:r>
            <a:r>
              <a:rPr lang="en-US" sz="2800" dirty="0"/>
              <a:t>adverse credit history - Obtain an endorser </a:t>
            </a:r>
            <a:endParaRPr lang="en-US" sz="2800" dirty="0" smtClean="0"/>
          </a:p>
          <a:p>
            <a:pPr marL="109728" indent="0">
              <a:buNone/>
            </a:pPr>
            <a:endParaRPr lang="en-US" sz="2800" dirty="0"/>
          </a:p>
          <a:p>
            <a:r>
              <a:rPr lang="en-US" sz="2800" dirty="0"/>
              <a:t>Your credit is evaluated every time you request a new PLUS </a:t>
            </a:r>
            <a:r>
              <a:rPr lang="en-US" sz="2800" dirty="0" smtClean="0"/>
              <a:t>loan</a:t>
            </a:r>
            <a:endParaRPr lang="en-US" sz="2800" dirty="0"/>
          </a:p>
        </p:txBody>
      </p:sp>
    </p:spTree>
    <p:extLst>
      <p:ext uri="{BB962C8B-B14F-4D97-AF65-F5344CB8AC3E}">
        <p14:creationId xmlns:p14="http://schemas.microsoft.com/office/powerpoint/2010/main" val="4185206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34400" cy="4525963"/>
          </a:xfrm>
        </p:spPr>
        <p:txBody>
          <a:bodyPr/>
          <a:lstStyle/>
          <a:p>
            <a:pPr marL="109728" indent="0" algn="ctr">
              <a:buNone/>
            </a:pPr>
            <a:endParaRPr lang="en-US" dirty="0" smtClean="0"/>
          </a:p>
          <a:p>
            <a:pPr marL="109728" indent="0" algn="ctr">
              <a:buNone/>
            </a:pPr>
            <a:endParaRPr lang="en-US" dirty="0"/>
          </a:p>
          <a:p>
            <a:pPr marL="109728" indent="0" algn="ctr">
              <a:buNone/>
            </a:pPr>
            <a:endParaRPr lang="en-US" sz="3200" dirty="0" smtClean="0"/>
          </a:p>
          <a:p>
            <a:pPr marL="109728" indent="0" algn="ctr">
              <a:buNone/>
            </a:pPr>
            <a:endParaRPr lang="en-US" sz="4800" dirty="0" smtClean="0"/>
          </a:p>
          <a:p>
            <a:pPr marL="109728" indent="0" algn="ctr">
              <a:buNone/>
            </a:pPr>
            <a:r>
              <a:rPr lang="en-US" sz="5400" dirty="0" smtClean="0"/>
              <a:t>Cost </a:t>
            </a:r>
            <a:r>
              <a:rPr lang="en-US" sz="5400" dirty="0"/>
              <a:t>of Attendance</a:t>
            </a:r>
          </a:p>
        </p:txBody>
      </p:sp>
      <p:pic>
        <p:nvPicPr>
          <p:cNvPr id="5122" name="Picture 2" descr="C:\Users\jmaddox9\AppData\Local\Microsoft\Windows\Temporary Internet Files\Content.IE5\Z4MP9SL6\MC9003391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524000"/>
            <a:ext cx="1828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81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447800"/>
          </a:xfrm>
        </p:spPr>
        <p:txBody>
          <a:bodyPr>
            <a:normAutofit fontScale="90000"/>
          </a:bodyPr>
          <a:lstStyle/>
          <a:p>
            <a:pPr algn="ctr"/>
            <a:r>
              <a:rPr lang="en-US" dirty="0" smtClean="0"/>
              <a:t/>
            </a:r>
            <a:br>
              <a:rPr lang="en-US" dirty="0" smtClean="0"/>
            </a:br>
            <a:r>
              <a:rPr lang="en-US" sz="4000" dirty="0" smtClean="0"/>
              <a:t>2014-2015</a:t>
            </a:r>
            <a:r>
              <a:rPr lang="en-US" dirty="0" smtClean="0"/>
              <a:t/>
            </a:r>
            <a:br>
              <a:rPr lang="en-US" dirty="0" smtClean="0"/>
            </a:br>
            <a:r>
              <a:rPr lang="en-US" sz="4000" dirty="0" smtClean="0">
                <a:solidFill>
                  <a:schemeClr val="accent1"/>
                </a:solidFill>
              </a:rPr>
              <a:t>In-State </a:t>
            </a:r>
            <a:r>
              <a:rPr lang="en-US" sz="4000" dirty="0" smtClean="0"/>
              <a:t>Cost of Attendance</a:t>
            </a:r>
            <a:br>
              <a:rPr lang="en-US" sz="4000" dirty="0" smtClean="0"/>
            </a:br>
            <a:r>
              <a:rPr lang="en-US" sz="4000" dirty="0" smtClean="0"/>
              <a:t> 1</a:t>
            </a:r>
            <a:r>
              <a:rPr lang="en-US" sz="4000" baseline="30000" dirty="0" smtClean="0"/>
              <a:t>st</a:t>
            </a:r>
            <a:r>
              <a:rPr lang="en-US" sz="4000" dirty="0" smtClean="0"/>
              <a:t> Year Pharmacology </a:t>
            </a:r>
            <a:r>
              <a:rPr lang="en-US" dirty="0" smtClean="0"/>
              <a:t/>
            </a:r>
            <a:br>
              <a:rPr lang="en-US" dirty="0" smtClean="0"/>
            </a:br>
            <a:r>
              <a:rPr lang="en-US" sz="3600" u="sng" dirty="0" smtClean="0"/>
              <a:t>ESTIMATE</a:t>
            </a:r>
            <a:endParaRPr lang="en-US" sz="3600" u="sng" dirty="0"/>
          </a:p>
        </p:txBody>
      </p:sp>
      <p:sp>
        <p:nvSpPr>
          <p:cNvPr id="3" name="Content Placeholder 2"/>
          <p:cNvSpPr>
            <a:spLocks noGrp="1"/>
          </p:cNvSpPr>
          <p:nvPr>
            <p:ph idx="1"/>
          </p:nvPr>
        </p:nvSpPr>
        <p:spPr>
          <a:xfrm>
            <a:off x="457200" y="2362200"/>
            <a:ext cx="8229600" cy="4572000"/>
          </a:xfrm>
        </p:spPr>
        <p:txBody>
          <a:bodyPr>
            <a:normAutofit/>
          </a:bodyPr>
          <a:lstStyle/>
          <a:p>
            <a:endParaRPr lang="en-US" sz="3200" dirty="0" smtClean="0"/>
          </a:p>
          <a:p>
            <a:r>
              <a:rPr lang="en-US" sz="3200" dirty="0" smtClean="0"/>
              <a:t>Tuition 						$15,000</a:t>
            </a:r>
          </a:p>
          <a:p>
            <a:r>
              <a:rPr lang="en-US" sz="3200" dirty="0" smtClean="0"/>
              <a:t>Fees							$  3,325</a:t>
            </a:r>
          </a:p>
          <a:p>
            <a:r>
              <a:rPr lang="en-US" sz="3200" dirty="0" smtClean="0"/>
              <a:t>Books and Supplies		$  3,000</a:t>
            </a:r>
          </a:p>
          <a:p>
            <a:r>
              <a:rPr lang="en-US" sz="3200" u="sng" dirty="0" smtClean="0"/>
              <a:t>Living Expenses			$21,318</a:t>
            </a:r>
          </a:p>
          <a:p>
            <a:pPr>
              <a:buNone/>
            </a:pPr>
            <a:r>
              <a:rPr lang="en-US" sz="3200" dirty="0" smtClean="0"/>
              <a:t>	Total							</a:t>
            </a:r>
            <a:r>
              <a:rPr lang="en-US" sz="3200" dirty="0" smtClean="0">
                <a:solidFill>
                  <a:schemeClr val="accent1"/>
                </a:solidFill>
              </a:rPr>
              <a:t>$42,643</a:t>
            </a:r>
            <a:endParaRPr lang="en-US" sz="3200" dirty="0">
              <a:solidFill>
                <a:schemeClr val="accent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09600"/>
            <a:ext cx="8763000" cy="1143000"/>
          </a:xfrm>
        </p:spPr>
        <p:txBody>
          <a:bodyPr>
            <a:normAutofit fontScale="90000"/>
          </a:bodyPr>
          <a:lstStyle/>
          <a:p>
            <a:pPr algn="ctr"/>
            <a:r>
              <a:rPr lang="en-US" sz="4000" dirty="0" smtClean="0"/>
              <a:t>2014-2015</a:t>
            </a:r>
            <a:r>
              <a:rPr lang="en-US" dirty="0" smtClean="0"/>
              <a:t/>
            </a:r>
            <a:br>
              <a:rPr lang="en-US" dirty="0" smtClean="0"/>
            </a:br>
            <a:r>
              <a:rPr lang="en-US" sz="4000" dirty="0" smtClean="0">
                <a:solidFill>
                  <a:srgbClr val="FF0000"/>
                </a:solidFill>
              </a:rPr>
              <a:t>Out-of-State</a:t>
            </a:r>
            <a:r>
              <a:rPr lang="en-US" sz="4000" dirty="0" smtClean="0"/>
              <a:t> Cost of </a:t>
            </a:r>
            <a:r>
              <a:rPr lang="en-US" sz="4000" dirty="0"/>
              <a:t>Attendance</a:t>
            </a:r>
            <a:br>
              <a:rPr lang="en-US" sz="4000" dirty="0"/>
            </a:br>
            <a:r>
              <a:rPr lang="en-US" sz="4000" dirty="0"/>
              <a:t>1</a:t>
            </a:r>
            <a:r>
              <a:rPr lang="en-US" sz="4000" baseline="30000" dirty="0"/>
              <a:t>st</a:t>
            </a:r>
            <a:r>
              <a:rPr lang="en-US" sz="4000" dirty="0"/>
              <a:t> Year Pharmacology</a:t>
            </a:r>
            <a:r>
              <a:rPr lang="en-US" dirty="0" smtClean="0"/>
              <a:t/>
            </a:r>
            <a:br>
              <a:rPr lang="en-US" dirty="0" smtClean="0"/>
            </a:br>
            <a:r>
              <a:rPr lang="en-US" sz="4000" u="sng" dirty="0" smtClean="0"/>
              <a:t>ESTIMATE</a:t>
            </a:r>
            <a:endParaRPr lang="en-US" sz="4000" u="sng" dirty="0"/>
          </a:p>
        </p:txBody>
      </p:sp>
      <p:sp>
        <p:nvSpPr>
          <p:cNvPr id="2" name="Content Placeholder 1"/>
          <p:cNvSpPr>
            <a:spLocks noGrp="1"/>
          </p:cNvSpPr>
          <p:nvPr>
            <p:ph idx="1"/>
          </p:nvPr>
        </p:nvSpPr>
        <p:spPr>
          <a:xfrm>
            <a:off x="35169" y="2590800"/>
            <a:ext cx="9144000" cy="4068763"/>
          </a:xfrm>
        </p:spPr>
        <p:txBody>
          <a:bodyPr/>
          <a:lstStyle/>
          <a:p>
            <a:r>
              <a:rPr lang="en-US" sz="3200" dirty="0" smtClean="0"/>
              <a:t>Tuition 						$23,000</a:t>
            </a:r>
          </a:p>
          <a:p>
            <a:r>
              <a:rPr lang="en-US" sz="3200" dirty="0" smtClean="0"/>
              <a:t>Fees							$  3,325</a:t>
            </a:r>
          </a:p>
          <a:p>
            <a:r>
              <a:rPr lang="en-US" sz="3200" dirty="0" smtClean="0"/>
              <a:t>Books and Supplies		$  3,000</a:t>
            </a:r>
          </a:p>
          <a:p>
            <a:r>
              <a:rPr lang="en-US" sz="3200" u="sng" dirty="0" smtClean="0"/>
              <a:t>Living Expenses			$21,318</a:t>
            </a:r>
          </a:p>
          <a:p>
            <a:pPr>
              <a:buNone/>
            </a:pPr>
            <a:r>
              <a:rPr lang="en-US" sz="3200" dirty="0" smtClean="0"/>
              <a:t>	Total							</a:t>
            </a:r>
            <a:r>
              <a:rPr lang="en-US" sz="3200" dirty="0" smtClean="0">
                <a:solidFill>
                  <a:schemeClr val="accent1"/>
                </a:solidFill>
              </a:rPr>
              <a:t>$50,643</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52401"/>
            <a:ext cx="8041440" cy="1371599"/>
          </a:xfrm>
        </p:spPr>
        <p:txBody>
          <a:bodyPr>
            <a:normAutofit fontScale="90000"/>
          </a:bodyPr>
          <a:lstStyle/>
          <a:p>
            <a:pPr algn="ctr"/>
            <a:r>
              <a:rPr lang="en-US" dirty="0" smtClean="0"/>
              <a:t>In-state packaging example</a:t>
            </a:r>
            <a:br>
              <a:rPr lang="en-US" dirty="0" smtClean="0"/>
            </a:br>
            <a:r>
              <a:rPr lang="en-US" dirty="0" smtClean="0"/>
              <a:t>COA = $</a:t>
            </a:r>
            <a:r>
              <a:rPr lang="en-US" sz="4400" dirty="0" smtClean="0"/>
              <a:t>42,643</a:t>
            </a:r>
            <a:endParaRPr lang="en-US" sz="4400" dirty="0"/>
          </a:p>
        </p:txBody>
      </p:sp>
      <p:sp>
        <p:nvSpPr>
          <p:cNvPr id="3" name="Content Placeholder 2"/>
          <p:cNvSpPr>
            <a:spLocks noGrp="1"/>
          </p:cNvSpPr>
          <p:nvPr>
            <p:ph idx="1"/>
          </p:nvPr>
        </p:nvSpPr>
        <p:spPr>
          <a:xfrm>
            <a:off x="228600" y="1600200"/>
            <a:ext cx="8686800" cy="4678363"/>
          </a:xfrm>
        </p:spPr>
        <p:txBody>
          <a:bodyPr/>
          <a:lstStyle/>
          <a:p>
            <a:pPr marL="109728" indent="0">
              <a:buNone/>
            </a:pPr>
            <a:endParaRPr lang="en-US" dirty="0" smtClean="0"/>
          </a:p>
          <a:p>
            <a:r>
              <a:rPr lang="en-US" sz="2800" dirty="0" smtClean="0"/>
              <a:t>$20,500 Direct Unsubsidized Loan</a:t>
            </a:r>
          </a:p>
          <a:p>
            <a:r>
              <a:rPr lang="en-US" sz="2800" dirty="0" smtClean="0"/>
              <a:t>$4,000   Perkins Loan</a:t>
            </a:r>
          </a:p>
          <a:p>
            <a:r>
              <a:rPr lang="en-US" sz="2800" u="sng" dirty="0" smtClean="0"/>
              <a:t>$18,143 Graduate PLUS Loan</a:t>
            </a:r>
          </a:p>
          <a:p>
            <a:pPr>
              <a:buNone/>
            </a:pPr>
            <a:r>
              <a:rPr lang="en-US" sz="2800" dirty="0" smtClean="0"/>
              <a:t>	</a:t>
            </a:r>
            <a:r>
              <a:rPr lang="en-US" sz="2800" dirty="0" smtClean="0">
                <a:solidFill>
                  <a:schemeClr val="accent1"/>
                </a:solidFill>
              </a:rPr>
              <a:t>$42,643</a:t>
            </a:r>
          </a:p>
          <a:p>
            <a:pPr>
              <a:buNone/>
            </a:pPr>
            <a:endParaRPr lang="en-US" sz="2800" dirty="0" smtClean="0"/>
          </a:p>
          <a:p>
            <a:pPr>
              <a:buNone/>
            </a:pPr>
            <a:r>
              <a:rPr lang="en-US" sz="2800" b="1" dirty="0" smtClean="0"/>
              <a:t>*</a:t>
            </a:r>
            <a:r>
              <a:rPr lang="en-US" sz="2800" dirty="0" smtClean="0"/>
              <a:t>Scholarships/Institutional waivers  will decrease loan amounts</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38200"/>
          </a:xfrm>
        </p:spPr>
        <p:txBody>
          <a:bodyPr>
            <a:normAutofit fontScale="90000"/>
          </a:bodyPr>
          <a:lstStyle/>
          <a:p>
            <a:r>
              <a:rPr lang="en-US" dirty="0" smtClean="0"/>
              <a:t/>
            </a:r>
            <a:br>
              <a:rPr lang="en-US" dirty="0" smtClean="0"/>
            </a:br>
            <a:r>
              <a:rPr lang="en-US" sz="4800" dirty="0"/>
              <a:t>Applying for Financial Aid</a:t>
            </a:r>
            <a:endParaRPr lang="en-US" sz="5300" dirty="0"/>
          </a:p>
        </p:txBody>
      </p:sp>
      <p:sp>
        <p:nvSpPr>
          <p:cNvPr id="2" name="Content Placeholder 1"/>
          <p:cNvSpPr>
            <a:spLocks noGrp="1"/>
          </p:cNvSpPr>
          <p:nvPr>
            <p:ph idx="1"/>
          </p:nvPr>
        </p:nvSpPr>
        <p:spPr>
          <a:xfrm>
            <a:off x="990600" y="1524000"/>
            <a:ext cx="7772400" cy="4483291"/>
          </a:xfrm>
        </p:spPr>
        <p:txBody>
          <a:bodyPr>
            <a:normAutofit/>
          </a:bodyPr>
          <a:lstStyle/>
          <a:p>
            <a:r>
              <a:rPr lang="en-US" sz="3200" dirty="0"/>
              <a:t>Free Application for Federal </a:t>
            </a:r>
            <a:r>
              <a:rPr lang="en-US" sz="3200" dirty="0" smtClean="0"/>
              <a:t>Student</a:t>
            </a:r>
          </a:p>
          <a:p>
            <a:pPr lvl="0">
              <a:buClr>
                <a:srgbClr val="F07F09"/>
              </a:buClr>
            </a:pPr>
            <a:r>
              <a:rPr lang="en-US" sz="3200" dirty="0">
                <a:solidFill>
                  <a:prstClr val="black"/>
                </a:solidFill>
              </a:rPr>
              <a:t>PIN:</a:t>
            </a:r>
          </a:p>
          <a:p>
            <a:pPr lvl="1">
              <a:buClr>
                <a:srgbClr val="F07F09"/>
              </a:buClr>
            </a:pPr>
            <a:r>
              <a:rPr lang="en-US" sz="2400" dirty="0">
                <a:solidFill>
                  <a:srgbClr val="9F2936"/>
                </a:solidFill>
                <a:hlinkClick r:id="rId2"/>
              </a:rPr>
              <a:t>www.pin.ed.gov</a:t>
            </a:r>
            <a:endParaRPr lang="en-US" sz="2400" dirty="0">
              <a:solidFill>
                <a:srgbClr val="9F2936"/>
              </a:solidFill>
            </a:endParaRPr>
          </a:p>
          <a:p>
            <a:pPr lvl="0">
              <a:buClr>
                <a:srgbClr val="F07F09"/>
              </a:buClr>
            </a:pPr>
            <a:r>
              <a:rPr lang="en-US" sz="3200" dirty="0">
                <a:solidFill>
                  <a:prstClr val="black"/>
                </a:solidFill>
              </a:rPr>
              <a:t>FAFSA Application:</a:t>
            </a:r>
          </a:p>
          <a:p>
            <a:pPr lvl="1">
              <a:buClr>
                <a:srgbClr val="F07F09"/>
              </a:buClr>
            </a:pPr>
            <a:r>
              <a:rPr lang="en-US" dirty="0">
                <a:solidFill>
                  <a:prstClr val="black"/>
                </a:solidFill>
                <a:hlinkClick r:id="rId3"/>
              </a:rPr>
              <a:t>www.fafsa.ed.gov</a:t>
            </a:r>
            <a:r>
              <a:rPr lang="en-US" dirty="0">
                <a:solidFill>
                  <a:prstClr val="black"/>
                </a:solidFill>
              </a:rPr>
              <a:t> (School code: </a:t>
            </a:r>
            <a:r>
              <a:rPr lang="en-US" dirty="0">
                <a:solidFill>
                  <a:schemeClr val="accent1"/>
                </a:solidFill>
              </a:rPr>
              <a:t>006725</a:t>
            </a:r>
            <a:r>
              <a:rPr lang="en-US" dirty="0">
                <a:solidFill>
                  <a:prstClr val="black"/>
                </a:solidFill>
              </a:rPr>
              <a:t>)</a:t>
            </a:r>
          </a:p>
          <a:p>
            <a:endParaRPr lang="en-US" sz="3200" dirty="0" smtClean="0"/>
          </a:p>
          <a:p>
            <a:r>
              <a:rPr lang="en-US" sz="3200" dirty="0" smtClean="0"/>
              <a:t>Completed </a:t>
            </a:r>
            <a:r>
              <a:rPr lang="en-US" sz="3200" dirty="0"/>
              <a:t>for each school year</a:t>
            </a:r>
          </a:p>
          <a:p>
            <a:endParaRPr lang="en-US" dirty="0"/>
          </a:p>
        </p:txBody>
      </p:sp>
    </p:spTree>
    <p:extLst>
      <p:ext uri="{BB962C8B-B14F-4D97-AF65-F5344CB8AC3E}">
        <p14:creationId xmlns:p14="http://schemas.microsoft.com/office/powerpoint/2010/main" val="3869209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76201"/>
            <a:ext cx="8041440" cy="1295400"/>
          </a:xfrm>
        </p:spPr>
        <p:txBody>
          <a:bodyPr>
            <a:normAutofit fontScale="90000"/>
          </a:bodyPr>
          <a:lstStyle/>
          <a:p>
            <a:pPr algn="ctr"/>
            <a:r>
              <a:rPr lang="en-US" dirty="0" smtClean="0"/>
              <a:t>Out-of-state packaging example</a:t>
            </a:r>
            <a:br>
              <a:rPr lang="en-US" dirty="0" smtClean="0"/>
            </a:br>
            <a:r>
              <a:rPr lang="en-US" dirty="0" smtClean="0"/>
              <a:t>COA = $</a:t>
            </a:r>
            <a:r>
              <a:rPr lang="en-US" sz="4400" dirty="0" smtClean="0"/>
              <a:t>50,643</a:t>
            </a:r>
            <a:endParaRPr lang="en-US" sz="4400" dirty="0"/>
          </a:p>
        </p:txBody>
      </p:sp>
      <p:sp>
        <p:nvSpPr>
          <p:cNvPr id="3" name="Content Placeholder 2"/>
          <p:cNvSpPr>
            <a:spLocks noGrp="1"/>
          </p:cNvSpPr>
          <p:nvPr>
            <p:ph idx="1"/>
          </p:nvPr>
        </p:nvSpPr>
        <p:spPr>
          <a:xfrm>
            <a:off x="457200" y="1600200"/>
            <a:ext cx="8382000" cy="4678363"/>
          </a:xfrm>
        </p:spPr>
        <p:txBody>
          <a:bodyPr/>
          <a:lstStyle/>
          <a:p>
            <a:r>
              <a:rPr lang="en-US" sz="3200" dirty="0" smtClean="0"/>
              <a:t>$20,500 Direct Unsubsidized Loan</a:t>
            </a:r>
          </a:p>
          <a:p>
            <a:r>
              <a:rPr lang="en-US" sz="3200" dirty="0" smtClean="0"/>
              <a:t>$4,000   Perkins</a:t>
            </a:r>
          </a:p>
          <a:p>
            <a:r>
              <a:rPr lang="en-US" sz="3200" u="sng" dirty="0" smtClean="0"/>
              <a:t>$26,143 Graduate PLUS Loan</a:t>
            </a:r>
          </a:p>
          <a:p>
            <a:pPr>
              <a:buNone/>
            </a:pPr>
            <a:r>
              <a:rPr lang="en-US" sz="3200" dirty="0" smtClean="0"/>
              <a:t>	</a:t>
            </a:r>
            <a:r>
              <a:rPr lang="en-US" sz="3200" dirty="0" smtClean="0">
                <a:solidFill>
                  <a:schemeClr val="accent1"/>
                </a:solidFill>
              </a:rPr>
              <a:t>$</a:t>
            </a:r>
            <a:r>
              <a:rPr lang="en-US" sz="3200" dirty="0">
                <a:solidFill>
                  <a:schemeClr val="accent1"/>
                </a:solidFill>
              </a:rPr>
              <a:t>50,643</a:t>
            </a:r>
          </a:p>
          <a:p>
            <a:pPr>
              <a:buNone/>
            </a:pPr>
            <a:endParaRPr lang="en-US" sz="3200" dirty="0" smtClean="0"/>
          </a:p>
          <a:p>
            <a:pPr>
              <a:buNone/>
            </a:pPr>
            <a:r>
              <a:rPr lang="en-US" sz="3200" b="1" dirty="0"/>
              <a:t>*</a:t>
            </a:r>
            <a:r>
              <a:rPr lang="en-US" sz="3200" dirty="0"/>
              <a:t> Scholarships/Institutional waivers </a:t>
            </a:r>
            <a:r>
              <a:rPr lang="en-US" sz="3200" dirty="0" smtClean="0"/>
              <a:t>will decrease loan amounts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Refund</a:t>
            </a:r>
            <a:endParaRPr lang="en-US" dirty="0"/>
          </a:p>
        </p:txBody>
      </p:sp>
      <p:sp>
        <p:nvSpPr>
          <p:cNvPr id="5" name="Text Placeholder 4"/>
          <p:cNvSpPr>
            <a:spLocks noGrp="1"/>
          </p:cNvSpPr>
          <p:nvPr>
            <p:ph type="body" idx="1"/>
          </p:nvPr>
        </p:nvSpPr>
        <p:spPr>
          <a:xfrm>
            <a:off x="457200" y="4114800"/>
            <a:ext cx="4040188" cy="762000"/>
          </a:xfrm>
        </p:spPr>
        <p:txBody>
          <a:bodyPr>
            <a:normAutofit/>
          </a:bodyPr>
          <a:lstStyle/>
          <a:p>
            <a:r>
              <a:rPr lang="en-US" dirty="0" smtClean="0"/>
              <a:t>$10,659 per semester</a:t>
            </a:r>
            <a:endParaRPr lang="en-US" dirty="0"/>
          </a:p>
        </p:txBody>
      </p:sp>
      <p:sp>
        <p:nvSpPr>
          <p:cNvPr id="6" name="Text Placeholder 5"/>
          <p:cNvSpPr>
            <a:spLocks noGrp="1"/>
          </p:cNvSpPr>
          <p:nvPr>
            <p:ph type="body" sz="quarter" idx="3"/>
          </p:nvPr>
        </p:nvSpPr>
        <p:spPr>
          <a:xfrm>
            <a:off x="4724400" y="4114800"/>
            <a:ext cx="4041775" cy="762000"/>
          </a:xfrm>
        </p:spPr>
        <p:txBody>
          <a:bodyPr/>
          <a:lstStyle/>
          <a:p>
            <a:r>
              <a:rPr lang="en-US" dirty="0" smtClean="0"/>
              <a:t>$10,659 per semester</a:t>
            </a:r>
            <a:endParaRPr lang="en-US" dirty="0"/>
          </a:p>
        </p:txBody>
      </p:sp>
      <p:sp>
        <p:nvSpPr>
          <p:cNvPr id="3" name="Content Placeholder 2"/>
          <p:cNvSpPr>
            <a:spLocks noGrp="1"/>
          </p:cNvSpPr>
          <p:nvPr>
            <p:ph sz="quarter" idx="13"/>
          </p:nvPr>
        </p:nvSpPr>
        <p:spPr>
          <a:xfrm>
            <a:off x="381000" y="1447800"/>
            <a:ext cx="4040188" cy="3941763"/>
          </a:xfrm>
        </p:spPr>
        <p:txBody>
          <a:bodyPr/>
          <a:lstStyle/>
          <a:p>
            <a:r>
              <a:rPr lang="en-US" dirty="0" smtClean="0"/>
              <a:t>In-state </a:t>
            </a:r>
          </a:p>
          <a:p>
            <a:pPr lvl="1">
              <a:buNone/>
            </a:pPr>
            <a:r>
              <a:rPr lang="en-US" dirty="0" smtClean="0"/>
              <a:t>	$</a:t>
            </a:r>
            <a:r>
              <a:rPr lang="en-US" dirty="0" smtClean="0">
                <a:solidFill>
                  <a:schemeClr val="accent1"/>
                </a:solidFill>
              </a:rPr>
              <a:t>42,643</a:t>
            </a:r>
            <a:r>
              <a:rPr lang="en-US" dirty="0" smtClean="0"/>
              <a:t> Total Aid</a:t>
            </a:r>
          </a:p>
          <a:p>
            <a:pPr lvl="1">
              <a:buNone/>
            </a:pPr>
            <a:r>
              <a:rPr lang="en-US" dirty="0" smtClean="0"/>
              <a:t> -</a:t>
            </a:r>
            <a:r>
              <a:rPr lang="en-US" u="sng" dirty="0" smtClean="0"/>
              <a:t>$18,325 Tuition &amp; Fees</a:t>
            </a:r>
          </a:p>
          <a:p>
            <a:pPr lvl="1">
              <a:buNone/>
            </a:pPr>
            <a:r>
              <a:rPr lang="en-US" dirty="0" smtClean="0"/>
              <a:t>	</a:t>
            </a:r>
            <a:r>
              <a:rPr lang="en-US" b="1" dirty="0" smtClean="0">
                <a:solidFill>
                  <a:srgbClr val="00B050"/>
                </a:solidFill>
              </a:rPr>
              <a:t>$24,318 Refund</a:t>
            </a:r>
          </a:p>
          <a:p>
            <a:pPr lvl="1">
              <a:buNone/>
            </a:pPr>
            <a:r>
              <a:rPr lang="en-US" b="1" dirty="0" smtClean="0"/>
              <a:t> </a:t>
            </a:r>
            <a:r>
              <a:rPr lang="en-US" dirty="0" smtClean="0"/>
              <a:t>-</a:t>
            </a:r>
            <a:r>
              <a:rPr lang="en-US" u="sng" dirty="0" smtClean="0"/>
              <a:t>$3,000 Books &amp; Supplies</a:t>
            </a:r>
          </a:p>
          <a:p>
            <a:pPr marL="393192" lvl="1" indent="0">
              <a:buNone/>
            </a:pPr>
            <a:r>
              <a:rPr lang="en-US" dirty="0"/>
              <a:t> </a:t>
            </a:r>
            <a:r>
              <a:rPr lang="en-US" dirty="0" smtClean="0"/>
              <a:t>  $21,318</a:t>
            </a:r>
          </a:p>
          <a:p>
            <a:pPr lvl="1">
              <a:buNone/>
            </a:pPr>
            <a:r>
              <a:rPr lang="en-US" dirty="0" smtClean="0"/>
              <a:t>	</a:t>
            </a:r>
            <a:endParaRPr lang="en-US" dirty="0" smtClean="0">
              <a:solidFill>
                <a:schemeClr val="accent1"/>
              </a:solidFill>
            </a:endParaRPr>
          </a:p>
        </p:txBody>
      </p:sp>
      <p:sp>
        <p:nvSpPr>
          <p:cNvPr id="4" name="Content Placeholder 3"/>
          <p:cNvSpPr>
            <a:spLocks noGrp="1"/>
          </p:cNvSpPr>
          <p:nvPr>
            <p:ph sz="quarter" idx="14"/>
          </p:nvPr>
        </p:nvSpPr>
        <p:spPr>
          <a:xfrm>
            <a:off x="4648200" y="1371600"/>
            <a:ext cx="4041775" cy="3941763"/>
          </a:xfrm>
          <a:ln>
            <a:solidFill>
              <a:schemeClr val="accent1"/>
            </a:solidFill>
          </a:ln>
        </p:spPr>
        <p:txBody>
          <a:bodyPr/>
          <a:lstStyle/>
          <a:p>
            <a:r>
              <a:rPr lang="en-US" dirty="0" smtClean="0"/>
              <a:t>Out-of-state </a:t>
            </a:r>
          </a:p>
          <a:p>
            <a:pPr lvl="1">
              <a:buNone/>
            </a:pPr>
            <a:r>
              <a:rPr lang="en-US" dirty="0" smtClean="0"/>
              <a:t>	$</a:t>
            </a:r>
            <a:r>
              <a:rPr lang="en-US" dirty="0" smtClean="0">
                <a:solidFill>
                  <a:schemeClr val="accent1"/>
                </a:solidFill>
              </a:rPr>
              <a:t>50,643</a:t>
            </a:r>
            <a:r>
              <a:rPr lang="en-US" dirty="0" smtClean="0"/>
              <a:t>Total Aid</a:t>
            </a:r>
          </a:p>
          <a:p>
            <a:pPr lvl="1">
              <a:buNone/>
            </a:pPr>
            <a:r>
              <a:rPr lang="en-US" dirty="0" smtClean="0"/>
              <a:t> -</a:t>
            </a:r>
            <a:r>
              <a:rPr lang="en-US" u="sng" dirty="0" smtClean="0"/>
              <a:t>$26,325Tuition &amp; Fees</a:t>
            </a:r>
          </a:p>
          <a:p>
            <a:pPr lvl="1">
              <a:buNone/>
            </a:pPr>
            <a:r>
              <a:rPr lang="en-US" dirty="0" smtClean="0"/>
              <a:t>	</a:t>
            </a:r>
            <a:r>
              <a:rPr lang="en-US" b="1" dirty="0" smtClean="0">
                <a:solidFill>
                  <a:srgbClr val="00B050"/>
                </a:solidFill>
              </a:rPr>
              <a:t>$24, 318 Refund</a:t>
            </a:r>
          </a:p>
          <a:p>
            <a:pPr lvl="1">
              <a:buNone/>
            </a:pPr>
            <a:r>
              <a:rPr lang="en-US" b="1" dirty="0" smtClean="0"/>
              <a:t> </a:t>
            </a:r>
            <a:r>
              <a:rPr lang="en-US" dirty="0" smtClean="0"/>
              <a:t>-</a:t>
            </a:r>
            <a:r>
              <a:rPr lang="en-US" u="sng" dirty="0" smtClean="0"/>
              <a:t>$3,000 Books &amp; Supplies</a:t>
            </a:r>
          </a:p>
          <a:p>
            <a:pPr lvl="1">
              <a:buNone/>
            </a:pPr>
            <a:r>
              <a:rPr lang="en-US" dirty="0"/>
              <a:t> </a:t>
            </a:r>
            <a:r>
              <a:rPr lang="en-US" dirty="0" smtClean="0"/>
              <a:t>  $21,318</a:t>
            </a:r>
          </a:p>
          <a:p>
            <a:pPr lvl="1">
              <a:buNone/>
            </a:pPr>
            <a:r>
              <a:rPr lang="en-US" u="sng" dirty="0" smtClean="0"/>
              <a:t>  </a:t>
            </a:r>
            <a:r>
              <a:rPr lang="en-US" dirty="0" smtClean="0"/>
              <a:t> </a:t>
            </a:r>
            <a:r>
              <a:rPr lang="en-US" u="sng"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1280" y="152401"/>
            <a:ext cx="8041440" cy="1143000"/>
          </a:xfrm>
        </p:spPr>
        <p:txBody>
          <a:bodyPr/>
          <a:lstStyle/>
          <a:p>
            <a:pPr algn="ctr"/>
            <a:r>
              <a:rPr lang="en-US" dirty="0"/>
              <a:t>One on One Counseling</a:t>
            </a:r>
          </a:p>
        </p:txBody>
      </p:sp>
      <p:sp>
        <p:nvSpPr>
          <p:cNvPr id="2" name="Content Placeholder 1"/>
          <p:cNvSpPr>
            <a:spLocks noGrp="1"/>
          </p:cNvSpPr>
          <p:nvPr>
            <p:ph idx="1"/>
          </p:nvPr>
        </p:nvSpPr>
        <p:spPr>
          <a:xfrm>
            <a:off x="838200" y="1447800"/>
            <a:ext cx="7772400" cy="4724400"/>
          </a:xfrm>
        </p:spPr>
        <p:txBody>
          <a:bodyPr>
            <a:normAutofit fontScale="92500" lnSpcReduction="20000"/>
          </a:bodyPr>
          <a:lstStyle/>
          <a:p>
            <a:pPr>
              <a:buFontTx/>
              <a:buChar char="-"/>
            </a:pPr>
            <a:r>
              <a:rPr lang="en-US" sz="3900" dirty="0" smtClean="0"/>
              <a:t>Must have a one-on-one counseling with financial aid counselor.</a:t>
            </a:r>
          </a:p>
          <a:p>
            <a:pPr marL="109728" indent="0">
              <a:buNone/>
            </a:pPr>
            <a:endParaRPr lang="en-US" sz="3900" dirty="0" smtClean="0"/>
          </a:p>
          <a:p>
            <a:pPr>
              <a:buFontTx/>
              <a:buChar char="-"/>
            </a:pPr>
            <a:r>
              <a:rPr lang="en-US" sz="3900" dirty="0" smtClean="0"/>
              <a:t>Must complete by May 2015</a:t>
            </a:r>
          </a:p>
          <a:p>
            <a:pPr marL="109728" indent="0">
              <a:buNone/>
            </a:pPr>
            <a:endParaRPr lang="en-US" sz="3900" dirty="0" smtClean="0"/>
          </a:p>
          <a:p>
            <a:pPr>
              <a:buFontTx/>
              <a:buChar char="-"/>
            </a:pPr>
            <a:r>
              <a:rPr lang="en-US" sz="3900" dirty="0" smtClean="0"/>
              <a:t>Skype</a:t>
            </a:r>
          </a:p>
          <a:p>
            <a:pPr>
              <a:buFontTx/>
              <a:buChar char="-"/>
            </a:pPr>
            <a:r>
              <a:rPr lang="en-US" sz="3900" dirty="0" smtClean="0"/>
              <a:t>Office Visit</a:t>
            </a:r>
          </a:p>
          <a:p>
            <a:pPr>
              <a:buFontTx/>
              <a:buChar char="-"/>
            </a:pPr>
            <a:endParaRPr lang="en-US" dirty="0" smtClean="0"/>
          </a:p>
          <a:p>
            <a:pPr algn="ctr">
              <a:buNone/>
            </a:pPr>
            <a:r>
              <a:rPr lang="en-US" sz="3200" b="1" u="sng" dirty="0" smtClean="0">
                <a:solidFill>
                  <a:srgbClr val="FF0000"/>
                </a:solidFill>
              </a:rPr>
              <a:t>MANDATORY!!!!!</a:t>
            </a:r>
          </a:p>
          <a:p>
            <a:pPr>
              <a:buFontTx/>
              <a:buChar char="-"/>
            </a:pPr>
            <a:endParaRPr lang="en-US" dirty="0"/>
          </a:p>
        </p:txBody>
      </p:sp>
    </p:spTree>
    <p:extLst>
      <p:ext uri="{BB962C8B-B14F-4D97-AF65-F5344CB8AC3E}">
        <p14:creationId xmlns:p14="http://schemas.microsoft.com/office/powerpoint/2010/main" val="3772874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1280" y="228601"/>
            <a:ext cx="8041440" cy="1066800"/>
          </a:xfrm>
        </p:spPr>
        <p:txBody>
          <a:bodyPr/>
          <a:lstStyle/>
          <a:p>
            <a:pPr algn="ctr"/>
            <a:r>
              <a:rPr lang="en-US" dirty="0" smtClean="0"/>
              <a:t>One-Stop-Shop</a:t>
            </a:r>
            <a:endParaRPr lang="en-US" dirty="0"/>
          </a:p>
        </p:txBody>
      </p:sp>
      <p:sp>
        <p:nvSpPr>
          <p:cNvPr id="2" name="Content Placeholder 1"/>
          <p:cNvSpPr>
            <a:spLocks noGrp="1"/>
          </p:cNvSpPr>
          <p:nvPr>
            <p:ph idx="1"/>
          </p:nvPr>
        </p:nvSpPr>
        <p:spPr>
          <a:xfrm>
            <a:off x="457200" y="1295400"/>
            <a:ext cx="8382000" cy="4711891"/>
          </a:xfrm>
        </p:spPr>
        <p:txBody>
          <a:bodyPr/>
          <a:lstStyle/>
          <a:p>
            <a:r>
              <a:rPr lang="en-US" sz="3600" dirty="0" smtClean="0"/>
              <a:t>Located in 910 Building on the 1</a:t>
            </a:r>
            <a:r>
              <a:rPr lang="en-US" sz="3600" baseline="30000" dirty="0" smtClean="0"/>
              <a:t>st</a:t>
            </a:r>
            <a:r>
              <a:rPr lang="en-US" sz="3600" dirty="0" smtClean="0"/>
              <a:t> floor </a:t>
            </a:r>
          </a:p>
          <a:p>
            <a:pPr marL="109728" indent="0">
              <a:buNone/>
            </a:pPr>
            <a:endParaRPr lang="en-US" sz="3600" dirty="0" smtClean="0"/>
          </a:p>
          <a:p>
            <a:r>
              <a:rPr lang="en-US" sz="3600" dirty="0" smtClean="0"/>
              <a:t>Services available:</a:t>
            </a:r>
          </a:p>
          <a:p>
            <a:pPr lvl="1">
              <a:buFontTx/>
              <a:buChar char="-"/>
            </a:pPr>
            <a:r>
              <a:rPr lang="en-US" sz="3200" b="1" dirty="0" smtClean="0"/>
              <a:t>Financial aid</a:t>
            </a:r>
          </a:p>
          <a:p>
            <a:pPr lvl="1">
              <a:buFontTx/>
              <a:buChar char="-"/>
            </a:pPr>
            <a:r>
              <a:rPr lang="en-US" sz="3200" b="1" dirty="0" smtClean="0"/>
              <a:t>Bursar Office</a:t>
            </a:r>
          </a:p>
          <a:p>
            <a:pPr lvl="1">
              <a:buFontTx/>
              <a:buChar char="-"/>
            </a:pPr>
            <a:r>
              <a:rPr lang="en-US" sz="3200" b="1" dirty="0" smtClean="0"/>
              <a:t>Registrar Office</a:t>
            </a:r>
          </a:p>
          <a:p>
            <a:pPr>
              <a:buNone/>
            </a:pPr>
            <a:endParaRPr lang="en-US" dirty="0" smtClean="0"/>
          </a:p>
          <a:p>
            <a:pPr>
              <a:buFontTx/>
              <a:buChar char="-"/>
            </a:pPr>
            <a:endParaRPr lang="en-US" dirty="0"/>
          </a:p>
        </p:txBody>
      </p:sp>
      <p:pic>
        <p:nvPicPr>
          <p:cNvPr id="6146" name="Picture 2" descr="C:\Users\jmaddox9\AppData\Local\Microsoft\Windows\Temporary Internet Files\Content.IE5\UUT1SU0M\MC9002991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200400"/>
            <a:ext cx="2819400" cy="180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469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763000" cy="3505200"/>
          </a:xfrm>
        </p:spPr>
        <p:txBody>
          <a:bodyPr>
            <a:normAutofit/>
          </a:bodyPr>
          <a:lstStyle/>
          <a:p>
            <a:pPr marL="109728" indent="0" algn="ctr">
              <a:buNone/>
            </a:pPr>
            <a:endParaRPr lang="en-US" sz="8000" b="1" dirty="0" smtClean="0">
              <a:solidFill>
                <a:schemeClr val="accent4"/>
              </a:solidFill>
            </a:endParaRPr>
          </a:p>
          <a:p>
            <a:pPr marL="109728" indent="0" algn="ctr">
              <a:buNone/>
            </a:pPr>
            <a:endParaRPr lang="en-US" sz="3600" dirty="0"/>
          </a:p>
          <a:p>
            <a:pPr marL="109728" indent="0" algn="ctr">
              <a:buNone/>
            </a:pPr>
            <a:r>
              <a:rPr lang="en-US" dirty="0" smtClean="0">
                <a:solidFill>
                  <a:schemeClr val="accent1"/>
                </a:solidFill>
                <a:latin typeface="Times New Roman" panose="02020603050405020304" pitchFamily="18" charset="0"/>
                <a:cs typeface="Times New Roman" panose="02020603050405020304" pitchFamily="18" charset="0"/>
              </a:rPr>
              <a:t>Office </a:t>
            </a:r>
            <a:r>
              <a:rPr lang="en-US" dirty="0">
                <a:solidFill>
                  <a:schemeClr val="accent1"/>
                </a:solidFill>
                <a:latin typeface="Times New Roman" panose="02020603050405020304" pitchFamily="18" charset="0"/>
                <a:cs typeface="Times New Roman" panose="02020603050405020304" pitchFamily="18" charset="0"/>
              </a:rPr>
              <a:t>of Student Affairs and Enrollment Services </a:t>
            </a:r>
            <a:endParaRPr lang="en-US" dirty="0" smtClean="0">
              <a:solidFill>
                <a:schemeClr val="accent1"/>
              </a:solidFill>
              <a:latin typeface="Times New Roman" panose="02020603050405020304" pitchFamily="18" charset="0"/>
              <a:cs typeface="Times New Roman" panose="02020603050405020304" pitchFamily="18" charset="0"/>
            </a:endParaRPr>
          </a:p>
          <a:p>
            <a:pPr marL="109728" indent="0" algn="ctr">
              <a:buNone/>
            </a:pPr>
            <a:r>
              <a:rPr lang="en-US" dirty="0" smtClean="0">
                <a:solidFill>
                  <a:schemeClr val="accent1"/>
                </a:solidFill>
                <a:latin typeface="Times New Roman" panose="02020603050405020304" pitchFamily="18" charset="0"/>
                <a:cs typeface="Times New Roman" panose="02020603050405020304" pitchFamily="18" charset="0"/>
              </a:rPr>
              <a:t>Financial Aid Department</a:t>
            </a:r>
          </a:p>
          <a:p>
            <a:pPr marL="109728" indent="0">
              <a:buNone/>
            </a:pPr>
            <a:endParaRPr lang="en-US" dirty="0"/>
          </a:p>
          <a:p>
            <a:pPr marL="109728" indent="0">
              <a:buNone/>
            </a:pP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304800"/>
            <a:ext cx="9067800" cy="3048000"/>
          </a:xfrm>
          <a:prstGeom prst="rect">
            <a:avLst/>
          </a:prstGeom>
        </p:spPr>
      </p:pic>
    </p:spTree>
    <p:extLst>
      <p:ext uri="{BB962C8B-B14F-4D97-AF65-F5344CB8AC3E}">
        <p14:creationId xmlns:p14="http://schemas.microsoft.com/office/powerpoint/2010/main" val="1494253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90600"/>
          </a:xfrm>
        </p:spPr>
        <p:txBody>
          <a:bodyPr>
            <a:normAutofit/>
          </a:bodyPr>
          <a:lstStyle/>
          <a:p>
            <a:r>
              <a:rPr lang="en-US" dirty="0" smtClean="0">
                <a:solidFill>
                  <a:srgbClr val="FFC000"/>
                </a:solidFill>
              </a:rPr>
              <a:t>Gold Standards</a:t>
            </a:r>
            <a:endParaRPr lang="en-US" dirty="0">
              <a:solidFill>
                <a:srgbClr val="FFC000"/>
              </a:solidFill>
            </a:endParaRPr>
          </a:p>
        </p:txBody>
      </p:sp>
      <p:sp>
        <p:nvSpPr>
          <p:cNvPr id="2" name="Content Placeholder 1"/>
          <p:cNvSpPr>
            <a:spLocks noGrp="1"/>
          </p:cNvSpPr>
          <p:nvPr>
            <p:ph idx="1"/>
          </p:nvPr>
        </p:nvSpPr>
        <p:spPr>
          <a:xfrm>
            <a:off x="571500" y="990600"/>
            <a:ext cx="8458200" cy="4800600"/>
          </a:xfrm>
        </p:spPr>
        <p:txBody>
          <a:bodyPr>
            <a:normAutofit/>
          </a:bodyPr>
          <a:lstStyle/>
          <a:p>
            <a:pPr>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Create </a:t>
            </a:r>
            <a:r>
              <a:rPr lang="en-US" sz="2200" dirty="0">
                <a:latin typeface="Times New Roman" panose="02020603050405020304" pitchFamily="18" charset="0"/>
                <a:cs typeface="Times New Roman" panose="02020603050405020304" pitchFamily="18" charset="0"/>
              </a:rPr>
              <a:t>a personal budget/spending limitations</a:t>
            </a:r>
          </a:p>
          <a:p>
            <a:pPr>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Creating </a:t>
            </a:r>
            <a:r>
              <a:rPr lang="en-US" sz="2200" dirty="0">
                <a:latin typeface="Times New Roman" panose="02020603050405020304" pitchFamily="18" charset="0"/>
                <a:cs typeface="Times New Roman" panose="02020603050405020304" pitchFamily="18" charset="0"/>
              </a:rPr>
              <a:t>an account with your student loan servicer</a:t>
            </a:r>
          </a:p>
          <a:p>
            <a:pPr>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Knowing </a:t>
            </a:r>
            <a:r>
              <a:rPr lang="en-US" sz="2200" dirty="0">
                <a:latin typeface="Times New Roman" panose="02020603050405020304" pitchFamily="18" charset="0"/>
                <a:cs typeface="Times New Roman" panose="02020603050405020304" pitchFamily="18" charset="0"/>
              </a:rPr>
              <a:t>your total loan amount and estimated standard and extended monthly payments</a:t>
            </a:r>
          </a:p>
          <a:p>
            <a:pPr>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Understanding </a:t>
            </a:r>
            <a:r>
              <a:rPr lang="en-US" sz="2200" dirty="0">
                <a:latin typeface="Times New Roman" panose="02020603050405020304" pitchFamily="18" charset="0"/>
                <a:cs typeface="Times New Roman" panose="02020603050405020304" pitchFamily="18" charset="0"/>
              </a:rPr>
              <a:t>the Federal Public Service Loan Forgiveness Program</a:t>
            </a:r>
          </a:p>
          <a:p>
            <a:pPr>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Understanding Income Base Repayment </a:t>
            </a:r>
            <a:r>
              <a:rPr lang="en-US" sz="2200" dirty="0">
                <a:latin typeface="Times New Roman" panose="02020603050405020304" pitchFamily="18" charset="0"/>
                <a:cs typeface="Times New Roman" panose="02020603050405020304" pitchFamily="18" charset="0"/>
              </a:rPr>
              <a:t>plans</a:t>
            </a:r>
          </a:p>
          <a:p>
            <a:pPr>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Attending </a:t>
            </a:r>
            <a:r>
              <a:rPr lang="en-US" sz="2200" dirty="0">
                <a:latin typeface="Times New Roman" panose="02020603050405020304" pitchFamily="18" charset="0"/>
                <a:cs typeface="Times New Roman" panose="02020603050405020304" pitchFamily="18" charset="0"/>
              </a:rPr>
              <a:t>at least one FLIGHT presentation each school year</a:t>
            </a:r>
          </a:p>
          <a:p>
            <a:pPr>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Reading </a:t>
            </a:r>
            <a:r>
              <a:rPr lang="en-US" sz="2200" dirty="0">
                <a:latin typeface="Times New Roman" panose="02020603050405020304" pitchFamily="18" charset="0"/>
                <a:cs typeface="Times New Roman" panose="02020603050405020304" pitchFamily="18" charset="0"/>
              </a:rPr>
              <a:t>an article related to personal finance every week</a:t>
            </a:r>
          </a:p>
          <a:p>
            <a:pPr>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Pulling </a:t>
            </a:r>
            <a:r>
              <a:rPr lang="en-US" sz="2200" dirty="0">
                <a:latin typeface="Times New Roman" panose="02020603050405020304" pitchFamily="18" charset="0"/>
                <a:cs typeface="Times New Roman" panose="02020603050405020304" pitchFamily="18" charset="0"/>
              </a:rPr>
              <a:t>a copy of your credit report each school year at www.annualcreditreport.com</a:t>
            </a:r>
          </a:p>
          <a:p>
            <a:pPr>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Filing </a:t>
            </a:r>
            <a:r>
              <a:rPr lang="en-US" sz="2200" dirty="0">
                <a:latin typeface="Times New Roman" panose="02020603050405020304" pitchFamily="18" charset="0"/>
                <a:cs typeface="Times New Roman" panose="02020603050405020304" pitchFamily="18" charset="0"/>
              </a:rPr>
              <a:t>your FAFSA by March 15th each school year</a:t>
            </a:r>
          </a:p>
          <a:p>
            <a:pPr>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Liking </a:t>
            </a:r>
            <a:r>
              <a:rPr lang="en-US" sz="2200" dirty="0">
                <a:latin typeface="Times New Roman" panose="02020603050405020304" pitchFamily="18" charset="0"/>
                <a:cs typeface="Times New Roman" panose="02020603050405020304" pitchFamily="18" charset="0"/>
              </a:rPr>
              <a:t>the FLIGHT Facebook page</a:t>
            </a:r>
          </a:p>
        </p:txBody>
      </p:sp>
      <p:sp>
        <p:nvSpPr>
          <p:cNvPr id="4" name="Rectangle 3"/>
          <p:cNvSpPr/>
          <p:nvPr/>
        </p:nvSpPr>
        <p:spPr>
          <a:xfrm>
            <a:off x="5244269" y="5715000"/>
            <a:ext cx="3581400" cy="830997"/>
          </a:xfrm>
          <a:prstGeom prst="rect">
            <a:avLst/>
          </a:prstGeom>
        </p:spPr>
        <p:txBody>
          <a:bodyPr wrap="square">
            <a:spAutoFit/>
          </a:bodyPr>
          <a:lstStyle/>
          <a:p>
            <a:r>
              <a:rPr lang="en-US" sz="1600" b="1" dirty="0">
                <a:solidFill>
                  <a:srgbClr val="00B050"/>
                </a:solidFill>
              </a:rPr>
              <a:t>Go for the Gold! Be proactive with your Personal Finance and follow the Gold </a:t>
            </a:r>
            <a:r>
              <a:rPr lang="en-US" sz="1600" b="1" dirty="0" smtClean="0">
                <a:solidFill>
                  <a:srgbClr val="00B050"/>
                </a:solidFill>
              </a:rPr>
              <a:t>Standards…</a:t>
            </a:r>
            <a:endParaRPr lang="en-US" sz="1600" b="1" dirty="0">
              <a:solidFill>
                <a:srgbClr val="00B050"/>
              </a:solidFill>
            </a:endParaRPr>
          </a:p>
        </p:txBody>
      </p:sp>
    </p:spTree>
    <p:extLst>
      <p:ext uri="{BB962C8B-B14F-4D97-AF65-F5344CB8AC3E}">
        <p14:creationId xmlns:p14="http://schemas.microsoft.com/office/powerpoint/2010/main" val="3369938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38389"/>
            <a:ext cx="7467600" cy="2838412"/>
          </a:xfrm>
        </p:spPr>
        <p:txBody>
          <a:bodyPr>
            <a:normAutofit/>
          </a:bodyPr>
          <a:lstStyle/>
          <a:p>
            <a:pPr marL="109728" indent="0" algn="ctr">
              <a:buNone/>
            </a:pPr>
            <a:endParaRPr lang="en-US" sz="4800" b="1" dirty="0" smtClean="0">
              <a:latin typeface="Times New Roman" panose="02020603050405020304" pitchFamily="18" charset="0"/>
              <a:cs typeface="Times New Roman" panose="02020603050405020304" pitchFamily="18" charset="0"/>
            </a:endParaRPr>
          </a:p>
          <a:p>
            <a:pPr marL="109728" indent="0" algn="ctr">
              <a:buNone/>
            </a:pPr>
            <a:r>
              <a:rPr lang="en-US" sz="4800" b="1" dirty="0" smtClean="0">
                <a:latin typeface="Times New Roman" panose="02020603050405020304" pitchFamily="18" charset="0"/>
                <a:cs typeface="Times New Roman" panose="02020603050405020304" pitchFamily="18" charset="0"/>
              </a:rPr>
              <a:t>Student Loan History</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211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normAutofit/>
          </a:bodyPr>
          <a:lstStyle/>
          <a:p>
            <a:r>
              <a:rPr lang="en-US" dirty="0" smtClean="0">
                <a:solidFill>
                  <a:schemeClr val="tx1"/>
                </a:solidFill>
              </a:rPr>
              <a:t>Loan History – StudentAid.gov</a:t>
            </a:r>
            <a:endParaRPr lang="en-US" dirty="0">
              <a:solidFill>
                <a:schemeClr val="tx1"/>
              </a:solidFill>
            </a:endParaRPr>
          </a:p>
        </p:txBody>
      </p:sp>
      <p:sp>
        <p:nvSpPr>
          <p:cNvPr id="2" name="Content Placeholder 1"/>
          <p:cNvSpPr>
            <a:spLocks noGrp="1"/>
          </p:cNvSpPr>
          <p:nvPr>
            <p:ph idx="1"/>
          </p:nvPr>
        </p:nvSpPr>
        <p:spPr>
          <a:xfrm>
            <a:off x="457200" y="1066801"/>
            <a:ext cx="8458200" cy="4343399"/>
          </a:xfrm>
        </p:spPr>
        <p:txBody>
          <a:bodyPr>
            <a:normAutofit fontScale="85000" lnSpcReduction="10000"/>
          </a:bodyPr>
          <a:lstStyle/>
          <a:p>
            <a:pPr marL="109728" indent="0">
              <a:buNone/>
            </a:pPr>
            <a:endParaRPr lang="en-US" dirty="0" smtClean="0"/>
          </a:p>
          <a:p>
            <a:pPr marL="109728" indent="0">
              <a:buNone/>
            </a:pPr>
            <a:r>
              <a:rPr lang="en-US" sz="2800" dirty="0" smtClean="0">
                <a:latin typeface="Times New Roman" panose="02020603050405020304" pitchFamily="18" charset="0"/>
                <a:cs typeface="Times New Roman" panose="02020603050405020304" pitchFamily="18" charset="0"/>
              </a:rPr>
              <a:t>Federal </a:t>
            </a:r>
            <a:r>
              <a:rPr lang="en-US" sz="2800" dirty="0">
                <a:latin typeface="Times New Roman" panose="02020603050405020304" pitchFamily="18" charset="0"/>
                <a:cs typeface="Times New Roman" panose="02020603050405020304" pitchFamily="18" charset="0"/>
              </a:rPr>
              <a:t>Student Aid launched a new feature on its </a:t>
            </a:r>
            <a:r>
              <a:rPr lang="en-US" sz="2800" dirty="0" smtClean="0">
                <a:latin typeface="Times New Roman" panose="02020603050405020304" pitchFamily="18" charset="0"/>
                <a:cs typeface="Times New Roman" panose="02020603050405020304" pitchFamily="18" charset="0"/>
              </a:rPr>
              <a:t>website at </a:t>
            </a:r>
            <a:r>
              <a:rPr lang="en-US" sz="2800" u="sng" dirty="0" smtClean="0">
                <a:solidFill>
                  <a:schemeClr val="accent1"/>
                </a:solidFill>
                <a:latin typeface="Times New Roman" panose="02020603050405020304" pitchFamily="18" charset="0"/>
                <a:cs typeface="Times New Roman" panose="02020603050405020304" pitchFamily="18" charset="0"/>
              </a:rPr>
              <a:t>StudentAid.gov</a:t>
            </a:r>
            <a:r>
              <a:rPr lang="en-US" sz="2800" dirty="0" smtClean="0">
                <a:solidFill>
                  <a:schemeClr val="accent1"/>
                </a:solidFill>
                <a:latin typeface="Times New Roman" panose="02020603050405020304" pitchFamily="18" charset="0"/>
                <a:cs typeface="Times New Roman" panose="02020603050405020304" pitchFamily="18" charset="0"/>
              </a:rPr>
              <a:t>. </a:t>
            </a:r>
          </a:p>
          <a:p>
            <a:pPr marL="109728" indent="0">
              <a:buNone/>
            </a:pPr>
            <a:endParaRPr lang="en-US" sz="2800" dirty="0">
              <a:solidFill>
                <a:schemeClr val="accent1"/>
              </a:solidFill>
              <a:latin typeface="Times New Roman" panose="02020603050405020304" pitchFamily="18" charset="0"/>
              <a:cs typeface="Times New Roman" panose="02020603050405020304" pitchFamily="18" charset="0"/>
            </a:endParaRPr>
          </a:p>
          <a:p>
            <a:pPr marL="109728" indent="0">
              <a:buNone/>
            </a:pPr>
            <a:r>
              <a:rPr lang="en-US" sz="2800" dirty="0" smtClean="0">
                <a:latin typeface="Times New Roman" panose="02020603050405020304" pitchFamily="18" charset="0"/>
                <a:cs typeface="Times New Roman" panose="02020603050405020304" pitchFamily="18" charset="0"/>
              </a:rPr>
              <a:t>Students</a:t>
            </a:r>
            <a:r>
              <a:rPr lang="en-US" sz="2800" dirty="0">
                <a:latin typeface="Times New Roman" panose="02020603050405020304" pitchFamily="18" charset="0"/>
                <a:cs typeface="Times New Roman" panose="02020603050405020304" pitchFamily="18" charset="0"/>
              </a:rPr>
              <a:t>, parents, and borrowers can now log in to </a:t>
            </a:r>
            <a:r>
              <a:rPr lang="en-US" sz="2800" u="sng" dirty="0">
                <a:solidFill>
                  <a:schemeClr val="accent1"/>
                </a:solidFill>
                <a:latin typeface="Times New Roman" panose="02020603050405020304" pitchFamily="18" charset="0"/>
                <a:cs typeface="Times New Roman" panose="02020603050405020304" pitchFamily="18" charset="0"/>
              </a:rPr>
              <a:t>StudentAid.gov</a:t>
            </a:r>
            <a:r>
              <a:rPr lang="en-US" sz="2800" dirty="0">
                <a:latin typeface="Times New Roman" panose="02020603050405020304" pitchFamily="18" charset="0"/>
                <a:cs typeface="Times New Roman" panose="02020603050405020304" pitchFamily="18" charset="0"/>
              </a:rPr>
              <a:t> to view their federal student loan and grant information from the National Student Loan Data System (</a:t>
            </a:r>
            <a:r>
              <a:rPr lang="en-US" sz="2800" dirty="0" smtClean="0">
                <a:latin typeface="Times New Roman" panose="02020603050405020304" pitchFamily="18" charset="0"/>
                <a:cs typeface="Times New Roman" panose="02020603050405020304" pitchFamily="18" charset="0"/>
              </a:rPr>
              <a:t>NSLDS.ed.gov). </a:t>
            </a:r>
          </a:p>
          <a:p>
            <a:pPr marL="109728" indent="0">
              <a:buNone/>
            </a:pPr>
            <a:endParaRPr lang="en-US" sz="2800" dirty="0" smtClean="0">
              <a:latin typeface="Times New Roman" panose="02020603050405020304" pitchFamily="18" charset="0"/>
              <a:cs typeface="Times New Roman" panose="02020603050405020304" pitchFamily="18" charset="0"/>
            </a:endParaRPr>
          </a:p>
          <a:p>
            <a:pPr marL="0" indent="0">
              <a:lnSpc>
                <a:spcPct val="118000"/>
              </a:lnSpc>
              <a:spcBef>
                <a:spcPts val="0"/>
              </a:spcBef>
            </a:pPr>
            <a:r>
              <a:rPr lang="en-US" sz="2800" kern="1400" dirty="0">
                <a:solidFill>
                  <a:srgbClr val="333333"/>
                </a:solidFill>
                <a:latin typeface="Times New Roman" panose="02020603050405020304" pitchFamily="18" charset="0"/>
                <a:cs typeface="Times New Roman" panose="02020603050405020304" pitchFamily="18" charset="0"/>
              </a:rPr>
              <a:t>Please note that the NSLDS Student Access site will continue </a:t>
            </a:r>
            <a:r>
              <a:rPr lang="en-US" sz="2800" kern="1400" dirty="0" smtClean="0">
                <a:solidFill>
                  <a:srgbClr val="333333"/>
                </a:solidFill>
                <a:latin typeface="Times New Roman" panose="02020603050405020304" pitchFamily="18" charset="0"/>
                <a:cs typeface="Times New Roman" panose="02020603050405020304" pitchFamily="18" charset="0"/>
              </a:rPr>
              <a:t>to</a:t>
            </a:r>
          </a:p>
          <a:p>
            <a:pPr marL="0" indent="0">
              <a:lnSpc>
                <a:spcPct val="118000"/>
              </a:lnSpc>
              <a:spcBef>
                <a:spcPts val="0"/>
              </a:spcBef>
              <a:spcAft>
                <a:spcPts val="600"/>
              </a:spcAft>
              <a:buNone/>
            </a:pPr>
            <a:r>
              <a:rPr lang="en-US" sz="2800" kern="1400" dirty="0" smtClean="0">
                <a:solidFill>
                  <a:srgbClr val="333333"/>
                </a:solidFill>
                <a:latin typeface="Times New Roman" panose="02020603050405020304" pitchFamily="18" charset="0"/>
                <a:cs typeface="Times New Roman" panose="02020603050405020304" pitchFamily="18" charset="0"/>
              </a:rPr>
              <a:t>  be available </a:t>
            </a:r>
            <a:r>
              <a:rPr lang="en-US" sz="2800" kern="1400" dirty="0">
                <a:solidFill>
                  <a:srgbClr val="333333"/>
                </a:solidFill>
                <a:latin typeface="Times New Roman" panose="02020603050405020304" pitchFamily="18" charset="0"/>
                <a:cs typeface="Times New Roman" panose="02020603050405020304" pitchFamily="18" charset="0"/>
              </a:rPr>
              <a:t>to student aid recipients at </a:t>
            </a:r>
            <a:r>
              <a:rPr lang="en-US" sz="2800" u="sng" kern="1400" dirty="0">
                <a:solidFill>
                  <a:srgbClr val="333333"/>
                </a:solidFill>
                <a:latin typeface="Times New Roman" panose="02020603050405020304" pitchFamily="18" charset="0"/>
                <a:cs typeface="Times New Roman" panose="02020603050405020304" pitchFamily="18" charset="0"/>
              </a:rPr>
              <a:t>NSLDS.ed.gov</a:t>
            </a:r>
            <a:r>
              <a:rPr lang="en-US" sz="2800" kern="1400" dirty="0">
                <a:solidFill>
                  <a:srgbClr val="333333"/>
                </a:solidFill>
                <a:latin typeface="Times New Roman" panose="02020603050405020304" pitchFamily="18" charset="0"/>
                <a:cs typeface="Times New Roman" panose="02020603050405020304" pitchFamily="18" charset="0"/>
              </a:rPr>
              <a:t>.</a:t>
            </a:r>
            <a:endParaRPr lang="en-US" sz="2800" kern="1400" dirty="0">
              <a:solidFill>
                <a:srgbClr val="000000"/>
              </a:solidFill>
              <a:latin typeface="Times New Roman" panose="02020603050405020304" pitchFamily="18" charset="0"/>
              <a:cs typeface="Times New Roman" panose="02020603050405020304" pitchFamily="18" charset="0"/>
            </a:endParaRPr>
          </a:p>
          <a:p>
            <a:pPr marL="109728" indent="0">
              <a:buNone/>
            </a:pPr>
            <a:endParaRPr lang="en-US" sz="2800" dirty="0">
              <a:latin typeface="Times New Roman" panose="02020603050405020304" pitchFamily="18" charset="0"/>
              <a:cs typeface="Times New Roman" panose="02020603050405020304" pitchFamily="18" charset="0"/>
            </a:endParaRPr>
          </a:p>
          <a:p>
            <a:pPr marL="109728"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334000"/>
            <a:ext cx="5334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947176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normAutofit/>
          </a:bodyPr>
          <a:lstStyle/>
          <a:p>
            <a:r>
              <a:rPr lang="en-US" dirty="0">
                <a:solidFill>
                  <a:schemeClr val="tx1"/>
                </a:solidFill>
              </a:rPr>
              <a:t>StudentAid.gov</a:t>
            </a:r>
          </a:p>
        </p:txBody>
      </p:sp>
      <p:sp>
        <p:nvSpPr>
          <p:cNvPr id="2" name="Content Placeholder 1"/>
          <p:cNvSpPr>
            <a:spLocks noGrp="1"/>
          </p:cNvSpPr>
          <p:nvPr>
            <p:ph idx="1"/>
          </p:nvPr>
        </p:nvSpPr>
        <p:spPr>
          <a:xfrm>
            <a:off x="457200" y="1066800"/>
            <a:ext cx="8229600" cy="5257800"/>
          </a:xfrm>
        </p:spPr>
        <p:txBody>
          <a:bodyPr>
            <a:normAutofit fontScale="92500" lnSpcReduction="20000"/>
          </a:bodyPr>
          <a:lstStyle/>
          <a:p>
            <a:pPr marL="0" indent="0">
              <a:lnSpc>
                <a:spcPct val="118000"/>
              </a:lnSpc>
              <a:spcBef>
                <a:spcPts val="0"/>
              </a:spcBef>
              <a:spcAft>
                <a:spcPts val="600"/>
              </a:spcAft>
              <a:buNone/>
            </a:pPr>
            <a:r>
              <a:rPr lang="en-US" sz="3100" kern="1400" dirty="0" smtClean="0">
                <a:solidFill>
                  <a:srgbClr val="000000"/>
                </a:solidFill>
                <a:latin typeface="Times New Roman" panose="02020603050405020304" pitchFamily="18" charset="0"/>
                <a:cs typeface="Times New Roman" panose="02020603050405020304" pitchFamily="18" charset="0"/>
              </a:rPr>
              <a:t>Login:</a:t>
            </a:r>
          </a:p>
          <a:p>
            <a:pPr marL="0" indent="0">
              <a:lnSpc>
                <a:spcPct val="118000"/>
              </a:lnSpc>
              <a:spcBef>
                <a:spcPts val="0"/>
              </a:spcBef>
              <a:spcAft>
                <a:spcPts val="600"/>
              </a:spcAft>
              <a:buNone/>
            </a:pPr>
            <a:endParaRPr lang="en-US" sz="3100" kern="1400" dirty="0">
              <a:solidFill>
                <a:srgbClr val="000000"/>
              </a:solidFill>
              <a:latin typeface="Times New Roman" panose="02020603050405020304" pitchFamily="18" charset="0"/>
              <a:cs typeface="Times New Roman" panose="02020603050405020304" pitchFamily="18" charset="0"/>
            </a:endParaRPr>
          </a:p>
          <a:p>
            <a:pPr>
              <a:lnSpc>
                <a:spcPct val="118000"/>
              </a:lnSpc>
              <a:spcBef>
                <a:spcPts val="0"/>
              </a:spcBef>
              <a:spcAft>
                <a:spcPts val="600"/>
              </a:spcAft>
            </a:pPr>
            <a:r>
              <a:rPr lang="en-US" sz="3100" kern="1400" dirty="0" smtClean="0">
                <a:solidFill>
                  <a:srgbClr val="000000"/>
                </a:solidFill>
                <a:latin typeface="Times New Roman" panose="02020603050405020304" pitchFamily="18" charset="0"/>
                <a:cs typeface="Times New Roman" panose="02020603050405020304" pitchFamily="18" charset="0"/>
              </a:rPr>
              <a:t>View your loan detail and grant detail</a:t>
            </a:r>
            <a:endParaRPr lang="en-US" sz="3100" kern="1400" dirty="0">
              <a:solidFill>
                <a:srgbClr val="000000"/>
              </a:solidFill>
              <a:latin typeface="Times New Roman" panose="02020603050405020304" pitchFamily="18" charset="0"/>
              <a:cs typeface="Times New Roman" panose="02020603050405020304" pitchFamily="18" charset="0"/>
            </a:endParaRPr>
          </a:p>
          <a:p>
            <a:pPr>
              <a:lnSpc>
                <a:spcPct val="118000"/>
              </a:lnSpc>
              <a:spcBef>
                <a:spcPts val="0"/>
              </a:spcBef>
              <a:spcAft>
                <a:spcPts val="600"/>
              </a:spcAft>
            </a:pPr>
            <a:r>
              <a:rPr lang="en-US" sz="3100" kern="1400" dirty="0" smtClean="0">
                <a:solidFill>
                  <a:srgbClr val="000000"/>
                </a:solidFill>
                <a:latin typeface="Times New Roman" panose="02020603050405020304" pitchFamily="18" charset="0"/>
                <a:cs typeface="Times New Roman" panose="02020603050405020304" pitchFamily="18" charset="0"/>
              </a:rPr>
              <a:t>Get your </a:t>
            </a:r>
            <a:r>
              <a:rPr lang="en-US" sz="3100" kern="1400" dirty="0">
                <a:solidFill>
                  <a:srgbClr val="000000"/>
                </a:solidFill>
                <a:latin typeface="Times New Roman" panose="02020603050405020304" pitchFamily="18" charset="0"/>
                <a:cs typeface="Times New Roman" panose="02020603050405020304" pitchFamily="18" charset="0"/>
              </a:rPr>
              <a:t>loan servicer’s contact </a:t>
            </a:r>
            <a:r>
              <a:rPr lang="en-US" sz="3100" kern="1400" dirty="0" smtClean="0">
                <a:solidFill>
                  <a:srgbClr val="000000"/>
                </a:solidFill>
                <a:latin typeface="Times New Roman" panose="02020603050405020304" pitchFamily="18" charset="0"/>
                <a:cs typeface="Times New Roman" panose="02020603050405020304" pitchFamily="18" charset="0"/>
              </a:rPr>
              <a:t>information</a:t>
            </a:r>
            <a:endParaRPr lang="en-US" sz="3100" kern="1400" dirty="0">
              <a:solidFill>
                <a:srgbClr val="000000"/>
              </a:solidFill>
              <a:latin typeface="Times New Roman" panose="02020603050405020304" pitchFamily="18" charset="0"/>
              <a:cs typeface="Times New Roman" panose="02020603050405020304" pitchFamily="18" charset="0"/>
            </a:endParaRPr>
          </a:p>
          <a:p>
            <a:pPr>
              <a:lnSpc>
                <a:spcPct val="118000"/>
              </a:lnSpc>
              <a:spcBef>
                <a:spcPts val="0"/>
              </a:spcBef>
              <a:spcAft>
                <a:spcPts val="600"/>
              </a:spcAft>
            </a:pPr>
            <a:r>
              <a:rPr lang="en-US" sz="3100" kern="1400" dirty="0" smtClean="0">
                <a:solidFill>
                  <a:srgbClr val="000000"/>
                </a:solidFill>
                <a:latin typeface="Times New Roman" panose="02020603050405020304" pitchFamily="18" charset="0"/>
                <a:cs typeface="Times New Roman" panose="02020603050405020304" pitchFamily="18" charset="0"/>
              </a:rPr>
              <a:t>Download your </a:t>
            </a:r>
            <a:r>
              <a:rPr lang="en-US" sz="3100" kern="1400" dirty="0">
                <a:solidFill>
                  <a:srgbClr val="000000"/>
                </a:solidFill>
                <a:latin typeface="Times New Roman" panose="02020603050405020304" pitchFamily="18" charset="0"/>
                <a:cs typeface="Times New Roman" panose="02020603050405020304" pitchFamily="18" charset="0"/>
              </a:rPr>
              <a:t>federal student aid history into a text file using </a:t>
            </a:r>
            <a:r>
              <a:rPr lang="en-US" sz="3100" kern="1400" dirty="0" smtClean="0">
                <a:solidFill>
                  <a:srgbClr val="000000"/>
                </a:solidFill>
                <a:latin typeface="Times New Roman" panose="02020603050405020304" pitchFamily="18" charset="0"/>
                <a:cs typeface="Times New Roman" panose="02020603050405020304" pitchFamily="18" charset="0"/>
              </a:rPr>
              <a:t>the</a:t>
            </a:r>
          </a:p>
          <a:p>
            <a:pPr marL="0" indent="0">
              <a:lnSpc>
                <a:spcPct val="118000"/>
              </a:lnSpc>
              <a:spcBef>
                <a:spcPts val="0"/>
              </a:spcBef>
              <a:spcAft>
                <a:spcPts val="600"/>
              </a:spcAft>
              <a:buNone/>
            </a:pPr>
            <a:r>
              <a:rPr lang="en-US" sz="3100" kern="1400" dirty="0" smtClean="0">
                <a:solidFill>
                  <a:srgbClr val="000000"/>
                </a:solidFill>
                <a:latin typeface="Times New Roman" panose="02020603050405020304" pitchFamily="18" charset="0"/>
                <a:cs typeface="Times New Roman" panose="02020603050405020304" pitchFamily="18" charset="0"/>
              </a:rPr>
              <a:t>       </a:t>
            </a:r>
            <a:r>
              <a:rPr lang="en-US" sz="3100" u="sng" kern="1400" dirty="0" smtClean="0">
                <a:solidFill>
                  <a:schemeClr val="accent2"/>
                </a:solidFill>
                <a:latin typeface="Times New Roman" panose="02020603050405020304" pitchFamily="18" charset="0"/>
                <a:cs typeface="Times New Roman" panose="02020603050405020304" pitchFamily="18" charset="0"/>
              </a:rPr>
              <a:t>MyData</a:t>
            </a:r>
            <a:r>
              <a:rPr lang="en-US" sz="3100" kern="1400" dirty="0" smtClean="0">
                <a:solidFill>
                  <a:srgbClr val="000000"/>
                </a:solidFill>
                <a:latin typeface="Times New Roman" panose="02020603050405020304" pitchFamily="18" charset="0"/>
                <a:cs typeface="Times New Roman" panose="02020603050405020304" pitchFamily="18" charset="0"/>
              </a:rPr>
              <a:t> </a:t>
            </a:r>
            <a:r>
              <a:rPr lang="en-US" sz="3100" kern="1400" dirty="0">
                <a:solidFill>
                  <a:srgbClr val="000000"/>
                </a:solidFill>
                <a:latin typeface="Times New Roman" panose="02020603050405020304" pitchFamily="18" charset="0"/>
                <a:cs typeface="Times New Roman" panose="02020603050405020304" pitchFamily="18" charset="0"/>
              </a:rPr>
              <a:t>Download </a:t>
            </a:r>
            <a:r>
              <a:rPr lang="en-US" sz="3100" kern="1400" dirty="0" smtClean="0">
                <a:solidFill>
                  <a:srgbClr val="000000"/>
                </a:solidFill>
                <a:latin typeface="Times New Roman" panose="02020603050405020304" pitchFamily="18" charset="0"/>
                <a:cs typeface="Times New Roman" panose="02020603050405020304" pitchFamily="18" charset="0"/>
              </a:rPr>
              <a:t>function</a:t>
            </a:r>
          </a:p>
          <a:p>
            <a:pPr marL="0" indent="0">
              <a:lnSpc>
                <a:spcPct val="118000"/>
              </a:lnSpc>
              <a:spcBef>
                <a:spcPts val="0"/>
              </a:spcBef>
              <a:spcAft>
                <a:spcPts val="600"/>
              </a:spcAft>
              <a:buNone/>
            </a:pPr>
            <a:endParaRPr lang="en-US" sz="3100" kern="1400" dirty="0" smtClean="0">
              <a:solidFill>
                <a:srgbClr val="000000"/>
              </a:solidFill>
              <a:latin typeface="Times New Roman" panose="02020603050405020304" pitchFamily="18" charset="0"/>
              <a:cs typeface="Times New Roman" panose="02020603050405020304" pitchFamily="18" charset="0"/>
            </a:endParaRPr>
          </a:p>
          <a:p>
            <a:pPr marL="0" indent="0">
              <a:lnSpc>
                <a:spcPct val="118000"/>
              </a:lnSpc>
              <a:spcBef>
                <a:spcPts val="0"/>
              </a:spcBef>
              <a:spcAft>
                <a:spcPts val="600"/>
              </a:spcAft>
              <a:buNone/>
            </a:pPr>
            <a:endParaRPr lang="en-US" sz="3100" kern="1400" dirty="0">
              <a:solidFill>
                <a:srgbClr val="000000"/>
              </a:solidFill>
              <a:latin typeface="Times New Roman" panose="02020603050405020304" pitchFamily="18" charset="0"/>
              <a:cs typeface="Times New Roman" panose="02020603050405020304" pitchFamily="18" charset="0"/>
            </a:endParaRPr>
          </a:p>
          <a:p>
            <a:pPr marL="0" indent="0">
              <a:lnSpc>
                <a:spcPct val="118000"/>
              </a:lnSpc>
              <a:spcBef>
                <a:spcPts val="0"/>
              </a:spcBef>
              <a:spcAft>
                <a:spcPts val="600"/>
              </a:spcAft>
            </a:pPr>
            <a:r>
              <a:rPr lang="en-US" sz="3100" kern="1400" dirty="0" smtClean="0">
                <a:solidFill>
                  <a:srgbClr val="333333"/>
                </a:solidFill>
                <a:latin typeface="Times New Roman" panose="02020603050405020304" pitchFamily="18" charset="0"/>
                <a:cs typeface="Times New Roman" panose="02020603050405020304" pitchFamily="18" charset="0"/>
              </a:rPr>
              <a:t>  </a:t>
            </a:r>
            <a:endParaRPr lang="en-US" sz="3200" kern="1400" dirty="0">
              <a:solidFill>
                <a:srgbClr val="000000"/>
              </a:solidFill>
              <a:latin typeface="Franklin Gothic Book"/>
            </a:endParaRPr>
          </a:p>
          <a:p>
            <a:pPr marL="0" indent="0">
              <a:lnSpc>
                <a:spcPct val="118000"/>
              </a:lnSpc>
              <a:spcBef>
                <a:spcPts val="0"/>
              </a:spcBef>
              <a:spcAft>
                <a:spcPts val="600"/>
              </a:spcAft>
              <a:buNone/>
            </a:pPr>
            <a:endParaRPr lang="en-US" sz="3200" kern="1400" dirty="0">
              <a:solidFill>
                <a:srgbClr val="000000"/>
              </a:solidFill>
              <a:latin typeface="Franklin Gothic Book"/>
            </a:endParaRPr>
          </a:p>
          <a:p>
            <a:endParaRPr lang="en-US" dirty="0"/>
          </a:p>
        </p:txBody>
      </p:sp>
    </p:spTree>
    <p:extLst>
      <p:ext uri="{BB962C8B-B14F-4D97-AF65-F5344CB8AC3E}">
        <p14:creationId xmlns:p14="http://schemas.microsoft.com/office/powerpoint/2010/main" val="4228831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lstStyle/>
          <a:p>
            <a:r>
              <a:rPr lang="en-US" dirty="0" smtClean="0">
                <a:solidFill>
                  <a:schemeClr val="tx1"/>
                </a:solidFill>
              </a:rPr>
              <a:t>StudentAid.gov – LOGIN</a:t>
            </a:r>
            <a:endParaRPr lang="en-US" dirty="0">
              <a:solidFill>
                <a:schemeClr val="tx1"/>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 y="1066800"/>
            <a:ext cx="82296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582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534400" cy="1143000"/>
          </a:xfrm>
        </p:spPr>
        <p:txBody>
          <a:bodyPr/>
          <a:lstStyle/>
          <a:p>
            <a:r>
              <a:rPr lang="en-US" dirty="0" smtClean="0"/>
              <a:t>Steps To Complete</a:t>
            </a:r>
            <a:endParaRPr lang="en-US" dirty="0"/>
          </a:p>
        </p:txBody>
      </p:sp>
      <p:sp>
        <p:nvSpPr>
          <p:cNvPr id="2" name="Content Placeholder 1"/>
          <p:cNvSpPr>
            <a:spLocks noGrp="1"/>
          </p:cNvSpPr>
          <p:nvPr>
            <p:ph idx="1"/>
          </p:nvPr>
        </p:nvSpPr>
        <p:spPr>
          <a:xfrm>
            <a:off x="838200" y="1447800"/>
            <a:ext cx="7467600" cy="4541925"/>
          </a:xfrm>
        </p:spPr>
        <p:txBody>
          <a:bodyPr>
            <a:normAutofit/>
          </a:bodyPr>
          <a:lstStyle/>
          <a:p>
            <a:r>
              <a:rPr lang="en-US" dirty="0" smtClean="0"/>
              <a:t>MASTER </a:t>
            </a:r>
            <a:r>
              <a:rPr lang="en-US" dirty="0"/>
              <a:t>PROMISSORY </a:t>
            </a:r>
            <a:r>
              <a:rPr lang="en-US" dirty="0" smtClean="0"/>
              <a:t>NOTE</a:t>
            </a:r>
          </a:p>
          <a:p>
            <a:pPr marL="109728" indent="0">
              <a:buNone/>
            </a:pPr>
            <a:endParaRPr lang="en-US" dirty="0"/>
          </a:p>
          <a:p>
            <a:r>
              <a:rPr lang="en-US" dirty="0"/>
              <a:t>ENTRANCE </a:t>
            </a:r>
            <a:r>
              <a:rPr lang="en-US" dirty="0" smtClean="0"/>
              <a:t>COUNSELING</a:t>
            </a:r>
          </a:p>
          <a:p>
            <a:pPr marL="109728" indent="0">
              <a:buNone/>
            </a:pPr>
            <a:endParaRPr lang="en-US" dirty="0"/>
          </a:p>
          <a:p>
            <a:r>
              <a:rPr lang="en-US" dirty="0"/>
              <a:t>ACCEPT </a:t>
            </a:r>
            <a:r>
              <a:rPr lang="en-US" dirty="0" smtClean="0"/>
              <a:t>AWARD</a:t>
            </a:r>
          </a:p>
          <a:p>
            <a:pPr marL="109728" indent="0">
              <a:buNone/>
            </a:pPr>
            <a:endParaRPr lang="en-US" dirty="0"/>
          </a:p>
          <a:p>
            <a:r>
              <a:rPr lang="en-US" dirty="0"/>
              <a:t>TUITION/FEES </a:t>
            </a:r>
            <a:r>
              <a:rPr lang="en-US" dirty="0" smtClean="0"/>
              <a:t>PAID</a:t>
            </a:r>
          </a:p>
          <a:p>
            <a:pPr marL="109728" indent="0">
              <a:buNone/>
            </a:pPr>
            <a:endParaRPr lang="en-US" dirty="0"/>
          </a:p>
          <a:p>
            <a:r>
              <a:rPr lang="en-US" dirty="0"/>
              <a:t>REFUND DISBURSED</a:t>
            </a:r>
          </a:p>
          <a:p>
            <a:endParaRPr lang="en-US" dirty="0"/>
          </a:p>
        </p:txBody>
      </p:sp>
      <p:sp>
        <p:nvSpPr>
          <p:cNvPr id="4" name="Down Arrow 3"/>
          <p:cNvSpPr/>
          <p:nvPr/>
        </p:nvSpPr>
        <p:spPr>
          <a:xfrm>
            <a:off x="6629400" y="1476068"/>
            <a:ext cx="990600" cy="3886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687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838200"/>
          </a:xfrm>
        </p:spPr>
        <p:txBody>
          <a:bodyPr/>
          <a:lstStyle/>
          <a:p>
            <a:r>
              <a:rPr lang="en-US" dirty="0">
                <a:solidFill>
                  <a:schemeClr val="tx1"/>
                </a:solidFill>
              </a:rPr>
              <a:t>MyData Download</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0170" y="838201"/>
            <a:ext cx="8731430" cy="533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81000" y="2857500"/>
            <a:ext cx="533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8600" y="2916382"/>
            <a:ext cx="685800" cy="1274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089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90600"/>
          </a:xfrm>
        </p:spPr>
        <p:txBody>
          <a:bodyPr>
            <a:normAutofit/>
          </a:bodyPr>
          <a:lstStyle/>
          <a:p>
            <a:r>
              <a:rPr lang="en-US" sz="4400" dirty="0" smtClean="0">
                <a:solidFill>
                  <a:schemeClr val="tx1"/>
                </a:solidFill>
              </a:rPr>
              <a:t>Servicer Contact Information</a:t>
            </a:r>
            <a:endParaRPr lang="en-US" sz="4400" dirty="0">
              <a:solidFill>
                <a:schemeClr val="tx1"/>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 y="1143000"/>
            <a:ext cx="8839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47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534400" cy="990600"/>
          </a:xfrm>
        </p:spPr>
        <p:txBody>
          <a:bodyPr>
            <a:normAutofit fontScale="90000"/>
          </a:bodyPr>
          <a:lstStyle/>
          <a:p>
            <a:r>
              <a:rPr lang="en-US" dirty="0">
                <a:solidFill>
                  <a:schemeClr val="tx1"/>
                </a:solidFill>
              </a:rPr>
              <a:t>New Loan Interest </a:t>
            </a:r>
            <a:r>
              <a:rPr lang="en-US" dirty="0" smtClean="0">
                <a:solidFill>
                  <a:schemeClr val="tx1"/>
                </a:solidFill>
              </a:rPr>
              <a:t>Rates 2014-15</a:t>
            </a:r>
            <a:endParaRPr lang="en-US" dirty="0">
              <a:solidFill>
                <a:schemeClr val="tx1"/>
              </a:solidFill>
            </a:endParaRPr>
          </a:p>
        </p:txBody>
      </p:sp>
      <p:sp>
        <p:nvSpPr>
          <p:cNvPr id="2" name="Content Placeholder 1"/>
          <p:cNvSpPr>
            <a:spLocks noGrp="1"/>
          </p:cNvSpPr>
          <p:nvPr>
            <p:ph idx="1"/>
          </p:nvPr>
        </p:nvSpPr>
        <p:spPr>
          <a:xfrm>
            <a:off x="457200" y="1524000"/>
            <a:ext cx="8458200" cy="4724400"/>
          </a:xfrm>
        </p:spPr>
        <p:txBody>
          <a:bodyPr>
            <a:normAutofit/>
          </a:bodyPr>
          <a:lstStyle/>
          <a:p>
            <a:r>
              <a:rPr lang="en-US" sz="2800" dirty="0"/>
              <a:t>First disbursement on or after July 1, </a:t>
            </a:r>
            <a:r>
              <a:rPr lang="en-US" sz="2800" dirty="0" smtClean="0"/>
              <a:t>2014 </a:t>
            </a:r>
            <a:r>
              <a:rPr lang="en-US" sz="2800" dirty="0"/>
              <a:t>but before July 1, </a:t>
            </a:r>
            <a:r>
              <a:rPr lang="en-US" sz="2800" dirty="0" smtClean="0"/>
              <a:t>2015 </a:t>
            </a:r>
            <a:r>
              <a:rPr lang="en-US" sz="2800" dirty="0"/>
              <a:t>are as follows:</a:t>
            </a:r>
          </a:p>
          <a:p>
            <a:pPr marL="109728" indent="0">
              <a:buNone/>
            </a:pPr>
            <a:endParaRPr lang="en-US" sz="2800" dirty="0"/>
          </a:p>
          <a:p>
            <a:pPr marL="109728" lvl="0" indent="0">
              <a:buNone/>
            </a:pPr>
            <a:r>
              <a:rPr lang="en-US" sz="2800" dirty="0" smtClean="0"/>
              <a:t>	Direct </a:t>
            </a:r>
            <a:r>
              <a:rPr lang="en-US" sz="2800" dirty="0"/>
              <a:t>Unsubsidized Loans – </a:t>
            </a:r>
            <a:r>
              <a:rPr lang="en-US" sz="2800" dirty="0">
                <a:solidFill>
                  <a:srgbClr val="FF0000"/>
                </a:solidFill>
              </a:rPr>
              <a:t>6</a:t>
            </a:r>
            <a:r>
              <a:rPr lang="en-US" sz="2800" dirty="0" smtClean="0">
                <a:solidFill>
                  <a:srgbClr val="FF0000"/>
                </a:solidFill>
              </a:rPr>
              <a:t>.21%</a:t>
            </a:r>
            <a:endParaRPr lang="en-US" sz="2800" dirty="0">
              <a:solidFill>
                <a:srgbClr val="FF0000"/>
              </a:solidFill>
            </a:endParaRPr>
          </a:p>
          <a:p>
            <a:pPr marL="109728" lvl="0" indent="0">
              <a:buNone/>
            </a:pPr>
            <a:r>
              <a:rPr lang="en-US" sz="2800" dirty="0"/>
              <a:t>	Direct </a:t>
            </a:r>
            <a:r>
              <a:rPr lang="en-US" sz="2800" dirty="0" smtClean="0"/>
              <a:t>Graduate PLUS </a:t>
            </a:r>
            <a:r>
              <a:rPr lang="en-US" sz="2800" dirty="0"/>
              <a:t>Loans – </a:t>
            </a:r>
            <a:r>
              <a:rPr lang="en-US" sz="2800" dirty="0" smtClean="0">
                <a:solidFill>
                  <a:srgbClr val="FF0000"/>
                </a:solidFill>
              </a:rPr>
              <a:t>7.21%</a:t>
            </a:r>
            <a:endParaRPr lang="en-US" sz="2800" dirty="0">
              <a:solidFill>
                <a:srgbClr val="FF0000"/>
              </a:solidFill>
            </a:endParaRPr>
          </a:p>
          <a:p>
            <a:pPr marL="109728" lvl="0" indent="0">
              <a:buNone/>
            </a:pPr>
            <a:r>
              <a:rPr lang="en-US" sz="2800" dirty="0">
                <a:solidFill>
                  <a:srgbClr val="FF0000"/>
                </a:solidFill>
              </a:rPr>
              <a:t>	</a:t>
            </a:r>
            <a:r>
              <a:rPr lang="en-US" sz="2800" dirty="0"/>
              <a:t>Perkins Loan </a:t>
            </a:r>
            <a:r>
              <a:rPr lang="en-US" sz="2800" dirty="0">
                <a:solidFill>
                  <a:srgbClr val="FF0000"/>
                </a:solidFill>
              </a:rPr>
              <a:t>– 5.00%</a:t>
            </a:r>
          </a:p>
          <a:p>
            <a:pPr marL="109728" lvl="0" indent="0">
              <a:buNone/>
            </a:pPr>
            <a:endParaRPr lang="en-US" sz="2800" dirty="0"/>
          </a:p>
          <a:p>
            <a:r>
              <a:rPr lang="en-US" sz="2800" dirty="0"/>
              <a:t>The new interest rate determinations will apply </a:t>
            </a:r>
            <a:r>
              <a:rPr lang="en-US" sz="2800" dirty="0">
                <a:solidFill>
                  <a:srgbClr val="FF0000"/>
                </a:solidFill>
              </a:rPr>
              <a:t>“retroactively” to July 1, </a:t>
            </a:r>
            <a:r>
              <a:rPr lang="en-US" sz="2800" dirty="0" smtClean="0">
                <a:solidFill>
                  <a:srgbClr val="FF0000"/>
                </a:solidFill>
              </a:rPr>
              <a:t>2014</a:t>
            </a:r>
            <a:endParaRPr lang="en-US" sz="2800" dirty="0"/>
          </a:p>
        </p:txBody>
      </p:sp>
    </p:spTree>
    <p:extLst>
      <p:ext uri="{BB962C8B-B14F-4D97-AF65-F5344CB8AC3E}">
        <p14:creationId xmlns:p14="http://schemas.microsoft.com/office/powerpoint/2010/main" val="3262660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5638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96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altLang="en-US" sz="4400" dirty="0">
                <a:solidFill>
                  <a:schemeClr val="tx1"/>
                </a:solidFill>
              </a:rPr>
              <a:t>Understanding Repayment Plans</a:t>
            </a:r>
            <a:endParaRPr lang="en-US" dirty="0">
              <a:solidFill>
                <a:schemeClr val="tx1"/>
              </a:solidFill>
            </a:endParaRPr>
          </a:p>
        </p:txBody>
      </p:sp>
      <p:sp>
        <p:nvSpPr>
          <p:cNvPr id="4" name="Text Box 12"/>
          <p:cNvSpPr txBox="1">
            <a:spLocks noChangeArrowheads="1"/>
          </p:cNvSpPr>
          <p:nvPr/>
        </p:nvSpPr>
        <p:spPr bwMode="auto">
          <a:xfrm>
            <a:off x="533400" y="1292297"/>
            <a:ext cx="342900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1440" marR="0" lvl="0" indent="0" algn="l" defTabSz="914400" rtl="0" eaLnBrk="1" fontAlgn="base" latinLnBrk="0" hangingPunct="1">
              <a:lnSpc>
                <a:spcPct val="100000"/>
              </a:lnSpc>
              <a:spcBef>
                <a:spcPct val="50000"/>
              </a:spcBef>
              <a:spcAft>
                <a:spcPct val="500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Student borrowers may repay their student loans through one of the several  repayment plans:</a:t>
            </a:r>
          </a:p>
          <a:p>
            <a:pPr marL="91440" marR="0" lvl="0" indent="0" algn="l" defTabSz="914400" rtl="0" eaLnBrk="1" fontAlgn="base" latinLnBrk="0" hangingPunct="1">
              <a:lnSpc>
                <a:spcPct val="100000"/>
              </a:lnSpc>
              <a:spcBef>
                <a:spcPct val="50000"/>
              </a:spcBef>
              <a:spcAft>
                <a:spcPct val="500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50000"/>
              </a:spcBef>
              <a:spcAft>
                <a:spcPct val="5000"/>
              </a:spcAft>
              <a:buClrTx/>
              <a:buSzTx/>
              <a:buFontTx/>
              <a:buNone/>
              <a:tabLst/>
              <a:defRPr/>
            </a:pPr>
            <a:endParaRPr kumimoji="0" lang="en-US" sz="3600" b="0" i="0" u="none" strike="noStrike" kern="0" cap="none" spc="0" normalizeH="0" baseline="0" noProof="0" dirty="0" smtClean="0">
              <a:ln>
                <a:noFill/>
              </a:ln>
              <a:solidFill>
                <a:srgbClr val="000000"/>
              </a:solidFill>
              <a:effectLst/>
              <a:uLnTx/>
              <a:uFillTx/>
              <a:latin typeface="Verdana"/>
              <a:ea typeface="+mn-ea"/>
              <a:cs typeface="+mn-cs"/>
            </a:endParaRPr>
          </a:p>
        </p:txBody>
      </p:sp>
      <p:sp>
        <p:nvSpPr>
          <p:cNvPr id="6" name="Text Box 2"/>
          <p:cNvSpPr txBox="1">
            <a:spLocks noChangeArrowheads="1"/>
          </p:cNvSpPr>
          <p:nvPr/>
        </p:nvSpPr>
        <p:spPr bwMode="auto">
          <a:xfrm>
            <a:off x="4883728" y="1320006"/>
            <a:ext cx="3650672" cy="46482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Standard Repayment</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Graduate Repayment</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Income Base Repayment (IBR)</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Pay As You Earn (PAYEE</a:t>
            </a: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a:ea typeface="Calibri"/>
                <a:cs typeface="Times New Roman"/>
              </a:rPr>
              <a:t>)</a:t>
            </a:r>
            <a:endParaRPr kumimoji="0" lang="en-US" sz="28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pic>
        <p:nvPicPr>
          <p:cNvPr id="7" name="Picture 16" descr="http://t0.gstatic.com/images?q=tbn:07xYfr797xfbKM:http://www.about-studentconsolidationloans.com/wp-content/uploads/2010/02/Federal-Student-Loan-Consolidation-main_Full.tmp_.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91" y="4270664"/>
            <a:ext cx="1447800" cy="159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478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14400"/>
          </a:xfrm>
        </p:spPr>
        <p:txBody>
          <a:bodyPr/>
          <a:lstStyle/>
          <a:p>
            <a:r>
              <a:rPr lang="en-US" dirty="0" smtClean="0">
                <a:solidFill>
                  <a:schemeClr val="tx1"/>
                </a:solidFill>
              </a:rPr>
              <a:t>Standard Repayment Plan</a:t>
            </a:r>
            <a:endParaRPr lang="en-US" dirty="0">
              <a:solidFill>
                <a:schemeClr val="tx1"/>
              </a:solidFill>
            </a:endParaRPr>
          </a:p>
        </p:txBody>
      </p:sp>
      <p:sp>
        <p:nvSpPr>
          <p:cNvPr id="4" name="Content Placeholder 2"/>
          <p:cNvSpPr txBox="1">
            <a:spLocks/>
          </p:cNvSpPr>
          <p:nvPr/>
        </p:nvSpPr>
        <p:spPr bwMode="auto">
          <a:xfrm>
            <a:off x="381000" y="1371600"/>
            <a:ext cx="4800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0488" marR="0" lvl="0" indent="0" defTabSz="914400" rtl="0" eaLnBrk="1" fontAlgn="base" latinLnBrk="0" hangingPunct="1">
              <a:lnSpc>
                <a:spcPct val="100000"/>
              </a:lnSpc>
              <a:spcBef>
                <a:spcPct val="5000"/>
              </a:spcBef>
              <a:spcAft>
                <a:spcPct val="500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Under this plan, the borrower will pay a fixed amount of at least $50 each month for up to 10 years.  For most borrowers, this plan results in the </a:t>
            </a:r>
            <a:r>
              <a:rPr kumimoji="0" lang="en-US" altLang="en-US" sz="2400" b="0" i="0" u="sng"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lowest total interest paid </a:t>
            </a: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because the repayment period is shorter than it would be under any of the other repayment plans.  </a:t>
            </a:r>
          </a:p>
          <a:p>
            <a:pPr marL="90488" marR="0" lvl="0" indent="0" defTabSz="914400" rtl="0" eaLnBrk="1" fontAlgn="base" latinLnBrk="0" hangingPunct="1">
              <a:lnSpc>
                <a:spcPct val="100000"/>
              </a:lnSpc>
              <a:spcBef>
                <a:spcPct val="5000"/>
              </a:spcBef>
              <a:spcAft>
                <a:spcPct val="500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(Subsidized, Unsubsidized and PLUS Loans)</a:t>
            </a:r>
          </a:p>
          <a:p>
            <a:pPr marL="90488" marR="0" lvl="0" indent="0" algn="ctr" defTabSz="914400" rtl="0" eaLnBrk="1" fontAlgn="base" latinLnBrk="0" hangingPunct="1">
              <a:lnSpc>
                <a:spcPct val="100000"/>
              </a:lnSpc>
              <a:spcBef>
                <a:spcPct val="5000"/>
              </a:spcBef>
              <a:spcAft>
                <a:spcPct val="5000"/>
              </a:spcAft>
              <a:buClrTx/>
              <a:buSzTx/>
              <a:buFontTx/>
              <a:buNone/>
              <a:tabLst/>
              <a:defRPr/>
            </a:pPr>
            <a:endParaRPr kumimoji="0" lang="en-US" altLang="en-US" sz="2400" b="0" i="0" u="none" strike="noStrike" kern="0" cap="none" spc="0" normalizeH="0" baseline="0" noProof="0" dirty="0" smtClean="0">
              <a:ln>
                <a:noFill/>
              </a:ln>
              <a:solidFill>
                <a:srgbClr val="FF9933"/>
              </a:solidFill>
              <a:effectLst/>
              <a:uLnTx/>
              <a:uFillTx/>
              <a:latin typeface="Verdana"/>
              <a:ea typeface="+mn-ea"/>
              <a:cs typeface="+mn-cs"/>
            </a:endParaRPr>
          </a:p>
        </p:txBody>
      </p:sp>
      <p:sp>
        <p:nvSpPr>
          <p:cNvPr id="5" name="TextBox 4"/>
          <p:cNvSpPr txBox="1"/>
          <p:nvPr/>
        </p:nvSpPr>
        <p:spPr>
          <a:xfrm>
            <a:off x="1981200" y="5121736"/>
            <a:ext cx="4191000" cy="1514773"/>
          </a:xfrm>
          <a:prstGeom prst="flowChartMagneticTape">
            <a:avLst/>
          </a:prstGeom>
          <a:solidFill>
            <a:srgbClr val="92D050"/>
          </a:solidFill>
          <a:ln>
            <a:solidFill>
              <a:srgbClr val="FFFFFF">
                <a:lumMod val="50000"/>
              </a:srgbClr>
            </a:solidFill>
          </a:ln>
          <a:effectLst>
            <a:innerShdw blurRad="63500" dist="50800" dir="18900000">
              <a:prstClr val="black">
                <a:alpha val="50000"/>
              </a:prstClr>
            </a:innerShdw>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Times New Roman" pitchFamily="18" charset="0"/>
              </a:rPr>
              <a:t>Consolidation borrowers have a repayment period of  10 - 30 years depending on their total loan indebtedness.</a:t>
            </a:r>
          </a:p>
        </p:txBody>
      </p:sp>
      <p:sp>
        <p:nvSpPr>
          <p:cNvPr id="7" name="Text Box 2"/>
          <p:cNvSpPr txBox="1">
            <a:spLocks noChangeArrowheads="1"/>
          </p:cNvSpPr>
          <p:nvPr/>
        </p:nvSpPr>
        <p:spPr bwMode="auto">
          <a:xfrm>
            <a:off x="5334000" y="1219200"/>
            <a:ext cx="3276600" cy="39624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tx1"/>
                </a:solidFill>
                <a:uLnTx/>
                <a:uFillTx/>
                <a:latin typeface="Times New Roman" panose="02020603050405020304" pitchFamily="18" charset="0"/>
                <a:ea typeface="Calibri"/>
                <a:cs typeface="Times New Roman" panose="02020603050405020304" pitchFamily="18" charset="0"/>
              </a:rPr>
              <a:t>Standard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Income Base Repayment (IBR</a:t>
            </a: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Income-Contingent Repayment (ICR)</a:t>
            </a:r>
            <a:br>
              <a:rPr lang="en-US" sz="2400" dirty="0">
                <a:solidFill>
                  <a:schemeClr val="bg1"/>
                </a:solidFill>
                <a:latin typeface="Times New Roman" panose="02020603050405020304" pitchFamily="18" charset="0"/>
                <a:cs typeface="Times New Roman" panose="02020603050405020304" pitchFamily="18" charset="0"/>
              </a:rPr>
            </a:b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Pay </a:t>
            </a: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As You Earn (PAYEE)</a:t>
            </a:r>
          </a:p>
        </p:txBody>
      </p:sp>
    </p:spTree>
    <p:extLst>
      <p:ext uri="{BB962C8B-B14F-4D97-AF65-F5344CB8AC3E}">
        <p14:creationId xmlns:p14="http://schemas.microsoft.com/office/powerpoint/2010/main" val="3136391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90600"/>
          </a:xfrm>
        </p:spPr>
        <p:txBody>
          <a:bodyPr/>
          <a:lstStyle/>
          <a:p>
            <a:r>
              <a:rPr lang="en-US" altLang="en-US" sz="4400" b="0" kern="0" dirty="0">
                <a:solidFill>
                  <a:srgbClr val="000000"/>
                </a:solidFill>
                <a:effectLst/>
                <a:latin typeface="Verdana"/>
              </a:rPr>
              <a:t>Graduated Repayment Plan</a:t>
            </a:r>
            <a:endParaRPr lang="en-US" dirty="0"/>
          </a:p>
        </p:txBody>
      </p:sp>
      <p:sp>
        <p:nvSpPr>
          <p:cNvPr id="4" name="Content Placeholder 7"/>
          <p:cNvSpPr txBox="1">
            <a:spLocks/>
          </p:cNvSpPr>
          <p:nvPr/>
        </p:nvSpPr>
        <p:spPr bwMode="auto">
          <a:xfrm>
            <a:off x="533400" y="1371600"/>
            <a:ext cx="5105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0488" marR="0" lvl="0" indent="0" algn="l" defTabSz="914400" rtl="0" eaLnBrk="1" fontAlgn="base" latinLnBrk="0" hangingPunct="1">
              <a:lnSpc>
                <a:spcPct val="100000"/>
              </a:lnSpc>
              <a:spcBef>
                <a:spcPct val="5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The Graduated Repayment Plan may be beneficial if the borrower’s income is low when they leave school but is likely to steadily increase.  Under this plan, payments start out low and then increases every two years. </a:t>
            </a:r>
          </a:p>
          <a:p>
            <a:pPr marL="90488"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904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Like the Standard Plan, the maximum repayment period is 10 years for Subsidized, Unsubsidized, and PLUS Loans.</a:t>
            </a:r>
          </a:p>
        </p:txBody>
      </p:sp>
      <p:sp>
        <p:nvSpPr>
          <p:cNvPr id="6" name="Text Box 2"/>
          <p:cNvSpPr txBox="1">
            <a:spLocks noChangeArrowheads="1"/>
          </p:cNvSpPr>
          <p:nvPr/>
        </p:nvSpPr>
        <p:spPr bwMode="auto">
          <a:xfrm>
            <a:off x="5666509" y="1600200"/>
            <a:ext cx="3276600" cy="42291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Standard Repayment</a:t>
            </a:r>
          </a:p>
          <a:p>
            <a:pPr lvl="0">
              <a:lnSpc>
                <a:spcPct val="115000"/>
              </a:lnSpc>
              <a:spcAft>
                <a:spcPts val="1000"/>
              </a:spcAft>
            </a:pPr>
            <a:r>
              <a:rPr lang="en-US" sz="2400" kern="0" dirty="0">
                <a:solidFill>
                  <a:schemeClr val="tx1"/>
                </a:solidFill>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Income Base Repayment (IBR) Income-Contingent Repayment (ICR)</a:t>
            </a:r>
            <a:br>
              <a:rPr lang="en-US" sz="2400" kern="0" dirty="0">
                <a:solidFill>
                  <a:schemeClr val="bg1"/>
                </a:solidFill>
                <a:latin typeface="Times New Roman" panose="02020603050405020304" pitchFamily="18" charset="0"/>
                <a:ea typeface="Calibri"/>
                <a:cs typeface="Times New Roman" panose="02020603050405020304" pitchFamily="18" charset="0"/>
              </a:rPr>
            </a:br>
            <a:r>
              <a:rPr lang="en-US" sz="2400" kern="0" dirty="0">
                <a:solidFill>
                  <a:schemeClr val="bg1"/>
                </a:solidFill>
                <a:latin typeface="Times New Roman" panose="02020603050405020304" pitchFamily="18" charset="0"/>
                <a:ea typeface="Calibri"/>
                <a:cs typeface="Times New Roman" panose="02020603050405020304" pitchFamily="18" charset="0"/>
              </a:rPr>
              <a:t>Pay As You Earn (PAYEE)</a:t>
            </a:r>
          </a:p>
        </p:txBody>
      </p:sp>
    </p:spTree>
    <p:extLst>
      <p:ext uri="{BB962C8B-B14F-4D97-AF65-F5344CB8AC3E}">
        <p14:creationId xmlns:p14="http://schemas.microsoft.com/office/powerpoint/2010/main" val="1121940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914400"/>
          </a:xfrm>
        </p:spPr>
        <p:txBody>
          <a:bodyPr/>
          <a:lstStyle/>
          <a:p>
            <a:r>
              <a:rPr lang="en-US" sz="4400" dirty="0">
                <a:solidFill>
                  <a:schemeClr val="tx1"/>
                </a:solidFill>
                <a:effectLst/>
              </a:rPr>
              <a:t>Income-Based Repayment</a:t>
            </a:r>
            <a:endParaRPr lang="en-US" dirty="0">
              <a:solidFill>
                <a:schemeClr val="tx1"/>
              </a:solidFill>
              <a:effectLst/>
            </a:endParaRPr>
          </a:p>
        </p:txBody>
      </p:sp>
      <p:sp>
        <p:nvSpPr>
          <p:cNvPr id="2" name="Content Placeholder 1"/>
          <p:cNvSpPr>
            <a:spLocks noGrp="1"/>
          </p:cNvSpPr>
          <p:nvPr>
            <p:ph idx="1"/>
          </p:nvPr>
        </p:nvSpPr>
        <p:spPr>
          <a:xfrm>
            <a:off x="304800" y="1066800"/>
            <a:ext cx="5257800" cy="5029457"/>
          </a:xfrm>
        </p:spPr>
        <p:txBody>
          <a:bodyPr>
            <a:normAutofit fontScale="92500"/>
          </a:bodyPr>
          <a:lstStyle/>
          <a:p>
            <a:pPr marL="171450" lvl="1" indent="0" fontAlgn="base">
              <a:spcBef>
                <a:spcPts val="0"/>
              </a:spcBef>
              <a:spcAft>
                <a:spcPct val="5000"/>
              </a:spcAft>
              <a:buClrTx/>
              <a:buNone/>
              <a:defRPr/>
            </a:pPr>
            <a:r>
              <a:rPr lang="en-US" sz="2600" dirty="0">
                <a:latin typeface="Times New Roman" panose="02020603050405020304" pitchFamily="18" charset="0"/>
                <a:cs typeface="Times New Roman" panose="02020603050405020304" pitchFamily="18" charset="0"/>
              </a:rPr>
              <a:t>Under IBR, </a:t>
            </a:r>
            <a:r>
              <a:rPr lang="en-US" sz="2600" kern="0" dirty="0" smtClean="0">
                <a:latin typeface="Times New Roman" panose="02020603050405020304" pitchFamily="18" charset="0"/>
                <a:cs typeface="Times New Roman" panose="02020603050405020304" pitchFamily="18" charset="0"/>
              </a:rPr>
              <a:t>monthly </a:t>
            </a:r>
            <a:r>
              <a:rPr lang="en-US" sz="2600" kern="0" dirty="0">
                <a:latin typeface="Times New Roman" panose="02020603050405020304" pitchFamily="18" charset="0"/>
                <a:cs typeface="Times New Roman" panose="02020603050405020304" pitchFamily="18" charset="0"/>
              </a:rPr>
              <a:t>payment is based on the borrower’s Adjusted Gross Income (AGI), family size, and state of </a:t>
            </a:r>
            <a:r>
              <a:rPr lang="en-US" sz="2600" kern="0" dirty="0" smtClean="0">
                <a:latin typeface="Times New Roman" panose="02020603050405020304" pitchFamily="18" charset="0"/>
                <a:cs typeface="Times New Roman" panose="02020603050405020304" pitchFamily="18" charset="0"/>
              </a:rPr>
              <a:t>residence.</a:t>
            </a:r>
          </a:p>
          <a:p>
            <a:pPr marL="171450" lvl="1" indent="0" fontAlgn="base">
              <a:spcBef>
                <a:spcPts val="1800"/>
              </a:spcBef>
              <a:spcAft>
                <a:spcPct val="5000"/>
              </a:spcAft>
              <a:buClrTx/>
              <a:buNone/>
              <a:defRPr/>
            </a:pPr>
            <a:r>
              <a:rPr lang="en-US" sz="2600" kern="0" dirty="0" smtClean="0">
                <a:latin typeface="Times New Roman" panose="02020603050405020304" pitchFamily="18" charset="0"/>
                <a:cs typeface="Times New Roman" panose="02020603050405020304" pitchFamily="18" charset="0"/>
              </a:rPr>
              <a:t>The </a:t>
            </a:r>
            <a:r>
              <a:rPr lang="en-US" sz="2600" kern="0" dirty="0">
                <a:latin typeface="Times New Roman" panose="02020603050405020304" pitchFamily="18" charset="0"/>
                <a:cs typeface="Times New Roman" panose="02020603050405020304" pitchFamily="18" charset="0"/>
              </a:rPr>
              <a:t>minimum monthly payment may be as low as $0 or </a:t>
            </a:r>
            <a:r>
              <a:rPr lang="en-US" sz="2600" kern="0" dirty="0" smtClean="0">
                <a:latin typeface="Times New Roman" panose="02020603050405020304" pitchFamily="18" charset="0"/>
                <a:cs typeface="Times New Roman" panose="02020603050405020304" pitchFamily="18" charset="0"/>
              </a:rPr>
              <a:t>$50 </a:t>
            </a:r>
            <a:r>
              <a:rPr lang="en-US" sz="2600" kern="0" dirty="0">
                <a:latin typeface="Times New Roman" panose="02020603050405020304" pitchFamily="18" charset="0"/>
                <a:cs typeface="Times New Roman" panose="02020603050405020304" pitchFamily="18" charset="0"/>
              </a:rPr>
              <a:t>depending on the calculated IBR </a:t>
            </a:r>
            <a:r>
              <a:rPr lang="en-US" sz="2600" kern="0" dirty="0" smtClean="0">
                <a:latin typeface="Times New Roman" panose="02020603050405020304" pitchFamily="18" charset="0"/>
                <a:cs typeface="Times New Roman" panose="02020603050405020304" pitchFamily="18" charset="0"/>
              </a:rPr>
              <a:t>amount. </a:t>
            </a:r>
            <a:endParaRPr lang="en-US" sz="2600" kern="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pPr marL="109728" indent="0">
              <a:buNone/>
            </a:pPr>
            <a:r>
              <a:rPr lang="en-US" sz="2600" dirty="0" smtClean="0">
                <a:latin typeface="Times New Roman" panose="02020603050405020304" pitchFamily="18" charset="0"/>
                <a:cs typeface="Times New Roman" panose="02020603050405020304" pitchFamily="18" charset="0"/>
              </a:rPr>
              <a:t>Monthly </a:t>
            </a:r>
            <a:r>
              <a:rPr lang="en-US" sz="2600" dirty="0">
                <a:latin typeface="Times New Roman" panose="02020603050405020304" pitchFamily="18" charset="0"/>
                <a:cs typeface="Times New Roman" panose="02020603050405020304" pitchFamily="18" charset="0"/>
              </a:rPr>
              <a:t>payments are adjusted each year according to changes in your income and family size – </a:t>
            </a:r>
            <a:r>
              <a:rPr lang="en-US" sz="2600" dirty="0">
                <a:solidFill>
                  <a:srgbClr val="FF0000"/>
                </a:solidFill>
                <a:latin typeface="Times New Roman" panose="02020603050405020304" pitchFamily="18" charset="0"/>
                <a:cs typeface="Times New Roman" panose="02020603050405020304" pitchFamily="18" charset="0"/>
              </a:rPr>
              <a:t>new application must be submitted</a:t>
            </a:r>
            <a:r>
              <a:rPr lang="en-US" dirty="0">
                <a:solidFill>
                  <a:srgbClr val="FF0000"/>
                </a:solidFill>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Text Box 2"/>
          <p:cNvSpPr txBox="1">
            <a:spLocks noChangeArrowheads="1"/>
          </p:cNvSpPr>
          <p:nvPr/>
        </p:nvSpPr>
        <p:spPr bwMode="auto">
          <a:xfrm>
            <a:off x="5486399" y="914400"/>
            <a:ext cx="3422073" cy="4225636"/>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Standard Repayment</a:t>
            </a:r>
          </a:p>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lang="en-US" sz="2400" kern="0" dirty="0" smtClean="0">
                <a:solidFill>
                  <a:schemeClr val="tx1"/>
                </a:solidFill>
                <a:latin typeface="Times New Roman" panose="02020603050405020304" pitchFamily="18" charset="0"/>
                <a:ea typeface="Calibri"/>
                <a:cs typeface="Times New Roman" panose="02020603050405020304" pitchFamily="18" charset="0"/>
              </a:rPr>
              <a:t>Income-Base </a:t>
            </a:r>
            <a:r>
              <a:rPr lang="en-US" sz="2400" kern="0" dirty="0">
                <a:solidFill>
                  <a:schemeClr val="tx1"/>
                </a:solidFill>
                <a:latin typeface="Times New Roman" panose="02020603050405020304" pitchFamily="18" charset="0"/>
                <a:ea typeface="Calibri"/>
                <a:cs typeface="Times New Roman" panose="02020603050405020304" pitchFamily="18" charset="0"/>
              </a:rPr>
              <a:t>Repayment (IBR) </a:t>
            </a:r>
            <a:r>
              <a:rPr lang="en-US" sz="2400" kern="0" dirty="0">
                <a:solidFill>
                  <a:schemeClr val="bg1"/>
                </a:solidFill>
                <a:latin typeface="Times New Roman" panose="02020603050405020304" pitchFamily="18" charset="0"/>
                <a:ea typeface="Calibri"/>
                <a:cs typeface="Times New Roman" panose="02020603050405020304" pitchFamily="18" charset="0"/>
              </a:rPr>
              <a:t>Income-Contingent Repayment (ICR)</a:t>
            </a:r>
            <a:br>
              <a:rPr lang="en-US" sz="2400" kern="0" dirty="0">
                <a:solidFill>
                  <a:schemeClr val="bg1"/>
                </a:solidFill>
                <a:latin typeface="Times New Roman" panose="02020603050405020304" pitchFamily="18" charset="0"/>
                <a:ea typeface="Calibri"/>
                <a:cs typeface="Times New Roman" panose="02020603050405020304" pitchFamily="18" charset="0"/>
              </a:rPr>
            </a:br>
            <a:r>
              <a:rPr lang="en-US" sz="2400" kern="0" dirty="0">
                <a:solidFill>
                  <a:schemeClr val="bg1"/>
                </a:solidFill>
                <a:latin typeface="Times New Roman" panose="02020603050405020304" pitchFamily="18" charset="0"/>
                <a:ea typeface="Calibri"/>
                <a:cs typeface="Times New Roman" panose="02020603050405020304" pitchFamily="18" charset="0"/>
              </a:rPr>
              <a:t>Pay As You Earn (PAYEE)</a:t>
            </a:r>
          </a:p>
        </p:txBody>
      </p:sp>
      <p:sp>
        <p:nvSpPr>
          <p:cNvPr id="6" name="Oval 5"/>
          <p:cNvSpPr>
            <a:spLocks noChangeArrowheads="1"/>
          </p:cNvSpPr>
          <p:nvPr/>
        </p:nvSpPr>
        <p:spPr bwMode="auto">
          <a:xfrm rot="21075692">
            <a:off x="4463895" y="5407775"/>
            <a:ext cx="3730335" cy="1376965"/>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itchFamily="18" charset="0"/>
            </a:endParaRPr>
          </a:p>
        </p:txBody>
      </p:sp>
      <p:sp>
        <p:nvSpPr>
          <p:cNvPr id="7" name="TextBox 6"/>
          <p:cNvSpPr txBox="1">
            <a:spLocks noChangeArrowheads="1"/>
          </p:cNvSpPr>
          <p:nvPr/>
        </p:nvSpPr>
        <p:spPr bwMode="auto">
          <a:xfrm rot="21115031">
            <a:off x="4886861" y="5489947"/>
            <a:ext cx="29495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Times New Roman" pitchFamily="18" charset="0"/>
              </a:rPr>
              <a:t>An IBR fact sheet, calculator and Q&amp;A is available on </a:t>
            </a:r>
            <a:r>
              <a:rPr kumimoji="0" lang="en-US" altLang="en-US" sz="1800" b="1" i="0" u="sng" strike="noStrike" kern="0" cap="none" spc="0" normalizeH="0" baseline="0" noProof="0" dirty="0">
                <a:ln>
                  <a:noFill/>
                </a:ln>
                <a:solidFill>
                  <a:srgbClr val="000000"/>
                </a:solidFill>
                <a:effectLst/>
                <a:uLnTx/>
                <a:uFillTx/>
                <a:latin typeface="Times New Roman" pitchFamily="18" charset="0"/>
              </a:rPr>
              <a:t>www.StudentAid.ed.gov</a:t>
            </a:r>
          </a:p>
        </p:txBody>
      </p:sp>
    </p:spTree>
    <p:extLst>
      <p:ext uri="{BB962C8B-B14F-4D97-AF65-F5344CB8AC3E}">
        <p14:creationId xmlns:p14="http://schemas.microsoft.com/office/powerpoint/2010/main" val="3936407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90600"/>
          </a:xfrm>
        </p:spPr>
        <p:txBody>
          <a:bodyPr/>
          <a:lstStyle/>
          <a:p>
            <a:r>
              <a:rPr lang="en-US" sz="4400" dirty="0">
                <a:solidFill>
                  <a:schemeClr val="tx1"/>
                </a:solidFill>
                <a:effectLst/>
              </a:rPr>
              <a:t>Income-Based Repayment</a:t>
            </a:r>
            <a:endParaRPr lang="en-US" sz="4400" dirty="0">
              <a:solidFill>
                <a:schemeClr val="tx1"/>
              </a:solidFill>
            </a:endParaRPr>
          </a:p>
        </p:txBody>
      </p:sp>
      <p:sp>
        <p:nvSpPr>
          <p:cNvPr id="2" name="Content Placeholder 1"/>
          <p:cNvSpPr>
            <a:spLocks noGrp="1"/>
          </p:cNvSpPr>
          <p:nvPr>
            <p:ph idx="1"/>
          </p:nvPr>
        </p:nvSpPr>
        <p:spPr>
          <a:xfrm>
            <a:off x="533400" y="1676400"/>
            <a:ext cx="8305800" cy="4572000"/>
          </a:xfrm>
        </p:spPr>
        <p:txBody>
          <a:bodyPr>
            <a:normAutofit/>
          </a:bodyPr>
          <a:lstStyle/>
          <a:p>
            <a:pPr>
              <a:buFontTx/>
              <a:buNone/>
            </a:pPr>
            <a:r>
              <a:rPr lang="en-US" altLang="en-US" sz="3200" dirty="0">
                <a:solidFill>
                  <a:schemeClr val="accent1"/>
                </a:solidFill>
                <a:latin typeface="Times New Roman" panose="02020603050405020304" pitchFamily="18" charset="0"/>
                <a:cs typeface="Times New Roman" panose="02020603050405020304" pitchFamily="18" charset="0"/>
              </a:rPr>
              <a:t>Leaving IBR:</a:t>
            </a:r>
          </a:p>
          <a:p>
            <a:pPr marL="109728" indent="0">
              <a:spcBef>
                <a:spcPts val="1200"/>
              </a:spcBef>
              <a:buClr>
                <a:srgbClr val="00B0F0"/>
              </a:buClr>
              <a:buNone/>
            </a:pPr>
            <a:r>
              <a:rPr lang="en-US" altLang="en-US" sz="3200" dirty="0" smtClean="0">
                <a:latin typeface="Times New Roman" panose="02020603050405020304" pitchFamily="18" charset="0"/>
                <a:cs typeface="Times New Roman" panose="02020603050405020304" pitchFamily="18" charset="0"/>
              </a:rPr>
              <a:t>Borrower must repay outstanding balance under </a:t>
            </a:r>
            <a:r>
              <a:rPr lang="en-US" altLang="en-US" sz="3200" u="sng" dirty="0" smtClean="0">
                <a:latin typeface="Times New Roman" panose="02020603050405020304" pitchFamily="18" charset="0"/>
                <a:cs typeface="Times New Roman" panose="02020603050405020304" pitchFamily="18" charset="0"/>
              </a:rPr>
              <a:t>Standard Repayment </a:t>
            </a:r>
            <a:r>
              <a:rPr lang="en-US" altLang="en-US" sz="3200" dirty="0" smtClean="0">
                <a:latin typeface="Times New Roman" panose="02020603050405020304" pitchFamily="18" charset="0"/>
                <a:cs typeface="Times New Roman" panose="02020603050405020304" pitchFamily="18" charset="0"/>
              </a:rPr>
              <a:t>plan (10-year standard or consolidation loan standard) with time in IBR counted in maximum repayment time </a:t>
            </a:r>
          </a:p>
          <a:p>
            <a:pPr marL="109728" indent="0">
              <a:spcBef>
                <a:spcPts val="1800"/>
              </a:spcBef>
              <a:buClr>
                <a:srgbClr val="00B0F0"/>
              </a:buClr>
              <a:buNone/>
            </a:pPr>
            <a:r>
              <a:rPr lang="en-US" altLang="en-US" sz="3200" dirty="0" smtClean="0">
                <a:latin typeface="Times New Roman" panose="02020603050405020304" pitchFamily="18" charset="0"/>
                <a:cs typeface="Times New Roman" panose="02020603050405020304" pitchFamily="18" charset="0"/>
              </a:rPr>
              <a:t>Any unpaid interest capitalized</a:t>
            </a:r>
          </a:p>
          <a:p>
            <a:endParaRPr lang="en-US" dirty="0"/>
          </a:p>
        </p:txBody>
      </p:sp>
    </p:spTree>
    <p:extLst>
      <p:ext uri="{BB962C8B-B14F-4D97-AF65-F5344CB8AC3E}">
        <p14:creationId xmlns:p14="http://schemas.microsoft.com/office/powerpoint/2010/main" val="20781505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4000" dirty="0">
                <a:solidFill>
                  <a:prstClr val="black"/>
                </a:solidFill>
                <a:effectLst/>
              </a:rPr>
              <a:t>Income-Based Repayment</a:t>
            </a:r>
            <a:endParaRPr lang="en-US" dirty="0"/>
          </a:p>
        </p:txBody>
      </p:sp>
      <p:sp>
        <p:nvSpPr>
          <p:cNvPr id="2" name="Content Placeholder 1"/>
          <p:cNvSpPr>
            <a:spLocks noGrp="1"/>
          </p:cNvSpPr>
          <p:nvPr>
            <p:ph idx="1"/>
          </p:nvPr>
        </p:nvSpPr>
        <p:spPr>
          <a:xfrm>
            <a:off x="457200" y="1066800"/>
            <a:ext cx="8458200" cy="5486400"/>
          </a:xfrm>
        </p:spPr>
        <p:txBody>
          <a:bodyPr>
            <a:noAutofit/>
          </a:bodyPr>
          <a:lstStyle/>
          <a:p>
            <a:pPr marL="0" lvl="0" indent="0" eaLnBrk="0" fontAlgn="base" hangingPunct="0">
              <a:spcBef>
                <a:spcPct val="5000"/>
              </a:spcBef>
              <a:spcAft>
                <a:spcPct val="5000"/>
              </a:spcAft>
              <a:buClrTx/>
              <a:buSzTx/>
              <a:buNone/>
              <a:defRPr/>
            </a:pPr>
            <a:r>
              <a:rPr lang="en-US" sz="2200" kern="0" dirty="0">
                <a:solidFill>
                  <a:schemeClr val="accent1"/>
                </a:solidFill>
                <a:latin typeface="Times New Roman" panose="02020603050405020304" pitchFamily="18" charset="0"/>
                <a:cs typeface="Times New Roman" panose="02020603050405020304" pitchFamily="18" charset="0"/>
              </a:rPr>
              <a:t>Advantages of IBR</a:t>
            </a:r>
          </a:p>
          <a:p>
            <a:pPr marL="171450" lvl="1" indent="0" fontAlgn="base">
              <a:spcBef>
                <a:spcPts val="600"/>
              </a:spcBef>
              <a:spcAft>
                <a:spcPct val="5000"/>
              </a:spcAft>
              <a:buClr>
                <a:srgbClr val="00B0F0"/>
              </a:buClr>
              <a:buNone/>
              <a:defRPr/>
            </a:pPr>
            <a:r>
              <a:rPr lang="en-US" sz="2200" kern="0" dirty="0">
                <a:solidFill>
                  <a:srgbClr val="000000"/>
                </a:solidFill>
                <a:latin typeface="Times New Roman" panose="02020603050405020304" pitchFamily="18" charset="0"/>
                <a:cs typeface="Times New Roman" panose="02020603050405020304" pitchFamily="18" charset="0"/>
              </a:rPr>
              <a:t> Affordable payment (including $0)</a:t>
            </a:r>
          </a:p>
          <a:p>
            <a:pPr marL="171450" lvl="1" indent="0" fontAlgn="base">
              <a:spcBef>
                <a:spcPts val="600"/>
              </a:spcBef>
              <a:spcAft>
                <a:spcPct val="5000"/>
              </a:spcAft>
              <a:buClr>
                <a:srgbClr val="00B0F0"/>
              </a:buClr>
              <a:buNone/>
              <a:defRPr/>
            </a:pPr>
            <a:r>
              <a:rPr lang="en-US" sz="2200" kern="0" dirty="0">
                <a:solidFill>
                  <a:srgbClr val="000000"/>
                </a:solidFill>
                <a:latin typeface="Times New Roman" panose="02020603050405020304" pitchFamily="18" charset="0"/>
                <a:cs typeface="Times New Roman" panose="02020603050405020304" pitchFamily="18" charset="0"/>
              </a:rPr>
              <a:t> The government will pay the unpaid interest on subsidized loans</a:t>
            </a:r>
          </a:p>
          <a:p>
            <a:pPr marL="457200" lvl="1" indent="-285750" fontAlgn="base">
              <a:spcBef>
                <a:spcPts val="0"/>
              </a:spcBef>
              <a:spcAft>
                <a:spcPct val="5000"/>
              </a:spcAft>
              <a:buClr>
                <a:srgbClr val="00B0F0"/>
              </a:buClr>
              <a:buNone/>
              <a:defRPr/>
            </a:pPr>
            <a:r>
              <a:rPr lang="en-US" sz="2200" kern="0" dirty="0">
                <a:solidFill>
                  <a:srgbClr val="000000"/>
                </a:solidFill>
                <a:latin typeface="Times New Roman" panose="02020603050405020304" pitchFamily="18" charset="0"/>
                <a:cs typeface="Times New Roman" panose="02020603050405020304" pitchFamily="18" charset="0"/>
              </a:rPr>
              <a:t>     for up to three consecutive years if the monthly IBR payment </a:t>
            </a:r>
            <a:r>
              <a:rPr lang="en-US" sz="2200" u="sng" kern="0" dirty="0">
                <a:solidFill>
                  <a:srgbClr val="000000"/>
                </a:solidFill>
                <a:latin typeface="Times New Roman" panose="02020603050405020304" pitchFamily="18" charset="0"/>
                <a:cs typeface="Times New Roman" panose="02020603050405020304" pitchFamily="18" charset="0"/>
              </a:rPr>
              <a:t>does</a:t>
            </a:r>
          </a:p>
          <a:p>
            <a:pPr marL="457200" lvl="1" indent="-285750" fontAlgn="base">
              <a:spcBef>
                <a:spcPts val="0"/>
              </a:spcBef>
              <a:spcAft>
                <a:spcPct val="5000"/>
              </a:spcAft>
              <a:buClr>
                <a:srgbClr val="00B0F0"/>
              </a:buClr>
              <a:buNone/>
              <a:defRPr/>
            </a:pPr>
            <a:r>
              <a:rPr lang="en-US" sz="2200" kern="0" dirty="0">
                <a:solidFill>
                  <a:srgbClr val="000000"/>
                </a:solidFill>
                <a:latin typeface="Times New Roman" panose="02020603050405020304" pitchFamily="18" charset="0"/>
                <a:cs typeface="Times New Roman" panose="02020603050405020304" pitchFamily="18" charset="0"/>
              </a:rPr>
              <a:t>     </a:t>
            </a:r>
            <a:r>
              <a:rPr lang="en-US" sz="2200" u="sng" kern="0" dirty="0">
                <a:solidFill>
                  <a:srgbClr val="000000"/>
                </a:solidFill>
                <a:latin typeface="Times New Roman" panose="02020603050405020304" pitchFamily="18" charset="0"/>
                <a:cs typeface="Times New Roman" panose="02020603050405020304" pitchFamily="18" charset="0"/>
              </a:rPr>
              <a:t>not cover the monthly accrued interest </a:t>
            </a:r>
          </a:p>
          <a:p>
            <a:pPr marL="171450" lvl="1" indent="0" fontAlgn="base">
              <a:spcBef>
                <a:spcPts val="600"/>
              </a:spcBef>
              <a:spcAft>
                <a:spcPct val="5000"/>
              </a:spcAft>
              <a:buClr>
                <a:srgbClr val="00B0F0"/>
              </a:buClr>
              <a:buNone/>
              <a:defRPr/>
            </a:pPr>
            <a:r>
              <a:rPr lang="en-US" sz="2200" kern="0" dirty="0">
                <a:solidFill>
                  <a:srgbClr val="000000"/>
                </a:solidFill>
                <a:latin typeface="Times New Roman" panose="02020603050405020304" pitchFamily="18" charset="0"/>
                <a:cs typeface="Times New Roman" panose="02020603050405020304" pitchFamily="18" charset="0"/>
              </a:rPr>
              <a:t> Any remaining principal and interest will be cancelled after 25</a:t>
            </a:r>
          </a:p>
          <a:p>
            <a:pPr marL="457200" lvl="1" indent="-285750" fontAlgn="base">
              <a:spcBef>
                <a:spcPts val="0"/>
              </a:spcBef>
              <a:spcAft>
                <a:spcPct val="5000"/>
              </a:spcAft>
              <a:buClr>
                <a:srgbClr val="00B0F0"/>
              </a:buClr>
              <a:buNone/>
              <a:defRPr/>
            </a:pPr>
            <a:r>
              <a:rPr lang="en-US" sz="2200" kern="0" dirty="0">
                <a:solidFill>
                  <a:srgbClr val="000000"/>
                </a:solidFill>
                <a:latin typeface="Times New Roman" panose="02020603050405020304" pitchFamily="18" charset="0"/>
                <a:cs typeface="Times New Roman" panose="02020603050405020304" pitchFamily="18" charset="0"/>
              </a:rPr>
              <a:t>     years of repayment</a:t>
            </a:r>
          </a:p>
          <a:p>
            <a:pPr marL="171450" lvl="1" indent="0" fontAlgn="base">
              <a:spcBef>
                <a:spcPts val="600"/>
              </a:spcBef>
              <a:spcAft>
                <a:spcPct val="5000"/>
              </a:spcAft>
              <a:buClr>
                <a:srgbClr val="00B0F0"/>
              </a:buClr>
              <a:buNone/>
              <a:defRPr/>
            </a:pPr>
            <a:r>
              <a:rPr lang="en-US" sz="2200" kern="0" dirty="0">
                <a:solidFill>
                  <a:srgbClr val="000000"/>
                </a:solidFill>
                <a:latin typeface="Times New Roman" panose="02020603050405020304" pitchFamily="18" charset="0"/>
                <a:cs typeface="Times New Roman" panose="02020603050405020304" pitchFamily="18" charset="0"/>
              </a:rPr>
              <a:t> IBR payments count for Public Service Loan Forgiveness</a:t>
            </a:r>
          </a:p>
          <a:p>
            <a:pPr marL="0" lvl="1" indent="0" fontAlgn="base">
              <a:spcBef>
                <a:spcPts val="1800"/>
              </a:spcBef>
              <a:spcAft>
                <a:spcPct val="5000"/>
              </a:spcAft>
              <a:buClr>
                <a:srgbClr val="00B0F0"/>
              </a:buClr>
              <a:buNone/>
              <a:defRPr/>
            </a:pPr>
            <a:r>
              <a:rPr lang="en-US" sz="2200" kern="0" dirty="0">
                <a:solidFill>
                  <a:schemeClr val="accent1"/>
                </a:solidFill>
                <a:latin typeface="Times New Roman" panose="02020603050405020304" pitchFamily="18" charset="0"/>
                <a:cs typeface="Times New Roman" panose="02020603050405020304" pitchFamily="18" charset="0"/>
              </a:rPr>
              <a:t>Disadvantages of IBR </a:t>
            </a:r>
          </a:p>
          <a:p>
            <a:pPr marL="171450" lvl="1" indent="0" fontAlgn="base">
              <a:spcBef>
                <a:spcPts val="600"/>
              </a:spcBef>
              <a:spcAft>
                <a:spcPct val="5000"/>
              </a:spcAft>
              <a:buClrTx/>
              <a:buNone/>
              <a:defRPr/>
            </a:pPr>
            <a:r>
              <a:rPr lang="en-US" sz="2200" kern="0" dirty="0">
                <a:solidFill>
                  <a:srgbClr val="00B0F0"/>
                </a:solidFill>
                <a:latin typeface="Times New Roman" panose="02020603050405020304" pitchFamily="18" charset="0"/>
                <a:cs typeface="Times New Roman" panose="02020603050405020304" pitchFamily="18" charset="0"/>
              </a:rPr>
              <a:t> </a:t>
            </a:r>
            <a:r>
              <a:rPr lang="en-US" sz="2200" kern="0" dirty="0">
                <a:solidFill>
                  <a:srgbClr val="000000"/>
                </a:solidFill>
                <a:latin typeface="Times New Roman" panose="02020603050405020304" pitchFamily="18" charset="0"/>
                <a:cs typeface="Times New Roman" panose="02020603050405020304" pitchFamily="18" charset="0"/>
              </a:rPr>
              <a:t>More interest paid over the life of the loan</a:t>
            </a:r>
          </a:p>
          <a:p>
            <a:pPr marL="171450" lvl="1" indent="0" fontAlgn="base">
              <a:spcBef>
                <a:spcPts val="600"/>
              </a:spcBef>
              <a:spcAft>
                <a:spcPct val="5000"/>
              </a:spcAft>
              <a:buClr>
                <a:srgbClr val="00B0F0"/>
              </a:buClr>
              <a:buNone/>
              <a:defRPr/>
            </a:pPr>
            <a:r>
              <a:rPr lang="en-US" sz="2200" kern="0" dirty="0" smtClean="0">
                <a:solidFill>
                  <a:srgbClr val="000000"/>
                </a:solidFill>
                <a:latin typeface="Times New Roman" panose="02020603050405020304" pitchFamily="18" charset="0"/>
                <a:cs typeface="Times New Roman" panose="02020603050405020304" pitchFamily="18" charset="0"/>
              </a:rPr>
              <a:t> To </a:t>
            </a:r>
            <a:r>
              <a:rPr lang="en-US" sz="2200" kern="0" dirty="0">
                <a:solidFill>
                  <a:srgbClr val="000000"/>
                </a:solidFill>
                <a:latin typeface="Times New Roman" panose="02020603050405020304" pitchFamily="18" charset="0"/>
                <a:cs typeface="Times New Roman" panose="02020603050405020304" pitchFamily="18" charset="0"/>
              </a:rPr>
              <a:t>continue reduced payments under IBR, a borrower must submit</a:t>
            </a:r>
          </a:p>
          <a:p>
            <a:pPr marL="457200" lvl="1" indent="-285750" fontAlgn="base">
              <a:spcBef>
                <a:spcPts val="0"/>
              </a:spcBef>
              <a:spcAft>
                <a:spcPct val="5000"/>
              </a:spcAft>
              <a:buClr>
                <a:srgbClr val="00B0F0"/>
              </a:buClr>
              <a:buNone/>
              <a:defRPr/>
            </a:pPr>
            <a:r>
              <a:rPr lang="en-US" sz="2200" kern="0" dirty="0">
                <a:solidFill>
                  <a:srgbClr val="000000"/>
                </a:solidFill>
                <a:latin typeface="Times New Roman" panose="02020603050405020304" pitchFamily="18" charset="0"/>
                <a:cs typeface="Times New Roman" panose="02020603050405020304" pitchFamily="18" charset="0"/>
              </a:rPr>
              <a:t>     updated information on income and family size each year</a:t>
            </a:r>
          </a:p>
        </p:txBody>
      </p:sp>
    </p:spTree>
    <p:extLst>
      <p:ext uri="{BB962C8B-B14F-4D97-AF65-F5344CB8AC3E}">
        <p14:creationId xmlns:p14="http://schemas.microsoft.com/office/powerpoint/2010/main" val="1494078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3429000" cy="6324600"/>
          </a:xfrm>
        </p:spPr>
        <p:txBody>
          <a:bodyPr>
            <a:normAutofit/>
          </a:bodyPr>
          <a:lstStyle/>
          <a:p>
            <a:r>
              <a:rPr lang="en-US" sz="2800" b="1" dirty="0">
                <a:solidFill>
                  <a:schemeClr val="accent1"/>
                </a:solidFill>
              </a:rPr>
              <a:t>Master Promissory Note</a:t>
            </a:r>
            <a:br>
              <a:rPr lang="en-US" sz="2800" b="1" dirty="0">
                <a:solidFill>
                  <a:schemeClr val="accent1"/>
                </a:solidFill>
              </a:rPr>
            </a:br>
            <a:r>
              <a:rPr lang="en-US" sz="2800" b="1" dirty="0">
                <a:solidFill>
                  <a:schemeClr val="accent1"/>
                </a:solidFill>
              </a:rPr>
              <a:t>(MPN</a:t>
            </a:r>
            <a:r>
              <a:rPr lang="en-US" sz="2800" b="1" dirty="0" smtClean="0">
                <a:solidFill>
                  <a:schemeClr val="accent1"/>
                </a:solidFill>
              </a:rPr>
              <a:t>)</a:t>
            </a:r>
            <a:r>
              <a:rPr lang="en-US" b="1" dirty="0">
                <a:solidFill>
                  <a:schemeClr val="accent1"/>
                </a:solidFill>
              </a:rPr>
              <a:t>-</a:t>
            </a:r>
            <a:r>
              <a:rPr lang="en-US" sz="2800" b="1" dirty="0" smtClean="0">
                <a:solidFill>
                  <a:schemeClr val="accent1"/>
                </a:solidFill>
              </a:rPr>
              <a:t> </a:t>
            </a:r>
            <a:r>
              <a:rPr lang="en-US" sz="2800" dirty="0">
                <a:solidFill>
                  <a:srgbClr val="323232"/>
                </a:solidFill>
              </a:rPr>
              <a:t>includes important language about rights and responsibilities as a borrower </a:t>
            </a:r>
            <a:r>
              <a:rPr lang="en-US" sz="2800" dirty="0" smtClean="0">
                <a:solidFill>
                  <a:srgbClr val="323232"/>
                </a:solidFill>
              </a:rPr>
              <a:t>and it’s the </a:t>
            </a:r>
            <a:r>
              <a:rPr lang="en-US" sz="2800" dirty="0" smtClean="0"/>
              <a:t>legal </a:t>
            </a:r>
            <a:r>
              <a:rPr lang="en-US" sz="2800" dirty="0"/>
              <a:t>document all student loan borrowers must complete promising to repay </a:t>
            </a:r>
            <a:r>
              <a:rPr lang="en-US" sz="2800" dirty="0" smtClean="0"/>
              <a:t>the loan.</a:t>
            </a:r>
            <a:endParaRPr lang="en-US" sz="2800"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54102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265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305800" cy="609600"/>
          </a:xfrm>
        </p:spPr>
        <p:txBody>
          <a:bodyPr>
            <a:noAutofit/>
          </a:bodyPr>
          <a:lstStyle/>
          <a:p>
            <a:r>
              <a:rPr lang="en-US" sz="3400" dirty="0" smtClean="0"/>
              <a:t/>
            </a:r>
            <a:br>
              <a:rPr lang="en-US" sz="3400" dirty="0" smtClean="0"/>
            </a:br>
            <a:r>
              <a:rPr lang="en-US" sz="3400" dirty="0" smtClean="0"/>
              <a:t>Income-Contingent Repayment (ICR)</a:t>
            </a:r>
            <a:br>
              <a:rPr lang="en-US" sz="3400" dirty="0" smtClean="0"/>
            </a:br>
            <a:endParaRPr lang="en-US" sz="3400" dirty="0"/>
          </a:p>
        </p:txBody>
      </p:sp>
      <p:sp>
        <p:nvSpPr>
          <p:cNvPr id="2" name="Content Placeholder 1"/>
          <p:cNvSpPr>
            <a:spLocks noGrp="1"/>
          </p:cNvSpPr>
          <p:nvPr>
            <p:ph idx="1"/>
          </p:nvPr>
        </p:nvSpPr>
        <p:spPr>
          <a:xfrm>
            <a:off x="381000" y="1108364"/>
            <a:ext cx="4419600" cy="4438192"/>
          </a:xfrm>
        </p:spPr>
        <p:txBody>
          <a:bodyPr>
            <a:normAutofit/>
          </a:bodyPr>
          <a:lstStyle/>
          <a:p>
            <a:pPr marL="109728" indent="0">
              <a:buNone/>
            </a:pPr>
            <a:r>
              <a:rPr lang="en-US" altLang="en-US" dirty="0">
                <a:latin typeface="Times New Roman" panose="02020603050405020304" pitchFamily="18" charset="0"/>
                <a:cs typeface="Times New Roman" panose="02020603050405020304" pitchFamily="18" charset="0"/>
              </a:rPr>
              <a:t>A repayment plan for Direct Loans only that bases a borrower’s monthly payment on yearly income, family size, and loan amount.  As their income rises or falls, so does their payments.   After 25 years, any remaining balance on the loan will be forgiven, but the borrower may have to pay taxes on the amount forgiven.</a:t>
            </a:r>
          </a:p>
          <a:p>
            <a:endParaRPr lang="en-US" dirty="0"/>
          </a:p>
        </p:txBody>
      </p:sp>
      <p:sp>
        <p:nvSpPr>
          <p:cNvPr id="6" name="Text Box 18"/>
          <p:cNvSpPr txBox="1">
            <a:spLocks noChangeArrowheads="1"/>
          </p:cNvSpPr>
          <p:nvPr/>
        </p:nvSpPr>
        <p:spPr bwMode="auto">
          <a:xfrm>
            <a:off x="1219200" y="5693134"/>
            <a:ext cx="2573215" cy="4001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2000" b="1" i="1" dirty="0">
                <a:solidFill>
                  <a:srgbClr val="AAE2CA">
                    <a:lumMod val="50000"/>
                  </a:srgbClr>
                </a:solidFill>
                <a:latin typeface="Times New Roman" pitchFamily="18" charset="0"/>
              </a:rPr>
              <a:t>What are the benefits?</a:t>
            </a:r>
          </a:p>
        </p:txBody>
      </p:sp>
      <p:sp>
        <p:nvSpPr>
          <p:cNvPr id="7" name="AutoShape 19"/>
          <p:cNvSpPr>
            <a:spLocks noChangeArrowheads="1"/>
          </p:cNvSpPr>
          <p:nvPr/>
        </p:nvSpPr>
        <p:spPr bwMode="auto">
          <a:xfrm>
            <a:off x="4114800" y="5486400"/>
            <a:ext cx="4114800" cy="1172528"/>
          </a:xfrm>
          <a:prstGeom prst="wedgeRoundRectCallout">
            <a:avLst>
              <a:gd name="adj1" fmla="val -75315"/>
              <a:gd name="adj2" fmla="val 35185"/>
              <a:gd name="adj3"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ndParaRPr>
          </a:p>
        </p:txBody>
      </p:sp>
      <p:sp>
        <p:nvSpPr>
          <p:cNvPr id="8" name="Text Box 20"/>
          <p:cNvSpPr txBox="1">
            <a:spLocks noChangeArrowheads="1"/>
          </p:cNvSpPr>
          <p:nvPr/>
        </p:nvSpPr>
        <p:spPr bwMode="auto">
          <a:xfrm>
            <a:off x="4191000" y="5181600"/>
            <a:ext cx="3886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altLang="en-US" sz="2000" b="1" i="0" u="none" strike="noStrike" kern="0" cap="none" spc="0" normalizeH="0" baseline="0" noProof="0" dirty="0" smtClean="0">
              <a:ln>
                <a:noFill/>
              </a:ln>
              <a:solidFill>
                <a:srgbClr val="000000"/>
              </a:solidFill>
              <a:effectLst/>
              <a:uLnTx/>
              <a:uFillTx/>
              <a:latin typeface="Times New Roman" pitchFamily="18" charset="0"/>
            </a:endParaRPr>
          </a:p>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smtClean="0">
                <a:ln>
                  <a:noFill/>
                </a:ln>
                <a:solidFill>
                  <a:srgbClr val="000000"/>
                </a:solidFill>
                <a:effectLst/>
                <a:uLnTx/>
                <a:uFillTx/>
                <a:latin typeface="Times New Roman" pitchFamily="18" charset="0"/>
              </a:rPr>
              <a:t>High </a:t>
            </a:r>
            <a:r>
              <a:rPr kumimoji="0" lang="en-US" altLang="en-US" sz="2000" b="1" i="0" u="none" strike="noStrike" kern="0" cap="none" spc="0" normalizeH="0" baseline="0" noProof="0" dirty="0">
                <a:ln>
                  <a:noFill/>
                </a:ln>
                <a:solidFill>
                  <a:srgbClr val="000000"/>
                </a:solidFill>
                <a:effectLst/>
                <a:uLnTx/>
                <a:uFillTx/>
                <a:latin typeface="Times New Roman" pitchFamily="18" charset="0"/>
              </a:rPr>
              <a:t>loan debt and low income could actually mean a calculated payment of  $0.</a:t>
            </a:r>
          </a:p>
        </p:txBody>
      </p:sp>
      <p:sp>
        <p:nvSpPr>
          <p:cNvPr id="9" name="Text Box 2"/>
          <p:cNvSpPr txBox="1">
            <a:spLocks noChangeArrowheads="1"/>
          </p:cNvSpPr>
          <p:nvPr/>
        </p:nvSpPr>
        <p:spPr bwMode="auto">
          <a:xfrm>
            <a:off x="5486400" y="1108364"/>
            <a:ext cx="3422073" cy="4073236"/>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Standard Repayment</a:t>
            </a:r>
          </a:p>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lang="en-US" sz="2400" kern="0" dirty="0" smtClean="0">
                <a:solidFill>
                  <a:schemeClr val="bg1"/>
                </a:solidFill>
                <a:latin typeface="Times New Roman" panose="02020603050405020304" pitchFamily="18" charset="0"/>
                <a:ea typeface="Calibri"/>
                <a:cs typeface="Times New Roman" panose="02020603050405020304" pitchFamily="18" charset="0"/>
              </a:rPr>
              <a:t>Income-Base </a:t>
            </a:r>
            <a:r>
              <a:rPr lang="en-US" sz="2400" kern="0" dirty="0">
                <a:solidFill>
                  <a:schemeClr val="bg1"/>
                </a:solidFill>
                <a:latin typeface="Times New Roman" panose="02020603050405020304" pitchFamily="18" charset="0"/>
                <a:ea typeface="Calibri"/>
                <a:cs typeface="Times New Roman" panose="02020603050405020304" pitchFamily="18" charset="0"/>
              </a:rPr>
              <a:t>Repayment (IBR) </a:t>
            </a:r>
            <a:r>
              <a:rPr lang="en-US" sz="2400" kern="0" dirty="0">
                <a:solidFill>
                  <a:schemeClr val="tx1"/>
                </a:solidFill>
                <a:latin typeface="Times New Roman" panose="02020603050405020304" pitchFamily="18" charset="0"/>
                <a:ea typeface="Calibri"/>
                <a:cs typeface="Times New Roman" panose="02020603050405020304" pitchFamily="18" charset="0"/>
              </a:rPr>
              <a:t>Income-Contingent Repayment (ICR)</a:t>
            </a:r>
            <a:br>
              <a:rPr lang="en-US" sz="2400" kern="0" dirty="0">
                <a:solidFill>
                  <a:schemeClr val="tx1"/>
                </a:solidFill>
                <a:latin typeface="Times New Roman" panose="02020603050405020304" pitchFamily="18" charset="0"/>
                <a:ea typeface="Calibri"/>
                <a:cs typeface="Times New Roman" panose="02020603050405020304" pitchFamily="18" charset="0"/>
              </a:rPr>
            </a:br>
            <a:r>
              <a:rPr lang="en-US" sz="2400" kern="0" dirty="0">
                <a:solidFill>
                  <a:schemeClr val="bg1"/>
                </a:solidFill>
                <a:latin typeface="Times New Roman" panose="02020603050405020304" pitchFamily="18" charset="0"/>
                <a:ea typeface="Calibri"/>
                <a:cs typeface="Times New Roman" panose="02020603050405020304" pitchFamily="18" charset="0"/>
              </a:rPr>
              <a:t>Pay As You Earn (PAYEE)</a:t>
            </a:r>
          </a:p>
        </p:txBody>
      </p:sp>
    </p:spTree>
    <p:extLst>
      <p:ext uri="{BB962C8B-B14F-4D97-AF65-F5344CB8AC3E}">
        <p14:creationId xmlns:p14="http://schemas.microsoft.com/office/powerpoint/2010/main" val="3463537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lstStyle/>
          <a:p>
            <a:r>
              <a:rPr lang="en-US" dirty="0">
                <a:solidFill>
                  <a:schemeClr val="tx1"/>
                </a:solidFill>
              </a:rPr>
              <a:t>PAYE – Pay As You Earn</a:t>
            </a:r>
          </a:p>
        </p:txBody>
      </p:sp>
      <p:sp>
        <p:nvSpPr>
          <p:cNvPr id="2" name="Content Placeholder 1"/>
          <p:cNvSpPr>
            <a:spLocks noGrp="1"/>
          </p:cNvSpPr>
          <p:nvPr>
            <p:ph idx="1"/>
          </p:nvPr>
        </p:nvSpPr>
        <p:spPr>
          <a:xfrm>
            <a:off x="457200" y="1219200"/>
            <a:ext cx="4572000" cy="5334000"/>
          </a:xfrm>
        </p:spPr>
        <p:txBody>
          <a:bodyPr>
            <a:normAutofit fontScale="85000" lnSpcReduction="20000"/>
          </a:bodyPr>
          <a:lstStyle/>
          <a:p>
            <a:pPr>
              <a:spcBef>
                <a:spcPts val="0"/>
              </a:spcBef>
            </a:pPr>
            <a:r>
              <a:rPr lang="en-US" sz="2800" dirty="0">
                <a:latin typeface="Times New Roman" panose="02020603050405020304" pitchFamily="18" charset="0"/>
                <a:cs typeface="Times New Roman" panose="02020603050405020304" pitchFamily="18" charset="0"/>
              </a:rPr>
              <a:t>New borrower  - no outstanding balance on a Direct Loan or FFEL Program of federal loans on or after Oct 1, 2007 </a:t>
            </a:r>
            <a:r>
              <a:rPr lang="en-US" sz="2800" b="1" dirty="0">
                <a:solidFill>
                  <a:schemeClr val="accent2"/>
                </a:solidFill>
                <a:latin typeface="Times New Roman" panose="02020603050405020304" pitchFamily="18" charset="0"/>
                <a:cs typeface="Times New Roman" panose="02020603050405020304" pitchFamily="18" charset="0"/>
              </a:rPr>
              <a:t>OR </a:t>
            </a:r>
            <a:r>
              <a:rPr lang="en-US" sz="2800" dirty="0">
                <a:latin typeface="Times New Roman" panose="02020603050405020304" pitchFamily="18" charset="0"/>
                <a:cs typeface="Times New Roman" panose="02020603050405020304" pitchFamily="18" charset="0"/>
              </a:rPr>
              <a:t>if you had no outstanding balance on a Direct Loan or FFEL Program loan when you received a new Direct Loan or FFEL Program loan on or after Oct. 1, 2007</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Receive a disbursement of a Direct Loan (Unsubsidized, </a:t>
            </a:r>
            <a:r>
              <a:rPr lang="en-US" sz="2800" dirty="0" smtClean="0">
                <a:latin typeface="Times New Roman" panose="02020603050405020304" pitchFamily="18" charset="0"/>
                <a:cs typeface="Times New Roman" panose="02020603050405020304" pitchFamily="18" charset="0"/>
              </a:rPr>
              <a:t>or </a:t>
            </a:r>
            <a:r>
              <a:rPr lang="en-US" sz="2800" dirty="0">
                <a:latin typeface="Times New Roman" panose="02020603050405020304" pitchFamily="18" charset="0"/>
                <a:cs typeface="Times New Roman" panose="02020603050405020304" pitchFamily="18" charset="0"/>
              </a:rPr>
              <a:t>Grad Plus) for graduate or professional students  on or after Oct. 1, 2011    </a:t>
            </a:r>
          </a:p>
          <a:p>
            <a:pPr marL="0" indent="0">
              <a:buNone/>
            </a:pPr>
            <a:r>
              <a:rPr lang="en-US" sz="2800" dirty="0">
                <a:latin typeface="Times New Roman" panose="02020603050405020304" pitchFamily="18" charset="0"/>
                <a:cs typeface="Times New Roman" panose="02020603050405020304" pitchFamily="18" charset="0"/>
              </a:rPr>
              <a:t> </a:t>
            </a:r>
          </a:p>
          <a:p>
            <a:endParaRPr lang="en-US" dirty="0"/>
          </a:p>
        </p:txBody>
      </p:sp>
      <p:sp>
        <p:nvSpPr>
          <p:cNvPr id="4" name="Text Box 2"/>
          <p:cNvSpPr txBox="1">
            <a:spLocks noChangeArrowheads="1"/>
          </p:cNvSpPr>
          <p:nvPr/>
        </p:nvSpPr>
        <p:spPr bwMode="auto">
          <a:xfrm>
            <a:off x="5334000" y="1219200"/>
            <a:ext cx="3581400" cy="42672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Standard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Graduate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Income Base Repayment (IBR</a:t>
            </a: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a:t>
            </a:r>
          </a:p>
          <a:p>
            <a:pPr marL="0" marR="0" lvl="0" indent="0" defTabSz="914400" eaLnBrk="1" fontAlgn="auto" latinLnBrk="0" hangingPunct="1">
              <a:lnSpc>
                <a:spcPct val="115000"/>
              </a:lnSpc>
              <a:spcBef>
                <a:spcPts val="0"/>
              </a:spcBef>
              <a:spcAft>
                <a:spcPts val="1000"/>
              </a:spcAft>
              <a:buClrTx/>
              <a:buSzTx/>
              <a:buFontTx/>
              <a:buNone/>
              <a:tabLst/>
              <a:defRPr/>
            </a:pPr>
            <a:r>
              <a:rPr lang="en-US" sz="2400" kern="0" dirty="0" smtClean="0">
                <a:solidFill>
                  <a:schemeClr val="bg1"/>
                </a:solidFill>
                <a:latin typeface="Times New Roman" panose="02020603050405020304" pitchFamily="18" charset="0"/>
                <a:ea typeface="Calibri"/>
                <a:cs typeface="Times New Roman" panose="02020603050405020304" pitchFamily="18" charset="0"/>
              </a:rPr>
              <a:t>Income-Contingent Repayment</a:t>
            </a:r>
            <a:endPar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tx1"/>
                </a:solidFill>
                <a:uLnTx/>
                <a:uFillTx/>
                <a:latin typeface="Times New Roman" panose="02020603050405020304" pitchFamily="18" charset="0"/>
                <a:ea typeface="Calibri"/>
                <a:cs typeface="Times New Roman" panose="02020603050405020304" pitchFamily="18" charset="0"/>
              </a:rPr>
              <a:t>Pay As You Earn (PAYEE</a:t>
            </a:r>
            <a:r>
              <a:rPr kumimoji="0" lang="en-US" sz="2400" i="0" u="none" strike="noStrike" kern="0" normalizeH="0" baseline="0" noProof="0" dirty="0">
                <a:solidFill>
                  <a:schemeClr val="tx1"/>
                </a:solidFill>
                <a:uLnTx/>
                <a:uFillTx/>
                <a:latin typeface="Times New Roman"/>
                <a:ea typeface="Calibri"/>
                <a:cs typeface="Times New Roman"/>
              </a:rPr>
              <a:t>)</a:t>
            </a:r>
            <a:endParaRPr kumimoji="0" lang="en-US" sz="2400" i="0" u="none" strike="noStrike" kern="0" normalizeH="0" baseline="0" noProof="0" dirty="0">
              <a:solidFill>
                <a:schemeClr val="tx1"/>
              </a:solidFill>
              <a:uLnTx/>
              <a:uFillTx/>
              <a:latin typeface="Calibri"/>
              <a:ea typeface="Calibri"/>
              <a:cs typeface="Times New Roman"/>
            </a:endParaRPr>
          </a:p>
        </p:txBody>
      </p:sp>
    </p:spTree>
    <p:extLst>
      <p:ext uri="{BB962C8B-B14F-4D97-AF65-F5344CB8AC3E}">
        <p14:creationId xmlns:p14="http://schemas.microsoft.com/office/powerpoint/2010/main" val="6026272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lstStyle/>
          <a:p>
            <a:r>
              <a:rPr lang="en-US" dirty="0" smtClean="0">
                <a:solidFill>
                  <a:schemeClr val="tx1"/>
                </a:solidFill>
              </a:rPr>
              <a:t>PAYE – Pay As You Earn</a:t>
            </a:r>
            <a:endParaRPr lang="en-US" dirty="0">
              <a:solidFill>
                <a:schemeClr val="tx1"/>
              </a:solidFill>
            </a:endParaRPr>
          </a:p>
        </p:txBody>
      </p:sp>
      <p:sp>
        <p:nvSpPr>
          <p:cNvPr id="2" name="Content Placeholder 1"/>
          <p:cNvSpPr>
            <a:spLocks noGrp="1"/>
          </p:cNvSpPr>
          <p:nvPr>
            <p:ph idx="1"/>
          </p:nvPr>
        </p:nvSpPr>
        <p:spPr>
          <a:xfrm>
            <a:off x="457200" y="1143000"/>
            <a:ext cx="8382000" cy="5181600"/>
          </a:xfrm>
        </p:spPr>
        <p:txBody>
          <a:bodyPr>
            <a:noAutofit/>
          </a:bodyPr>
          <a:lstStyle/>
          <a:p>
            <a:pPr marL="109728" indent="0">
              <a:buNone/>
            </a:pPr>
            <a:endParaRPr lang="en-US" sz="20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20- </a:t>
            </a:r>
            <a:r>
              <a:rPr lang="en-US" sz="2400" b="1" dirty="0">
                <a:latin typeface="Times New Roman" panose="02020603050405020304" pitchFamily="18" charset="0"/>
                <a:cs typeface="Times New Roman" panose="02020603050405020304" pitchFamily="18" charset="0"/>
              </a:rPr>
              <a:t>Year Loan Forgiveness</a:t>
            </a:r>
            <a:r>
              <a:rPr lang="en-US" sz="2400" dirty="0">
                <a:latin typeface="Times New Roman" panose="02020603050405020304" pitchFamily="18" charset="0"/>
                <a:cs typeface="Times New Roman" panose="02020603050405020304" pitchFamily="18" charset="0"/>
              </a:rPr>
              <a:t>: If you repay under the Pay As You Earn plan, any remaining balance will be forgiven after 20 years of qualifying repayment.</a:t>
            </a:r>
          </a:p>
          <a:p>
            <a:pPr marL="109728" indent="0">
              <a:buNone/>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10-Year Loan Forgiveness </a:t>
            </a:r>
            <a:r>
              <a:rPr lang="en-US" sz="2400" b="1" dirty="0" smtClean="0">
                <a:latin typeface="Times New Roman" panose="02020603050405020304" pitchFamily="18" charset="0"/>
                <a:cs typeface="Times New Roman" panose="02020603050405020304" pitchFamily="18" charset="0"/>
              </a:rPr>
              <a:t>(PSLF): </a:t>
            </a:r>
            <a:r>
              <a:rPr lang="en-US" sz="2400" dirty="0">
                <a:latin typeface="Times New Roman" panose="02020603050405020304" pitchFamily="18" charset="0"/>
                <a:cs typeface="Times New Roman" panose="02020603050405020304" pitchFamily="18" charset="0"/>
              </a:rPr>
              <a:t>On-time, full monthly payments you make under Pay As You Earn (or certain other repayment plans) while employed full-time in a public service </a:t>
            </a:r>
            <a:r>
              <a:rPr lang="en-US" sz="2400" dirty="0" smtClean="0">
                <a:latin typeface="Times New Roman" panose="02020603050405020304" pitchFamily="18" charset="0"/>
                <a:cs typeface="Times New Roman" panose="02020603050405020304" pitchFamily="18" charset="0"/>
              </a:rPr>
              <a:t>job.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4618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90600"/>
          </a:xfrm>
        </p:spPr>
        <p:txBody>
          <a:bodyPr>
            <a:normAutofit/>
          </a:bodyPr>
          <a:lstStyle/>
          <a:p>
            <a:r>
              <a:rPr lang="en-US" dirty="0" smtClean="0">
                <a:solidFill>
                  <a:schemeClr val="tx1"/>
                </a:solidFill>
              </a:rPr>
              <a:t>PSLF </a:t>
            </a:r>
            <a:r>
              <a:rPr lang="en-US" sz="3600" dirty="0">
                <a:solidFill>
                  <a:schemeClr val="tx1"/>
                </a:solidFill>
              </a:rPr>
              <a:t>(Public Service Loan Forgiveness)</a:t>
            </a:r>
          </a:p>
        </p:txBody>
      </p:sp>
      <p:sp>
        <p:nvSpPr>
          <p:cNvPr id="2" name="Content Placeholder 1"/>
          <p:cNvSpPr>
            <a:spLocks noGrp="1"/>
          </p:cNvSpPr>
          <p:nvPr>
            <p:ph idx="1"/>
          </p:nvPr>
        </p:nvSpPr>
        <p:spPr>
          <a:xfrm>
            <a:off x="429491" y="1371600"/>
            <a:ext cx="8153400" cy="4690872"/>
          </a:xfrm>
        </p:spPr>
        <p:txBody>
          <a:bodyPr>
            <a:normAutofit fontScale="92500"/>
          </a:bodyPr>
          <a:lstStyle/>
          <a:p>
            <a:r>
              <a:rPr lang="en-US" sz="2600" dirty="0">
                <a:latin typeface="Times New Roman" panose="02020603050405020304" pitchFamily="18" charset="0"/>
                <a:cs typeface="Times New Roman" panose="02020603050405020304" pitchFamily="18" charset="0"/>
              </a:rPr>
              <a:t>The PSLF Program is intended to encourage individuals to enter and continue to work full-time in public service jobs. Under this program, borrowers may qualify for forgiveness of the remaining balance of their Direct </a:t>
            </a:r>
            <a:r>
              <a:rPr lang="en-US" sz="2600" dirty="0" smtClean="0">
                <a:latin typeface="Times New Roman" panose="02020603050405020304" pitchFamily="18" charset="0"/>
                <a:cs typeface="Times New Roman" panose="02020603050405020304" pitchFamily="18" charset="0"/>
              </a:rPr>
              <a:t>Loans if </a:t>
            </a:r>
            <a:r>
              <a:rPr lang="en-US" sz="2600" dirty="0">
                <a:latin typeface="Times New Roman" panose="02020603050405020304" pitchFamily="18" charset="0"/>
                <a:cs typeface="Times New Roman" panose="02020603050405020304" pitchFamily="18" charset="0"/>
              </a:rPr>
              <a:t>the borrower</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marL="0" lvl="0" indent="0" eaLnBrk="0" fontAlgn="base" hangingPunct="0">
              <a:spcBef>
                <a:spcPts val="0"/>
              </a:spcBef>
              <a:spcAft>
                <a:spcPct val="0"/>
              </a:spcAft>
              <a:buClrTx/>
              <a:buSzTx/>
              <a:buNone/>
              <a:defRPr/>
            </a:pPr>
            <a:r>
              <a:rPr lang="en-US" sz="2600" kern="0" dirty="0" smtClean="0">
                <a:solidFill>
                  <a:srgbClr val="CC5407"/>
                </a:solidFill>
                <a:latin typeface="Times New Roman" panose="02020603050405020304" pitchFamily="18" charset="0"/>
                <a:cs typeface="Times New Roman" panose="02020603050405020304" pitchFamily="18" charset="0"/>
              </a:rPr>
              <a:t>	Is </a:t>
            </a:r>
            <a:r>
              <a:rPr lang="en-US" sz="2600" kern="0" dirty="0">
                <a:solidFill>
                  <a:srgbClr val="CC5407"/>
                </a:solidFill>
                <a:latin typeface="Times New Roman" panose="02020603050405020304" pitchFamily="18" charset="0"/>
                <a:cs typeface="Times New Roman" panose="02020603050405020304" pitchFamily="18" charset="0"/>
              </a:rPr>
              <a:t>not in default</a:t>
            </a:r>
          </a:p>
          <a:p>
            <a:pPr marL="0" lvl="0" indent="0" eaLnBrk="0" fontAlgn="base" hangingPunct="0">
              <a:spcBef>
                <a:spcPts val="0"/>
              </a:spcBef>
              <a:spcAft>
                <a:spcPct val="0"/>
              </a:spcAft>
              <a:buClrTx/>
              <a:buSzTx/>
              <a:buNone/>
              <a:defRPr/>
            </a:pPr>
            <a:r>
              <a:rPr lang="en-US" sz="2600" kern="0" dirty="0" smtClean="0">
                <a:solidFill>
                  <a:srgbClr val="CC5407"/>
                </a:solidFill>
                <a:latin typeface="Times New Roman" panose="02020603050405020304" pitchFamily="18" charset="0"/>
                <a:cs typeface="Times New Roman" panose="02020603050405020304" pitchFamily="18" charset="0"/>
              </a:rPr>
              <a:t>	Makes </a:t>
            </a:r>
            <a:r>
              <a:rPr lang="en-US" sz="2600" kern="0" dirty="0">
                <a:solidFill>
                  <a:srgbClr val="CC5407"/>
                </a:solidFill>
                <a:latin typeface="Times New Roman" panose="02020603050405020304" pitchFamily="18" charset="0"/>
                <a:cs typeface="Times New Roman" panose="02020603050405020304" pitchFamily="18" charset="0"/>
              </a:rPr>
              <a:t>120 separate, full monthly payments</a:t>
            </a:r>
            <a:r>
              <a:rPr lang="en-US" sz="2600" kern="0" dirty="0" smtClean="0">
                <a:solidFill>
                  <a:srgbClr val="CC5407"/>
                </a:solidFill>
                <a:latin typeface="Times New Roman" panose="02020603050405020304" pitchFamily="18" charset="0"/>
                <a:cs typeface="Times New Roman" panose="02020603050405020304" pitchFamily="18" charset="0"/>
              </a:rPr>
              <a:t>, under  (IBR</a:t>
            </a:r>
          </a:p>
          <a:p>
            <a:pPr marL="0" lvl="0" indent="0" eaLnBrk="0" fontAlgn="base" hangingPunct="0">
              <a:spcBef>
                <a:spcPts val="0"/>
              </a:spcBef>
              <a:spcAft>
                <a:spcPct val="0"/>
              </a:spcAft>
              <a:buClrTx/>
              <a:buSzTx/>
              <a:buNone/>
              <a:defRPr/>
            </a:pPr>
            <a:r>
              <a:rPr lang="en-US" sz="2600" kern="0" dirty="0" smtClean="0">
                <a:solidFill>
                  <a:srgbClr val="CC5407"/>
                </a:solidFill>
                <a:latin typeface="Times New Roman" panose="02020603050405020304" pitchFamily="18" charset="0"/>
                <a:cs typeface="Times New Roman" panose="02020603050405020304" pitchFamily="18" charset="0"/>
              </a:rPr>
              <a:t>      &amp; PAYE</a:t>
            </a:r>
            <a:r>
              <a:rPr lang="en-US" sz="2600" kern="0" dirty="0">
                <a:solidFill>
                  <a:srgbClr val="CC5407"/>
                </a:solidFill>
                <a:latin typeface="Times New Roman" panose="02020603050405020304" pitchFamily="18" charset="0"/>
                <a:cs typeface="Times New Roman" panose="02020603050405020304" pitchFamily="18" charset="0"/>
              </a:rPr>
              <a:t>) repayment plans </a:t>
            </a:r>
          </a:p>
          <a:p>
            <a:pPr marL="0" lvl="0" indent="0" eaLnBrk="0" fontAlgn="base" hangingPunct="0">
              <a:spcBef>
                <a:spcPts val="0"/>
              </a:spcBef>
              <a:spcAft>
                <a:spcPct val="0"/>
              </a:spcAft>
              <a:buClrTx/>
              <a:buSzTx/>
              <a:buNone/>
              <a:defRPr/>
            </a:pPr>
            <a:r>
              <a:rPr lang="en-US" sz="2600" kern="0" dirty="0" smtClean="0">
                <a:solidFill>
                  <a:srgbClr val="CC5407"/>
                </a:solidFill>
                <a:latin typeface="Times New Roman" panose="02020603050405020304" pitchFamily="18" charset="0"/>
                <a:cs typeface="Times New Roman" panose="02020603050405020304" pitchFamily="18" charset="0"/>
              </a:rPr>
              <a:t>	Is </a:t>
            </a:r>
            <a:r>
              <a:rPr lang="en-US" sz="2600" kern="0" dirty="0">
                <a:solidFill>
                  <a:srgbClr val="CC5407"/>
                </a:solidFill>
                <a:latin typeface="Times New Roman" panose="02020603050405020304" pitchFamily="18" charset="0"/>
                <a:cs typeface="Times New Roman" panose="02020603050405020304" pitchFamily="18" charset="0"/>
              </a:rPr>
              <a:t>employed full-time at a public service organization </a:t>
            </a:r>
            <a:r>
              <a:rPr lang="en-US" sz="2600" kern="0" dirty="0" smtClean="0">
                <a:solidFill>
                  <a:srgbClr val="CC5407"/>
                </a:solidFill>
                <a:latin typeface="Times New Roman" panose="02020603050405020304" pitchFamily="18" charset="0"/>
                <a:cs typeface="Times New Roman" panose="02020603050405020304" pitchFamily="18" charset="0"/>
              </a:rPr>
              <a:t>	while </a:t>
            </a:r>
            <a:r>
              <a:rPr lang="en-US" sz="2600" kern="0" dirty="0">
                <a:solidFill>
                  <a:srgbClr val="CC5407"/>
                </a:solidFill>
                <a:latin typeface="Times New Roman" panose="02020603050405020304" pitchFamily="18" charset="0"/>
                <a:cs typeface="Times New Roman" panose="02020603050405020304" pitchFamily="18" charset="0"/>
              </a:rPr>
              <a:t>making the 120 required payments, </a:t>
            </a:r>
            <a:r>
              <a:rPr lang="en-US" sz="2600" kern="0" dirty="0" smtClean="0">
                <a:solidFill>
                  <a:srgbClr val="CC5407"/>
                </a:solidFill>
                <a:latin typeface="Times New Roman" panose="02020603050405020304" pitchFamily="18" charset="0"/>
                <a:cs typeface="Times New Roman" panose="02020603050405020304" pitchFamily="18" charset="0"/>
              </a:rPr>
              <a:t>when	requesting</a:t>
            </a:r>
          </a:p>
          <a:p>
            <a:pPr marL="0" lvl="0" indent="0" eaLnBrk="0" fontAlgn="base" hangingPunct="0">
              <a:spcBef>
                <a:spcPts val="0"/>
              </a:spcBef>
              <a:spcAft>
                <a:spcPct val="0"/>
              </a:spcAft>
              <a:buClrTx/>
              <a:buSzTx/>
              <a:buNone/>
              <a:defRPr/>
            </a:pPr>
            <a:r>
              <a:rPr lang="en-US" sz="2600" kern="0" dirty="0">
                <a:solidFill>
                  <a:srgbClr val="CC5407"/>
                </a:solidFill>
                <a:latin typeface="Times New Roman" panose="02020603050405020304" pitchFamily="18" charset="0"/>
                <a:cs typeface="Times New Roman" panose="02020603050405020304" pitchFamily="18" charset="0"/>
              </a:rPr>
              <a:t> </a:t>
            </a:r>
            <a:r>
              <a:rPr lang="en-US" sz="2600" kern="0" dirty="0" smtClean="0">
                <a:solidFill>
                  <a:srgbClr val="CC5407"/>
                </a:solidFill>
                <a:latin typeface="Times New Roman" panose="02020603050405020304" pitchFamily="18" charset="0"/>
                <a:cs typeface="Times New Roman" panose="02020603050405020304" pitchFamily="18" charset="0"/>
              </a:rPr>
              <a:t>     forgiveness</a:t>
            </a:r>
            <a:r>
              <a:rPr lang="en-US" sz="2600" kern="0" dirty="0">
                <a:solidFill>
                  <a:srgbClr val="CC5407"/>
                </a:solidFill>
                <a:latin typeface="Times New Roman" panose="02020603050405020304" pitchFamily="18" charset="0"/>
                <a:cs typeface="Times New Roman" panose="02020603050405020304" pitchFamily="18" charset="0"/>
              </a:rPr>
              <a:t>, and when forgiveness is </a:t>
            </a:r>
            <a:r>
              <a:rPr lang="en-US" sz="2600" kern="0" dirty="0" smtClean="0">
                <a:solidFill>
                  <a:srgbClr val="CC5407"/>
                </a:solidFill>
                <a:latin typeface="Times New Roman" panose="02020603050405020304" pitchFamily="18" charset="0"/>
                <a:cs typeface="Times New Roman" panose="02020603050405020304" pitchFamily="18" charset="0"/>
              </a:rPr>
              <a:t>	granted</a:t>
            </a:r>
            <a:endParaRPr lang="en-US" sz="2600" kern="0" dirty="0">
              <a:solidFill>
                <a:srgbClr val="CC5407"/>
              </a:solidFill>
              <a:latin typeface="Times New Roman" panose="02020603050405020304" pitchFamily="18" charset="0"/>
              <a:cs typeface="Times New Roman" panose="02020603050405020304" pitchFamily="18" charset="0"/>
            </a:endParaRPr>
          </a:p>
          <a:p>
            <a:pPr marL="109728"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Complete  - </a:t>
            </a:r>
            <a:r>
              <a:rPr lang="en-US" sz="3000" b="1" dirty="0">
                <a:latin typeface="Times New Roman" panose="02020603050405020304" pitchFamily="18" charset="0"/>
                <a:cs typeface="Times New Roman" panose="02020603050405020304" pitchFamily="18" charset="0"/>
              </a:rPr>
              <a:t>Employment Certification Form</a:t>
            </a:r>
            <a:r>
              <a:rPr lang="en-US" sz="30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3304644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90600"/>
          </a:xfrm>
        </p:spPr>
        <p:txBody>
          <a:bodyPr>
            <a:normAutofit fontScale="90000"/>
          </a:bodyPr>
          <a:lstStyle/>
          <a:p>
            <a:r>
              <a:rPr lang="en-US" dirty="0"/>
              <a:t>Public Service Loan Forgiveness</a:t>
            </a:r>
          </a:p>
        </p:txBody>
      </p:sp>
      <p:sp>
        <p:nvSpPr>
          <p:cNvPr id="2" name="Content Placeholder 1"/>
          <p:cNvSpPr>
            <a:spLocks noGrp="1"/>
          </p:cNvSpPr>
          <p:nvPr>
            <p:ph idx="1"/>
          </p:nvPr>
        </p:nvSpPr>
        <p:spPr>
          <a:xfrm>
            <a:off x="533400" y="838200"/>
            <a:ext cx="8229600" cy="5334000"/>
          </a:xfrm>
        </p:spPr>
        <p:txBody>
          <a:bodyPr>
            <a:normAutofit/>
          </a:bodyPr>
          <a:lstStyle/>
          <a:p>
            <a:pPr marL="342900" lvl="0" indent="-342900" eaLnBrk="0" fontAlgn="base" hangingPunct="0">
              <a:spcBef>
                <a:spcPts val="2400"/>
              </a:spcBef>
              <a:spcAft>
                <a:spcPct val="0"/>
              </a:spcAft>
              <a:buClrTx/>
              <a:buSzTx/>
              <a:buNone/>
              <a:defRPr/>
            </a:pPr>
            <a:r>
              <a:rPr lang="en-US" sz="2600" kern="0" dirty="0">
                <a:solidFill>
                  <a:srgbClr val="CC5407"/>
                </a:solidFill>
                <a:latin typeface="Times New Roman" panose="02020603050405020304" pitchFamily="18" charset="0"/>
                <a:cs typeface="Times New Roman" panose="02020603050405020304" pitchFamily="18" charset="0"/>
              </a:rPr>
              <a:t>Eligible public service includes:</a:t>
            </a:r>
          </a:p>
          <a:p>
            <a:pPr marL="457200" lvl="0" indent="-457200" eaLnBrk="0" fontAlgn="base" hangingPunct="0">
              <a:spcBef>
                <a:spcPts val="1200"/>
              </a:spcBef>
              <a:spcAft>
                <a:spcPct val="0"/>
              </a:spcAft>
              <a:buClr>
                <a:srgbClr val="CC5407"/>
              </a:buClr>
              <a:buSzTx/>
              <a:buFont typeface="Wingdings" panose="05000000000000000000" pitchFamily="2" charset="2"/>
              <a:buChar char="Ø"/>
              <a:defRPr/>
            </a:pPr>
            <a:r>
              <a:rPr lang="en-US" sz="2600" kern="0" dirty="0" smtClean="0">
                <a:solidFill>
                  <a:srgbClr val="000000"/>
                </a:solidFill>
                <a:latin typeface="Times New Roman" panose="02020603050405020304" pitchFamily="18" charset="0"/>
                <a:cs typeface="Times New Roman" panose="02020603050405020304" pitchFamily="18" charset="0"/>
              </a:rPr>
              <a:t>Service </a:t>
            </a:r>
            <a:r>
              <a:rPr lang="en-US" sz="2600" kern="0" dirty="0">
                <a:solidFill>
                  <a:srgbClr val="000000"/>
                </a:solidFill>
                <a:latin typeface="Times New Roman" panose="02020603050405020304" pitchFamily="18" charset="0"/>
                <a:cs typeface="Times New Roman" panose="02020603050405020304" pitchFamily="18" charset="0"/>
              </a:rPr>
              <a:t>in a position in AmeriCorps or the Peace Corps</a:t>
            </a:r>
          </a:p>
          <a:p>
            <a:pPr marL="457200" lvl="0" indent="-457200" eaLnBrk="0" fontAlgn="base" hangingPunct="0">
              <a:spcBef>
                <a:spcPts val="600"/>
              </a:spcBef>
              <a:spcAft>
                <a:spcPct val="0"/>
              </a:spcAft>
              <a:buClr>
                <a:srgbClr val="CC5407"/>
              </a:buClr>
              <a:buSzTx/>
              <a:buFont typeface="Wingdings" panose="05000000000000000000" pitchFamily="2" charset="2"/>
              <a:buChar char="Ø"/>
              <a:defRPr/>
            </a:pPr>
            <a:r>
              <a:rPr lang="en-US" sz="2600" kern="0" dirty="0" smtClean="0">
                <a:solidFill>
                  <a:srgbClr val="000000"/>
                </a:solidFill>
                <a:latin typeface="Times New Roman" panose="02020603050405020304" pitchFamily="18" charset="0"/>
                <a:cs typeface="Times New Roman" panose="02020603050405020304" pitchFamily="18" charset="0"/>
              </a:rPr>
              <a:t>Local</a:t>
            </a:r>
            <a:r>
              <a:rPr lang="en-US" sz="2600" kern="0" dirty="0">
                <a:solidFill>
                  <a:srgbClr val="000000"/>
                </a:solidFill>
                <a:latin typeface="Times New Roman" panose="02020603050405020304" pitchFamily="18" charset="0"/>
                <a:cs typeface="Times New Roman" panose="02020603050405020304" pitchFamily="18" charset="0"/>
              </a:rPr>
              <a:t>, State, Federal or Tribal government position </a:t>
            </a:r>
          </a:p>
          <a:p>
            <a:pPr marL="457200" lvl="0" indent="-457200" eaLnBrk="0" fontAlgn="base" hangingPunct="0">
              <a:spcBef>
                <a:spcPts val="0"/>
              </a:spcBef>
              <a:spcAft>
                <a:spcPct val="0"/>
              </a:spcAft>
              <a:buClr>
                <a:srgbClr val="CC5407"/>
              </a:buClr>
              <a:buSzTx/>
              <a:buFont typeface="Wingdings" panose="05000000000000000000" pitchFamily="2" charset="2"/>
              <a:buChar char="Ø"/>
              <a:defRPr/>
            </a:pPr>
            <a:r>
              <a:rPr lang="en-US" sz="2600" kern="0" dirty="0" smtClean="0">
                <a:solidFill>
                  <a:srgbClr val="000000"/>
                </a:solidFill>
                <a:latin typeface="Times New Roman" panose="02020603050405020304" pitchFamily="18" charset="0"/>
                <a:cs typeface="Times New Roman" panose="02020603050405020304" pitchFamily="18" charset="0"/>
              </a:rPr>
              <a:t>A </a:t>
            </a:r>
            <a:r>
              <a:rPr lang="en-US" sz="2600" kern="0" dirty="0">
                <a:solidFill>
                  <a:srgbClr val="000000"/>
                </a:solidFill>
                <a:latin typeface="Times New Roman" panose="02020603050405020304" pitchFamily="18" charset="0"/>
                <a:cs typeface="Times New Roman" panose="02020603050405020304" pitchFamily="18" charset="0"/>
              </a:rPr>
              <a:t>non-profit organization under 501(c)(3) of the</a:t>
            </a:r>
          </a:p>
          <a:p>
            <a:pPr marL="342900" lvl="0" indent="-342900" eaLnBrk="0" fontAlgn="base" hangingPunct="0">
              <a:spcBef>
                <a:spcPts val="0"/>
              </a:spcBef>
              <a:spcAft>
                <a:spcPct val="0"/>
              </a:spcAft>
              <a:buClr>
                <a:srgbClr val="CC5407"/>
              </a:buClr>
              <a:buSzTx/>
              <a:buNone/>
              <a:defRPr/>
            </a:pPr>
            <a:r>
              <a:rPr lang="en-US" sz="2600" kern="0" dirty="0">
                <a:solidFill>
                  <a:srgbClr val="000000"/>
                </a:solidFill>
                <a:latin typeface="Times New Roman" panose="02020603050405020304" pitchFamily="18" charset="0"/>
                <a:cs typeface="Times New Roman" panose="02020603050405020304" pitchFamily="18" charset="0"/>
              </a:rPr>
              <a:t>      Internal Revenue Code that is exempt from taxation</a:t>
            </a:r>
          </a:p>
          <a:p>
            <a:pPr marL="342900" lvl="0" indent="-342900" eaLnBrk="0" fontAlgn="base" hangingPunct="0">
              <a:spcBef>
                <a:spcPts val="0"/>
              </a:spcBef>
              <a:spcAft>
                <a:spcPct val="0"/>
              </a:spcAft>
              <a:buClr>
                <a:srgbClr val="CC5407"/>
              </a:buClr>
              <a:buSzTx/>
              <a:buNone/>
              <a:defRPr/>
            </a:pPr>
            <a:r>
              <a:rPr lang="en-US" sz="2600" kern="0" dirty="0">
                <a:solidFill>
                  <a:srgbClr val="000000"/>
                </a:solidFill>
                <a:latin typeface="Times New Roman" panose="02020603050405020304" pitchFamily="18" charset="0"/>
                <a:cs typeface="Times New Roman" panose="02020603050405020304" pitchFamily="18" charset="0"/>
              </a:rPr>
              <a:t>      under Section 501(a) of the Internal Revenue Code</a:t>
            </a:r>
          </a:p>
          <a:p>
            <a:pPr marL="0" lvl="0" indent="0" eaLnBrk="0" fontAlgn="base" hangingPunct="0">
              <a:spcBef>
                <a:spcPts val="2400"/>
              </a:spcBef>
              <a:spcAft>
                <a:spcPct val="0"/>
              </a:spcAft>
              <a:buClr>
                <a:srgbClr val="00B050"/>
              </a:buClr>
              <a:buSzTx/>
              <a:buNone/>
              <a:defRPr/>
            </a:pPr>
            <a:r>
              <a:rPr lang="en-US" sz="2600" kern="0" dirty="0" smtClean="0">
                <a:solidFill>
                  <a:srgbClr val="CC5407"/>
                </a:solidFill>
                <a:latin typeface="Times New Roman" panose="02020603050405020304" pitchFamily="18" charset="0"/>
                <a:cs typeface="Times New Roman" panose="02020603050405020304" pitchFamily="18" charset="0"/>
              </a:rPr>
              <a:t>Employment </a:t>
            </a:r>
            <a:r>
              <a:rPr lang="en-US" sz="2600" kern="0" dirty="0">
                <a:solidFill>
                  <a:srgbClr val="CC5407"/>
                </a:solidFill>
                <a:latin typeface="Times New Roman" panose="02020603050405020304" pitchFamily="18" charset="0"/>
                <a:cs typeface="Times New Roman" panose="02020603050405020304" pitchFamily="18" charset="0"/>
              </a:rPr>
              <a:t>must meet the definition of “full-time</a:t>
            </a:r>
            <a:r>
              <a:rPr lang="en-US" sz="2600" kern="0" dirty="0" smtClean="0">
                <a:solidFill>
                  <a:srgbClr val="CC5407"/>
                </a:solidFill>
                <a:latin typeface="Times New Roman" panose="02020603050405020304" pitchFamily="18" charset="0"/>
                <a:cs typeface="Times New Roman" panose="02020603050405020304" pitchFamily="18" charset="0"/>
              </a:rPr>
              <a:t>”.</a:t>
            </a:r>
          </a:p>
          <a:p>
            <a:pPr marL="0" lvl="0" indent="0" eaLnBrk="0" fontAlgn="base" hangingPunct="0">
              <a:spcBef>
                <a:spcPts val="2400"/>
              </a:spcBef>
              <a:spcAft>
                <a:spcPct val="0"/>
              </a:spcAft>
              <a:buClr>
                <a:srgbClr val="00B050"/>
              </a:buClr>
              <a:buSzTx/>
              <a:buNone/>
              <a:defRPr/>
            </a:pPr>
            <a:r>
              <a:rPr lang="en-US" sz="2600" kern="0" dirty="0" smtClean="0">
                <a:solidFill>
                  <a:srgbClr val="000000"/>
                </a:solidFill>
                <a:latin typeface="Times New Roman" panose="02020603050405020304" pitchFamily="18" charset="0"/>
                <a:cs typeface="Times New Roman" panose="02020603050405020304" pitchFamily="18" charset="0"/>
              </a:rPr>
              <a:t>“</a:t>
            </a:r>
            <a:r>
              <a:rPr lang="en-US" sz="2600" kern="0" dirty="0">
                <a:solidFill>
                  <a:srgbClr val="000000"/>
                </a:solidFill>
                <a:latin typeface="Times New Roman" panose="02020603050405020304" pitchFamily="18" charset="0"/>
                <a:cs typeface="Times New Roman" panose="02020603050405020304" pitchFamily="18" charset="0"/>
              </a:rPr>
              <a:t>Full-time” generally means the borrower is working an</a:t>
            </a:r>
          </a:p>
          <a:p>
            <a:pPr marL="0" lvl="0" indent="0" eaLnBrk="0" fontAlgn="base" hangingPunct="0">
              <a:spcBef>
                <a:spcPts val="0"/>
              </a:spcBef>
              <a:spcAft>
                <a:spcPct val="0"/>
              </a:spcAft>
              <a:buClr>
                <a:srgbClr val="00B050"/>
              </a:buClr>
              <a:buSzTx/>
              <a:buNone/>
              <a:defRPr/>
            </a:pPr>
            <a:r>
              <a:rPr lang="en-US" sz="2600" kern="0" dirty="0">
                <a:solidFill>
                  <a:srgbClr val="000000"/>
                </a:solidFill>
                <a:latin typeface="Times New Roman" panose="02020603050405020304" pitchFamily="18" charset="0"/>
                <a:cs typeface="Times New Roman" panose="02020603050405020304" pitchFamily="18" charset="0"/>
              </a:rPr>
              <a:t>  </a:t>
            </a:r>
            <a:r>
              <a:rPr lang="en-US" sz="2600" kern="0" dirty="0" smtClean="0">
                <a:solidFill>
                  <a:srgbClr val="000000"/>
                </a:solidFill>
                <a:latin typeface="Times New Roman" panose="02020603050405020304" pitchFamily="18" charset="0"/>
                <a:cs typeface="Times New Roman" panose="02020603050405020304" pitchFamily="18" charset="0"/>
              </a:rPr>
              <a:t>average </a:t>
            </a:r>
            <a:r>
              <a:rPr lang="en-US" sz="2600" kern="0" dirty="0">
                <a:solidFill>
                  <a:srgbClr val="000000"/>
                </a:solidFill>
                <a:latin typeface="Times New Roman" panose="02020603050405020304" pitchFamily="18" charset="0"/>
                <a:cs typeface="Times New Roman" panose="02020603050405020304" pitchFamily="18" charset="0"/>
              </a:rPr>
              <a:t>of at least 30 hours per week or the number of </a:t>
            </a:r>
          </a:p>
          <a:p>
            <a:pPr marL="0" lvl="0" indent="0" eaLnBrk="0" fontAlgn="base" hangingPunct="0">
              <a:spcBef>
                <a:spcPts val="0"/>
              </a:spcBef>
              <a:spcAft>
                <a:spcPct val="0"/>
              </a:spcAft>
              <a:buClr>
                <a:srgbClr val="00B050"/>
              </a:buClr>
              <a:buSzTx/>
              <a:buNone/>
              <a:defRPr/>
            </a:pPr>
            <a:r>
              <a:rPr lang="en-US" sz="2600" kern="0" dirty="0">
                <a:solidFill>
                  <a:srgbClr val="000000"/>
                </a:solidFill>
                <a:latin typeface="Times New Roman" panose="02020603050405020304" pitchFamily="18" charset="0"/>
                <a:cs typeface="Times New Roman" panose="02020603050405020304" pitchFamily="18" charset="0"/>
              </a:rPr>
              <a:t>  </a:t>
            </a:r>
            <a:r>
              <a:rPr lang="en-US" sz="2600" kern="0" dirty="0" smtClean="0">
                <a:solidFill>
                  <a:srgbClr val="000000"/>
                </a:solidFill>
                <a:latin typeface="Times New Roman" panose="02020603050405020304" pitchFamily="18" charset="0"/>
                <a:cs typeface="Times New Roman" panose="02020603050405020304" pitchFamily="18" charset="0"/>
              </a:rPr>
              <a:t>hours </a:t>
            </a:r>
            <a:r>
              <a:rPr lang="en-US" sz="2600" kern="0" dirty="0">
                <a:solidFill>
                  <a:srgbClr val="000000"/>
                </a:solidFill>
                <a:latin typeface="Times New Roman" panose="02020603050405020304" pitchFamily="18" charset="0"/>
                <a:cs typeface="Times New Roman" panose="02020603050405020304" pitchFamily="18" charset="0"/>
              </a:rPr>
              <a:t>the employer considers </a:t>
            </a:r>
            <a:r>
              <a:rPr lang="en-US" sz="2600" kern="0" dirty="0" smtClean="0">
                <a:solidFill>
                  <a:srgbClr val="000000"/>
                </a:solidFill>
                <a:latin typeface="Times New Roman" panose="02020603050405020304" pitchFamily="18" charset="0"/>
                <a:cs typeface="Times New Roman" panose="02020603050405020304" pitchFamily="18" charset="0"/>
              </a:rPr>
              <a:t>full-time.</a:t>
            </a:r>
            <a:endParaRPr lang="en-US" sz="2600" kern="0"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4" name="Oval 5"/>
          <p:cNvSpPr>
            <a:spLocks noChangeArrowheads="1"/>
          </p:cNvSpPr>
          <p:nvPr/>
        </p:nvSpPr>
        <p:spPr bwMode="auto">
          <a:xfrm rot="21391337">
            <a:off x="4953633" y="5451641"/>
            <a:ext cx="4186594" cy="1366850"/>
          </a:xfrm>
          <a:prstGeom prst="ellipse">
            <a:avLst/>
          </a:prstGeom>
          <a:solidFill>
            <a:srgbClr val="FF9900"/>
          </a:solidFill>
          <a:ln w="9525" algn="ctr">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itchFamily="18" charset="0"/>
            </a:endParaRPr>
          </a:p>
        </p:txBody>
      </p:sp>
      <p:sp>
        <p:nvSpPr>
          <p:cNvPr id="5" name="TextBox 6"/>
          <p:cNvSpPr txBox="1">
            <a:spLocks noChangeArrowheads="1"/>
          </p:cNvSpPr>
          <p:nvPr/>
        </p:nvSpPr>
        <p:spPr bwMode="auto">
          <a:xfrm rot="21427588">
            <a:off x="5866404" y="5533798"/>
            <a:ext cx="2742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Times New Roman" pitchFamily="18" charset="0"/>
              </a:rPr>
              <a:t>An PSLF fact sheet and  Q&amp;A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Times New Roman" pitchFamily="18" charset="0"/>
              </a:rPr>
              <a:t>is available on </a:t>
            </a:r>
            <a:r>
              <a:rPr kumimoji="0" lang="en-US" altLang="en-US" sz="1800" b="0" i="0" u="sng" strike="noStrike" kern="0" cap="none" spc="0" normalizeH="0" baseline="0" noProof="0" dirty="0">
                <a:ln>
                  <a:noFill/>
                </a:ln>
                <a:solidFill>
                  <a:srgbClr val="000000"/>
                </a:solidFill>
                <a:effectLst/>
                <a:uLnTx/>
                <a:uFillTx/>
                <a:latin typeface="Times New Roman" pitchFamily="18" charset="0"/>
              </a:rPr>
              <a:t>www.StudentAid.ed.gov</a:t>
            </a:r>
          </a:p>
        </p:txBody>
      </p:sp>
    </p:spTree>
    <p:extLst>
      <p:ext uri="{BB962C8B-B14F-4D97-AF65-F5344CB8AC3E}">
        <p14:creationId xmlns:p14="http://schemas.microsoft.com/office/powerpoint/2010/main" val="5013052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90600"/>
          </a:xfrm>
        </p:spPr>
        <p:txBody>
          <a:bodyPr>
            <a:normAutofit/>
          </a:bodyPr>
          <a:lstStyle/>
          <a:p>
            <a:r>
              <a:rPr lang="en-US" sz="5400" dirty="0" smtClean="0">
                <a:solidFill>
                  <a:schemeClr val="tx1"/>
                </a:solidFill>
                <a:latin typeface="Times New Roman" panose="02020603050405020304" pitchFamily="18" charset="0"/>
                <a:cs typeface="Times New Roman" panose="02020603050405020304" pitchFamily="18" charset="0"/>
              </a:rPr>
              <a:t>Postpone Payment</a:t>
            </a:r>
            <a:endParaRPr lang="en-US" sz="5400" dirty="0">
              <a:solidFill>
                <a:schemeClr val="tx1"/>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228600" y="990600"/>
            <a:ext cx="8305800" cy="4267200"/>
          </a:xfrm>
        </p:spPr>
        <p:txBody>
          <a:bodyPr>
            <a:normAutofit lnSpcReduction="10000"/>
          </a:bodyPr>
          <a:lstStyle/>
          <a:p>
            <a:r>
              <a:rPr lang="en-US" sz="2600" dirty="0" smtClean="0">
                <a:latin typeface="Times New Roman" panose="02020603050405020304" pitchFamily="18" charset="0"/>
                <a:cs typeface="Times New Roman" panose="02020603050405020304" pitchFamily="18" charset="0"/>
              </a:rPr>
              <a:t>You </a:t>
            </a:r>
            <a:r>
              <a:rPr lang="en-US" sz="2600" dirty="0">
                <a:latin typeface="Times New Roman" panose="02020603050405020304" pitchFamily="18" charset="0"/>
                <a:cs typeface="Times New Roman" panose="02020603050405020304" pitchFamily="18" charset="0"/>
              </a:rPr>
              <a:t>can receive a </a:t>
            </a:r>
            <a:r>
              <a:rPr lang="en-US" sz="2600" i="1" dirty="0">
                <a:solidFill>
                  <a:srgbClr val="FF0000"/>
                </a:solidFill>
                <a:latin typeface="Times New Roman" panose="02020603050405020304" pitchFamily="18" charset="0"/>
                <a:cs typeface="Times New Roman" panose="02020603050405020304" pitchFamily="18" charset="0"/>
              </a:rPr>
              <a:t>deferment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or </a:t>
            </a:r>
            <a:r>
              <a:rPr lang="en-US" sz="2600" i="1" dirty="0">
                <a:solidFill>
                  <a:srgbClr val="FF0000"/>
                </a:solidFill>
                <a:latin typeface="Times New Roman" panose="02020603050405020304" pitchFamily="18" charset="0"/>
                <a:cs typeface="Times New Roman" panose="02020603050405020304" pitchFamily="18" charset="0"/>
              </a:rPr>
              <a:t>forbearance</a:t>
            </a:r>
            <a:r>
              <a:rPr lang="en-US" sz="2600" dirty="0">
                <a:latin typeface="Times New Roman" panose="02020603050405020304" pitchFamily="18" charset="0"/>
                <a:cs typeface="Times New Roman" panose="02020603050405020304" pitchFamily="18" charset="0"/>
              </a:rPr>
              <a:t> that allows you to temporarily postpone or reduce your </a:t>
            </a:r>
            <a:r>
              <a:rPr lang="en-US" sz="2600" i="1" dirty="0">
                <a:latin typeface="Times New Roman" panose="02020603050405020304" pitchFamily="18" charset="0"/>
                <a:cs typeface="Times New Roman" panose="02020603050405020304" pitchFamily="18" charset="0"/>
              </a:rPr>
              <a:t>federal student loan</a:t>
            </a:r>
            <a:r>
              <a:rPr lang="en-US" sz="2600" dirty="0">
                <a:latin typeface="Times New Roman" panose="02020603050405020304" pitchFamily="18" charset="0"/>
                <a:cs typeface="Times New Roman" panose="02020603050405020304" pitchFamily="18" charset="0"/>
              </a:rPr>
              <a:t> payments. Postponing or reducing your payments may help you avoid </a:t>
            </a:r>
            <a:r>
              <a:rPr lang="en-US" sz="2600" i="1" dirty="0">
                <a:latin typeface="Times New Roman" panose="02020603050405020304" pitchFamily="18" charset="0"/>
                <a:cs typeface="Times New Roman" panose="02020603050405020304" pitchFamily="18" charset="0"/>
              </a:rPr>
              <a:t>default</a:t>
            </a:r>
            <a:r>
              <a:rPr lang="en-US" sz="2600" dirty="0" smtClean="0">
                <a:latin typeface="Times New Roman" panose="02020603050405020304" pitchFamily="18" charset="0"/>
                <a:cs typeface="Times New Roman" panose="02020603050405020304" pitchFamily="18" charset="0"/>
              </a:rPr>
              <a:t>.</a:t>
            </a:r>
          </a:p>
          <a:p>
            <a:pPr marL="109728" indent="0">
              <a:buNone/>
            </a:pPr>
            <a:endParaRPr lang="en-US" sz="2600" dirty="0" smtClean="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During a deferment, you do not need to make payments</a:t>
            </a:r>
            <a:r>
              <a:rPr lang="en-US" sz="2600" dirty="0" smtClean="0">
                <a:latin typeface="Times New Roman" panose="02020603050405020304" pitchFamily="18" charset="0"/>
                <a:cs typeface="Times New Roman" panose="02020603050405020304" pitchFamily="18" charset="0"/>
              </a:rPr>
              <a:t>.</a:t>
            </a:r>
          </a:p>
          <a:p>
            <a:pPr marL="109728" indent="0">
              <a:buNone/>
            </a:pPr>
            <a:r>
              <a:rPr lang="en-US" sz="2600"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With forbearance, you may be able to stop making payments or reduce your monthly payment for up to 12 months. </a:t>
            </a:r>
          </a:p>
        </p:txBody>
      </p:sp>
      <p:sp>
        <p:nvSpPr>
          <p:cNvPr id="4" name="Oval 3"/>
          <p:cNvSpPr/>
          <p:nvPr/>
        </p:nvSpPr>
        <p:spPr>
          <a:xfrm>
            <a:off x="3810000" y="4876800"/>
            <a:ext cx="4724400" cy="1828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Interest will continue to accrue on your subsidized and unsubsidized loans (including all PLUS loans). </a:t>
            </a:r>
            <a:endParaRPr lang="en-US" sz="2000" dirty="0">
              <a:solidFill>
                <a:schemeClr val="tx1"/>
              </a:solidFill>
            </a:endParaRPr>
          </a:p>
        </p:txBody>
      </p:sp>
    </p:spTree>
    <p:extLst>
      <p:ext uri="{BB962C8B-B14F-4D97-AF65-F5344CB8AC3E}">
        <p14:creationId xmlns:p14="http://schemas.microsoft.com/office/powerpoint/2010/main" val="9935715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90600"/>
          </a:xfrm>
        </p:spPr>
        <p:txBody>
          <a:bodyPr/>
          <a:lstStyle/>
          <a:p>
            <a:r>
              <a:rPr lang="en-US" dirty="0">
                <a:solidFill>
                  <a:schemeClr val="tx1"/>
                </a:solidFill>
              </a:rPr>
              <a:t>Consolidation</a:t>
            </a:r>
          </a:p>
        </p:txBody>
      </p:sp>
      <p:sp>
        <p:nvSpPr>
          <p:cNvPr id="2" name="Content Placeholder 1"/>
          <p:cNvSpPr>
            <a:spLocks noGrp="1"/>
          </p:cNvSpPr>
          <p:nvPr>
            <p:ph idx="1"/>
          </p:nvPr>
        </p:nvSpPr>
        <p:spPr>
          <a:xfrm>
            <a:off x="457200" y="1371600"/>
            <a:ext cx="8534400" cy="4953000"/>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A Direct Consolidation Loan allows you to consolidate (combine) multiple federal student loans into one loan. The result is a single monthly payment instead of multiple payments.</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If you consolidate your loans during your grace period, </a:t>
            </a:r>
            <a:r>
              <a:rPr lang="en-US" sz="2800" b="1" u="sng" dirty="0">
                <a:solidFill>
                  <a:schemeClr val="accent2"/>
                </a:solidFill>
                <a:latin typeface="Times New Roman" panose="02020603050405020304" pitchFamily="18" charset="0"/>
                <a:cs typeface="Times New Roman" panose="02020603050405020304" pitchFamily="18" charset="0"/>
              </a:rPr>
              <a:t>you will give up the remainder of your grace period</a:t>
            </a:r>
            <a:r>
              <a:rPr lang="en-US" sz="2800" b="1" u="sng" dirty="0">
                <a:solidFill>
                  <a:schemeClr val="accent4"/>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begin repayment after your Direct Consolidation Loan is disbursed (paid out).  Your first bill will be due approximately two months after the Direct Consolidation Loan is disbursed.</a:t>
            </a:r>
          </a:p>
          <a:p>
            <a:endParaRPr lang="en-US" dirty="0"/>
          </a:p>
        </p:txBody>
      </p:sp>
    </p:spTree>
    <p:extLst>
      <p:ext uri="{BB962C8B-B14F-4D97-AF65-F5344CB8AC3E}">
        <p14:creationId xmlns:p14="http://schemas.microsoft.com/office/powerpoint/2010/main" val="7851086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lstStyle/>
          <a:p>
            <a:r>
              <a:rPr lang="en-US" dirty="0">
                <a:solidFill>
                  <a:schemeClr val="tx1"/>
                </a:solidFill>
              </a:rPr>
              <a:t>Benefits of Consolidating</a:t>
            </a:r>
          </a:p>
        </p:txBody>
      </p:sp>
      <p:sp>
        <p:nvSpPr>
          <p:cNvPr id="2" name="Content Placeholder 1"/>
          <p:cNvSpPr>
            <a:spLocks noGrp="1"/>
          </p:cNvSpPr>
          <p:nvPr>
            <p:ph idx="1"/>
          </p:nvPr>
        </p:nvSpPr>
        <p:spPr>
          <a:xfrm>
            <a:off x="228600" y="1143000"/>
            <a:ext cx="8610600" cy="5257800"/>
          </a:xfrm>
        </p:spPr>
        <p:txBody>
          <a:bodyPr>
            <a:normAutofit fontScale="92500" lnSpcReduction="10000"/>
          </a:bodyPr>
          <a:lstStyle/>
          <a:p>
            <a:endParaRPr lang="en-US" b="1" dirty="0"/>
          </a:p>
          <a:p>
            <a:pPr marL="850392" lvl="1" indent="-457200"/>
            <a:r>
              <a:rPr lang="en-US" sz="3000" b="1" dirty="0">
                <a:latin typeface="Times New Roman" panose="02020603050405020304" pitchFamily="18" charset="0"/>
                <a:cs typeface="Times New Roman" panose="02020603050405020304" pitchFamily="18" charset="0"/>
              </a:rPr>
              <a:t>One Lender and One Monthly </a:t>
            </a:r>
            <a:r>
              <a:rPr lang="en-US" sz="3000" b="1" dirty="0" smtClean="0">
                <a:latin typeface="Times New Roman" panose="02020603050405020304" pitchFamily="18" charset="0"/>
                <a:cs typeface="Times New Roman" panose="02020603050405020304" pitchFamily="18" charset="0"/>
              </a:rPr>
              <a:t>Payment Due</a:t>
            </a:r>
            <a:endParaRPr lang="en-US" sz="3000" b="1" dirty="0">
              <a:latin typeface="Times New Roman" panose="02020603050405020304" pitchFamily="18" charset="0"/>
              <a:cs typeface="Times New Roman" panose="02020603050405020304" pitchFamily="18" charset="0"/>
            </a:endParaRPr>
          </a:p>
          <a:p>
            <a:pPr marL="457200" lvl="1" indent="0">
              <a:buNone/>
            </a:pPr>
            <a:endParaRPr lang="en-US" sz="3000" b="1" dirty="0">
              <a:latin typeface="Times New Roman" panose="02020603050405020304" pitchFamily="18" charset="0"/>
              <a:cs typeface="Times New Roman" panose="02020603050405020304" pitchFamily="18" charset="0"/>
            </a:endParaRPr>
          </a:p>
          <a:p>
            <a:pPr marL="914400" lvl="1" indent="-457200"/>
            <a:r>
              <a:rPr lang="en-US" sz="3000" b="1" dirty="0" smtClean="0">
                <a:latin typeface="Times New Roman" panose="02020603050405020304" pitchFamily="18" charset="0"/>
                <a:cs typeface="Times New Roman" panose="02020603050405020304" pitchFamily="18" charset="0"/>
              </a:rPr>
              <a:t>Flexible </a:t>
            </a:r>
            <a:r>
              <a:rPr lang="en-US" sz="3000" b="1" dirty="0">
                <a:latin typeface="Times New Roman" panose="02020603050405020304" pitchFamily="18" charset="0"/>
                <a:cs typeface="Times New Roman" panose="02020603050405020304" pitchFamily="18" charset="0"/>
              </a:rPr>
              <a:t>Repayment Options</a:t>
            </a: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t>
            </a:r>
            <a:r>
              <a:rPr lang="en-US" sz="3000" dirty="0">
                <a:solidFill>
                  <a:schemeClr val="accent1"/>
                </a:solidFill>
                <a:latin typeface="Times New Roman" panose="02020603050405020304" pitchFamily="18" charset="0"/>
                <a:cs typeface="Times New Roman" panose="02020603050405020304" pitchFamily="18" charset="0"/>
              </a:rPr>
              <a:t>Multiple repayment plans with various term </a:t>
            </a:r>
            <a:r>
              <a:rPr lang="en-US" sz="3000" dirty="0" smtClean="0">
                <a:solidFill>
                  <a:schemeClr val="accent1"/>
                </a:solidFill>
                <a:latin typeface="Times New Roman" panose="02020603050405020304" pitchFamily="18" charset="0"/>
                <a:cs typeface="Times New Roman" panose="02020603050405020304" pitchFamily="18" charset="0"/>
              </a:rPr>
              <a:t> </a:t>
            </a:r>
          </a:p>
          <a:p>
            <a:pPr marL="393192" lvl="1" indent="0">
              <a:buNone/>
            </a:pP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smtClean="0">
                <a:solidFill>
                  <a:schemeClr val="accent1"/>
                </a:solidFill>
                <a:latin typeface="Times New Roman" panose="02020603050405020304" pitchFamily="18" charset="0"/>
                <a:cs typeface="Times New Roman" panose="02020603050405020304" pitchFamily="18" charset="0"/>
              </a:rPr>
              <a:t>     selections to repay </a:t>
            </a:r>
            <a:r>
              <a:rPr lang="en-US" sz="3000" dirty="0">
                <a:solidFill>
                  <a:schemeClr val="accent1"/>
                </a:solidFill>
                <a:latin typeface="Times New Roman" panose="02020603050405020304" pitchFamily="18" charset="0"/>
                <a:cs typeface="Times New Roman" panose="02020603050405020304" pitchFamily="18" charset="0"/>
              </a:rPr>
              <a:t>their consolidation </a:t>
            </a:r>
            <a:r>
              <a:rPr lang="en-US" sz="3000" dirty="0" smtClean="0">
                <a:solidFill>
                  <a:schemeClr val="accent1"/>
                </a:solidFill>
                <a:latin typeface="Times New Roman" panose="02020603050405020304" pitchFamily="18" charset="0"/>
                <a:cs typeface="Times New Roman" panose="02020603050405020304" pitchFamily="18" charset="0"/>
              </a:rPr>
              <a:t>loan(s)</a:t>
            </a:r>
          </a:p>
          <a:p>
            <a:pPr marL="329184" lvl="1" indent="0">
              <a:buNone/>
            </a:pPr>
            <a:endParaRPr lang="en-US" sz="3000" dirty="0">
              <a:solidFill>
                <a:schemeClr val="accent1"/>
              </a:solidFill>
              <a:latin typeface="Times New Roman" panose="02020603050405020304" pitchFamily="18" charset="0"/>
              <a:cs typeface="Times New Roman" panose="02020603050405020304" pitchFamily="18" charset="0"/>
            </a:endParaRPr>
          </a:p>
          <a:p>
            <a:pPr marL="850392" lvl="1" indent="-457200"/>
            <a:r>
              <a:rPr lang="en-US" sz="3000" b="1" dirty="0">
                <a:latin typeface="Times New Roman" panose="02020603050405020304" pitchFamily="18" charset="0"/>
                <a:cs typeface="Times New Roman" panose="02020603050405020304" pitchFamily="18" charset="0"/>
              </a:rPr>
              <a:t>Reduced Monthly Payments</a:t>
            </a: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t>
            </a:r>
            <a:r>
              <a:rPr lang="en-US" sz="3000" dirty="0" smtClean="0">
                <a:solidFill>
                  <a:schemeClr val="accent1"/>
                </a:solidFill>
                <a:latin typeface="Times New Roman" panose="02020603050405020304" pitchFamily="18" charset="0"/>
                <a:cs typeface="Times New Roman" panose="02020603050405020304" pitchFamily="18" charset="0"/>
              </a:rPr>
              <a:t>A </a:t>
            </a:r>
            <a:r>
              <a:rPr lang="en-US" sz="3000" dirty="0">
                <a:solidFill>
                  <a:schemeClr val="accent1"/>
                </a:solidFill>
                <a:latin typeface="Times New Roman" panose="02020603050405020304" pitchFamily="18" charset="0"/>
                <a:cs typeface="Times New Roman" panose="02020603050405020304" pitchFamily="18" charset="0"/>
              </a:rPr>
              <a:t>consolidation loan </a:t>
            </a:r>
            <a:r>
              <a:rPr lang="en-US" sz="3000" i="1" dirty="0">
                <a:solidFill>
                  <a:schemeClr val="accent1"/>
                </a:solidFill>
                <a:latin typeface="Times New Roman" panose="02020603050405020304" pitchFamily="18" charset="0"/>
                <a:cs typeface="Times New Roman" panose="02020603050405020304" pitchFamily="18" charset="0"/>
              </a:rPr>
              <a:t>may</a:t>
            </a:r>
            <a:r>
              <a:rPr lang="en-US" sz="3000" dirty="0">
                <a:solidFill>
                  <a:schemeClr val="accent1"/>
                </a:solidFill>
                <a:latin typeface="Times New Roman" panose="02020603050405020304" pitchFamily="18" charset="0"/>
                <a:cs typeface="Times New Roman" panose="02020603050405020304" pitchFamily="18" charset="0"/>
              </a:rPr>
              <a:t> ease the strain on a </a:t>
            </a:r>
            <a:endParaRPr lang="en-US" sz="3000" dirty="0" smtClean="0">
              <a:solidFill>
                <a:schemeClr val="accent1"/>
              </a:solidFill>
              <a:latin typeface="Times New Roman" panose="02020603050405020304" pitchFamily="18" charset="0"/>
              <a:cs typeface="Times New Roman" panose="02020603050405020304" pitchFamily="18" charset="0"/>
            </a:endParaRPr>
          </a:p>
          <a:p>
            <a:pPr marL="393192" lvl="1" indent="0">
              <a:buNone/>
            </a:pP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smtClean="0">
                <a:solidFill>
                  <a:schemeClr val="accent1"/>
                </a:solidFill>
                <a:latin typeface="Times New Roman" panose="02020603050405020304" pitchFamily="18" charset="0"/>
                <a:cs typeface="Times New Roman" panose="02020603050405020304" pitchFamily="18" charset="0"/>
              </a:rPr>
              <a:t>     borrower's budget </a:t>
            </a:r>
            <a:r>
              <a:rPr lang="en-US" sz="3000" dirty="0">
                <a:solidFill>
                  <a:schemeClr val="accent1"/>
                </a:solidFill>
                <a:latin typeface="Times New Roman" panose="02020603050405020304" pitchFamily="18" charset="0"/>
                <a:cs typeface="Times New Roman" panose="02020603050405020304" pitchFamily="18" charset="0"/>
              </a:rPr>
              <a:t>by lowering the borrower's </a:t>
            </a:r>
            <a:r>
              <a:rPr lang="en-US" sz="3000" dirty="0" smtClean="0">
                <a:solidFill>
                  <a:schemeClr val="accent1"/>
                </a:solidFill>
                <a:latin typeface="Times New Roman" panose="02020603050405020304" pitchFamily="18" charset="0"/>
                <a:cs typeface="Times New Roman" panose="02020603050405020304" pitchFamily="18" charset="0"/>
              </a:rPr>
              <a:t>      </a:t>
            </a:r>
          </a:p>
          <a:p>
            <a:pPr marL="393192" lvl="1" indent="0">
              <a:buNone/>
            </a:pP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smtClean="0">
                <a:solidFill>
                  <a:schemeClr val="accent1"/>
                </a:solidFill>
                <a:latin typeface="Times New Roman" panose="02020603050405020304" pitchFamily="18" charset="0"/>
                <a:cs typeface="Times New Roman" panose="02020603050405020304" pitchFamily="18" charset="0"/>
              </a:rPr>
              <a:t>     overall </a:t>
            </a:r>
            <a:r>
              <a:rPr lang="en-US" sz="3000" dirty="0">
                <a:solidFill>
                  <a:schemeClr val="accent1"/>
                </a:solidFill>
                <a:latin typeface="Times New Roman" panose="02020603050405020304" pitchFamily="18" charset="0"/>
                <a:cs typeface="Times New Roman" panose="02020603050405020304" pitchFamily="18" charset="0"/>
              </a:rPr>
              <a:t>monthly </a:t>
            </a:r>
            <a:r>
              <a:rPr lang="en-US" sz="3000" dirty="0" smtClean="0">
                <a:solidFill>
                  <a:schemeClr val="accent1"/>
                </a:solidFill>
                <a:latin typeface="Times New Roman" panose="02020603050405020304" pitchFamily="18" charset="0"/>
                <a:cs typeface="Times New Roman" panose="02020603050405020304" pitchFamily="18" charset="0"/>
              </a:rPr>
              <a:t>payment</a:t>
            </a:r>
            <a:r>
              <a:rPr lang="en-US" sz="3000" dirty="0">
                <a:solidFill>
                  <a:schemeClr val="accent1"/>
                </a:solidFill>
                <a:latin typeface="Times New Roman" panose="02020603050405020304" pitchFamily="18" charset="0"/>
                <a:cs typeface="Times New Roman" panose="02020603050405020304" pitchFamily="18" charset="0"/>
              </a:rPr>
              <a:t>.</a:t>
            </a:r>
            <a:r>
              <a:rPr lang="en-US" sz="2400" dirty="0">
                <a:solidFill>
                  <a:schemeClr val="accent1"/>
                </a:solidFill>
                <a:latin typeface="Times New Roman" panose="02020603050405020304" pitchFamily="18" charset="0"/>
                <a:cs typeface="Times New Roman" panose="02020603050405020304" pitchFamily="18" charset="0"/>
              </a:rPr>
              <a:t/>
            </a:r>
            <a:br>
              <a:rPr lang="en-US" sz="2400" dirty="0">
                <a:solidFill>
                  <a:schemeClr val="accent1"/>
                </a:solidFill>
                <a:latin typeface="Times New Roman" panose="02020603050405020304" pitchFamily="18" charset="0"/>
                <a:cs typeface="Times New Roman" panose="02020603050405020304" pitchFamily="18" charset="0"/>
              </a:rPr>
            </a:br>
            <a:r>
              <a:rPr lang="en-US" dirty="0">
                <a:solidFill>
                  <a:srgbClr val="FF0000"/>
                </a:solidFill>
              </a:rPr>
              <a:t>	</a:t>
            </a:r>
          </a:p>
          <a:p>
            <a:endParaRPr lang="en-US" dirty="0"/>
          </a:p>
        </p:txBody>
      </p:sp>
    </p:spTree>
    <p:extLst>
      <p:ext uri="{BB962C8B-B14F-4D97-AF65-F5344CB8AC3E}">
        <p14:creationId xmlns:p14="http://schemas.microsoft.com/office/powerpoint/2010/main" val="14443269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normAutofit fontScale="90000"/>
          </a:bodyPr>
          <a:lstStyle/>
          <a:p>
            <a:r>
              <a:rPr lang="en-US" dirty="0">
                <a:solidFill>
                  <a:schemeClr val="tx1"/>
                </a:solidFill>
              </a:rPr>
              <a:t>Federal Loan Consolidation</a:t>
            </a:r>
          </a:p>
        </p:txBody>
      </p:sp>
      <p:sp>
        <p:nvSpPr>
          <p:cNvPr id="2" name="Content Placeholder 1"/>
          <p:cNvSpPr>
            <a:spLocks noGrp="1"/>
          </p:cNvSpPr>
          <p:nvPr>
            <p:ph idx="1"/>
          </p:nvPr>
        </p:nvSpPr>
        <p:spPr>
          <a:xfrm>
            <a:off x="304800" y="1219200"/>
            <a:ext cx="8382000" cy="5334000"/>
          </a:xfrm>
        </p:spPr>
        <p:txBody>
          <a:bodyPr>
            <a:normAutofit fontScale="70000" lnSpcReduction="20000"/>
          </a:bodyPr>
          <a:lstStyle/>
          <a:p>
            <a:r>
              <a:rPr lang="en-US" sz="3100" dirty="0">
                <a:latin typeface="Times New Roman" panose="02020603050405020304" pitchFamily="18" charset="0"/>
                <a:cs typeface="Times New Roman" panose="02020603050405020304" pitchFamily="18" charset="0"/>
              </a:rPr>
              <a:t>How Do I Apply</a:t>
            </a:r>
          </a:p>
          <a:p>
            <a:pPr lvl="1"/>
            <a:r>
              <a:rPr lang="en-US" sz="3100" dirty="0">
                <a:latin typeface="Times New Roman" panose="02020603050405020304" pitchFamily="18" charset="0"/>
                <a:cs typeface="Times New Roman" panose="02020603050405020304" pitchFamily="18" charset="0"/>
              </a:rPr>
              <a:t>Online Web Application - Apply online. </a:t>
            </a:r>
            <a:r>
              <a:rPr lang="en-US" sz="3100" dirty="0">
                <a:latin typeface="Times New Roman" panose="02020603050405020304" pitchFamily="18" charset="0"/>
                <a:cs typeface="Times New Roman" panose="02020603050405020304" pitchFamily="18" charset="0"/>
                <a:hlinkClick r:id="rId2"/>
              </a:rPr>
              <a:t>www.loanconsolidation.ed.gov</a:t>
            </a:r>
            <a:endParaRPr lang="en-US" sz="3100" dirty="0">
              <a:latin typeface="Times New Roman" panose="02020603050405020304" pitchFamily="18" charset="0"/>
              <a:cs typeface="Times New Roman" panose="02020603050405020304" pitchFamily="18" charset="0"/>
            </a:endParaRPr>
          </a:p>
          <a:p>
            <a:pPr marL="457200" lvl="1" indent="0">
              <a:buNone/>
            </a:pPr>
            <a:endParaRPr lang="en-US" sz="3100" dirty="0">
              <a:latin typeface="Times New Roman" panose="02020603050405020304" pitchFamily="18" charset="0"/>
              <a:cs typeface="Times New Roman" panose="02020603050405020304" pitchFamily="18" charset="0"/>
            </a:endParaRPr>
          </a:p>
          <a:p>
            <a:pPr lvl="1"/>
            <a:r>
              <a:rPr lang="en-US" sz="3100" dirty="0" smtClean="0">
                <a:latin typeface="Times New Roman" panose="02020603050405020304" pitchFamily="18" charset="0"/>
                <a:cs typeface="Times New Roman" panose="02020603050405020304" pitchFamily="18" charset="0"/>
              </a:rPr>
              <a:t>Express </a:t>
            </a:r>
            <a:r>
              <a:rPr lang="en-US" sz="3100" dirty="0">
                <a:latin typeface="Times New Roman" panose="02020603050405020304" pitchFamily="18" charset="0"/>
                <a:cs typeface="Times New Roman" panose="02020603050405020304" pitchFamily="18" charset="0"/>
              </a:rPr>
              <a:t>Phone Application - 1-800-557-7392. Apply over the phone if you have all Direct Loans. </a:t>
            </a:r>
          </a:p>
          <a:p>
            <a:pPr marL="457200" lvl="1" indent="0">
              <a:buNone/>
            </a:pPr>
            <a:endParaRPr lang="en-US" sz="3100" dirty="0">
              <a:latin typeface="Times New Roman" panose="02020603050405020304" pitchFamily="18" charset="0"/>
              <a:cs typeface="Times New Roman" panose="02020603050405020304" pitchFamily="18" charset="0"/>
            </a:endParaRPr>
          </a:p>
          <a:p>
            <a:pPr lvl="1"/>
            <a:r>
              <a:rPr lang="en-US" sz="3100" dirty="0">
                <a:latin typeface="Times New Roman" panose="02020603050405020304" pitchFamily="18" charset="0"/>
                <a:cs typeface="Times New Roman" panose="02020603050405020304" pitchFamily="18" charset="0"/>
              </a:rPr>
              <a:t> Paper Application  </a:t>
            </a:r>
          </a:p>
          <a:p>
            <a:pPr lvl="2"/>
            <a:r>
              <a:rPr lang="en-US" sz="3100" dirty="0">
                <a:latin typeface="Times New Roman" panose="02020603050405020304" pitchFamily="18" charset="0"/>
                <a:cs typeface="Times New Roman" panose="02020603050405020304" pitchFamily="18" charset="0"/>
              </a:rPr>
              <a:t> Download a paper copy of the application and promissory note - including the complete contents of the application package. </a:t>
            </a:r>
          </a:p>
          <a:p>
            <a:pPr lvl="1"/>
            <a:r>
              <a:rPr lang="en-US" sz="3100" dirty="0">
                <a:latin typeface="Times New Roman" panose="02020603050405020304" pitchFamily="18" charset="0"/>
                <a:cs typeface="Times New Roman" panose="02020603050405020304" pitchFamily="18" charset="0"/>
              </a:rPr>
              <a:t>OR</a:t>
            </a:r>
          </a:p>
          <a:p>
            <a:pPr lvl="2"/>
            <a:r>
              <a:rPr lang="en-US" sz="3100" dirty="0">
                <a:latin typeface="Times New Roman" panose="02020603050405020304" pitchFamily="18" charset="0"/>
                <a:cs typeface="Times New Roman" panose="02020603050405020304" pitchFamily="18" charset="0"/>
              </a:rPr>
              <a:t>Request an application package be mailed to you: </a:t>
            </a:r>
          </a:p>
          <a:p>
            <a:pPr lvl="2"/>
            <a:r>
              <a:rPr lang="en-US" sz="3100" dirty="0">
                <a:latin typeface="Times New Roman" panose="02020603050405020304" pitchFamily="18" charset="0"/>
                <a:cs typeface="Times New Roman" panose="02020603050405020304" pitchFamily="18" charset="0"/>
              </a:rPr>
              <a:t>Phone at 1-800-557-7392 8AM to 8PM (EST) </a:t>
            </a:r>
          </a:p>
          <a:p>
            <a:pPr lvl="2"/>
            <a:r>
              <a:rPr lang="en-US" sz="3100" dirty="0">
                <a:latin typeface="Times New Roman" panose="02020603050405020304" pitchFamily="18" charset="0"/>
                <a:cs typeface="Times New Roman" panose="02020603050405020304" pitchFamily="18" charset="0"/>
              </a:rPr>
              <a:t>E-mail at </a:t>
            </a:r>
            <a:r>
              <a:rPr lang="en-US" sz="3100" dirty="0">
                <a:latin typeface="Times New Roman" panose="02020603050405020304" pitchFamily="18" charset="0"/>
                <a:cs typeface="Times New Roman" panose="02020603050405020304" pitchFamily="18" charset="0"/>
                <a:hlinkClick r:id="rId3"/>
              </a:rPr>
              <a:t>loan_consolidation@mail.eds.com</a:t>
            </a:r>
            <a:endParaRPr lang="en-US" sz="3100" dirty="0">
              <a:latin typeface="Times New Roman" panose="02020603050405020304" pitchFamily="18" charset="0"/>
              <a:cs typeface="Times New Roman" panose="02020603050405020304" pitchFamily="18" charset="0"/>
            </a:endParaRPr>
          </a:p>
          <a:p>
            <a:pPr marL="914400" lvl="2" indent="0">
              <a:buNone/>
            </a:pPr>
            <a:r>
              <a:rPr lang="en-US" sz="31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713002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sz="5400" dirty="0" smtClean="0">
                <a:solidFill>
                  <a:schemeClr val="tx1"/>
                </a:solidFill>
              </a:rPr>
              <a:t>Resources</a:t>
            </a:r>
            <a:r>
              <a:rPr lang="en-US" dirty="0" smtClean="0">
                <a:solidFill>
                  <a:schemeClr val="tx1"/>
                </a:solidFill>
              </a:rPr>
              <a:t>:</a:t>
            </a:r>
            <a:endParaRPr lang="en-US" dirty="0">
              <a:solidFill>
                <a:schemeClr val="tx1"/>
              </a:solidFill>
            </a:endParaRPr>
          </a:p>
        </p:txBody>
      </p:sp>
      <p:sp>
        <p:nvSpPr>
          <p:cNvPr id="2" name="Content Placeholder 1"/>
          <p:cNvSpPr>
            <a:spLocks noGrp="1"/>
          </p:cNvSpPr>
          <p:nvPr>
            <p:ph idx="1"/>
          </p:nvPr>
        </p:nvSpPr>
        <p:spPr>
          <a:xfrm>
            <a:off x="457200" y="1066800"/>
            <a:ext cx="8458200" cy="5410200"/>
          </a:xfrm>
        </p:spPr>
        <p:txBody>
          <a:bodyPr>
            <a:normAutofit fontScale="92500" lnSpcReduction="10000"/>
          </a:bodyPr>
          <a:lstStyle/>
          <a:p>
            <a:pPr lvl="0">
              <a:buClr>
                <a:srgbClr val="F07F09"/>
              </a:buClr>
            </a:pPr>
            <a:r>
              <a:rPr lang="en-US" sz="3000" dirty="0">
                <a:solidFill>
                  <a:prstClr val="black"/>
                </a:solidFill>
              </a:rPr>
              <a:t>AAMC:</a:t>
            </a:r>
          </a:p>
          <a:p>
            <a:pPr lvl="1">
              <a:buClr>
                <a:srgbClr val="F07F09"/>
              </a:buClr>
            </a:pPr>
            <a:r>
              <a:rPr lang="en-US" sz="3000" dirty="0">
                <a:solidFill>
                  <a:prstClr val="black"/>
                </a:solidFill>
                <a:hlinkClick r:id="rId2"/>
              </a:rPr>
              <a:t>www.aamc.org/stloan</a:t>
            </a:r>
            <a:r>
              <a:rPr lang="en-US" sz="3000" dirty="0">
                <a:solidFill>
                  <a:prstClr val="black"/>
                </a:solidFill>
              </a:rPr>
              <a:t> </a:t>
            </a:r>
          </a:p>
          <a:p>
            <a:endParaRPr lang="en-US"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Financial Literacy Website:</a:t>
            </a:r>
          </a:p>
          <a:p>
            <a:pPr marL="109728" indent="0">
              <a:buNone/>
            </a:pPr>
            <a:r>
              <a:rPr lang="en-US"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hlinkClick r:id="rId3"/>
              </a:rPr>
              <a:t>http://</a:t>
            </a:r>
            <a:r>
              <a:rPr lang="en-US" sz="3000" dirty="0" smtClean="0">
                <a:latin typeface="Times New Roman" panose="02020603050405020304" pitchFamily="18" charset="0"/>
                <a:cs typeface="Times New Roman" panose="02020603050405020304" pitchFamily="18" charset="0"/>
                <a:hlinkClick r:id="rId3"/>
              </a:rPr>
              <a:t>www.uthsc.edu/finaid/flight/index.php</a:t>
            </a:r>
            <a:endParaRPr lang="en-US" sz="3000" dirty="0" smtClean="0">
              <a:latin typeface="Times New Roman" panose="02020603050405020304" pitchFamily="18" charset="0"/>
              <a:cs typeface="Times New Roman" panose="02020603050405020304" pitchFamily="18" charset="0"/>
            </a:endParaRPr>
          </a:p>
          <a:p>
            <a:pPr marL="109728" indent="0">
              <a:buNone/>
            </a:pPr>
            <a:endParaRPr lang="en-US"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 Facebook Page:</a:t>
            </a:r>
            <a:endParaRPr lang="en-US" sz="3000" dirty="0">
              <a:latin typeface="Times New Roman" panose="02020603050405020304" pitchFamily="18" charset="0"/>
              <a:cs typeface="Times New Roman" panose="02020603050405020304" pitchFamily="18" charset="0"/>
            </a:endParaRPr>
          </a:p>
          <a:p>
            <a:pPr marL="109728" indent="0">
              <a:buNone/>
            </a:pP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UTHSC </a:t>
            </a:r>
            <a:r>
              <a:rPr lang="en-US" sz="3000" dirty="0" smtClean="0">
                <a:solidFill>
                  <a:srgbClr val="92D050"/>
                </a:solidFill>
                <a:latin typeface="Times New Roman" panose="02020603050405020304" pitchFamily="18" charset="0"/>
                <a:cs typeface="Times New Roman" panose="02020603050405020304" pitchFamily="18" charset="0"/>
              </a:rPr>
              <a:t>Flight</a:t>
            </a:r>
            <a:r>
              <a:rPr lang="en-US" sz="3000" dirty="0" smtClean="0">
                <a:latin typeface="Times New Roman" panose="02020603050405020304" pitchFamily="18" charset="0"/>
                <a:cs typeface="Times New Roman" panose="02020603050405020304" pitchFamily="18" charset="0"/>
              </a:rPr>
              <a:t> </a:t>
            </a:r>
          </a:p>
          <a:p>
            <a:pPr marL="109728" indent="0">
              <a:buNone/>
            </a:pPr>
            <a:endParaRPr lang="en-US" sz="3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Financial Literacy Library:</a:t>
            </a:r>
          </a:p>
          <a:p>
            <a:pPr marL="630936" lvl="2" indent="0">
              <a:buNone/>
            </a:pPr>
            <a:r>
              <a:rPr lang="en-US" sz="3000" dirty="0">
                <a:solidFill>
                  <a:prstClr val="black"/>
                </a:solidFill>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(located in the One-Stop-Shop)</a:t>
            </a:r>
            <a:endParaRPr lang="en-US" sz="3000" dirty="0">
              <a:latin typeface="Times New Roman" panose="02020603050405020304" pitchFamily="18" charset="0"/>
              <a:cs typeface="Times New Roman" panose="02020603050405020304" pitchFamily="18" charset="0"/>
            </a:endParaRPr>
          </a:p>
          <a:p>
            <a:pPr marL="109728" indent="0">
              <a:buNone/>
            </a:pPr>
            <a:endParaRPr lang="en-US" sz="3200" dirty="0" smtClean="0">
              <a:latin typeface="Times New Roman" panose="02020603050405020304" pitchFamily="18" charset="0"/>
              <a:cs typeface="Times New Roman" panose="02020603050405020304" pitchFamily="18" charset="0"/>
            </a:endParaRPr>
          </a:p>
          <a:p>
            <a:pPr marL="109728" indent="0">
              <a:buNone/>
            </a:pPr>
            <a:endParaRPr lang="en-US" dirty="0" smtClean="0"/>
          </a:p>
          <a:p>
            <a:pPr marL="109728" indent="0">
              <a:buNone/>
            </a:pPr>
            <a:endParaRPr lang="en-US" dirty="0"/>
          </a:p>
        </p:txBody>
      </p:sp>
    </p:spTree>
    <p:extLst>
      <p:ext uri="{BB962C8B-B14F-4D97-AF65-F5344CB8AC3E}">
        <p14:creationId xmlns:p14="http://schemas.microsoft.com/office/powerpoint/2010/main" val="28603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8534400" cy="914400"/>
          </a:xfrm>
        </p:spPr>
        <p:txBody>
          <a:bodyPr/>
          <a:lstStyle/>
          <a:p>
            <a:r>
              <a:rPr lang="en-US" dirty="0">
                <a:effectLst/>
              </a:rPr>
              <a:t>Entrance Counseling </a:t>
            </a:r>
            <a:endParaRPr lang="en-US" dirty="0"/>
          </a:p>
        </p:txBody>
      </p:sp>
      <p:sp>
        <p:nvSpPr>
          <p:cNvPr id="2" name="Content Placeholder 1"/>
          <p:cNvSpPr>
            <a:spLocks noGrp="1"/>
          </p:cNvSpPr>
          <p:nvPr>
            <p:ph idx="1"/>
          </p:nvPr>
        </p:nvSpPr>
        <p:spPr>
          <a:xfrm>
            <a:off x="304800" y="990600"/>
            <a:ext cx="3962400" cy="5410200"/>
          </a:xfrm>
        </p:spPr>
        <p:txBody>
          <a:bodyPr>
            <a:normAutofit/>
          </a:bodyPr>
          <a:lstStyle/>
          <a:p>
            <a:r>
              <a:rPr lang="en-US" dirty="0"/>
              <a:t>Sign in to </a:t>
            </a:r>
            <a:r>
              <a:rPr lang="en-US" b="1" u="sng" dirty="0">
                <a:solidFill>
                  <a:schemeClr val="accent1"/>
                </a:solidFill>
              </a:rPr>
              <a:t>StudentLoans.gov</a:t>
            </a:r>
            <a:r>
              <a:rPr lang="en-US" dirty="0">
                <a:solidFill>
                  <a:schemeClr val="accent1"/>
                </a:solidFill>
              </a:rPr>
              <a:t> </a:t>
            </a:r>
            <a:r>
              <a:rPr lang="en-US" dirty="0"/>
              <a:t>using your Federal Student Aid </a:t>
            </a:r>
            <a:r>
              <a:rPr lang="en-US" dirty="0" smtClean="0"/>
              <a:t>PIN</a:t>
            </a:r>
          </a:p>
          <a:p>
            <a:pPr marL="109728" indent="0">
              <a:buNone/>
            </a:pPr>
            <a:endParaRPr lang="en-US" dirty="0"/>
          </a:p>
          <a:p>
            <a:pPr lvl="1"/>
            <a:r>
              <a:rPr lang="en-US" dirty="0"/>
              <a:t>Select "Complete Counseling" on the left-hand navigation bar</a:t>
            </a:r>
          </a:p>
          <a:p>
            <a:pPr lvl="1"/>
            <a:r>
              <a:rPr lang="en-US" dirty="0"/>
              <a:t>Select "Entrance Counseling" under "Choose Counseling Type</a:t>
            </a:r>
          </a:p>
          <a:p>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990600"/>
            <a:ext cx="4876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1297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05800" cy="990600"/>
          </a:xfrm>
        </p:spPr>
        <p:txBody>
          <a:bodyPr>
            <a:normAutofit/>
          </a:bodyPr>
          <a:lstStyle/>
          <a:p>
            <a:r>
              <a:rPr lang="en-US" sz="4400" dirty="0" smtClean="0">
                <a:solidFill>
                  <a:schemeClr val="tx1"/>
                </a:solidFill>
              </a:rPr>
              <a:t>Contact Information</a:t>
            </a:r>
            <a:endParaRPr lang="en-US" sz="4400" dirty="0">
              <a:solidFill>
                <a:schemeClr val="tx1"/>
              </a:solidFill>
            </a:endParaRPr>
          </a:p>
        </p:txBody>
      </p:sp>
      <p:sp>
        <p:nvSpPr>
          <p:cNvPr id="2" name="Content Placeholder 1"/>
          <p:cNvSpPr>
            <a:spLocks noGrp="1"/>
          </p:cNvSpPr>
          <p:nvPr>
            <p:ph idx="1"/>
          </p:nvPr>
        </p:nvSpPr>
        <p:spPr>
          <a:xfrm>
            <a:off x="457200" y="1447800"/>
            <a:ext cx="8458200" cy="4724400"/>
          </a:xfrm>
        </p:spPr>
        <p:txBody>
          <a:bodyPr>
            <a:normAutofit/>
          </a:bodyPr>
          <a:lstStyle/>
          <a:p>
            <a:pPr marL="109728" indent="0">
              <a:buNone/>
            </a:pPr>
            <a:r>
              <a:rPr lang="en-US" sz="3600" dirty="0">
                <a:latin typeface="Times New Roman" panose="02020603050405020304" pitchFamily="18" charset="0"/>
                <a:cs typeface="Times New Roman" panose="02020603050405020304" pitchFamily="18" charset="0"/>
              </a:rPr>
              <a:t>Ms. Janice G. </a:t>
            </a:r>
            <a:r>
              <a:rPr lang="en-US" sz="3600" dirty="0" smtClean="0">
                <a:latin typeface="Times New Roman" panose="02020603050405020304" pitchFamily="18" charset="0"/>
                <a:cs typeface="Times New Roman" panose="02020603050405020304" pitchFamily="18" charset="0"/>
              </a:rPr>
              <a:t>Maddox, MBA</a:t>
            </a:r>
          </a:p>
          <a:p>
            <a:pPr marL="109728" indent="0">
              <a:buNone/>
            </a:pPr>
            <a:r>
              <a:rPr lang="en-US" sz="3600" dirty="0" smtClean="0">
                <a:latin typeface="Times New Roman" panose="02020603050405020304" pitchFamily="18" charset="0"/>
                <a:cs typeface="Times New Roman" panose="02020603050405020304" pitchFamily="18" charset="0"/>
              </a:rPr>
              <a:t>Financial Literacy Coordinator</a:t>
            </a:r>
          </a:p>
          <a:p>
            <a:pPr marL="109728" indent="0">
              <a:buNone/>
            </a:pPr>
            <a:r>
              <a:rPr lang="en-US" sz="3600" dirty="0">
                <a:latin typeface="Times New Roman" panose="02020603050405020304" pitchFamily="18" charset="0"/>
                <a:cs typeface="Times New Roman" panose="02020603050405020304" pitchFamily="18" charset="0"/>
              </a:rPr>
              <a:t>CGHS Counselor  </a:t>
            </a:r>
          </a:p>
          <a:p>
            <a:pPr marL="109728" indent="0">
              <a:buNone/>
            </a:pPr>
            <a:r>
              <a:rPr lang="en-US" sz="3600" dirty="0" smtClean="0">
                <a:latin typeface="Times New Roman" panose="02020603050405020304" pitchFamily="18" charset="0"/>
                <a:cs typeface="Times New Roman" panose="02020603050405020304" pitchFamily="18" charset="0"/>
              </a:rPr>
              <a:t>One Stop Shop</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901) 448-1601 </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hlinkClick r:id="rId2"/>
              </a:rPr>
              <a:t>jmaddox9@uthsc.edu</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rPr>
              <a:t>Skype: Janice.maddox3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520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0" y="304800"/>
            <a:ext cx="3200400" cy="1143000"/>
          </a:xfrm>
        </p:spPr>
        <p:style>
          <a:lnRef idx="2">
            <a:schemeClr val="accent1"/>
          </a:lnRef>
          <a:fillRef idx="1">
            <a:schemeClr val="lt1"/>
          </a:fillRef>
          <a:effectRef idx="0">
            <a:schemeClr val="accent1"/>
          </a:effectRef>
          <a:fontRef idx="minor">
            <a:schemeClr val="dk1"/>
          </a:fontRef>
        </p:style>
        <p:txBody>
          <a:bodyPr/>
          <a:lstStyle/>
          <a:p>
            <a:pPr algn="ctr"/>
            <a:r>
              <a:rPr lang="en-US" dirty="0" smtClean="0"/>
              <a:t>Questions </a:t>
            </a:r>
            <a:endParaRPr lang="en-US" dirty="0"/>
          </a:p>
        </p:txBody>
      </p:sp>
      <p:sp>
        <p:nvSpPr>
          <p:cNvPr id="2" name="Content Placeholder 1"/>
          <p:cNvSpPr>
            <a:spLocks noGrp="1"/>
          </p:cNvSpPr>
          <p:nvPr>
            <p:ph idx="1"/>
          </p:nvPr>
        </p:nvSpPr>
        <p:spPr>
          <a:xfrm>
            <a:off x="2743200" y="4267200"/>
            <a:ext cx="3352800" cy="9906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109728" indent="0">
              <a:buNone/>
            </a:pPr>
            <a:endParaRPr lang="en-US" dirty="0" smtClean="0"/>
          </a:p>
          <a:p>
            <a:pPr marL="109728" indent="0" algn="ctr">
              <a:buNone/>
            </a:pPr>
            <a:r>
              <a:rPr lang="en-US" sz="4400" dirty="0" smtClean="0"/>
              <a:t>Answers</a:t>
            </a:r>
          </a:p>
          <a:p>
            <a:pPr marL="109728"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828800"/>
            <a:ext cx="136525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413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8534400" cy="990600"/>
          </a:xfrm>
        </p:spPr>
        <p:txBody>
          <a:bodyPr/>
          <a:lstStyle/>
          <a:p>
            <a:r>
              <a:rPr lang="en-US" dirty="0" smtClean="0"/>
              <a:t>Accept Award</a:t>
            </a:r>
            <a:endParaRPr lang="en-US" dirty="0"/>
          </a:p>
        </p:txBody>
      </p:sp>
      <p:sp>
        <p:nvSpPr>
          <p:cNvPr id="2" name="Content Placeholder 1"/>
          <p:cNvSpPr>
            <a:spLocks noGrp="1"/>
          </p:cNvSpPr>
          <p:nvPr>
            <p:ph idx="1"/>
          </p:nvPr>
        </p:nvSpPr>
        <p:spPr>
          <a:xfrm>
            <a:off x="457200" y="1066800"/>
            <a:ext cx="8229600" cy="5181600"/>
          </a:xfrm>
        </p:spPr>
        <p:txBody>
          <a:bodyPr>
            <a:normAutofit/>
          </a:bodyPr>
          <a:lstStyle/>
          <a:p>
            <a:pPr marL="109728" indent="0">
              <a:buNone/>
            </a:pPr>
            <a:r>
              <a:rPr lang="en-US" sz="2400" dirty="0"/>
              <a:t>To view your awards, follow these 5 steps:</a:t>
            </a:r>
          </a:p>
          <a:p>
            <a:r>
              <a:rPr lang="en-US" sz="2400" dirty="0"/>
              <a:t>Login to </a:t>
            </a:r>
            <a:r>
              <a:rPr lang="en-US" sz="2400" dirty="0">
                <a:solidFill>
                  <a:schemeClr val="accent1"/>
                </a:solidFill>
                <a:hlinkClick r:id="rId2" action="ppaction://hlinkfile"/>
              </a:rPr>
              <a:t>Banner Self-Service</a:t>
            </a:r>
            <a:endParaRPr lang="en-US" sz="2400" dirty="0">
              <a:solidFill>
                <a:schemeClr val="accent1"/>
              </a:solidFill>
            </a:endParaRPr>
          </a:p>
          <a:p>
            <a:r>
              <a:rPr lang="en-US" sz="2400" dirty="0"/>
              <a:t>Click on Financial Aid</a:t>
            </a:r>
          </a:p>
          <a:p>
            <a:r>
              <a:rPr lang="en-US" sz="2400" dirty="0"/>
              <a:t>Next, click on Award</a:t>
            </a:r>
          </a:p>
          <a:p>
            <a:r>
              <a:rPr lang="en-US" sz="2400" dirty="0"/>
              <a:t>Award for Aid year and select year</a:t>
            </a:r>
          </a:p>
          <a:p>
            <a:r>
              <a:rPr lang="en-US" sz="2400" dirty="0"/>
              <a:t>Accept the </a:t>
            </a:r>
            <a:r>
              <a:rPr lang="en-US" sz="2400" dirty="0">
                <a:solidFill>
                  <a:srgbClr val="FF0000"/>
                </a:solidFill>
              </a:rPr>
              <a:t>Terms and Conditions</a:t>
            </a:r>
          </a:p>
          <a:p>
            <a:r>
              <a:rPr lang="en-US" sz="2400" dirty="0"/>
              <a:t>Lastly, you should click on </a:t>
            </a:r>
            <a:r>
              <a:rPr lang="en-US" sz="2400" dirty="0" smtClean="0"/>
              <a:t>Accept Aid Award Offer</a:t>
            </a:r>
          </a:p>
          <a:p>
            <a:pPr marL="109728" indent="0">
              <a:buNone/>
            </a:pPr>
            <a:endParaRPr lang="en-US" sz="2400" dirty="0"/>
          </a:p>
          <a:p>
            <a:pPr marL="109728" indent="0">
              <a:buNone/>
            </a:pPr>
            <a:r>
              <a:rPr lang="en-US" sz="2800" b="1" dirty="0" smtClean="0"/>
              <a:t>*</a:t>
            </a:r>
            <a:r>
              <a:rPr lang="en-US" sz="2400" dirty="0" smtClean="0">
                <a:solidFill>
                  <a:srgbClr val="FF0000"/>
                </a:solidFill>
              </a:rPr>
              <a:t>NOTE</a:t>
            </a:r>
            <a:r>
              <a:rPr lang="en-US" sz="2400" dirty="0"/>
              <a:t>: When accepting awards, you are accepting for the entire year and not just for the term. </a:t>
            </a:r>
          </a:p>
          <a:p>
            <a:endParaRPr lang="en-US" dirty="0"/>
          </a:p>
        </p:txBody>
      </p:sp>
    </p:spTree>
    <p:extLst>
      <p:ext uri="{BB962C8B-B14F-4D97-AF65-F5344CB8AC3E}">
        <p14:creationId xmlns:p14="http://schemas.microsoft.com/office/powerpoint/2010/main" val="3752474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1280" y="152401"/>
            <a:ext cx="8041440" cy="1219200"/>
          </a:xfrm>
        </p:spPr>
        <p:txBody>
          <a:bodyPr/>
          <a:lstStyle/>
          <a:p>
            <a:r>
              <a:rPr lang="en-US" dirty="0" smtClean="0"/>
              <a:t>Banner Self-Service</a:t>
            </a:r>
            <a:endParaRPr lang="en-US" dirty="0"/>
          </a:p>
        </p:txBody>
      </p:sp>
      <p:pic>
        <p:nvPicPr>
          <p:cNvPr id="1026" name="Picture 2"/>
          <p:cNvPicPr>
            <a:picLocks noGrp="1" noChangeAspect="1" noChangeArrowheads="1"/>
          </p:cNvPicPr>
          <p:nvPr>
            <p:ph idx="1"/>
          </p:nvPr>
        </p:nvPicPr>
        <p:blipFill>
          <a:blip r:embed="rId2"/>
          <a:stretch>
            <a:fillRect/>
          </a:stretch>
        </p:blipFill>
        <p:spPr bwMode="auto">
          <a:xfrm>
            <a:off x="609600" y="1295400"/>
            <a:ext cx="8153400" cy="5105400"/>
          </a:xfrm>
          <a:prstGeom prst="rect">
            <a:avLst/>
          </a:prstGeom>
          <a:noFill/>
          <a:ln w="9525">
            <a:noFill/>
            <a:miter lim="800000"/>
            <a:headEnd/>
            <a:tailEnd/>
          </a:ln>
        </p:spPr>
      </p:pic>
      <p:sp>
        <p:nvSpPr>
          <p:cNvPr id="2" name="Right Arrow 1"/>
          <p:cNvSpPr/>
          <p:nvPr/>
        </p:nvSpPr>
        <p:spPr>
          <a:xfrm rot="1559880">
            <a:off x="196141" y="2946806"/>
            <a:ext cx="647640" cy="332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839200" cy="838200"/>
          </a:xfrm>
        </p:spPr>
        <p:txBody>
          <a:bodyPr/>
          <a:lstStyle/>
          <a:p>
            <a:r>
              <a:rPr lang="en-US" dirty="0" smtClean="0"/>
              <a:t>Tuition/Fees Paid</a:t>
            </a:r>
            <a:endParaRPr lang="en-US" dirty="0"/>
          </a:p>
        </p:txBody>
      </p:sp>
      <p:sp>
        <p:nvSpPr>
          <p:cNvPr id="2" name="Content Placeholder 1"/>
          <p:cNvSpPr>
            <a:spLocks noGrp="1"/>
          </p:cNvSpPr>
          <p:nvPr>
            <p:ph idx="1"/>
          </p:nvPr>
        </p:nvSpPr>
        <p:spPr>
          <a:xfrm>
            <a:off x="533400" y="1066800"/>
            <a:ext cx="8153400" cy="5257800"/>
          </a:xfrm>
        </p:spPr>
        <p:txBody>
          <a:bodyPr/>
          <a:lstStyle/>
          <a:p>
            <a:pPr marL="109728" indent="0">
              <a:buNone/>
            </a:pPr>
            <a:r>
              <a:rPr lang="en-US" b="1" dirty="0"/>
              <a:t>Tuition and Fees Effective Fall Semester </a:t>
            </a:r>
            <a:r>
              <a:rPr lang="en-US" b="1" dirty="0" smtClean="0"/>
              <a:t>2014</a:t>
            </a:r>
          </a:p>
          <a:p>
            <a:pPr marL="109728" indent="0">
              <a:buNone/>
            </a:pPr>
            <a:endParaRPr lang="en-US" b="1" dirty="0"/>
          </a:p>
          <a:p>
            <a:r>
              <a:rPr lang="en-US" sz="2400" b="1" dirty="0" smtClean="0"/>
              <a:t>(</a:t>
            </a:r>
            <a:r>
              <a:rPr lang="en-US" sz="2400" b="1" dirty="0"/>
              <a:t>Tuition and Fees shown are for one term only</a:t>
            </a:r>
            <a:r>
              <a:rPr lang="en-US" sz="2400" b="1" dirty="0" smtClean="0"/>
              <a:t>)</a:t>
            </a:r>
            <a:endParaRPr lang="en-US" sz="2400" dirty="0"/>
          </a:p>
          <a:p>
            <a:pPr>
              <a:buFont typeface="Arial"/>
              <a:buChar char="•"/>
            </a:pPr>
            <a:r>
              <a:rPr lang="en-US" sz="2400" dirty="0" smtClean="0">
                <a:solidFill>
                  <a:schemeClr val="accent1"/>
                </a:solidFill>
                <a:hlinkClick r:id="rId2" action="ppaction://hlinkfile"/>
              </a:rPr>
              <a:t>College of Dentistry</a:t>
            </a:r>
            <a:r>
              <a:rPr lang="en-US" sz="2400" dirty="0" smtClean="0">
                <a:solidFill>
                  <a:schemeClr val="accent1"/>
                </a:solidFill>
              </a:rPr>
              <a:t> </a:t>
            </a:r>
          </a:p>
          <a:p>
            <a:pPr>
              <a:buFont typeface="Arial"/>
              <a:buChar char="•"/>
            </a:pPr>
            <a:r>
              <a:rPr lang="en-US" sz="2400" dirty="0" smtClean="0">
                <a:solidFill>
                  <a:schemeClr val="accent1"/>
                </a:solidFill>
                <a:hlinkClick r:id="rId3" action="ppaction://hlinkfile"/>
              </a:rPr>
              <a:t>Graduate </a:t>
            </a:r>
            <a:r>
              <a:rPr lang="en-US" sz="2400" dirty="0">
                <a:solidFill>
                  <a:schemeClr val="accent1"/>
                </a:solidFill>
                <a:hlinkClick r:id="rId3" action="ppaction://hlinkfile"/>
              </a:rPr>
              <a:t>Health Sciences</a:t>
            </a:r>
            <a:r>
              <a:rPr lang="en-US" sz="2400" dirty="0">
                <a:solidFill>
                  <a:schemeClr val="accent1"/>
                </a:solidFill>
              </a:rPr>
              <a:t> </a:t>
            </a:r>
          </a:p>
          <a:p>
            <a:pPr>
              <a:buFont typeface="Arial"/>
              <a:buChar char="•"/>
            </a:pPr>
            <a:r>
              <a:rPr lang="en-US" sz="2400" dirty="0" smtClean="0">
                <a:solidFill>
                  <a:schemeClr val="accent1"/>
                </a:solidFill>
                <a:hlinkClick r:id="rId4" action="ppaction://hlinkfile"/>
              </a:rPr>
              <a:t>College of Health Professions</a:t>
            </a:r>
            <a:r>
              <a:rPr lang="en-US" sz="2400" dirty="0" smtClean="0">
                <a:solidFill>
                  <a:schemeClr val="accent1"/>
                </a:solidFill>
              </a:rPr>
              <a:t> </a:t>
            </a:r>
          </a:p>
          <a:p>
            <a:pPr>
              <a:buFont typeface="Arial"/>
              <a:buChar char="•"/>
            </a:pPr>
            <a:r>
              <a:rPr lang="en-US" sz="2400" dirty="0" smtClean="0">
                <a:solidFill>
                  <a:schemeClr val="accent1"/>
                </a:solidFill>
                <a:hlinkClick r:id="rId5" action="ppaction://hlinkfile"/>
              </a:rPr>
              <a:t>College of Medicine</a:t>
            </a:r>
            <a:r>
              <a:rPr lang="en-US" sz="2400" dirty="0" smtClean="0">
                <a:solidFill>
                  <a:schemeClr val="accent1"/>
                </a:solidFill>
              </a:rPr>
              <a:t> </a:t>
            </a:r>
          </a:p>
          <a:p>
            <a:pPr>
              <a:buFont typeface="Arial"/>
              <a:buChar char="•"/>
            </a:pPr>
            <a:r>
              <a:rPr lang="en-US" sz="2400" dirty="0" smtClean="0">
                <a:solidFill>
                  <a:schemeClr val="accent1"/>
                </a:solidFill>
                <a:hlinkClick r:id="rId6" action="ppaction://hlinkfile"/>
              </a:rPr>
              <a:t>College of Nursing</a:t>
            </a:r>
            <a:r>
              <a:rPr lang="en-US" sz="2400" dirty="0" smtClean="0">
                <a:solidFill>
                  <a:schemeClr val="accent1"/>
                </a:solidFill>
              </a:rPr>
              <a:t> </a:t>
            </a:r>
          </a:p>
          <a:p>
            <a:pPr>
              <a:buFont typeface="Arial"/>
              <a:buChar char="•"/>
            </a:pPr>
            <a:r>
              <a:rPr lang="en-US" sz="2400" dirty="0" smtClean="0">
                <a:solidFill>
                  <a:schemeClr val="accent1"/>
                </a:solidFill>
                <a:hlinkClick r:id="rId7" action="ppaction://hlinkfile"/>
              </a:rPr>
              <a:t>College of Pharmacy</a:t>
            </a:r>
            <a:r>
              <a:rPr lang="en-US" dirty="0" smtClean="0"/>
              <a:t> </a:t>
            </a:r>
          </a:p>
          <a:p>
            <a:endParaRPr lang="en-US" dirty="0"/>
          </a:p>
        </p:txBody>
      </p:sp>
      <p:sp>
        <p:nvSpPr>
          <p:cNvPr id="4" name="Rectangle 3"/>
          <p:cNvSpPr/>
          <p:nvPr/>
        </p:nvSpPr>
        <p:spPr>
          <a:xfrm>
            <a:off x="457200" y="5334000"/>
            <a:ext cx="8534400" cy="677108"/>
          </a:xfrm>
          <a:prstGeom prst="rect">
            <a:avLst/>
          </a:prstGeom>
        </p:spPr>
        <p:txBody>
          <a:bodyPr wrap="square">
            <a:spAutoFit/>
          </a:bodyPr>
          <a:lstStyle/>
          <a:p>
            <a:r>
              <a:rPr lang="en-US" sz="2000" b="1" dirty="0">
                <a:solidFill>
                  <a:schemeClr val="accent1"/>
                </a:solidFill>
                <a:hlinkClick r:id="rId8"/>
              </a:rPr>
              <a:t>http://</a:t>
            </a:r>
            <a:r>
              <a:rPr lang="en-US" sz="2000" b="1" dirty="0" smtClean="0">
                <a:solidFill>
                  <a:schemeClr val="accent1"/>
                </a:solidFill>
                <a:hlinkClick r:id="rId8"/>
              </a:rPr>
              <a:t>www.uthsc.edu/finance/bursar/colleges_fee_information.php</a:t>
            </a:r>
            <a:endParaRPr lang="en-US" sz="2000" b="1" dirty="0" smtClean="0">
              <a:solidFill>
                <a:schemeClr val="accent1"/>
              </a:solidFill>
            </a:endParaRPr>
          </a:p>
          <a:p>
            <a:endParaRPr lang="en-US" dirty="0"/>
          </a:p>
        </p:txBody>
      </p:sp>
      <p:sp>
        <p:nvSpPr>
          <p:cNvPr id="5" name="Right Arrow 4"/>
          <p:cNvSpPr/>
          <p:nvPr/>
        </p:nvSpPr>
        <p:spPr>
          <a:xfrm rot="9501654">
            <a:off x="4205081" y="2550761"/>
            <a:ext cx="1523954" cy="367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312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3446"/>
            <a:ext cx="8610600" cy="1066800"/>
          </a:xfrm>
        </p:spPr>
        <p:txBody>
          <a:bodyPr>
            <a:normAutofit fontScale="90000"/>
          </a:bodyPr>
          <a:lstStyle/>
          <a:p>
            <a:pPr marL="365760" lvl="0" indent="-256032">
              <a:spcBef>
                <a:spcPts val="400"/>
              </a:spcBef>
            </a:pPr>
            <a:r>
              <a:rPr lang="en-US" sz="4400" b="0" dirty="0" smtClean="0">
                <a:solidFill>
                  <a:prstClr val="black"/>
                </a:solidFill>
                <a:effectLst/>
                <a:ea typeface="+mn-ea"/>
                <a:cs typeface="+mn-cs"/>
              </a:rPr>
              <a:t/>
            </a:r>
            <a:br>
              <a:rPr lang="en-US" sz="4400" b="0" dirty="0" smtClean="0">
                <a:solidFill>
                  <a:prstClr val="black"/>
                </a:solidFill>
                <a:effectLst/>
                <a:ea typeface="+mn-ea"/>
                <a:cs typeface="+mn-cs"/>
              </a:rPr>
            </a:br>
            <a:r>
              <a:rPr lang="en-US" sz="5300" b="0" dirty="0" smtClean="0">
                <a:solidFill>
                  <a:prstClr val="black"/>
                </a:solidFill>
                <a:effectLst/>
                <a:ea typeface="+mn-ea"/>
                <a:cs typeface="+mn-cs"/>
              </a:rPr>
              <a:t>Refund Disbursement</a:t>
            </a:r>
            <a:r>
              <a:rPr lang="en-US" sz="2700" b="0" dirty="0" smtClean="0">
                <a:solidFill>
                  <a:prstClr val="black"/>
                </a:solidFill>
                <a:effectLst/>
                <a:ea typeface="+mn-ea"/>
                <a:cs typeface="+mn-cs"/>
              </a:rPr>
              <a:t/>
            </a:r>
            <a:br>
              <a:rPr lang="en-US" sz="2700" b="0" dirty="0" smtClean="0">
                <a:solidFill>
                  <a:prstClr val="black"/>
                </a:solidFill>
                <a:effectLst/>
                <a:ea typeface="+mn-ea"/>
                <a:cs typeface="+mn-cs"/>
              </a:rPr>
            </a:br>
            <a:endParaRPr lang="en-US" dirty="0"/>
          </a:p>
        </p:txBody>
      </p:sp>
      <p:sp>
        <p:nvSpPr>
          <p:cNvPr id="2" name="Content Placeholder 1"/>
          <p:cNvSpPr>
            <a:spLocks noGrp="1"/>
          </p:cNvSpPr>
          <p:nvPr>
            <p:ph idx="1"/>
          </p:nvPr>
        </p:nvSpPr>
        <p:spPr>
          <a:xfrm>
            <a:off x="457200" y="1219200"/>
            <a:ext cx="8229600" cy="4788091"/>
          </a:xfrm>
        </p:spPr>
        <p:txBody>
          <a:bodyPr/>
          <a:lstStyle/>
          <a:p>
            <a:r>
              <a:rPr lang="en-US" sz="2800" dirty="0"/>
              <a:t>Financial aid must first pay a student's tuition and fees each term. If excess funds remain after paying these expenses, the student is sent a financial aid refund to help them pay for their books and living expenses</a:t>
            </a:r>
            <a:r>
              <a:rPr lang="en-US" sz="2800" dirty="0" smtClean="0"/>
              <a:t>.</a:t>
            </a:r>
          </a:p>
          <a:p>
            <a:pPr marL="109728" indent="0">
              <a:buNone/>
            </a:pPr>
            <a:endParaRPr lang="en-US" dirty="0" smtClean="0"/>
          </a:p>
          <a:p>
            <a:r>
              <a:rPr lang="en-US" dirty="0" smtClean="0"/>
              <a:t> </a:t>
            </a:r>
            <a:r>
              <a:rPr lang="en-US" sz="3200" dirty="0" smtClean="0"/>
              <a:t>Start Date  - </a:t>
            </a:r>
            <a:r>
              <a:rPr lang="en-US" sz="3200" dirty="0" smtClean="0">
                <a:solidFill>
                  <a:schemeClr val="accent1"/>
                </a:solidFill>
              </a:rPr>
              <a:t>August 1, 2014 (July 25)</a:t>
            </a:r>
          </a:p>
          <a:p>
            <a:pPr marL="109728" indent="0">
              <a:buNone/>
            </a:pPr>
            <a:r>
              <a:rPr lang="en-US" sz="3200" dirty="0" smtClean="0"/>
              <a:t>   Start Date - </a:t>
            </a:r>
            <a:r>
              <a:rPr lang="en-US" sz="3200" dirty="0" smtClean="0">
                <a:solidFill>
                  <a:schemeClr val="accent1"/>
                </a:solidFill>
              </a:rPr>
              <a:t>August 11, 2014 ( Aug. 4)</a:t>
            </a:r>
            <a:endParaRPr lang="en-US" sz="3200" dirty="0">
              <a:solidFill>
                <a:schemeClr val="accent1"/>
              </a:solidFill>
            </a:endParaRPr>
          </a:p>
        </p:txBody>
      </p:sp>
      <p:pic>
        <p:nvPicPr>
          <p:cNvPr id="2050" name="Picture 2" descr="C:\Users\jmaddox9\AppData\Local\Microsoft\Windows\Temporary Internet Files\Content.IE5\MMFE7NX6\MP9004049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105400"/>
            <a:ext cx="1905000" cy="136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516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873&quot;&gt;&lt;object type=&quot;3&quot; unique_id=&quot;10874&quot;&gt;&lt;property id=&quot;20148&quot; value=&quot;5&quot;/&gt;&lt;property id=&quot;20300&quot; value=&quot;Slide 1 - &amp;quot;Financial Aid&amp;quot;&quot;/&gt;&lt;property id=&quot;20307&quot; value=&quot;256&quot;/&gt;&lt;/object&gt;&lt;object type=&quot;3&quot; unique_id=&quot;10875&quot;&gt;&lt;property id=&quot;20148&quot; value=&quot;5&quot;/&gt;&lt;property id=&quot;20300&quot; value=&quot;Slide 11 - &amp;quot;Direct Stafford Loan&amp;quot;&quot;/&gt;&lt;property id=&quot;20307&quot; value=&quot;261&quot;/&gt;&lt;/object&gt;&lt;object type=&quot;3&quot; unique_id=&quot;10876&quot;&gt;&lt;property id=&quot;20148&quot; value=&quot;5&quot;/&gt;&lt;property id=&quot;20300&quot; value=&quot;Slide 12 - &amp;quot;Perkins Loan &amp;quot;&quot;/&gt;&lt;property id=&quot;20307&quot; value=&quot;262&quot;/&gt;&lt;/object&gt;&lt;object type=&quot;3&quot; unique_id=&quot;10877&quot;&gt;&lt;property id=&quot;20148&quot; value=&quot;5&quot;/&gt;&lt;property id=&quot;20300&quot; value=&quot;Slide 13 - &amp;quot;Direct Graduate PLUS Loan &amp;quot;&quot;/&gt;&lt;property id=&quot;20307&quot; value=&quot;263&quot;/&gt;&lt;/object&gt;&lt;object type=&quot;3&quot; unique_id=&quot;10878&quot;&gt;&lt;property id=&quot;20148&quot; value=&quot;5&quot;/&gt;&lt;property id=&quot;20300&quot; value=&quot;Slide 14 - &amp;quot;Additional Funds Request Form &amp;quot;&quot;/&gt;&lt;property id=&quot;20307&quot; value=&quot;277&quot;/&gt;&lt;/object&gt;&lt;object type=&quot;3&quot; unique_id=&quot;10880&quot;&gt;&lt;property id=&quot;20148&quot; value=&quot;5&quot;/&gt;&lt;property id=&quot;20300&quot; value=&quot;Slide 17 - &amp;quot; 2014-2015 In-State Cost of Attendance  1st Year Pharmacology  ESTIMATE&amp;quot;&quot;/&gt;&lt;property id=&quot;20307&quot; value=&quot;258&quot;/&gt;&lt;/object&gt;&lt;object type=&quot;3&quot; unique_id=&quot;10881&quot;&gt;&lt;property id=&quot;20148&quot; value=&quot;5&quot;/&gt;&lt;property id=&quot;20300&quot; value=&quot;Slide 18 - &amp;quot;2014-2015 Out-of-State Cost of Attendance 1st Year Pharmacology ESTIMATE&amp;quot;&quot;/&gt;&lt;property id=&quot;20307&quot; value=&quot;276&quot;/&gt;&lt;/object&gt;&lt;object type=&quot;3&quot; unique_id=&quot;10882&quot;&gt;&lt;property id=&quot;20148&quot; value=&quot;5&quot;/&gt;&lt;property id=&quot;20300&quot; value=&quot;Slide 19 - &amp;quot;In-state packaging example COA = $42,643&amp;quot;&quot;/&gt;&lt;property id=&quot;20307&quot; value=&quot;268&quot;/&gt;&lt;/object&gt;&lt;object type=&quot;3&quot; unique_id=&quot;10883&quot;&gt;&lt;property id=&quot;20148&quot; value=&quot;5&quot;/&gt;&lt;property id=&quot;20300&quot; value=&quot;Slide 20 - &amp;quot;Out-of-state packaging example COA = $50,643&amp;quot;&quot;/&gt;&lt;property id=&quot;20307&quot; value=&quot;269&quot;/&gt;&lt;/object&gt;&lt;object type=&quot;3&quot; unique_id=&quot;10884&quot;&gt;&lt;property id=&quot;20148&quot; value=&quot;5&quot;/&gt;&lt;property id=&quot;20300&quot; value=&quot;Slide 21 - &amp;quot;Estimated Refund&amp;quot;&quot;/&gt;&lt;property id=&quot;20307&quot; value=&quot;270&quot;/&gt;&lt;/object&gt;&lt;object type=&quot;3&quot; unique_id=&quot;10886&quot;&gt;&lt;property id=&quot;20148&quot; value=&quot;5&quot;/&gt;&lt;property id=&quot;20300&quot; value=&quot;Slide 7 - &amp;quot;Banner Self-Service&amp;quot;&quot;/&gt;&lt;property id=&quot;20307&quot; value=&quot;274&quot;/&gt;&lt;/object&gt;&lt;object type=&quot;3&quot; unique_id=&quot;11373&quot;&gt;&lt;property id=&quot;20148&quot; value=&quot;5&quot;/&gt;&lt;property id=&quot;20300&quot; value=&quot;Slide 51 - &amp;quot;Questions &amp;quot;&quot;/&gt;&lt;property id=&quot;20307&quot; value=&quot;290&quot;/&gt;&lt;/object&gt;&lt;object type=&quot;3&quot; unique_id=&quot;11376&quot;&gt;&lt;property id=&quot;20148&quot; value=&quot;5&quot;/&gt;&lt;property id=&quot;20300&quot; value=&quot;Slide 23 - &amp;quot;One-Stop-Shop&amp;quot;&quot;/&gt;&lt;property id=&quot;20307&quot; value=&quot;293&quot;/&gt;&lt;/object&gt;&lt;object type=&quot;3&quot; unique_id=&quot;11377&quot;&gt;&lt;property id=&quot;20148&quot; value=&quot;5&quot;/&gt;&lt;property id=&quot;20300&quot; value=&quot;Slide 22 - &amp;quot;One on One Counseling&amp;quot;&quot;/&gt;&lt;property id=&quot;20307&quot; value=&quot;294&quot;/&gt;&lt;/object&gt;&lt;object type=&quot;3&quot; unique_id=&quot;222632&quot;&gt;&lt;property id=&quot;20148&quot; value=&quot;5&quot;/&gt;&lt;property id=&quot;20300&quot; value=&quot;Slide 2 - &amp;quot; Applying for Financial Aid&amp;quot;&quot;/&gt;&lt;property id=&quot;20307&quot; value=&quot;313&quot;/&gt;&lt;/object&gt;&lt;object type=&quot;3&quot; unique_id=&quot;222633&quot;&gt;&lt;property id=&quot;20148&quot; value=&quot;5&quot;/&gt;&lt;property id=&quot;20300&quot; value=&quot;Slide 3 - &amp;quot;Steps To Complete&amp;quot;&quot;/&gt;&lt;property id=&quot;20307&quot; value=&quot;314&quot;/&gt;&lt;/object&gt;&lt;object type=&quot;3&quot; unique_id=&quot;222634&quot;&gt;&lt;property id=&quot;20148&quot; value=&quot;5&quot;/&gt;&lt;property id=&quot;20300&quot; value=&quot;Slide 4&quot;/&gt;&lt;property id=&quot;20307&quot; value=&quot;315&quot;/&gt;&lt;/object&gt;&lt;object type=&quot;3&quot; unique_id=&quot;222635&quot;&gt;&lt;property id=&quot;20148&quot; value=&quot;5&quot;/&gt;&lt;property id=&quot;20300&quot; value=&quot;Slide 5 - &amp;quot;Entrance Counseling &amp;quot;&quot;/&gt;&lt;property id=&quot;20307&quot; value=&quot;316&quot;/&gt;&lt;/object&gt;&lt;object type=&quot;3&quot; unique_id=&quot;222636&quot;&gt;&lt;property id=&quot;20148&quot; value=&quot;5&quot;/&gt;&lt;property id=&quot;20300&quot; value=&quot;Slide 6 - &amp;quot;Accept Award&amp;quot;&quot;/&gt;&lt;property id=&quot;20307&quot; value=&quot;317&quot;/&gt;&lt;/object&gt;&lt;object type=&quot;3&quot; unique_id=&quot;222637&quot;&gt;&lt;property id=&quot;20148&quot; value=&quot;5&quot;/&gt;&lt;property id=&quot;20300&quot; value=&quot;Slide 8 - &amp;quot;Tuition/Fees Paid&amp;quot;&quot;/&gt;&lt;property id=&quot;20307&quot; value=&quot;318&quot;/&gt;&lt;/object&gt;&lt;object type=&quot;3&quot; unique_id=&quot;222638&quot;&gt;&lt;property id=&quot;20148&quot; value=&quot;5&quot;/&gt;&lt;property id=&quot;20300&quot; value=&quot;Slide 9 - &amp;quot; Refund Disbursement &amp;quot;&quot;/&gt;&lt;property id=&quot;20307&quot; value=&quot;319&quot;/&gt;&lt;/object&gt;&lt;object type=&quot;3&quot; unique_id=&quot;222639&quot;&gt;&lt;property id=&quot;20148&quot; value=&quot;5&quot;/&gt;&lt;property id=&quot;20300&quot; value=&quot;Slide 10&quot;/&gt;&lt;property id=&quot;20307&quot; value=&quot;320&quot;/&gt;&lt;/object&gt;&lt;object type=&quot;3&quot; unique_id=&quot;222640&quot;&gt;&lt;property id=&quot;20148&quot; value=&quot;5&quot;/&gt;&lt;property id=&quot;20300&quot; value=&quot;Slide 15 - &amp;quot;Credit with Graduate Plus Loan&amp;quot;&quot;/&gt;&lt;property id=&quot;20307&quot; value=&quot;324&quot;/&gt;&lt;/object&gt;&lt;object type=&quot;3&quot; unique_id=&quot;222641&quot;&gt;&lt;property id=&quot;20148&quot; value=&quot;5&quot;/&gt;&lt;property id=&quot;20300&quot; value=&quot;Slide 16&quot;/&gt;&lt;property id=&quot;20307&quot; value=&quot;321&quot;/&gt;&lt;/object&gt;&lt;object type=&quot;3&quot; unique_id=&quot;222642&quot;&gt;&lt;property id=&quot;20148&quot; value=&quot;5&quot;/&gt;&lt;property id=&quot;20300&quot; value=&quot;Slide 24&quot;/&gt;&lt;property id=&quot;20307&quot; value=&quot;322&quot;/&gt;&lt;/object&gt;&lt;object type=&quot;3&quot; unique_id=&quot;222643&quot;&gt;&lt;property id=&quot;20148&quot; value=&quot;5&quot;/&gt;&lt;property id=&quot;20300&quot; value=&quot;Slide 25 - &amp;quot;Gold Standards&amp;quot;&quot;/&gt;&lt;property id=&quot;20307&quot; value=&quot;323&quot;/&gt;&lt;/object&gt;&lt;object type=&quot;3&quot; unique_id=&quot;222644&quot;&gt;&lt;property id=&quot;20148&quot; value=&quot;5&quot;/&gt;&lt;property id=&quot;20300&quot; value=&quot;Slide 26&quot;/&gt;&lt;property id=&quot;20307&quot; value=&quot;325&quot;/&gt;&lt;/object&gt;&lt;object type=&quot;3&quot; unique_id=&quot;222645&quot;&gt;&lt;property id=&quot;20148&quot; value=&quot;5&quot;/&gt;&lt;property id=&quot;20300&quot; value=&quot;Slide 27 - &amp;quot;Loan History – StudentAid.gov&amp;quot;&quot;/&gt;&lt;property id=&quot;20307&quot; value=&quot;326&quot;/&gt;&lt;/object&gt;&lt;object type=&quot;3&quot; unique_id=&quot;222646&quot;&gt;&lt;property id=&quot;20148&quot; value=&quot;5&quot;/&gt;&lt;property id=&quot;20300&quot; value=&quot;Slide 29 - &amp;quot;StudentAid.gov – LOGIN&amp;quot;&quot;/&gt;&lt;property id=&quot;20307&quot; value=&quot;327&quot;/&gt;&lt;/object&gt;&lt;object type=&quot;3&quot; unique_id=&quot;222647&quot;&gt;&lt;property id=&quot;20148&quot; value=&quot;5&quot;/&gt;&lt;property id=&quot;20300&quot; value=&quot;Slide 28 - &amp;quot;StudentAid.gov&amp;quot;&quot;/&gt;&lt;property id=&quot;20307&quot; value=&quot;328&quot;/&gt;&lt;/object&gt;&lt;object type=&quot;3&quot; unique_id=&quot;222648&quot;&gt;&lt;property id=&quot;20148&quot; value=&quot;5&quot;/&gt;&lt;property id=&quot;20300&quot; value=&quot;Slide 30 - &amp;quot;MyData Download&amp;quot;&quot;/&gt;&lt;property id=&quot;20307&quot; value=&quot;329&quot;/&gt;&lt;/object&gt;&lt;object type=&quot;3&quot; unique_id=&quot;222649&quot;&gt;&lt;property id=&quot;20148&quot; value=&quot;5&quot;/&gt;&lt;property id=&quot;20300&quot; value=&quot;Slide 31 - &amp;quot;Servicer Contact Information&amp;quot;&quot;/&gt;&lt;property id=&quot;20307&quot; value=&quot;330&quot;/&gt;&lt;/object&gt;&lt;object type=&quot;3&quot; unique_id=&quot;222650&quot;&gt;&lt;property id=&quot;20148&quot; value=&quot;5&quot;/&gt;&lt;property id=&quot;20300&quot; value=&quot;Slide 32 - &amp;quot;New Loan Interest Rates 2014-15&amp;quot;&quot;/&gt;&lt;property id=&quot;20307&quot; value=&quot;331&quot;/&gt;&lt;/object&gt;&lt;object type=&quot;3&quot; unique_id=&quot;222651&quot;&gt;&lt;property id=&quot;20148&quot; value=&quot;5&quot;/&gt;&lt;property id=&quot;20300&quot; value=&quot;Slide 33&quot;/&gt;&lt;property id=&quot;20307&quot; value=&quot;332&quot;/&gt;&lt;/object&gt;&lt;object type=&quot;3&quot; unique_id=&quot;222652&quot;&gt;&lt;property id=&quot;20148&quot; value=&quot;5&quot;/&gt;&lt;property id=&quot;20300&quot; value=&quot;Slide 34 - &amp;quot;Understanding Repayment Plans&amp;quot;&quot;/&gt;&lt;property id=&quot;20307&quot; value=&quot;333&quot;/&gt;&lt;/object&gt;&lt;object type=&quot;3&quot; unique_id=&quot;222653&quot;&gt;&lt;property id=&quot;20148&quot; value=&quot;5&quot;/&gt;&lt;property id=&quot;20300&quot; value=&quot;Slide 35 - &amp;quot;Standard Repayment Plan&amp;quot;&quot;/&gt;&lt;property id=&quot;20307&quot; value=&quot;334&quot;/&gt;&lt;/object&gt;&lt;object type=&quot;3&quot; unique_id=&quot;222654&quot;&gt;&lt;property id=&quot;20148&quot; value=&quot;5&quot;/&gt;&lt;property id=&quot;20300&quot; value=&quot;Slide 36 - &amp;quot;Graduated Repayment Plan&amp;quot;&quot;/&gt;&lt;property id=&quot;20307&quot; value=&quot;335&quot;/&gt;&lt;/object&gt;&lt;object type=&quot;3&quot; unique_id=&quot;222655&quot;&gt;&lt;property id=&quot;20148&quot; value=&quot;5&quot;/&gt;&lt;property id=&quot;20300&quot; value=&quot;Slide 37 - &amp;quot;Income-Based Repayment&amp;quot;&quot;/&gt;&lt;property id=&quot;20307&quot; value=&quot;336&quot;/&gt;&lt;/object&gt;&lt;object type=&quot;3&quot; unique_id=&quot;222656&quot;&gt;&lt;property id=&quot;20148&quot; value=&quot;5&quot;/&gt;&lt;property id=&quot;20300&quot; value=&quot;Slide 38 - &amp;quot;Income-Based Repayment&amp;quot;&quot;/&gt;&lt;property id=&quot;20307&quot; value=&quot;337&quot;/&gt;&lt;/object&gt;&lt;object type=&quot;3&quot; unique_id=&quot;222657&quot;&gt;&lt;property id=&quot;20148&quot; value=&quot;5&quot;/&gt;&lt;property id=&quot;20300&quot; value=&quot;Slide 39 - &amp;quot;Income-Based Repayment&amp;quot;&quot;/&gt;&lt;property id=&quot;20307&quot; value=&quot;338&quot;/&gt;&lt;/object&gt;&lt;object type=&quot;3&quot; unique_id=&quot;222658&quot;&gt;&lt;property id=&quot;20148&quot; value=&quot;5&quot;/&gt;&lt;property id=&quot;20300&quot; value=&quot;Slide 40 - &amp;quot; Income-Contingent Repayment (ICR) &amp;quot;&quot;/&gt;&lt;property id=&quot;20307&quot; value=&quot;339&quot;/&gt;&lt;/object&gt;&lt;object type=&quot;3&quot; unique_id=&quot;222659&quot;&gt;&lt;property id=&quot;20148&quot; value=&quot;5&quot;/&gt;&lt;property id=&quot;20300&quot; value=&quot;Slide 41 - &amp;quot;PAYE – Pay As You Earn&amp;quot;&quot;/&gt;&lt;property id=&quot;20307&quot; value=&quot;340&quot;/&gt;&lt;/object&gt;&lt;object type=&quot;3&quot; unique_id=&quot;222660&quot;&gt;&lt;property id=&quot;20148&quot; value=&quot;5&quot;/&gt;&lt;property id=&quot;20300&quot; value=&quot;Slide 42 - &amp;quot;PAYE – Pay As You Earn&amp;quot;&quot;/&gt;&lt;property id=&quot;20307&quot; value=&quot;341&quot;/&gt;&lt;/object&gt;&lt;object type=&quot;3&quot; unique_id=&quot;222661&quot;&gt;&lt;property id=&quot;20148&quot; value=&quot;5&quot;/&gt;&lt;property id=&quot;20300&quot; value=&quot;Slide 43 - &amp;quot;PSLF (Public Service Loan Forgiveness)&amp;quot;&quot;/&gt;&lt;property id=&quot;20307&quot; value=&quot;342&quot;/&gt;&lt;/object&gt;&lt;object type=&quot;3&quot; unique_id=&quot;222662&quot;&gt;&lt;property id=&quot;20148&quot; value=&quot;5&quot;/&gt;&lt;property id=&quot;20300&quot; value=&quot;Slide 44 - &amp;quot;Public Service Loan Forgiveness&amp;quot;&quot;/&gt;&lt;property id=&quot;20307&quot; value=&quot;343&quot;/&gt;&lt;/object&gt;&lt;object type=&quot;3&quot; unique_id=&quot;222663&quot;&gt;&lt;property id=&quot;20148&quot; value=&quot;5&quot;/&gt;&lt;property id=&quot;20300&quot; value=&quot;Slide 46 - &amp;quot;Consolidation&amp;quot;&quot;/&gt;&lt;property id=&quot;20307&quot; value=&quot;344&quot;/&gt;&lt;/object&gt;&lt;object type=&quot;3&quot; unique_id=&quot;222664&quot;&gt;&lt;property id=&quot;20148&quot; value=&quot;5&quot;/&gt;&lt;property id=&quot;20300&quot; value=&quot;Slide 47 - &amp;quot;Benefits of Consolidating&amp;quot;&quot;/&gt;&lt;property id=&quot;20307&quot; value=&quot;345&quot;/&gt;&lt;/object&gt;&lt;object type=&quot;3&quot; unique_id=&quot;222665&quot;&gt;&lt;property id=&quot;20148&quot; value=&quot;5&quot;/&gt;&lt;property id=&quot;20300&quot; value=&quot;Slide 48 - &amp;quot;Federal Loan Consolidation&amp;quot;&quot;/&gt;&lt;property id=&quot;20307&quot; value=&quot;346&quot;/&gt;&lt;/object&gt;&lt;object type=&quot;3&quot; unique_id=&quot;222666&quot;&gt;&lt;property id=&quot;20148&quot; value=&quot;5&quot;/&gt;&lt;property id=&quot;20300&quot; value=&quot;Slide 45 - &amp;quot;Postpone Payment&amp;quot;&quot;/&gt;&lt;property id=&quot;20307&quot; value=&quot;347&quot;/&gt;&lt;/object&gt;&lt;object type=&quot;3&quot; unique_id=&quot;222667&quot;&gt;&lt;property id=&quot;20148&quot; value=&quot;5&quot;/&gt;&lt;property id=&quot;20300&quot; value=&quot;Slide 49 - &amp;quot;Resources:&amp;quot;&quot;/&gt;&lt;property id=&quot;20307&quot; value=&quot;348&quot;/&gt;&lt;/object&gt;&lt;object type=&quot;3&quot; unique_id=&quot;222668&quot;&gt;&lt;property id=&quot;20148&quot; value=&quot;5&quot;/&gt;&lt;property id=&quot;20300&quot; value=&quot;Slide 50 - &amp;quot;Contact Information&amp;quot;&quot;/&gt;&lt;property id=&quot;20307&quot; value=&quot;349&quot;/&gt;&lt;/object&gt;&lt;/object&gt;&lt;object type=&quot;8&quot; unique_id=&quot;10901&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963</TotalTime>
  <Words>1911</Words>
  <Application>Microsoft Office PowerPoint</Application>
  <PresentationFormat>On-screen Show (4:3)</PresentationFormat>
  <Paragraphs>367</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Sketchbook</vt:lpstr>
      <vt:lpstr>Financial Aid</vt:lpstr>
      <vt:lpstr> Applying for Financial Aid</vt:lpstr>
      <vt:lpstr>Steps To Complete</vt:lpstr>
      <vt:lpstr>PowerPoint Presentation</vt:lpstr>
      <vt:lpstr>Entrance Counseling </vt:lpstr>
      <vt:lpstr>Accept Award</vt:lpstr>
      <vt:lpstr>Banner Self-Service</vt:lpstr>
      <vt:lpstr>Tuition/Fees Paid</vt:lpstr>
      <vt:lpstr> Refund Disbursement </vt:lpstr>
      <vt:lpstr>PowerPoint Presentation</vt:lpstr>
      <vt:lpstr>Direct Stafford Loan</vt:lpstr>
      <vt:lpstr>Perkins Loan </vt:lpstr>
      <vt:lpstr>Direct Graduate PLUS Loan </vt:lpstr>
      <vt:lpstr>Additional Funds Request Form </vt:lpstr>
      <vt:lpstr>Credit with Graduate Plus Loan</vt:lpstr>
      <vt:lpstr>PowerPoint Presentation</vt:lpstr>
      <vt:lpstr> 2014-2015 In-State Cost of Attendance  1st Year Pharmacology  ESTIMATE</vt:lpstr>
      <vt:lpstr>2014-2015 Out-of-State Cost of Attendance 1st Year Pharmacology ESTIMATE</vt:lpstr>
      <vt:lpstr>In-state packaging example COA = $42,643</vt:lpstr>
      <vt:lpstr>Out-of-state packaging example COA = $50,643</vt:lpstr>
      <vt:lpstr>Estimated Refund</vt:lpstr>
      <vt:lpstr>One on One Counseling</vt:lpstr>
      <vt:lpstr>One-Stop-Shop</vt:lpstr>
      <vt:lpstr>PowerPoint Presentation</vt:lpstr>
      <vt:lpstr>Gold Standards</vt:lpstr>
      <vt:lpstr>PowerPoint Presentation</vt:lpstr>
      <vt:lpstr>Loan History – StudentAid.gov</vt:lpstr>
      <vt:lpstr>StudentAid.gov</vt:lpstr>
      <vt:lpstr>StudentAid.gov – LOGIN</vt:lpstr>
      <vt:lpstr>MyData Download</vt:lpstr>
      <vt:lpstr>Servicer Contact Information</vt:lpstr>
      <vt:lpstr>New Loan Interest Rates 2014-15</vt:lpstr>
      <vt:lpstr>PowerPoint Presentation</vt:lpstr>
      <vt:lpstr>Understanding Repayment Plans</vt:lpstr>
      <vt:lpstr>Standard Repayment Plan</vt:lpstr>
      <vt:lpstr>Graduated Repayment Plan</vt:lpstr>
      <vt:lpstr>Income-Based Repayment</vt:lpstr>
      <vt:lpstr>Income-Based Repayment</vt:lpstr>
      <vt:lpstr>Income-Based Repayment</vt:lpstr>
      <vt:lpstr> Income-Contingent Repayment (ICR) </vt:lpstr>
      <vt:lpstr>PAYE – Pay As You Earn</vt:lpstr>
      <vt:lpstr>PAYE – Pay As You Earn</vt:lpstr>
      <vt:lpstr>PSLF (Public Service Loan Forgiveness)</vt:lpstr>
      <vt:lpstr>Public Service Loan Forgiveness</vt:lpstr>
      <vt:lpstr>Postpone Payment</vt:lpstr>
      <vt:lpstr>Consolidation</vt:lpstr>
      <vt:lpstr>Benefits of Consolidating</vt:lpstr>
      <vt:lpstr>Federal Loan Consolidation</vt:lpstr>
      <vt:lpstr>Resources:</vt:lpstr>
      <vt:lpstr>Contact Information</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dc:title>
  <dc:creator>jlewis51</dc:creator>
  <cp:lastModifiedBy>Janice Maddox</cp:lastModifiedBy>
  <cp:revision>108</cp:revision>
  <dcterms:created xsi:type="dcterms:W3CDTF">2010-08-09T13:14:24Z</dcterms:created>
  <dcterms:modified xsi:type="dcterms:W3CDTF">2014-08-15T02:49:04Z</dcterms:modified>
</cp:coreProperties>
</file>