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404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4" r:id="rId11"/>
    <p:sldId id="415" r:id="rId12"/>
    <p:sldId id="417" r:id="rId13"/>
    <p:sldId id="416" r:id="rId14"/>
    <p:sldId id="418" r:id="rId15"/>
    <p:sldId id="430" r:id="rId16"/>
    <p:sldId id="431" r:id="rId17"/>
    <p:sldId id="419" r:id="rId18"/>
    <p:sldId id="420" r:id="rId19"/>
    <p:sldId id="421" r:id="rId20"/>
    <p:sldId id="432" r:id="rId21"/>
    <p:sldId id="422" r:id="rId22"/>
    <p:sldId id="423" r:id="rId23"/>
    <p:sldId id="424" r:id="rId24"/>
    <p:sldId id="425" r:id="rId25"/>
    <p:sldId id="433" r:id="rId26"/>
    <p:sldId id="426" r:id="rId27"/>
    <p:sldId id="428" r:id="rId28"/>
    <p:sldId id="429" r:id="rId29"/>
    <p:sldId id="434" r:id="rId30"/>
    <p:sldId id="435" r:id="rId31"/>
    <p:sldId id="436" r:id="rId32"/>
    <p:sldId id="437" r:id="rId33"/>
    <p:sldId id="394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546"/>
    <a:srgbClr val="F8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/>
    <p:restoredTop sz="94694"/>
  </p:normalViewPr>
  <p:slideViewPr>
    <p:cSldViewPr snapToGrid="0" snapToObjects="1">
      <p:cViewPr varScale="1">
        <p:scale>
          <a:sx n="100" d="100"/>
          <a:sy n="100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EF19A-75AE-4A4A-8329-DBB0ACBE1B60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F2010-BF38-1145-B156-91EE4EE31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0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34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31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134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721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58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0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46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9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082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30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09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968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408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325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31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565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48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496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53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781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90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20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739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604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334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52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9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0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1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60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65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60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7BD7A-3425-4141-AE61-34BCDC90F0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9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A258E-4640-F446-A834-81ED197BA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57D31-F697-DD41-9E49-BB7FC1867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68CED-8ABF-2144-B834-91C5545D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3B5A3-69E2-9544-956A-FCD09CC9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3BD4F-1432-2042-BF07-AC6EC68B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125D-0A10-9B47-AC28-B098420D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0FE372-8CDB-964D-84F3-492CA1B0F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E82F5-FFBD-B847-9881-EEAB8571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67693-A18F-8943-A02C-398F384F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4CB2A-1059-E342-A0AE-198A66F6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6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876A72-C198-9146-8050-41DEA5D1A0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A412-9939-C54D-9CF9-2BA9AE089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4CE44-0F7F-B24F-A5DC-0F1B3AC4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35AB2-A03F-8647-8299-6B6A85155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851D4-704A-B148-AC66-9B1019E3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6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663A-FA8B-0844-863B-48569CF26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12BC1-DD00-3640-8702-09B15C698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F9527-362D-6C4F-BF07-D4C765C5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4CE8D-7937-C140-A19D-3077188B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60BCF-600B-5E4D-A0B8-7BD278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4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48EDC-A5C8-5744-900E-49234A393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86D5B-5D05-0345-A788-2A64AE8C8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BAB86-47AC-D54F-8796-1CC984B92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A659B-5E40-2C4B-96BF-8F006E15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E8F92-2D66-FC48-BD8D-520C5CD0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6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B5FD-E28F-CB47-918D-EC0261D3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DB0C9-0F07-8444-BFC2-426CA4E8A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28340-E236-1B45-ADA8-D1BE2E325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A44AA-24CA-3D47-A7BC-1540A2D59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4C03-918D-4447-9327-8E16EB051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D87766-2854-7E45-A409-A55970CC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93B94-F310-2F48-94CE-9B3B6D9D8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FB4B9-9DF0-1746-BA9C-17EDECD80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E92BD-C73E-0441-8940-3E071A55A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2B6A6-78C2-A749-9529-FF6A86F84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1F96A-6BD2-474D-919C-4A5F2AF0EF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56F1D-FC26-B64D-B10D-4F60AA149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673D8C-9BF6-CC4B-A519-C0098C806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DB4628-983F-A64D-8380-6815F49C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8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0D5CF-07E6-3245-AC83-9227EE68E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B682B-69D9-3A4D-B4A7-A7790AAE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5473B-8BB0-B74A-ADBE-0DF3AF3E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1D23D-A694-D74A-9717-EE99C200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8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A5FE4-67F6-EC44-A89F-091BFA02D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421E79-39BA-0B48-A8D1-68375383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819B4-93F4-6E46-8BDF-88FDEC12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8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9959C-B33F-D64E-8C46-8CFBEA860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8C793-6B46-8342-AF0A-D5BCA4FF7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E3184-B0AC-F84F-A1C9-E93DF8BB9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9A286-078D-8E42-8A6B-6D84DF00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EEE2C-FE2D-FF41-AE6F-71AF5944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6557E-7008-584C-8841-672A5E0F8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7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F275-B13F-184F-A1FC-DAC54A0F8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7D0F81-D595-3544-9053-21D2EC0E6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51DCE-A7CC-3A40-A14E-491F62457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C903F1-86F6-8E4A-9815-90432DB81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77AF8-CC1B-C64C-BD23-662D9ADE3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E357F-8281-1B49-B9AB-CBB8B8F8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4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CB094F-3EDD-DE4D-AF38-99D036778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F8CAC-61EF-464F-933D-A5E01A31C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C9EA2-75E6-1B47-AE04-C5E2B9EC1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A33DA-5D99-0745-83BF-ED7A643DBD81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D7383-2584-5B44-B23D-FF166DA77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69682-33F9-C947-8F19-F697FB16DB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8CBB5-6DC3-D142-816C-8BDE55B0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1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tudentaid.gov/manage-loans/repayment/pla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tudentaid.gov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tudentaid.gov/app/launchConsolidation.action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udentaid.gov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ransunion.com/" TargetMode="External"/><Relationship Id="rId5" Type="http://schemas.openxmlformats.org/officeDocument/2006/relationships/hyperlink" Target="http://www.experian.com/" TargetMode="External"/><Relationship Id="rId4" Type="http://schemas.openxmlformats.org/officeDocument/2006/relationships/hyperlink" Target="http://www.equifax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annualcreditreport.com/index.action" TargetMode="External"/><Relationship Id="rId4" Type="http://schemas.openxmlformats.org/officeDocument/2006/relationships/hyperlink" Target="https://www.creditkarma.com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martaboutmoney.org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uthsc.edu/finaid/flight/index.php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maddox9@uthsc.edu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tudentaid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7EB2-D28A-9F44-8ED1-F19BBAB90D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185013-7313-5549-9A0E-49F93BE9C7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BD0D61-0255-CD4E-9D9D-1BDDB3960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FE00B5-EC06-6F42-9DCC-2CC80AD4F825}"/>
              </a:ext>
            </a:extLst>
          </p:cNvPr>
          <p:cNvSpPr txBox="1"/>
          <p:nvPr/>
        </p:nvSpPr>
        <p:spPr>
          <a:xfrm>
            <a:off x="1177187" y="3853678"/>
            <a:ext cx="983762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593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FLIGHT</a:t>
            </a:r>
            <a:endParaRPr lang="en-US" sz="7200" b="1" dirty="0">
              <a:solidFill>
                <a:srgbClr val="F593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solidFill>
                  <a:srgbClr val="F8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inancial </a:t>
            </a:r>
            <a:r>
              <a:rPr lang="en-US" sz="3200" dirty="0">
                <a:solidFill>
                  <a:srgbClr val="F8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iteracy </a:t>
            </a:r>
            <a:r>
              <a:rPr lang="en-US" sz="3200" dirty="0">
                <a:solidFill>
                  <a:srgbClr val="F8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nformation for </a:t>
            </a:r>
            <a:r>
              <a:rPr lang="en-US" sz="3200" dirty="0">
                <a:solidFill>
                  <a:srgbClr val="F8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raduate/Professional </a:t>
            </a:r>
            <a:r>
              <a:rPr lang="en-US" sz="3200" dirty="0">
                <a:solidFill>
                  <a:srgbClr val="F8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ealth </a:t>
            </a:r>
            <a:r>
              <a:rPr lang="en-US" sz="3200" dirty="0">
                <a:solidFill>
                  <a:srgbClr val="F8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tudents of </a:t>
            </a:r>
            <a:r>
              <a:rPr lang="en-US" sz="3200" dirty="0">
                <a:solidFill>
                  <a:srgbClr val="F894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oday</a:t>
            </a:r>
          </a:p>
        </p:txBody>
      </p:sp>
    </p:spTree>
    <p:extLst>
      <p:ext uri="{BB962C8B-B14F-4D97-AF65-F5344CB8AC3E}">
        <p14:creationId xmlns:p14="http://schemas.microsoft.com/office/powerpoint/2010/main" val="687184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Accept your Financial Aid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To view your awards, follow these 5 steps: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US" sz="20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Login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Banner Self-Service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Click on </a:t>
            </a:r>
            <a:r>
              <a:rPr lang="en-US" sz="20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Aid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Next, click on </a:t>
            </a:r>
            <a:r>
              <a:rPr lang="en-US" sz="20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Award for Aid year and </a:t>
            </a:r>
            <a:r>
              <a:rPr lang="en-US" sz="20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year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</a:t>
            </a:r>
            <a:r>
              <a:rPr lang="en-US" sz="20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Terms and Conditions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Lastly, click on </a:t>
            </a:r>
            <a:r>
              <a:rPr lang="en-US" sz="20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 Award Offer</a:t>
            </a:r>
          </a:p>
        </p:txBody>
      </p:sp>
    </p:spTree>
    <p:extLst>
      <p:ext uri="{BB962C8B-B14F-4D97-AF65-F5344CB8AC3E}">
        <p14:creationId xmlns:p14="http://schemas.microsoft.com/office/powerpoint/2010/main" val="346669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Student Loan Servicer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Bullet Point #2 Goes Here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Start by going to the National Student Loan Data System.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Click on “Financial Aid Review.”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Accept the terms and conditions.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Login with your FSA ID.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Once you login, you will see a summary of all your loan data. </a:t>
            </a:r>
          </a:p>
        </p:txBody>
      </p:sp>
    </p:spTree>
    <p:extLst>
      <p:ext uri="{BB962C8B-B14F-4D97-AF65-F5344CB8AC3E}">
        <p14:creationId xmlns:p14="http://schemas.microsoft.com/office/powerpoint/2010/main" val="419546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8055331" y="1255105"/>
            <a:ext cx="40172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Click on the numbers in the blue boxes to see details about each loan.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At the bottom of page, you will see box labeled “Servicer/Lender/</a:t>
            </a:r>
            <a:b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Guaranty/Agency/ED Servicer Information.”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The company to the right of the label “Current ED servicer” is your student load servicer.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NSLDS Annotated">
            <a:extLst>
              <a:ext uri="{FF2B5EF4-FFF2-40B4-BE49-F238E27FC236}">
                <a16:creationId xmlns:a16="http://schemas.microsoft.com/office/drawing/2014/main" id="{5F147380-849D-3A46-BBB0-C34829B8C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23" y="1255105"/>
            <a:ext cx="7764708" cy="502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327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BA8D4EC2-7CD5-324B-AF2E-4035515C9C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700" y="914400"/>
            <a:ext cx="8610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44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5609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Origination Fee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Definition of Origination Fee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amount, usually calculated as a percentage of a loan, which a loan servicer charges 	for processing your application. 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Example: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E810BFD-774C-BF42-AB64-CF23D5081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725383"/>
              </p:ext>
            </p:extLst>
          </p:nvPr>
        </p:nvGraphicFramePr>
        <p:xfrm>
          <a:off x="1247775" y="3552825"/>
          <a:ext cx="8401050" cy="3116325"/>
        </p:xfrm>
        <a:graphic>
          <a:graphicData uri="http://schemas.openxmlformats.org/drawingml/2006/table">
            <a:tbl>
              <a:tblPr firstRow="1" firstCol="1" bandRow="1"/>
              <a:tblGrid>
                <a:gridCol w="3287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6062">
                <a:tc rowSpan="2">
                  <a:txBody>
                    <a:bodyPr/>
                    <a:lstStyle/>
                    <a:p>
                      <a:r>
                        <a:rPr lang="en-US" dirty="0"/>
                        <a:t>Direct Subsidized Loans and Direct Unsubsidized Loans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On or after 10/1/20 and before 10/1/21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 1.057%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On or after 10/1/19 and before 10/1/20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69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 1.059%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69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903">
                <a:tc rowSpan="2">
                  <a:txBody>
                    <a:bodyPr/>
                    <a:lstStyle/>
                    <a:p>
                      <a:r>
                        <a:rPr lang="en-US" dirty="0"/>
                        <a:t>Direct PLUS Loans</a:t>
                      </a:r>
                    </a:p>
                  </a:txBody>
                  <a:tcPr marL="0" marR="0" marT="0" marB="0" anchor="ctr"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On or after 10/1/20 and before 10/1/21</a:t>
                      </a:r>
                    </a:p>
                  </a:txBody>
                  <a:tcPr marL="0" marR="0" marT="0" marB="0" anchor="ctr"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69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 4.228%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69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7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n-lt"/>
                          <a:cs typeface="Arial" panose="020B0604020202020204" pitchFamily="34" charset="0"/>
                        </a:rPr>
                        <a:t>On or after 10/1/19 and before 10/1/20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69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n-lt"/>
                        </a:rPr>
                        <a:t> 4.236%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69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00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Accrued Interest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Accrued Interest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amount of loan interest that is accruing while you are in-school, but has </a:t>
            </a:r>
            <a:r>
              <a:rPr lang="en-US" sz="20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yet 	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paid to the lender by the borrower.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Capitalization</a:t>
            </a: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unpaid, accumulated interest to the principal balance of your loan. Capitalization 	increases the total cost of your loan. </a:t>
            </a:r>
          </a:p>
        </p:txBody>
      </p:sp>
    </p:spTree>
    <p:extLst>
      <p:ext uri="{BB962C8B-B14F-4D97-AF65-F5344CB8AC3E}">
        <p14:creationId xmlns:p14="http://schemas.microsoft.com/office/powerpoint/2010/main" val="4257923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E86C75-4D02-E448-8969-70CACCAF5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522A5-69B2-7A49-A7F1-A1ED31AB426D}"/>
              </a:ext>
            </a:extLst>
          </p:cNvPr>
          <p:cNvSpPr txBox="1"/>
          <p:nvPr/>
        </p:nvSpPr>
        <p:spPr>
          <a:xfrm>
            <a:off x="1493520" y="3013501"/>
            <a:ext cx="9204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REPAYMENT PLANS</a:t>
            </a:r>
          </a:p>
        </p:txBody>
      </p:sp>
    </p:spTree>
    <p:extLst>
      <p:ext uri="{BB962C8B-B14F-4D97-AF65-F5344CB8AC3E}">
        <p14:creationId xmlns:p14="http://schemas.microsoft.com/office/powerpoint/2010/main" val="671319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Loan Repayment Options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CCEC5730-A437-1646-B082-23816D9D8D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067" y="1934546"/>
            <a:ext cx="8905419" cy="45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159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Loan Repayment Options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65C75D-D7E0-214B-9974-929410998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28693"/>
              </p:ext>
            </p:extLst>
          </p:nvPr>
        </p:nvGraphicFramePr>
        <p:xfrm>
          <a:off x="679620" y="2050998"/>
          <a:ext cx="10294284" cy="3225423"/>
        </p:xfrm>
        <a:graphic>
          <a:graphicData uri="http://schemas.openxmlformats.org/drawingml/2006/table">
            <a:tbl>
              <a:tblPr/>
              <a:tblGrid>
                <a:gridCol w="3431428">
                  <a:extLst>
                    <a:ext uri="{9D8B030D-6E8A-4147-A177-3AD203B41FA5}">
                      <a16:colId xmlns:a16="http://schemas.microsoft.com/office/drawing/2014/main" val="2023540786"/>
                    </a:ext>
                  </a:extLst>
                </a:gridCol>
                <a:gridCol w="3431428">
                  <a:extLst>
                    <a:ext uri="{9D8B030D-6E8A-4147-A177-3AD203B41FA5}">
                      <a16:colId xmlns:a16="http://schemas.microsoft.com/office/drawing/2014/main" val="3445119914"/>
                    </a:ext>
                  </a:extLst>
                </a:gridCol>
                <a:gridCol w="3431428">
                  <a:extLst>
                    <a:ext uri="{9D8B030D-6E8A-4147-A177-3AD203B41FA5}">
                      <a16:colId xmlns:a16="http://schemas.microsoft.com/office/drawing/2014/main" val="2634268341"/>
                    </a:ext>
                  </a:extLst>
                </a:gridCol>
              </a:tblGrid>
              <a:tr h="1407318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Income Contingent (ICR) (Direct Loans only)</a:t>
                      </a:r>
                    </a:p>
                  </a:txBody>
                  <a:tcPr marL="36437" marR="36437" marT="36437" marB="36437">
                    <a:lnL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6E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Monthly payments based on income (20% of discretionary income.) After 25 years of qualifying monthly payments the remaining loan balance is forgiven.</a:t>
                      </a:r>
                    </a:p>
                  </a:txBody>
                  <a:tcPr marL="36437" marR="36437" marT="36437" marB="36437">
                    <a:lnL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6E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Borrower must have a financial hardship and qualify. Borrower has lower monthly payments but pays more interest.</a:t>
                      </a:r>
                    </a:p>
                  </a:txBody>
                  <a:tcPr marL="36437" marR="36437" marT="36437" marB="36437">
                    <a:lnL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6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822063"/>
                  </a:ext>
                </a:extLst>
              </a:tr>
              <a:tr h="1780949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 As You Earn (Direct Loans only)</a:t>
                      </a:r>
                    </a:p>
                  </a:txBody>
                  <a:tcPr marL="36437" marR="36437" marT="36437" marB="36437">
                    <a:lnL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6E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Monthly payments based on income (10% of discretionary income.) After 20 years of qualifying monthly payments the remaining loan balance is forgiven.</a:t>
                      </a:r>
                    </a:p>
                  </a:txBody>
                  <a:tcPr marL="36437" marR="36437" marT="36437" marB="36437">
                    <a:lnL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6EA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Borrower must have a financial hardship and qualify. Must have been new borrower as of 10/1/07 and received a disbursement after 10/1/11.</a:t>
                      </a:r>
                    </a:p>
                  </a:txBody>
                  <a:tcPr marL="36437" marR="36437" marT="36437" marB="36437">
                    <a:lnL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4B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6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273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10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424595" y="1220703"/>
            <a:ext cx="110389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Estimate Payment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The Loan Simulator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Estimates their eligibility for all repayment plans, including income-driven plans.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Provides a comparison of estimated monthly payment amounts for all federal 		student loan repayment plans.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https://studentaid.gov/manage-loans/repayment/plans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21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Take FLIGHT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Financial Literacy is vital for an individuals’ professional and personal growth</a:t>
            </a:r>
            <a:endParaRPr lang="en-US" sz="20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FLIGHT helps postsecondary students use knowledge and skills to make good 	decisions related to budgeting, borrowing, and repayment strategies. 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FLIGHT is the ability to: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Understand Money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Initiate clear information financial decisions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Save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Manage and protect one’s finances</a:t>
            </a:r>
          </a:p>
        </p:txBody>
      </p:sp>
    </p:spTree>
    <p:extLst>
      <p:ext uri="{BB962C8B-B14F-4D97-AF65-F5344CB8AC3E}">
        <p14:creationId xmlns:p14="http://schemas.microsoft.com/office/powerpoint/2010/main" val="247799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E86C75-4D02-E448-8969-70CACCAF5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522A5-69B2-7A49-A7F1-A1ED31AB426D}"/>
              </a:ext>
            </a:extLst>
          </p:cNvPr>
          <p:cNvSpPr txBox="1"/>
          <p:nvPr/>
        </p:nvSpPr>
        <p:spPr>
          <a:xfrm>
            <a:off x="1493520" y="3013501"/>
            <a:ext cx="920496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PUBLIC SERVICE </a:t>
            </a:r>
          </a:p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LOAN FORGIVENESS</a:t>
            </a:r>
          </a:p>
        </p:txBody>
      </p:sp>
    </p:spTree>
    <p:extLst>
      <p:ext uri="{BB962C8B-B14F-4D97-AF65-F5344CB8AC3E}">
        <p14:creationId xmlns:p14="http://schemas.microsoft.com/office/powerpoint/2010/main" val="3183411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Public Service Loan Forgiveness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PSLF Program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The program encourages individuals to enter and continue to work full time in a 		public service jobs.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Under this program, borrowers may qualify for forgiveness of the remaining 		balance of their Direct Loans if the borrower: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-	Makes 120 separate, full monthly payments, under one or more 				specified repayment plans (IBR and PAYE).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-	Is employed full time at a public service organization while 				making the 120 required payments, when requesting 					forgiveness and when forgiveness is granted.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Complete the Employment Certification Form (Very Important)</a:t>
            </a:r>
          </a:p>
        </p:txBody>
      </p:sp>
    </p:spTree>
    <p:extLst>
      <p:ext uri="{BB962C8B-B14F-4D97-AF65-F5344CB8AC3E}">
        <p14:creationId xmlns:p14="http://schemas.microsoft.com/office/powerpoint/2010/main" val="1907037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Public Service Loan Forgiveness 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Eligible public service includes: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Service in a position in AmeriCorps or the Peace Corps.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Local, State, Federal or Tribal government position.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Employment, in any position, by any other public service organization.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A non profit organization under 501 (c )(3) of the Internal Revenue Code that is 		exempt from taxation under Section 501(a) of the Internal Revenue Code.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Employment must meet the definition of “full-time”</a:t>
            </a: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“Full-time” generally means the borrower is working an average of at least 30 hours per 	week or the number of hours the employer considers full time.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PSLF Help Tool and Q &amp; A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at </a:t>
            </a:r>
            <a:r>
              <a:rPr lang="en-US" altLang="en-US" sz="2000" u="sng" kern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https://studentaid.gov/</a:t>
            </a:r>
            <a:endParaRPr lang="en-US" altLang="en-US" sz="2000" u="sng" kern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342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Consolidation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Direct Consolidation Loan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you to consolidate multiple federal education loans into one loan at no cost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to you.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If you have multiple student loans you may be able to combine them into one 		loan with a fixed interest rate based on the average of interest rates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being consolidated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There is no application fee to complete a Direct Consolidation Loan application.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Direct Consolidation Loan Application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8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Postpone Payment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Deferment or Forbearance 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you to temporarily postpone or reduce your federal student loan payments.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Postponing or reducing your payments may help you avoid default.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Allows you to stop making payments or reduce your monthly payment for up to 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12 months.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Interest</a:t>
            </a: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 will continue to accrue on your subsidized and unsubsidized loans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(including all PLUS loans).</a:t>
            </a:r>
          </a:p>
        </p:txBody>
      </p:sp>
    </p:spTree>
    <p:extLst>
      <p:ext uri="{BB962C8B-B14F-4D97-AF65-F5344CB8AC3E}">
        <p14:creationId xmlns:p14="http://schemas.microsoft.com/office/powerpoint/2010/main" val="7962884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E86C75-4D02-E448-8969-70CACCAF5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522A5-69B2-7A49-A7F1-A1ED31AB426D}"/>
              </a:ext>
            </a:extLst>
          </p:cNvPr>
          <p:cNvSpPr txBox="1"/>
          <p:nvPr/>
        </p:nvSpPr>
        <p:spPr>
          <a:xfrm>
            <a:off x="1493520" y="3013501"/>
            <a:ext cx="9204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CREDIT BUREAUS AND FICO SCORES</a:t>
            </a:r>
          </a:p>
        </p:txBody>
      </p:sp>
    </p:spTree>
    <p:extLst>
      <p:ext uri="{BB962C8B-B14F-4D97-AF65-F5344CB8AC3E}">
        <p14:creationId xmlns:p14="http://schemas.microsoft.com/office/powerpoint/2010/main" val="3321953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 a Nutshell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Fair Isaac Corporation or FICO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reates a variety of credit scores for use by lenders, credit card issuers and </a:t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other creditors.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FICO Score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Ranges from 300 to 850.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Affects whether your credit application gets accepted and rates you are offered.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Ex: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Graduate PLUS Loans</a:t>
            </a:r>
          </a:p>
        </p:txBody>
      </p:sp>
    </p:spTree>
    <p:extLst>
      <p:ext uri="{BB962C8B-B14F-4D97-AF65-F5344CB8AC3E}">
        <p14:creationId xmlns:p14="http://schemas.microsoft.com/office/powerpoint/2010/main" val="3740713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FICO Credit Scores – It Matters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2327C1A-F13C-A647-95EE-237FBB8D4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7" t="3214" r="10011" b="8583"/>
          <a:stretch>
            <a:fillRect/>
          </a:stretch>
        </p:blipFill>
        <p:spPr bwMode="auto">
          <a:xfrm>
            <a:off x="966678" y="2109917"/>
            <a:ext cx="6991073" cy="4293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516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Credit with Graduate Plus Loan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Allows students to borrow up to their cost of attendance minus any other financial assistance (loans, scholarships and federal work study).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Requires a credit check as part of the application process. 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A student cannot have any adverse credit history.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 an endorser</a:t>
            </a:r>
            <a:endParaRPr lang="en-US" sz="20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Your credit is evaluated every time you request a new PLUS Loan 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 days</a:t>
            </a:r>
            <a:endParaRPr lang="en-US" sz="2000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Apply at </a:t>
            </a:r>
            <a:r>
              <a:rPr lang="en-US" sz="24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http://www.studentaid.gov/</a:t>
            </a:r>
            <a:endParaRPr lang="en-US" sz="2400" b="1" dirty="0">
              <a:solidFill>
                <a:srgbClr val="02554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059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Credit Bureaus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Equifax</a:t>
            </a:r>
            <a:endParaRPr lang="en-US" sz="20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http://www.equifax.com/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800-685-1111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Experian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www.experian.com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888-397-3742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Transunion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http://www.transunion.com/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 800-888-4213</a:t>
            </a:r>
          </a:p>
        </p:txBody>
      </p:sp>
    </p:spTree>
    <p:extLst>
      <p:ext uri="{BB962C8B-B14F-4D97-AF65-F5344CB8AC3E}">
        <p14:creationId xmlns:p14="http://schemas.microsoft.com/office/powerpoint/2010/main" val="18445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1047381"/>
            <a:ext cx="1103890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Gold Standard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Create a personal budget/spending limitations.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Creating an account with student loan servicer.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Knowing your total loan amount and estimated standard and extended monthly 		payments.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Understanding the Federal Public Service Loan Forgiveness Program.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Understanding Income Base Repayment plans.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Attend all FLIGHT presentations each school year.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Reading an article related to personal finance every week.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Pulling a copy of your credit report each school year at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Credit Karma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Annual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Credit Report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Filing your FAFSA by March 15</a:t>
            </a:r>
            <a:r>
              <a:rPr lang="en-US" sz="20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each school year.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Liking the FLIGHT Facebook page.</a:t>
            </a:r>
          </a:p>
          <a:p>
            <a:pPr>
              <a:spcAft>
                <a:spcPts val="600"/>
              </a:spcAf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spcAft>
                <a:spcPts val="1200"/>
              </a:spcAft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7137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Financial Management Tips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Place total disbursement (refund) in a savings account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Transfer funds to yourself as needed (checking account)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Pay your bills on time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Keep balances low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Talk to your FAO with any questions you have.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24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24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www.smartaboutmoney.org</a:t>
            </a:r>
            <a:r>
              <a:rPr lang="en-US" sz="24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review tips on saving money.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027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Resources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Financial Literacy Website</a:t>
            </a:r>
          </a:p>
          <a:p>
            <a:pPr marL="109728" indent="0">
              <a:buNone/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http://www.uthsc.edu/finaid/flight/index.php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Facebook Page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UTHSC Flight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Financial Literacy Library </a:t>
            </a: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Located in the One-Stop-Shop (OSS).</a:t>
            </a:r>
          </a:p>
        </p:txBody>
      </p:sp>
    </p:spTree>
    <p:extLst>
      <p:ext uri="{BB962C8B-B14F-4D97-AF65-F5344CB8AC3E}">
        <p14:creationId xmlns:p14="http://schemas.microsoft.com/office/powerpoint/2010/main" val="2301732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Contact Information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Janice G. Maddox, MBA</a:t>
            </a:r>
          </a:p>
          <a:p>
            <a:r>
              <a:rPr lang="en-US" sz="3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Coordinator, Financial Literacy </a:t>
            </a:r>
          </a:p>
          <a:p>
            <a:r>
              <a:rPr lang="en-US" sz="3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Stop Shop, Suite 105</a:t>
            </a:r>
          </a:p>
          <a:p>
            <a:r>
              <a:rPr lang="en-US" sz="3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901.448.1601</a:t>
            </a:r>
          </a:p>
          <a:p>
            <a:r>
              <a:rPr lang="en-US" sz="3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jmaddox9@uthsc.edu</a:t>
            </a:r>
            <a:endParaRPr lang="en-US" sz="30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Skype: Janice.maddox3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061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8760F1-7420-8D4B-9E1E-03990AD626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DDBA08-01FC-3347-9708-93A840F684FD}"/>
              </a:ext>
            </a:extLst>
          </p:cNvPr>
          <p:cNvSpPr txBox="1"/>
          <p:nvPr/>
        </p:nvSpPr>
        <p:spPr>
          <a:xfrm>
            <a:off x="1493520" y="2056269"/>
            <a:ext cx="9204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28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Personal Budgeting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Establish a budget and stick with it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Distinguish between necessities and wants</a:t>
            </a:r>
          </a:p>
          <a:p>
            <a:pPr>
              <a:spcAft>
                <a:spcPts val="1200"/>
              </a:spcAft>
            </a:pP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Pay bills on time so that you can avoid late fees</a:t>
            </a:r>
            <a:b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Control or limit the use of credit cards</a:t>
            </a:r>
          </a:p>
          <a:p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working on your budgeting skills now, you will know exactly what you can afford in 	the future.</a:t>
            </a:r>
          </a:p>
          <a:p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0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6549" y="1146772"/>
            <a:ext cx="1103890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Creating Your Budget 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Make a list of your values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Determine your income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Figure your available income (Refund or Net Pay)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Determine your expenses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Where is money really going?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Fixed Expenses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rent, auto, utilities,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20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Variable Expenses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food, clothing, entertainment, expenses that vary month to month</a:t>
            </a:r>
            <a:endParaRPr lang="en-US" sz="20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Quarterly, Semi-Annually or Yearly Expenses</a:t>
            </a: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Download Personal Finance Software Programs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Mint.com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“Crash Course”</a:t>
            </a:r>
            <a:endParaRPr lang="en-US" sz="20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Your expenses should be less than or equal to your total income</a:t>
            </a:r>
          </a:p>
          <a:p>
            <a:r>
              <a:rPr lang="en-US" sz="2400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your income isn’t enough to cover your expenses, adjust your budget and spending by 	deciding which expenses can be reduced.</a:t>
            </a:r>
          </a:p>
        </p:txBody>
      </p:sp>
    </p:spTree>
    <p:extLst>
      <p:ext uri="{BB962C8B-B14F-4D97-AF65-F5344CB8AC3E}">
        <p14:creationId xmlns:p14="http://schemas.microsoft.com/office/powerpoint/2010/main" val="2882072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Budgeting Resources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2400" b="1" dirty="0" err="1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practicalmoneyskills.com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2400" b="1" dirty="0" err="1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mint.com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2400" b="1" dirty="0" err="1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feedthepig.org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2400" b="1" dirty="0" err="1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budgetsimple.com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US" sz="2400" b="1" dirty="0" err="1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saltmoney.org</a:t>
            </a: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FLIGHT</a:t>
            </a:r>
          </a:p>
          <a:p>
            <a:pPr>
              <a:spcAft>
                <a:spcPts val="1200"/>
              </a:spcAf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E86C75-4D02-E448-8969-70CACCAF5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6522A5-69B2-7A49-A7F1-A1ED31AB426D}"/>
              </a:ext>
            </a:extLst>
          </p:cNvPr>
          <p:cNvSpPr txBox="1"/>
          <p:nvPr/>
        </p:nvSpPr>
        <p:spPr>
          <a:xfrm>
            <a:off x="1493520" y="3013501"/>
            <a:ext cx="9204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STUDENT LOAN HISTORY</a:t>
            </a:r>
          </a:p>
        </p:txBody>
      </p:sp>
    </p:spTree>
    <p:extLst>
      <p:ext uri="{BB962C8B-B14F-4D97-AF65-F5344CB8AC3E}">
        <p14:creationId xmlns:p14="http://schemas.microsoft.com/office/powerpoint/2010/main" val="92376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Loan History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National Student Loan Data System (NSLDS)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U.S Department of Education’s (ED’s) central database for student aid.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Receives data from schools, guaranty agencies, the Direct Loan program and 		other Department of ED Programs.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	Centralized, integrated view of Title IV loans and grants.</a:t>
            </a:r>
          </a:p>
        </p:txBody>
      </p:sp>
    </p:spTree>
    <p:extLst>
      <p:ext uri="{BB962C8B-B14F-4D97-AF65-F5344CB8AC3E}">
        <p14:creationId xmlns:p14="http://schemas.microsoft.com/office/powerpoint/2010/main" val="266503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08F8A-4662-9B4C-BE51-0AF88738A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AFBCD3-4E73-FB4F-9983-432B38BDDD55}"/>
              </a:ext>
            </a:extLst>
          </p:cNvPr>
          <p:cNvSpPr txBox="1"/>
          <p:nvPr/>
        </p:nvSpPr>
        <p:spPr>
          <a:xfrm>
            <a:off x="572877" y="1226285"/>
            <a:ext cx="1103890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rgbClr val="F5933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National Student Loan Data System (NSLDS)</a:t>
            </a: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View your federal student aid history</a:t>
            </a:r>
          </a:p>
          <a:p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Get your loan servicer’s contact information</a:t>
            </a:r>
          </a:p>
          <a:p>
            <a:pPr>
              <a:spcAft>
                <a:spcPts val="600"/>
              </a:spcAft>
            </a:pP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Download your federal student aid history into a text file using the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MyStudentData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Download</a:t>
            </a: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</a:t>
            </a:r>
          </a:p>
          <a:p>
            <a:pPr>
              <a:spcAft>
                <a:spcPts val="600"/>
              </a:spcAft>
            </a:pP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 Establish an online account with Loan Servicing to track your loan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A61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history</a:t>
            </a:r>
          </a:p>
          <a:p>
            <a:pPr>
              <a:spcAft>
                <a:spcPts val="600"/>
              </a:spcAft>
            </a:pP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Visit </a:t>
            </a:r>
            <a:r>
              <a:rPr lang="en-US" sz="24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https://studentaid.gov/</a:t>
            </a:r>
            <a:r>
              <a:rPr lang="en-US" sz="2400" b="1" dirty="0">
                <a:solidFill>
                  <a:srgbClr val="0255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more information</a:t>
            </a:r>
          </a:p>
          <a:p>
            <a:pPr>
              <a:spcAft>
                <a:spcPts val="600"/>
              </a:spcAft>
            </a:pPr>
            <a:endParaRPr lang="en-US" sz="2400" b="1" dirty="0">
              <a:solidFill>
                <a:srgbClr val="0A61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10084</TotalTime>
  <Words>669</Words>
  <Application>Microsoft Office PowerPoint</Application>
  <PresentationFormat>Widescreen</PresentationFormat>
  <Paragraphs>260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Morgan, Mallory L</dc:creator>
  <cp:lastModifiedBy>Maddox, Janice G</cp:lastModifiedBy>
  <cp:revision>43</cp:revision>
  <dcterms:created xsi:type="dcterms:W3CDTF">2019-04-11T14:49:39Z</dcterms:created>
  <dcterms:modified xsi:type="dcterms:W3CDTF">2020-10-01T20:56:26Z</dcterms:modified>
</cp:coreProperties>
</file>