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8" r:id="rId3"/>
    <p:sldId id="257" r:id="rId4"/>
    <p:sldId id="258" r:id="rId5"/>
    <p:sldId id="259" r:id="rId6"/>
    <p:sldId id="260" r:id="rId7"/>
    <p:sldId id="269" r:id="rId8"/>
    <p:sldId id="280" r:id="rId9"/>
    <p:sldId id="281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2" r:id="rId19"/>
    <p:sldId id="283" r:id="rId20"/>
    <p:sldId id="278" r:id="rId21"/>
    <p:sldId id="279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90" autoAdjust="0"/>
  </p:normalViewPr>
  <p:slideViewPr>
    <p:cSldViewPr>
      <p:cViewPr>
        <p:scale>
          <a:sx n="72" d="100"/>
          <a:sy n="72" d="100"/>
        </p:scale>
        <p:origin x="-798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E9BED-1C9E-4563-85B2-276DEEEA1D10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2C2F0-9555-4F6F-8DA9-3DFCB9EC8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4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5282D95-4D26-4206-8D8B-F19B70BA650E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2D95-4D26-4206-8D8B-F19B70BA650E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2D95-4D26-4206-8D8B-F19B70BA650E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2D95-4D26-4206-8D8B-F19B70BA650E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2D95-4D26-4206-8D8B-F19B70BA650E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2D95-4D26-4206-8D8B-F19B70BA650E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2D95-4D26-4206-8D8B-F19B70BA650E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2D95-4D26-4206-8D8B-F19B70BA650E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2D95-4D26-4206-8D8B-F19B70BA650E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2D95-4D26-4206-8D8B-F19B70BA650E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2D95-4D26-4206-8D8B-F19B70BA650E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5282D95-4D26-4206-8D8B-F19B70BA650E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80EB651-BF2A-4A7A-B03E-8E87746137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fsa.ed.gov/" TargetMode="External"/><Relationship Id="rId2" Type="http://schemas.openxmlformats.org/officeDocument/2006/relationships/hyperlink" Target="http://www.pin.ed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slds.ed.gov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gdobbs1@uthsc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FINANCIAL AID JOURNEY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257800" y="4790327"/>
            <a:ext cx="2286000" cy="865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4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LOAN AMOUNTS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Dependent Undergraduate </a:t>
            </a:r>
            <a:r>
              <a:rPr lang="en-US" sz="1400" dirty="0" smtClean="0"/>
              <a:t>(3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year and beyond)</a:t>
            </a:r>
            <a:endParaRPr lang="en-US" sz="1800" dirty="0" smtClean="0"/>
          </a:p>
          <a:p>
            <a:pPr marL="68580" indent="0">
              <a:buNone/>
            </a:pPr>
            <a:r>
              <a:rPr lang="en-US" dirty="0" smtClean="0"/>
              <a:t>                                             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SUBSIDIZED               </a:t>
            </a:r>
            <a:r>
              <a:rPr lang="en-US" sz="2000" dirty="0" smtClean="0"/>
              <a:t> UNSUBSIDIZED</a:t>
            </a:r>
            <a:r>
              <a:rPr lang="en-US" dirty="0" smtClean="0"/>
              <a:t>                </a:t>
            </a:r>
          </a:p>
          <a:p>
            <a:pPr marL="68580" indent="0">
              <a:buNone/>
            </a:pPr>
            <a:r>
              <a:rPr lang="en-US" dirty="0" smtClean="0"/>
              <a:t>                                           </a:t>
            </a:r>
            <a:endParaRPr lang="en-US" sz="1800" dirty="0" smtClean="0"/>
          </a:p>
          <a:p>
            <a:pPr marL="68580" indent="0">
              <a:buNone/>
            </a:pPr>
            <a:r>
              <a:rPr lang="en-US" dirty="0" smtClean="0"/>
              <a:t>      $5,500			$2,000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19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LOAN AMOUNTS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 Undergraduate &amp; Dependent Student whose parent can’t get PLUS(</a:t>
            </a:r>
            <a:r>
              <a:rPr lang="en-US" sz="1600" dirty="0" smtClean="0"/>
              <a:t>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year and beyond)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     </a:t>
            </a:r>
          </a:p>
          <a:p>
            <a:pPr marL="68580" indent="0">
              <a:buNone/>
            </a:pPr>
            <a:r>
              <a:rPr lang="en-US" u="sng" dirty="0" smtClean="0"/>
              <a:t>   SUBSIDIZED</a:t>
            </a:r>
            <a:r>
              <a:rPr lang="en-US" dirty="0" smtClean="0"/>
              <a:t>		</a:t>
            </a:r>
            <a:r>
              <a:rPr lang="en-US" u="sng" dirty="0" smtClean="0"/>
              <a:t>UNSUBSIDIZED</a:t>
            </a:r>
          </a:p>
          <a:p>
            <a:pPr marL="68580" indent="0">
              <a:buNone/>
            </a:pPr>
            <a:r>
              <a:rPr lang="en-US" dirty="0" smtClean="0"/>
              <a:t>      $5,500                              $7,000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98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GRADUATE &amp; PROFESSIONAL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3200" dirty="0" smtClean="0"/>
              <a:t>UNSUBSIDIZED</a:t>
            </a:r>
          </a:p>
          <a:p>
            <a:pPr marL="68580" indent="0" algn="ctr">
              <a:buNone/>
            </a:pPr>
            <a:r>
              <a:rPr lang="en-US" sz="3200" dirty="0" smtClean="0"/>
              <a:t>$20,500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5089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GRADUATE PLUS LOAN</a:t>
            </a:r>
            <a:br>
              <a:rPr lang="en-US" sz="2800" dirty="0" smtClean="0"/>
            </a:br>
            <a:r>
              <a:rPr lang="en-US" sz="2800" dirty="0" smtClean="0"/>
              <a:t>PARENT PLUS LOAN</a:t>
            </a:r>
            <a:br>
              <a:rPr lang="en-US" sz="2800" dirty="0" smtClean="0"/>
            </a:br>
            <a:r>
              <a:rPr lang="en-US" sz="2800" dirty="0" smtClean="0"/>
              <a:t>ALTERNATIVE/PRIVATE LOAN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Students/Parents may borrow up to their cost of attendance minus other aid awarded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41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2014-15 </a:t>
            </a:r>
            <a:br>
              <a:rPr lang="en-US" dirty="0" smtClean="0"/>
            </a:br>
            <a:r>
              <a:rPr lang="en-US" sz="3600" dirty="0" smtClean="0"/>
              <a:t>Out-of-State Cost of Attendance</a:t>
            </a:r>
            <a:br>
              <a:rPr lang="en-US" sz="3600" dirty="0" smtClean="0"/>
            </a:br>
            <a:r>
              <a:rPr lang="en-US" sz="3600" dirty="0" smtClean="0"/>
              <a:t>Estimate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Tuition                            $30,300</a:t>
            </a:r>
          </a:p>
          <a:p>
            <a:r>
              <a:rPr lang="en-US" dirty="0" smtClean="0"/>
              <a:t>Fees			$  3,350</a:t>
            </a:r>
          </a:p>
          <a:p>
            <a:r>
              <a:rPr lang="en-US" dirty="0" smtClean="0"/>
              <a:t>Books and Supplies      $  1,875</a:t>
            </a:r>
          </a:p>
          <a:p>
            <a:r>
              <a:rPr lang="en-US" u="sng" dirty="0" smtClean="0"/>
              <a:t>Living Expenses             $21,318</a:t>
            </a:r>
          </a:p>
          <a:p>
            <a:r>
              <a:rPr lang="en-US" dirty="0" smtClean="0"/>
              <a:t> Total			$56,843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89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Out-of-State Packaging Example</a:t>
            </a:r>
            <a:br>
              <a:rPr lang="en-US" sz="3200" dirty="0" smtClean="0"/>
            </a:br>
            <a:r>
              <a:rPr lang="en-US" sz="3200" dirty="0" smtClean="0"/>
              <a:t>COA = $56,843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$20,500 Direct Unsubsidized Loan</a:t>
            </a:r>
          </a:p>
          <a:p>
            <a:r>
              <a:rPr lang="en-US" dirty="0" smtClean="0"/>
              <a:t>$28,343 Graduate Plus</a:t>
            </a:r>
          </a:p>
          <a:p>
            <a:r>
              <a:rPr lang="en-US" dirty="0" smtClean="0"/>
              <a:t>$ 4,000 Perkins Loan</a:t>
            </a:r>
          </a:p>
          <a:p>
            <a:r>
              <a:rPr lang="en-US" u="sng" dirty="0" smtClean="0"/>
              <a:t>$ 4,000 Work-Study</a:t>
            </a:r>
          </a:p>
          <a:p>
            <a:r>
              <a:rPr lang="en-US" dirty="0" smtClean="0"/>
              <a:t>$56,843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00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2014-15</a:t>
            </a:r>
            <a:br>
              <a:rPr lang="en-US" sz="3200" dirty="0" smtClean="0"/>
            </a:br>
            <a:r>
              <a:rPr lang="en-US" sz="3200" dirty="0" smtClean="0"/>
              <a:t>In-State Cost of Attendance</a:t>
            </a:r>
            <a:br>
              <a:rPr lang="en-US" sz="3200" dirty="0" smtClean="0"/>
            </a:br>
            <a:r>
              <a:rPr lang="en-US" sz="3200" dirty="0" smtClean="0"/>
              <a:t>Estimate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Tuition			$  7,576</a:t>
            </a:r>
          </a:p>
          <a:p>
            <a:r>
              <a:rPr lang="en-US" dirty="0" smtClean="0"/>
              <a:t>Fees			$  3,403</a:t>
            </a:r>
          </a:p>
          <a:p>
            <a:r>
              <a:rPr lang="en-US" dirty="0" smtClean="0"/>
              <a:t>Books and Supplies	$  1,000</a:t>
            </a:r>
          </a:p>
          <a:p>
            <a:r>
              <a:rPr lang="en-US" u="sng" dirty="0" smtClean="0"/>
              <a:t>Living Expenses 		$19,380</a:t>
            </a:r>
          </a:p>
          <a:p>
            <a:r>
              <a:rPr lang="en-US" dirty="0" smtClean="0"/>
              <a:t>Total			$31,359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477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In-State Packaging Example</a:t>
            </a:r>
            <a:br>
              <a:rPr lang="en-US" dirty="0" smtClean="0"/>
            </a:br>
            <a:r>
              <a:rPr lang="en-US" dirty="0" smtClean="0"/>
              <a:t>COA = $31359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Direct Subsidized Loan	$ 5,500</a:t>
            </a:r>
          </a:p>
          <a:p>
            <a:r>
              <a:rPr lang="en-US" dirty="0" smtClean="0"/>
              <a:t>Direct Unsubsidized		$ 7,000</a:t>
            </a:r>
          </a:p>
          <a:p>
            <a:r>
              <a:rPr lang="en-US" dirty="0" smtClean="0"/>
              <a:t>Pell Grant				$ 5,730</a:t>
            </a:r>
          </a:p>
          <a:p>
            <a:r>
              <a:rPr lang="en-US" dirty="0" smtClean="0"/>
              <a:t>Perkins Loan			$ 4,000</a:t>
            </a:r>
          </a:p>
          <a:p>
            <a:r>
              <a:rPr lang="en-US" dirty="0" smtClean="0"/>
              <a:t>SEOG				$ 2,000</a:t>
            </a:r>
          </a:p>
          <a:p>
            <a:r>
              <a:rPr lang="en-US" dirty="0" smtClean="0"/>
              <a:t>College Work-Study		$ 4,000</a:t>
            </a:r>
          </a:p>
          <a:p>
            <a:r>
              <a:rPr lang="en-US" u="sng" dirty="0" smtClean="0"/>
              <a:t>Private/Alternative Loan	$ 3,129</a:t>
            </a:r>
          </a:p>
          <a:p>
            <a:r>
              <a:rPr lang="en-US" dirty="0" smtClean="0"/>
              <a:t>Total				$31,359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10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2285999" cy="3429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Additional </a:t>
            </a:r>
            <a:br>
              <a:rPr lang="en-US" sz="3200" dirty="0" smtClean="0"/>
            </a:br>
            <a:r>
              <a:rPr lang="en-US" sz="3200" dirty="0" smtClean="0"/>
              <a:t>Funds Request</a:t>
            </a:r>
            <a:endParaRPr lang="en-US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"/>
            <a:ext cx="5687002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855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on One Counseling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scheduled counseling session with your financial aid counselor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gdobbs1\AppData\Local\Microsoft\Windows\Temporary Internet Files\Content.IE5\VO7CF7JO\MC9003472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52800"/>
            <a:ext cx="2590800" cy="287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41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FAFSA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Free Application for Federal Student</a:t>
            </a:r>
          </a:p>
          <a:p>
            <a:r>
              <a:rPr lang="en-US" sz="4000" dirty="0" smtClean="0"/>
              <a:t>Completed for each school year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72164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Applying for Financial Aid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PIN:     </a:t>
            </a:r>
          </a:p>
          <a:p>
            <a:pPr marL="6858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www.pin.ed.gov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FAFSA Application:</a:t>
            </a:r>
          </a:p>
          <a:p>
            <a:pPr marL="68580" indent="0">
              <a:buNone/>
            </a:pPr>
            <a:r>
              <a:rPr lang="en-US" dirty="0" smtClean="0">
                <a:hlinkClick r:id="rId3"/>
              </a:rPr>
              <a:t>www.fafsa.ed.gov</a:t>
            </a:r>
            <a:r>
              <a:rPr lang="en-US" dirty="0" smtClean="0"/>
              <a:t> (School code: 006725)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Loan History:</a:t>
            </a:r>
          </a:p>
          <a:p>
            <a:pPr marL="68580" indent="0">
              <a:buNone/>
            </a:pPr>
            <a:r>
              <a:rPr lang="en-US" dirty="0" smtClean="0">
                <a:hlinkClick r:id="rId4"/>
              </a:rPr>
              <a:t>www.nslds.ed.gov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9973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Gloria Dobbs</a:t>
            </a:r>
          </a:p>
          <a:p>
            <a:pPr marL="68580" indent="0">
              <a:buNone/>
            </a:pPr>
            <a:r>
              <a:rPr lang="en-US" dirty="0" smtClean="0"/>
              <a:t>Financial Aid Counselor</a:t>
            </a:r>
          </a:p>
          <a:p>
            <a:pPr marL="68580" indent="0">
              <a:buNone/>
            </a:pPr>
            <a:r>
              <a:rPr lang="en-US" dirty="0" smtClean="0"/>
              <a:t>College Of Health Professions</a:t>
            </a:r>
          </a:p>
          <a:p>
            <a:pPr marL="68580" indent="0">
              <a:buNone/>
            </a:pPr>
            <a:r>
              <a:rPr lang="en-US" dirty="0" smtClean="0"/>
              <a:t>(901) 448-1472</a:t>
            </a:r>
          </a:p>
          <a:p>
            <a:pPr marL="68580" indent="0">
              <a:buNone/>
            </a:pPr>
            <a:r>
              <a:rPr lang="en-US" dirty="0" smtClean="0">
                <a:hlinkClick r:id="rId2"/>
              </a:rPr>
              <a:t>gdobbs1@uthsc.edu</a:t>
            </a:r>
            <a:r>
              <a:rPr lang="en-US" dirty="0" smtClean="0"/>
              <a:t> </a:t>
            </a:r>
          </a:p>
          <a:p>
            <a:pPr marL="68580" indent="0">
              <a:buNone/>
            </a:pPr>
            <a:r>
              <a:rPr lang="en-US" dirty="0" smtClean="0"/>
              <a:t>Skype: glor.dob90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60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FAFSA</a:t>
            </a:r>
          </a:p>
          <a:p>
            <a:r>
              <a:rPr lang="en-US" dirty="0" smtClean="0"/>
              <a:t>VERIFICATION</a:t>
            </a:r>
          </a:p>
          <a:p>
            <a:r>
              <a:rPr lang="en-US" dirty="0" smtClean="0"/>
              <a:t>CORRECTIONS</a:t>
            </a:r>
          </a:p>
          <a:p>
            <a:r>
              <a:rPr lang="en-US" dirty="0" smtClean="0"/>
              <a:t>MASTER PROMISSORY NOTE</a:t>
            </a:r>
          </a:p>
          <a:p>
            <a:r>
              <a:rPr lang="en-US" dirty="0" smtClean="0"/>
              <a:t>ENTRANCE COUNSELING</a:t>
            </a:r>
          </a:p>
          <a:p>
            <a:r>
              <a:rPr lang="en-US" dirty="0" smtClean="0"/>
              <a:t>ACCEPT AWARD</a:t>
            </a:r>
          </a:p>
          <a:p>
            <a:r>
              <a:rPr lang="en-US" dirty="0" smtClean="0"/>
              <a:t>TUITION/FEES PAID</a:t>
            </a:r>
          </a:p>
          <a:p>
            <a:r>
              <a:rPr lang="en-US" dirty="0" smtClean="0"/>
              <a:t>REFUND DISBURSED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59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VERIFICATION- additional documents are required</a:t>
            </a:r>
          </a:p>
          <a:p>
            <a:r>
              <a:rPr lang="en-US" dirty="0" smtClean="0"/>
              <a:t>CORRECTIONS- student will correct information on application and re-submit to FAFSA</a:t>
            </a:r>
          </a:p>
          <a:p>
            <a:r>
              <a:rPr lang="en-US" dirty="0" smtClean="0"/>
              <a:t>AWARD NOTICE SENT- student will receive an email notice sent to the UTHSC email account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895600" y="1295400"/>
            <a:ext cx="28956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82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MASTER PROMISSORY NOTE-legal document all student loan borrowers must complete promising to repay loan</a:t>
            </a:r>
          </a:p>
          <a:p>
            <a:r>
              <a:rPr lang="en-US" dirty="0" smtClean="0"/>
              <a:t>ENTRANCE COUNSELING- loan information session explaining rights &amp;responsibilities </a:t>
            </a:r>
          </a:p>
          <a:p>
            <a:r>
              <a:rPr lang="en-US" dirty="0" smtClean="0"/>
              <a:t>TUITION/FEES PAID- the date financial aid is applied to student’s account</a:t>
            </a:r>
          </a:p>
          <a:p>
            <a:r>
              <a:rPr lang="en-US" dirty="0" smtClean="0"/>
              <a:t>REFUND DISBURSED- the date excess aid is processed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025422" y="1143000"/>
            <a:ext cx="2841978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80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FINANCIAL AID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Loans</a:t>
            </a:r>
          </a:p>
          <a:p>
            <a:r>
              <a:rPr lang="en-US" dirty="0" smtClean="0"/>
              <a:t>Grants</a:t>
            </a:r>
          </a:p>
          <a:p>
            <a:r>
              <a:rPr lang="en-US" dirty="0" smtClean="0"/>
              <a:t>Scholarships</a:t>
            </a:r>
          </a:p>
          <a:p>
            <a:r>
              <a:rPr lang="en-US" dirty="0" smtClean="0"/>
              <a:t>Cost of Attendance Budgets</a:t>
            </a:r>
          </a:p>
          <a:p>
            <a:r>
              <a:rPr lang="en-US" dirty="0" smtClean="0"/>
              <a:t>Forms</a:t>
            </a:r>
          </a:p>
          <a:p>
            <a:r>
              <a:rPr lang="en-US" dirty="0" smtClean="0"/>
              <a:t>College Work-Study</a:t>
            </a:r>
          </a:p>
          <a:p>
            <a:pPr marL="6858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4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Loans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Subsidized Direct Loan</a:t>
            </a:r>
          </a:p>
          <a:p>
            <a:r>
              <a:rPr lang="en-US" dirty="0" smtClean="0"/>
              <a:t>Unsubsidized Direct Loan</a:t>
            </a:r>
          </a:p>
          <a:p>
            <a:r>
              <a:rPr lang="en-US" dirty="0" smtClean="0"/>
              <a:t>Perkins Loan</a:t>
            </a:r>
          </a:p>
          <a:p>
            <a:r>
              <a:rPr lang="en-US" dirty="0" smtClean="0"/>
              <a:t>Graduate Plus Loan</a:t>
            </a:r>
          </a:p>
          <a:p>
            <a:r>
              <a:rPr lang="en-US" dirty="0" smtClean="0"/>
              <a:t>Parent Plus Loan</a:t>
            </a:r>
          </a:p>
          <a:p>
            <a:r>
              <a:rPr lang="en-US" dirty="0" smtClean="0"/>
              <a:t>Private/Alternative Loan</a:t>
            </a:r>
          </a:p>
        </p:txBody>
      </p:sp>
    </p:spTree>
    <p:extLst>
      <p:ext uri="{BB962C8B-B14F-4D97-AF65-F5344CB8AC3E}">
        <p14:creationId xmlns:p14="http://schemas.microsoft.com/office/powerpoint/2010/main" val="3318484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Pell Grant</a:t>
            </a:r>
          </a:p>
          <a:p>
            <a:r>
              <a:rPr lang="en-US" dirty="0" smtClean="0"/>
              <a:t>Supplemental Educational Opportunity Grant</a:t>
            </a:r>
          </a:p>
          <a:p>
            <a:r>
              <a:rPr lang="en-US" dirty="0" smtClean="0"/>
              <a:t>Tennessee Student Assistance Award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03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Scholarships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Hope Scholarship</a:t>
            </a:r>
          </a:p>
          <a:p>
            <a:r>
              <a:rPr lang="en-US" dirty="0" smtClean="0"/>
              <a:t>Program Specific Scholarship</a:t>
            </a:r>
          </a:p>
          <a:p>
            <a:r>
              <a:rPr lang="en-US" dirty="0" smtClean="0"/>
              <a:t>Private Scholarships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42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HE FINANCIAL AID JOURNEY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FAFSA&amp;quot;&quot;/&gt;&lt;property id=&quot;20307&quot; value=&quot;268&quot;/&gt;&lt;/object&gt;&lt;object type=&quot;3&quot; unique_id=&quot;10005&quot;&gt;&lt;property id=&quot;20148&quot; value=&quot;5&quot;/&gt;&lt;property id=&quot;20300&quot; value=&quot;Slide 3 - &amp;quot;STEPS TO TAKE&amp;quot;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 - &amp;quot; FINANCIAL AID AWARDS&amp;quot;&quot;/&gt;&lt;property id=&quot;20307&quot; value=&quot;260&quot;/&gt;&lt;/object&gt;&lt;object type=&quot;3&quot; unique_id=&quot;10009&quot;&gt;&lt;property id=&quot;20148&quot; value=&quot;5&quot;/&gt;&lt;property id=&quot;20300&quot; value=&quot;Slide 7 - &amp;quot;Types of Loans&amp;quot;&quot;/&gt;&lt;property id=&quot;20307&quot; value=&quot;269&quot;/&gt;&lt;/object&gt;&lt;object type=&quot;3&quot; unique_id=&quot;10010&quot;&gt;&lt;property id=&quot;20148&quot; value=&quot;5&quot;/&gt;&lt;property id=&quot;20300&quot; value=&quot;Slide 8 - &amp;quot;Types of Grants&amp;quot;&quot;/&gt;&lt;property id=&quot;20307&quot; value=&quot;280&quot;/&gt;&lt;/object&gt;&lt;object type=&quot;3&quot; unique_id=&quot;10011&quot;&gt;&lt;property id=&quot;20148&quot; value=&quot;5&quot;/&gt;&lt;property id=&quot;20300&quot; value=&quot;Slide 9 - &amp;quot;Types of Scholarships&amp;quot;&quot;/&gt;&lt;property id=&quot;20307&quot; value=&quot;281&quot;/&gt;&lt;/object&gt;&lt;object type=&quot;3&quot; unique_id=&quot;10012&quot;&gt;&lt;property id=&quot;20148&quot; value=&quot;5&quot;/&gt;&lt;property id=&quot;20300&quot; value=&quot;Slide 10 - &amp;quot;LOAN AMOUNTS&amp;quot;&quot;/&gt;&lt;property id=&quot;20307&quot; value=&quot;270&quot;/&gt;&lt;/object&gt;&lt;object type=&quot;3&quot; unique_id=&quot;10013&quot;&gt;&lt;property id=&quot;20148&quot; value=&quot;5&quot;/&gt;&lt;property id=&quot;20300&quot; value=&quot;Slide 11 - &amp;quot;LOAN AMOUNTS&amp;quot;&quot;/&gt;&lt;property id=&quot;20307&quot; value=&quot;271&quot;/&gt;&lt;/object&gt;&lt;object type=&quot;3&quot; unique_id=&quot;10014&quot;&gt;&lt;property id=&quot;20148&quot; value=&quot;5&quot;/&gt;&lt;property id=&quot;20300&quot; value=&quot;Slide 12 - &amp;quot;GRADUATE &amp;amp; PROFESSIONAL&amp;quot;&quot;/&gt;&lt;property id=&quot;20307&quot; value=&quot;272&quot;/&gt;&lt;/object&gt;&lt;object type=&quot;3&quot; unique_id=&quot;10015&quot;&gt;&lt;property id=&quot;20148&quot; value=&quot;5&quot;/&gt;&lt;property id=&quot;20300&quot; value=&quot;Slide 13 - &amp;quot;GRADUATE PLUS LOAN PARENT PLUS LOAN ALTERNATIVE/PRIVATE LOAN&amp;quot;&quot;/&gt;&lt;property id=&quot;20307&quot; value=&quot;273&quot;/&gt;&lt;/object&gt;&lt;object type=&quot;3&quot; unique_id=&quot;10016&quot;&gt;&lt;property id=&quot;20148&quot; value=&quot;5&quot;/&gt;&lt;property id=&quot;20300&quot; value=&quot;Slide 14 - &amp;quot;2014-15  Out-of-State Cost of Attendance Estimate&amp;quot;&quot;/&gt;&lt;property id=&quot;20307&quot; value=&quot;274&quot;/&gt;&lt;/object&gt;&lt;object type=&quot;3&quot; unique_id=&quot;10017&quot;&gt;&lt;property id=&quot;20148&quot; value=&quot;5&quot;/&gt;&lt;property id=&quot;20300&quot; value=&quot;Slide 15 - &amp;quot;Out-of-State Packaging Example COA = $56,843&amp;quot;&quot;/&gt;&lt;property id=&quot;20307&quot; value=&quot;275&quot;/&gt;&lt;/object&gt;&lt;object type=&quot;3&quot; unique_id=&quot;10018&quot;&gt;&lt;property id=&quot;20148&quot; value=&quot;5&quot;/&gt;&lt;property id=&quot;20300&quot; value=&quot;Slide 16 - &amp;quot;2014-15 In-State Cost of Attendance Estimate&amp;quot;&quot;/&gt;&lt;property id=&quot;20307&quot; value=&quot;276&quot;/&gt;&lt;/object&gt;&lt;object type=&quot;3&quot; unique_id=&quot;10019&quot;&gt;&lt;property id=&quot;20148&quot; value=&quot;5&quot;/&gt;&lt;property id=&quot;20300&quot; value=&quot;Slide 17 - &amp;quot;In-State Packaging Example COA = $31359&amp;quot;&quot;/&gt;&lt;property id=&quot;20307&quot; value=&quot;277&quot;/&gt;&lt;/object&gt;&lt;object type=&quot;3&quot; unique_id=&quot;10020&quot;&gt;&lt;property id=&quot;20148&quot; value=&quot;5&quot;/&gt;&lt;property id=&quot;20300&quot; value=&quot;Slide 18 - &amp;quot;Additional  Funds Request&amp;quot;&quot;/&gt;&lt;property id=&quot;20307&quot; value=&quot;282&quot;/&gt;&lt;/object&gt;&lt;object type=&quot;3&quot; unique_id=&quot;10021&quot;&gt;&lt;property id=&quot;20148&quot; value=&quot;5&quot;/&gt;&lt;property id=&quot;20300&quot; value=&quot;Slide 19 - &amp;quot;Applying for Financial Aid &amp;quot;&quot;/&gt;&lt;property id=&quot;20307&quot; value=&quot;278&quot;/&gt;&lt;/object&gt;&lt;object type=&quot;3&quot; unique_id=&quot;10022&quot;&gt;&lt;property id=&quot;20148&quot; value=&quot;5&quot;/&gt;&lt;property id=&quot;20300&quot; value=&quot;Slide 20 - &amp;quot;Contact Information&amp;quot;&quot;/&gt;&lt;property id=&quot;20307&quot; value=&quot;279&quot;/&gt;&lt;/object&gt;&lt;/object&gt;&lt;object type=&quot;8&quot; unique_id=&quot;10046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814</TotalTime>
  <Words>310</Words>
  <Application>Microsoft Office PowerPoint</Application>
  <PresentationFormat>On-screen Show (4:3)</PresentationFormat>
  <Paragraphs>105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Austin</vt:lpstr>
      <vt:lpstr>THE FINANCIAL AID JOURNEY</vt:lpstr>
      <vt:lpstr>FAFSA</vt:lpstr>
      <vt:lpstr>STEPS TO TAKE</vt:lpstr>
      <vt:lpstr>PowerPoint Presentation</vt:lpstr>
      <vt:lpstr>PowerPoint Presentation</vt:lpstr>
      <vt:lpstr> FINANCIAL AID AWARDS</vt:lpstr>
      <vt:lpstr>Types of Loans</vt:lpstr>
      <vt:lpstr>Types of Grants</vt:lpstr>
      <vt:lpstr>Types of Scholarships</vt:lpstr>
      <vt:lpstr>LOAN AMOUNTS</vt:lpstr>
      <vt:lpstr>LOAN AMOUNTS</vt:lpstr>
      <vt:lpstr>GRADUATE &amp; PROFESSIONAL</vt:lpstr>
      <vt:lpstr>GRADUATE PLUS LOAN PARENT PLUS LOAN ALTERNATIVE/PRIVATE LOAN</vt:lpstr>
      <vt:lpstr>2014-15  Out-of-State Cost of Attendance Estimate</vt:lpstr>
      <vt:lpstr>Out-of-State Packaging Example COA = $56,843</vt:lpstr>
      <vt:lpstr>2014-15 In-State Cost of Attendance Estimate</vt:lpstr>
      <vt:lpstr>In-State Packaging Example COA = $31359</vt:lpstr>
      <vt:lpstr>Additional  Funds Request</vt:lpstr>
      <vt:lpstr>One on One Counseling</vt:lpstr>
      <vt:lpstr>Applying for Financial Aid </vt:lpstr>
      <vt:lpstr>Contact Information</vt:lpstr>
    </vt:vector>
  </TitlesOfParts>
  <Company>University of Tennessee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FINANCIAL AID JOURNEY</dc:title>
  <dc:creator>Dobbs, Gloria L</dc:creator>
  <cp:lastModifiedBy>Dobbs, Gloria L</cp:lastModifiedBy>
  <cp:revision>57</cp:revision>
  <dcterms:created xsi:type="dcterms:W3CDTF">2014-04-17T15:33:09Z</dcterms:created>
  <dcterms:modified xsi:type="dcterms:W3CDTF">2014-08-13T14:04:45Z</dcterms:modified>
</cp:coreProperties>
</file>