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5"/>
  </p:notesMasterIdLst>
  <p:sldIdLst>
    <p:sldId id="256" r:id="rId2"/>
    <p:sldId id="355" r:id="rId3"/>
    <p:sldId id="356" r:id="rId4"/>
    <p:sldId id="360" r:id="rId5"/>
    <p:sldId id="359" r:id="rId6"/>
    <p:sldId id="325" r:id="rId7"/>
    <p:sldId id="357" r:id="rId8"/>
    <p:sldId id="324" r:id="rId9"/>
    <p:sldId id="308" r:id="rId10"/>
    <p:sldId id="328" r:id="rId11"/>
    <p:sldId id="353" r:id="rId12"/>
    <p:sldId id="333" r:id="rId13"/>
    <p:sldId id="334" r:id="rId14"/>
    <p:sldId id="335" r:id="rId15"/>
    <p:sldId id="336" r:id="rId16"/>
    <p:sldId id="340" r:id="rId17"/>
    <p:sldId id="347" r:id="rId18"/>
    <p:sldId id="354" r:id="rId19"/>
    <p:sldId id="358" r:id="rId20"/>
    <p:sldId id="293" r:id="rId21"/>
    <p:sldId id="348" r:id="rId22"/>
    <p:sldId id="290" r:id="rId23"/>
    <p:sldId id="349"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93" autoAdjust="0"/>
    <p:restoredTop sz="94369" autoAdjust="0"/>
  </p:normalViewPr>
  <p:slideViewPr>
    <p:cSldViewPr>
      <p:cViewPr varScale="1">
        <p:scale>
          <a:sx n="109" d="100"/>
          <a:sy n="109" d="100"/>
        </p:scale>
        <p:origin x="12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07804-477B-41D5-9974-6B8A1217E258}" type="datetimeFigureOut">
              <a:rPr lang="en-US" smtClean="0"/>
              <a:t>8/8/2018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A02EA-B226-4D83-BCF8-DDDD3925B66A}" type="slidenum">
              <a:rPr lang="en-US" smtClean="0"/>
              <a:t>‹#›</a:t>
            </a:fld>
            <a:endParaRPr lang="en-US"/>
          </a:p>
        </p:txBody>
      </p:sp>
    </p:spTree>
    <p:extLst>
      <p:ext uri="{BB962C8B-B14F-4D97-AF65-F5344CB8AC3E}">
        <p14:creationId xmlns:p14="http://schemas.microsoft.com/office/powerpoint/2010/main" val="574386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F59A49D-1FFA-4597-89E8-4AFF2A4ED5DB}" type="datetimeFigureOut">
              <a:rPr lang="en-US" smtClean="0"/>
              <a:pPr/>
              <a:t>8/8/2018</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8B44427B-EB4F-4BE0-B762-E3308520C5F2}"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44427B-EB4F-4BE0-B762-E3308520C5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8B44427B-EB4F-4BE0-B762-E3308520C5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44427B-EB4F-4BE0-B762-E3308520C5F2}"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F59A49D-1FFA-4597-89E8-4AFF2A4ED5DB}" type="datetimeFigureOut">
              <a:rPr lang="en-US" smtClean="0"/>
              <a:pPr/>
              <a:t>8/8/2018</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8B44427B-EB4F-4BE0-B762-E3308520C5F2}"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44427B-EB4F-4BE0-B762-E3308520C5F2}"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44427B-EB4F-4BE0-B762-E3308520C5F2}"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44427B-EB4F-4BE0-B762-E3308520C5F2}"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44427B-EB4F-4BE0-B762-E3308520C5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8B44427B-EB4F-4BE0-B762-E3308520C5F2}"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9A49D-1FFA-4597-89E8-4AFF2A4ED5DB}"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44427B-EB4F-4BE0-B762-E3308520C5F2}"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F59A49D-1FFA-4597-89E8-4AFF2A4ED5DB}" type="datetimeFigureOut">
              <a:rPr lang="en-US" smtClean="0"/>
              <a:pPr/>
              <a:t>8/8/2018</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8B44427B-EB4F-4BE0-B762-E3308520C5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3200" b="0" i="0" u="none"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imgres?imgurl=http://www.about-studentconsolidationloans.com/wp-content/uploads/2010/02/Federal-Student-Loan-Consolidation-main_Full.tmp_.jpg&amp;imgrefurl=http://www.about-studentconsolidationloans.com/federal-consolidation/federal-student-loan-consolidation-payment-options&amp;usg=__ArbMbw--MWFwOAGoWNYPX_XC8zk=&amp;h=480&amp;w=320&amp;sz=31&amp;hl=en&amp;start=176&amp;um=1&amp;itbs=1&amp;tbnid=07xYfr797xfbKM:&amp;tbnh=129&amp;tbnw=86&amp;prev=/images?q%3Dibr%2Brepayment%2Bplan%26start%3D160%26um%3D1%26hl%3Den%26sa%3DN%26ndsp%3D20%26tbs%3Disch: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thsc.edu/finaid/flight/index.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jmaddox9@uths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uthsc.edu/financial-aid/flight/budgeting.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erdwallet.com/investing/network-links/133"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pocketguard.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600" b="1" dirty="0" smtClean="0"/>
              <a:t>College of COHP</a:t>
            </a:r>
            <a:endParaRPr lang="en-US" sz="2600" b="1" dirty="0"/>
          </a:p>
        </p:txBody>
      </p:sp>
      <p:sp>
        <p:nvSpPr>
          <p:cNvPr id="2" name="Title 1"/>
          <p:cNvSpPr>
            <a:spLocks noGrp="1"/>
          </p:cNvSpPr>
          <p:nvPr>
            <p:ph type="title"/>
          </p:nvPr>
        </p:nvSpPr>
        <p:spPr>
          <a:xfrm>
            <a:off x="685800" y="1752601"/>
            <a:ext cx="7010400" cy="1829761"/>
          </a:xfrm>
        </p:spPr>
        <p:txBody>
          <a:bodyPr/>
          <a:lstStyle/>
          <a:p>
            <a:pPr algn="ctr"/>
            <a:r>
              <a:rPr lang="en-US" dirty="0" smtClean="0"/>
              <a:t>Financial Aid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86800" cy="5029200"/>
          </a:xfrm>
        </p:spPr>
        <p:txBody>
          <a:bodyPr>
            <a:normAutofit fontScale="85000" lnSpcReduction="10000"/>
          </a:bodyPr>
          <a:lstStyle/>
          <a:p>
            <a:pPr marL="457200" indent="-457200">
              <a:lnSpc>
                <a:spcPct val="118000"/>
              </a:lnSpc>
              <a:spcBef>
                <a:spcPts val="0"/>
              </a:spcBef>
              <a:spcAft>
                <a:spcPts val="600"/>
              </a:spcAft>
            </a:pPr>
            <a:r>
              <a:rPr lang="en-US" sz="3800" kern="1400" dirty="0" smtClean="0">
                <a:solidFill>
                  <a:srgbClr val="000000"/>
                </a:solidFill>
                <a:latin typeface="Times New Roman" panose="02020603050405020304" pitchFamily="18" charset="0"/>
                <a:cs typeface="Times New Roman" panose="02020603050405020304" pitchFamily="18" charset="0"/>
              </a:rPr>
              <a:t>View your </a:t>
            </a:r>
            <a:r>
              <a:rPr lang="en-US" sz="3800" kern="1400" dirty="0">
                <a:solidFill>
                  <a:srgbClr val="000000"/>
                </a:solidFill>
                <a:latin typeface="Times New Roman" panose="02020603050405020304" pitchFamily="18" charset="0"/>
                <a:cs typeface="Times New Roman" panose="02020603050405020304" pitchFamily="18" charset="0"/>
              </a:rPr>
              <a:t>federal student aid </a:t>
            </a:r>
            <a:r>
              <a:rPr lang="en-US" sz="3800" kern="1400" dirty="0" smtClean="0">
                <a:solidFill>
                  <a:srgbClr val="000000"/>
                </a:solidFill>
                <a:latin typeface="Times New Roman" panose="02020603050405020304" pitchFamily="18" charset="0"/>
                <a:cs typeface="Times New Roman" panose="02020603050405020304" pitchFamily="18" charset="0"/>
              </a:rPr>
              <a:t>history</a:t>
            </a:r>
          </a:p>
          <a:p>
            <a:pPr marL="457200" indent="-457200">
              <a:lnSpc>
                <a:spcPct val="118000"/>
              </a:lnSpc>
              <a:spcBef>
                <a:spcPts val="0"/>
              </a:spcBef>
              <a:spcAft>
                <a:spcPts val="600"/>
              </a:spcAft>
            </a:pPr>
            <a:r>
              <a:rPr lang="en-US" sz="3800" kern="1400" dirty="0" smtClean="0">
                <a:solidFill>
                  <a:srgbClr val="000000"/>
                </a:solidFill>
                <a:latin typeface="Times New Roman" panose="02020603050405020304" pitchFamily="18" charset="0"/>
                <a:cs typeface="Times New Roman" panose="02020603050405020304" pitchFamily="18" charset="0"/>
              </a:rPr>
              <a:t>Get your </a:t>
            </a:r>
            <a:r>
              <a:rPr lang="en-US" sz="3800" kern="1400" dirty="0">
                <a:solidFill>
                  <a:srgbClr val="000000"/>
                </a:solidFill>
                <a:latin typeface="Times New Roman" panose="02020603050405020304" pitchFamily="18" charset="0"/>
                <a:cs typeface="Times New Roman" panose="02020603050405020304" pitchFamily="18" charset="0"/>
              </a:rPr>
              <a:t>loan servicer’s contact </a:t>
            </a:r>
            <a:r>
              <a:rPr lang="en-US" sz="3800" kern="1400" dirty="0" smtClean="0">
                <a:solidFill>
                  <a:srgbClr val="000000"/>
                </a:solidFill>
                <a:latin typeface="Times New Roman" panose="02020603050405020304" pitchFamily="18" charset="0"/>
                <a:cs typeface="Times New Roman" panose="02020603050405020304" pitchFamily="18" charset="0"/>
              </a:rPr>
              <a:t>information</a:t>
            </a:r>
            <a:endParaRPr lang="en-US" sz="3800" kern="1400" dirty="0">
              <a:solidFill>
                <a:srgbClr val="000000"/>
              </a:solidFill>
              <a:latin typeface="Times New Roman" panose="02020603050405020304" pitchFamily="18" charset="0"/>
              <a:cs typeface="Times New Roman" panose="02020603050405020304" pitchFamily="18" charset="0"/>
            </a:endParaRPr>
          </a:p>
          <a:p>
            <a:pPr marL="457200" indent="-457200">
              <a:lnSpc>
                <a:spcPct val="118000"/>
              </a:lnSpc>
              <a:spcBef>
                <a:spcPts val="0"/>
              </a:spcBef>
              <a:spcAft>
                <a:spcPts val="600"/>
              </a:spcAft>
            </a:pPr>
            <a:r>
              <a:rPr lang="en-US" sz="3800" kern="1400" dirty="0" smtClean="0">
                <a:solidFill>
                  <a:srgbClr val="000000"/>
                </a:solidFill>
                <a:latin typeface="Times New Roman" panose="02020603050405020304" pitchFamily="18" charset="0"/>
                <a:cs typeface="Times New Roman" panose="02020603050405020304" pitchFamily="18" charset="0"/>
              </a:rPr>
              <a:t>Download your </a:t>
            </a:r>
            <a:r>
              <a:rPr lang="en-US" sz="3800" kern="1400" dirty="0">
                <a:solidFill>
                  <a:srgbClr val="000000"/>
                </a:solidFill>
                <a:latin typeface="Times New Roman" panose="02020603050405020304" pitchFamily="18" charset="0"/>
                <a:cs typeface="Times New Roman" panose="02020603050405020304" pitchFamily="18" charset="0"/>
              </a:rPr>
              <a:t>federal student aid history into a text file using </a:t>
            </a:r>
            <a:r>
              <a:rPr lang="en-US" sz="3800" kern="1400" dirty="0" smtClean="0">
                <a:solidFill>
                  <a:srgbClr val="000000"/>
                </a:solidFill>
                <a:latin typeface="Times New Roman" panose="02020603050405020304" pitchFamily="18" charset="0"/>
                <a:cs typeface="Times New Roman" panose="02020603050405020304" pitchFamily="18" charset="0"/>
              </a:rPr>
              <a:t>the </a:t>
            </a:r>
            <a:r>
              <a:rPr lang="en-US" sz="3800" u="sng" kern="1400" dirty="0" err="1" smtClean="0">
                <a:solidFill>
                  <a:srgbClr val="000000"/>
                </a:solidFill>
                <a:latin typeface="Times New Roman" panose="02020603050405020304" pitchFamily="18" charset="0"/>
                <a:cs typeface="Times New Roman" panose="02020603050405020304" pitchFamily="18" charset="0"/>
              </a:rPr>
              <a:t>MyData</a:t>
            </a:r>
            <a:r>
              <a:rPr lang="en-US" sz="3800" kern="1400" dirty="0" smtClean="0">
                <a:solidFill>
                  <a:srgbClr val="000000"/>
                </a:solidFill>
                <a:latin typeface="Times New Roman" panose="02020603050405020304" pitchFamily="18" charset="0"/>
                <a:cs typeface="Times New Roman" panose="02020603050405020304" pitchFamily="18" charset="0"/>
              </a:rPr>
              <a:t> </a:t>
            </a:r>
            <a:r>
              <a:rPr lang="en-US" sz="3800" kern="1400" dirty="0">
                <a:solidFill>
                  <a:srgbClr val="000000"/>
                </a:solidFill>
                <a:latin typeface="Times New Roman" panose="02020603050405020304" pitchFamily="18" charset="0"/>
                <a:cs typeface="Times New Roman" panose="02020603050405020304" pitchFamily="18" charset="0"/>
              </a:rPr>
              <a:t>Download </a:t>
            </a:r>
            <a:r>
              <a:rPr lang="en-US" sz="3800" kern="1400" dirty="0" smtClean="0">
                <a:solidFill>
                  <a:srgbClr val="000000"/>
                </a:solidFill>
                <a:latin typeface="Times New Roman" panose="02020603050405020304" pitchFamily="18" charset="0"/>
                <a:cs typeface="Times New Roman" panose="02020603050405020304" pitchFamily="18" charset="0"/>
              </a:rPr>
              <a:t>function</a:t>
            </a:r>
          </a:p>
          <a:p>
            <a:pPr marL="457200" indent="-457200">
              <a:lnSpc>
                <a:spcPct val="118000"/>
              </a:lnSpc>
              <a:spcBef>
                <a:spcPts val="0"/>
              </a:spcBef>
              <a:spcAft>
                <a:spcPts val="600"/>
              </a:spcAft>
            </a:pPr>
            <a:r>
              <a:rPr lang="en-US" sz="3800" kern="1400" dirty="0">
                <a:solidFill>
                  <a:srgbClr val="000000"/>
                </a:solidFill>
                <a:latin typeface="Times New Roman" panose="02020603050405020304" pitchFamily="18" charset="0"/>
                <a:cs typeface="Times New Roman" panose="02020603050405020304" pitchFamily="18" charset="0"/>
              </a:rPr>
              <a:t>Establish an online account with </a:t>
            </a:r>
            <a:r>
              <a:rPr lang="en-US" sz="3800" kern="1400" dirty="0" smtClean="0">
                <a:solidFill>
                  <a:srgbClr val="000000"/>
                </a:solidFill>
                <a:latin typeface="Times New Roman" panose="02020603050405020304" pitchFamily="18" charset="0"/>
                <a:cs typeface="Times New Roman" panose="02020603050405020304" pitchFamily="18" charset="0"/>
              </a:rPr>
              <a:t>Loan </a:t>
            </a:r>
            <a:r>
              <a:rPr lang="en-US" sz="3800" kern="1400" dirty="0">
                <a:solidFill>
                  <a:srgbClr val="000000"/>
                </a:solidFill>
                <a:latin typeface="Times New Roman" panose="02020603050405020304" pitchFamily="18" charset="0"/>
                <a:cs typeface="Times New Roman" panose="02020603050405020304" pitchFamily="18" charset="0"/>
              </a:rPr>
              <a:t>Servicing to track </a:t>
            </a:r>
            <a:r>
              <a:rPr lang="en-US" sz="3800" kern="1400" dirty="0" smtClean="0">
                <a:solidFill>
                  <a:srgbClr val="000000"/>
                </a:solidFill>
                <a:latin typeface="Times New Roman" panose="02020603050405020304" pitchFamily="18" charset="0"/>
                <a:cs typeface="Times New Roman" panose="02020603050405020304" pitchFamily="18" charset="0"/>
              </a:rPr>
              <a:t>your loan history while school…</a:t>
            </a:r>
          </a:p>
          <a:p>
            <a:pPr marL="0" indent="0">
              <a:lnSpc>
                <a:spcPct val="118000"/>
              </a:lnSpc>
              <a:spcBef>
                <a:spcPts val="0"/>
              </a:spcBef>
              <a:spcAft>
                <a:spcPts val="600"/>
              </a:spcAft>
              <a:buNone/>
            </a:pPr>
            <a:endParaRPr lang="en-US" sz="3800" kern="1400" dirty="0" smtClean="0">
              <a:solidFill>
                <a:srgbClr val="000000"/>
              </a:solidFill>
              <a:cs typeface="Times New Roman" panose="02020603050405020304" pitchFamily="18" charset="0"/>
            </a:endParaRPr>
          </a:p>
          <a:p>
            <a:pPr marL="0" indent="0">
              <a:lnSpc>
                <a:spcPct val="118000"/>
              </a:lnSpc>
              <a:spcBef>
                <a:spcPts val="0"/>
              </a:spcBef>
              <a:spcAft>
                <a:spcPts val="600"/>
              </a:spcAft>
              <a:buNone/>
            </a:pPr>
            <a:endParaRPr lang="en-US" sz="3800" kern="1400" dirty="0">
              <a:solidFill>
                <a:srgbClr val="000000"/>
              </a:solidFill>
              <a:cs typeface="Times New Roman" panose="02020603050405020304" pitchFamily="18" charset="0"/>
            </a:endParaRPr>
          </a:p>
          <a:p>
            <a:pPr marL="0" indent="0">
              <a:lnSpc>
                <a:spcPct val="118000"/>
              </a:lnSpc>
              <a:spcBef>
                <a:spcPts val="0"/>
              </a:spcBef>
              <a:spcAft>
                <a:spcPts val="600"/>
              </a:spcAft>
            </a:pPr>
            <a:endParaRPr lang="en-US" sz="2900" kern="1400" dirty="0">
              <a:solidFill>
                <a:srgbClr val="000000"/>
              </a:solidFill>
            </a:endParaRPr>
          </a:p>
          <a:p>
            <a:pPr marL="0" indent="0">
              <a:lnSpc>
                <a:spcPct val="118000"/>
              </a:lnSpc>
              <a:spcBef>
                <a:spcPts val="0"/>
              </a:spcBef>
              <a:spcAft>
                <a:spcPts val="600"/>
              </a:spcAft>
              <a:buNone/>
            </a:pPr>
            <a:endParaRPr lang="en-US" sz="3200" kern="1400" dirty="0">
              <a:solidFill>
                <a:srgbClr val="000000"/>
              </a:solidFill>
              <a:latin typeface="Franklin Gothic Book"/>
            </a:endParaRPr>
          </a:p>
          <a:p>
            <a:endParaRPr lang="en-US" dirty="0"/>
          </a:p>
        </p:txBody>
      </p:sp>
      <p:sp>
        <p:nvSpPr>
          <p:cNvPr id="3" name="Title 2"/>
          <p:cNvSpPr>
            <a:spLocks noGrp="1"/>
          </p:cNvSpPr>
          <p:nvPr>
            <p:ph type="title"/>
          </p:nvPr>
        </p:nvSpPr>
        <p:spPr>
          <a:xfrm>
            <a:off x="457200" y="152400"/>
            <a:ext cx="8229600" cy="838200"/>
          </a:xfrm>
        </p:spPr>
        <p:txBody>
          <a:bodyPr>
            <a:normAutofit/>
          </a:bodyPr>
          <a:lstStyle/>
          <a:p>
            <a:r>
              <a:rPr lang="en-US" sz="3600" dirty="0" smtClean="0"/>
              <a:t>Nslds.ed.gov</a:t>
            </a:r>
            <a:endParaRPr lang="en-US" sz="3600" dirty="0"/>
          </a:p>
        </p:txBody>
      </p:sp>
    </p:spTree>
    <p:extLst>
      <p:ext uri="{BB962C8B-B14F-4D97-AF65-F5344CB8AC3E}">
        <p14:creationId xmlns:p14="http://schemas.microsoft.com/office/powerpoint/2010/main" val="422883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20930434">
            <a:off x="271922" y="1949876"/>
            <a:ext cx="8473207" cy="1938992"/>
          </a:xfrm>
          <a:prstGeom prst="rect">
            <a:avLst/>
          </a:prstGeom>
        </p:spPr>
        <p:txBody>
          <a:bodyPr wrap="square">
            <a:spAutoFit/>
          </a:bodyPr>
          <a:lstStyle/>
          <a:p>
            <a:endParaRPr lang="en-US" sz="4000" spc="150" dirty="0" smtClean="0">
              <a:solidFill>
                <a:srgbClr val="534949"/>
              </a:solidFill>
              <a:cs typeface="Times New Roman"/>
            </a:endParaRPr>
          </a:p>
          <a:p>
            <a:endParaRPr lang="en-US" sz="4000" spc="150" dirty="0" smtClean="0">
              <a:solidFill>
                <a:srgbClr val="534949"/>
              </a:solidFill>
              <a:cs typeface="Times New Roman"/>
            </a:endParaRPr>
          </a:p>
          <a:p>
            <a:endParaRPr lang="en-US" sz="4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133600"/>
            <a:ext cx="746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9860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990600"/>
          </a:xfrm>
        </p:spPr>
        <p:txBody>
          <a:bodyPr>
            <a:noAutofit/>
          </a:bodyPr>
          <a:lstStyle/>
          <a:p>
            <a:r>
              <a:rPr lang="en-US" altLang="en-US" sz="3600" dirty="0"/>
              <a:t>Understanding Repayment Plans</a:t>
            </a:r>
            <a:endParaRPr lang="en-US" sz="3600" dirty="0"/>
          </a:p>
        </p:txBody>
      </p:sp>
      <p:sp>
        <p:nvSpPr>
          <p:cNvPr id="4" name="Text Box 12"/>
          <p:cNvSpPr txBox="1">
            <a:spLocks noChangeArrowheads="1"/>
          </p:cNvSpPr>
          <p:nvPr/>
        </p:nvSpPr>
        <p:spPr bwMode="auto">
          <a:xfrm>
            <a:off x="228600" y="1292297"/>
            <a:ext cx="4495800" cy="362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5000"/>
              </a:spcBef>
              <a:spcAft>
                <a:spcPct val="5000"/>
              </a:spcAft>
              <a:buChar char="•"/>
              <a:defRPr sz="3600">
                <a:solidFill>
                  <a:schemeClr val="tx1"/>
                </a:solidFill>
                <a:latin typeface="+mn-lt"/>
                <a:ea typeface="+mn-ea"/>
                <a:cs typeface="+mn-cs"/>
              </a:defRPr>
            </a:lvl1pPr>
            <a:lvl2pPr marL="742950" indent="-285750" algn="l" rtl="0" eaLnBrk="0" fontAlgn="base" hangingPunct="0">
              <a:spcBef>
                <a:spcPct val="5000"/>
              </a:spcBef>
              <a:spcAft>
                <a:spcPct val="5000"/>
              </a:spcAft>
              <a:buChar char="–"/>
              <a:defRPr sz="3600">
                <a:solidFill>
                  <a:schemeClr val="tx1"/>
                </a:solidFill>
                <a:latin typeface="+mn-lt"/>
              </a:defRPr>
            </a:lvl2pPr>
            <a:lvl3pPr marL="1143000" indent="-228600" algn="l" rtl="0" eaLnBrk="0" fontAlgn="base" hangingPunct="0">
              <a:spcBef>
                <a:spcPct val="5000"/>
              </a:spcBef>
              <a:spcAft>
                <a:spcPct val="5000"/>
              </a:spcAft>
              <a:buChar char="•"/>
              <a:defRPr sz="3200">
                <a:solidFill>
                  <a:schemeClr val="tx1"/>
                </a:solidFill>
                <a:latin typeface="+mn-lt"/>
              </a:defRPr>
            </a:lvl3pPr>
            <a:lvl4pPr marL="1600200" indent="-228600" algn="l" rtl="0" eaLnBrk="0" fontAlgn="base" hangingPunct="0">
              <a:spcBef>
                <a:spcPct val="5000"/>
              </a:spcBef>
              <a:spcAft>
                <a:spcPct val="5000"/>
              </a:spcAft>
              <a:buChar char="–"/>
              <a:defRPr sz="2800">
                <a:solidFill>
                  <a:schemeClr val="tx1"/>
                </a:solidFill>
                <a:latin typeface="+mn-lt"/>
              </a:defRPr>
            </a:lvl4pPr>
            <a:lvl5pPr marL="2057400" indent="-228600" algn="l" rtl="0" eaLnBrk="0" fontAlgn="base" hangingPunct="0">
              <a:spcBef>
                <a:spcPct val="5000"/>
              </a:spcBef>
              <a:spcAft>
                <a:spcPct val="5000"/>
              </a:spcAft>
              <a:buChar char="»"/>
              <a:defRPr sz="2800">
                <a:solidFill>
                  <a:schemeClr val="tx1"/>
                </a:solidFill>
                <a:latin typeface="+mn-lt"/>
              </a:defRPr>
            </a:lvl5pPr>
            <a:lvl6pPr marL="2514600" indent="-228600" algn="l" rtl="0" fontAlgn="base">
              <a:spcBef>
                <a:spcPct val="5000"/>
              </a:spcBef>
              <a:spcAft>
                <a:spcPct val="5000"/>
              </a:spcAft>
              <a:buChar char="»"/>
              <a:defRPr sz="2800">
                <a:solidFill>
                  <a:schemeClr val="tx1"/>
                </a:solidFill>
                <a:latin typeface="+mn-lt"/>
              </a:defRPr>
            </a:lvl6pPr>
            <a:lvl7pPr marL="2971800" indent="-228600" algn="l" rtl="0" fontAlgn="base">
              <a:spcBef>
                <a:spcPct val="5000"/>
              </a:spcBef>
              <a:spcAft>
                <a:spcPct val="5000"/>
              </a:spcAft>
              <a:buChar char="»"/>
              <a:defRPr sz="2800">
                <a:solidFill>
                  <a:schemeClr val="tx1"/>
                </a:solidFill>
                <a:latin typeface="+mn-lt"/>
              </a:defRPr>
            </a:lvl7pPr>
            <a:lvl8pPr marL="3429000" indent="-228600" algn="l" rtl="0" fontAlgn="base">
              <a:spcBef>
                <a:spcPct val="5000"/>
              </a:spcBef>
              <a:spcAft>
                <a:spcPct val="5000"/>
              </a:spcAft>
              <a:buChar char="»"/>
              <a:defRPr sz="2800">
                <a:solidFill>
                  <a:schemeClr val="tx1"/>
                </a:solidFill>
                <a:latin typeface="+mn-lt"/>
              </a:defRPr>
            </a:lvl8pPr>
            <a:lvl9pPr marL="3886200" indent="-228600" algn="l" rtl="0" fontAlgn="base">
              <a:spcBef>
                <a:spcPct val="5000"/>
              </a:spcBef>
              <a:spcAft>
                <a:spcPct val="5000"/>
              </a:spcAft>
              <a:buChar char="»"/>
              <a:defRPr sz="2800">
                <a:solidFill>
                  <a:schemeClr val="tx1"/>
                </a:solidFill>
                <a:latin typeface="+mn-lt"/>
              </a:defRPr>
            </a:lvl9pPr>
          </a:lstStyle>
          <a:p>
            <a:pPr marL="91440" marR="0" lvl="0" indent="0" algn="l" defTabSz="914400" rtl="0" eaLnBrk="1" fontAlgn="base" latinLnBrk="0" hangingPunct="1">
              <a:lnSpc>
                <a:spcPct val="100000"/>
              </a:lnSpc>
              <a:spcBef>
                <a:spcPct val="50000"/>
              </a:spcBef>
              <a:spcAft>
                <a:spcPct val="5000"/>
              </a:spcAft>
              <a:buClrTx/>
              <a:buSzTx/>
              <a:buFontTx/>
              <a:buNone/>
              <a:tabLst/>
              <a:defRPr/>
            </a:pPr>
            <a:endPar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marL="91440" marR="0" lvl="0" indent="0" algn="l" defTabSz="914400" rtl="0" eaLnBrk="1" fontAlgn="base" latinLnBrk="0" hangingPunct="1">
              <a:lnSpc>
                <a:spcPct val="100000"/>
              </a:lnSpc>
              <a:spcBef>
                <a:spcPct val="50000"/>
              </a:spcBef>
              <a:spcAft>
                <a:spcPct val="5000"/>
              </a:spcAft>
              <a:buClrTx/>
              <a:buSzTx/>
              <a:buFontTx/>
              <a:buNone/>
              <a:tabLst/>
              <a:defRP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Student borrowers may repay their student loans through one of the several  repayment plans:</a:t>
            </a:r>
          </a:p>
          <a:p>
            <a:pPr marL="91440" marR="0" lvl="0" indent="0" algn="l" defTabSz="914400" rtl="0" eaLnBrk="1" fontAlgn="base" latinLnBrk="0" hangingPunct="1">
              <a:lnSpc>
                <a:spcPct val="100000"/>
              </a:lnSpc>
              <a:spcBef>
                <a:spcPct val="50000"/>
              </a:spcBef>
              <a:spcAft>
                <a:spcPct val="500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Verdana"/>
              <a:ea typeface="+mn-ea"/>
              <a:cs typeface="+mn-cs"/>
            </a:endParaRPr>
          </a:p>
          <a:p>
            <a:pPr marL="342900" marR="0" lvl="0" indent="-342900" algn="l" defTabSz="914400" rtl="0" eaLnBrk="1" fontAlgn="base" latinLnBrk="0" hangingPunct="1">
              <a:lnSpc>
                <a:spcPct val="100000"/>
              </a:lnSpc>
              <a:spcBef>
                <a:spcPct val="50000"/>
              </a:spcBef>
              <a:spcAft>
                <a:spcPct val="5000"/>
              </a:spcAft>
              <a:buClrTx/>
              <a:buSzTx/>
              <a:buFontTx/>
              <a:buNone/>
              <a:tabLst/>
              <a:defRPr/>
            </a:pPr>
            <a:endParaRPr kumimoji="0" lang="en-US" sz="3600" b="0" i="0" u="none" strike="noStrike" kern="0" cap="none" spc="0" normalizeH="0" baseline="0" noProof="0" dirty="0" smtClean="0">
              <a:ln>
                <a:noFill/>
              </a:ln>
              <a:solidFill>
                <a:srgbClr val="000000"/>
              </a:solidFill>
              <a:effectLst/>
              <a:uLnTx/>
              <a:uFillTx/>
              <a:latin typeface="Verdana"/>
              <a:ea typeface="+mn-ea"/>
              <a:cs typeface="+mn-cs"/>
            </a:endParaRPr>
          </a:p>
        </p:txBody>
      </p:sp>
      <p:sp>
        <p:nvSpPr>
          <p:cNvPr id="6" name="Text Box 2"/>
          <p:cNvSpPr txBox="1">
            <a:spLocks noChangeArrowheads="1"/>
          </p:cNvSpPr>
          <p:nvPr/>
        </p:nvSpPr>
        <p:spPr bwMode="auto">
          <a:xfrm>
            <a:off x="4883728" y="1371600"/>
            <a:ext cx="3650672" cy="4953000"/>
          </a:xfrm>
          <a:prstGeom prst="flowChartAlternateProcess">
            <a:avLst/>
          </a:prstGeom>
          <a:solidFill>
            <a:srgbClr val="92D050"/>
          </a:solidFill>
          <a:ln>
            <a:headEnd/>
            <a:tailEnd/>
          </a:ln>
          <a:effectLst>
            <a:outerShdw blurRad="76200" dir="13500000" sy="23000" kx="1200000" algn="br" rotWithShape="0">
              <a:prstClr val="black">
                <a:alpha val="20000"/>
              </a:prstClr>
            </a:outerShdw>
          </a:effectLst>
          <a:scene3d>
            <a:camera prst="perspectiveLeft"/>
            <a:lightRig rig="threePt" dir="t"/>
          </a:scene3d>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2800" b="0" i="0" u="none" strike="noStrike" kern="0" cap="none" spc="0" normalizeH="0" baseline="0" noProof="0" dirty="0">
                <a:ln w="9525" cap="rnd" cmpd="sng" algn="ctr">
                  <a:solidFill>
                    <a:srgbClr val="1E1C11"/>
                  </a:solidFill>
                  <a:prstDash val="solid"/>
                  <a:bevel/>
                </a:ln>
                <a:solidFill>
                  <a:sysClr val="windowText" lastClr="000000"/>
                </a:solidFill>
                <a:effectLst/>
                <a:uLnTx/>
                <a:uFillTx/>
                <a:latin typeface="Times New Roman" panose="02020603050405020304" pitchFamily="18" charset="0"/>
                <a:ea typeface="Calibri"/>
                <a:cs typeface="Times New Roman" panose="02020603050405020304" pitchFamily="18" charset="0"/>
              </a:rPr>
              <a:t>Standard Repayment</a:t>
            </a:r>
            <a:endParaRPr kumimoji="0" lang="en-US" sz="28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Calibri"/>
              <a:cs typeface="Times New Roman" panose="02020603050405020304" pitchFamily="18" charset="0"/>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800" b="0" i="0" u="none" strike="noStrike" kern="0" cap="none" spc="0" normalizeH="0" baseline="0" noProof="0" dirty="0">
                <a:ln w="9525" cap="rnd" cmpd="sng" algn="ctr">
                  <a:solidFill>
                    <a:srgbClr val="1E1C11"/>
                  </a:solidFill>
                  <a:prstDash val="solid"/>
                  <a:bevel/>
                </a:ln>
                <a:solidFill>
                  <a:sysClr val="windowText" lastClr="000000"/>
                </a:solidFill>
                <a:effectLst/>
                <a:uLnTx/>
                <a:uFillTx/>
                <a:latin typeface="Times New Roman" panose="02020603050405020304" pitchFamily="18" charset="0"/>
                <a:ea typeface="Calibri"/>
                <a:cs typeface="Times New Roman" panose="02020603050405020304" pitchFamily="18" charset="0"/>
              </a:rPr>
              <a:t>Graduate Repayment</a:t>
            </a:r>
            <a:endParaRPr kumimoji="0" lang="en-US" sz="28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Calibri"/>
              <a:cs typeface="Times New Roman" panose="02020603050405020304" pitchFamily="18" charset="0"/>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800" b="0" i="0" u="none" strike="noStrike" kern="0" cap="none" spc="0" normalizeH="0" baseline="0" noProof="0" dirty="0">
                <a:ln w="9525" cap="rnd" cmpd="sng" algn="ctr">
                  <a:solidFill>
                    <a:srgbClr val="1E1C11"/>
                  </a:solidFill>
                  <a:prstDash val="solid"/>
                  <a:bevel/>
                </a:ln>
                <a:solidFill>
                  <a:sysClr val="windowText" lastClr="000000"/>
                </a:solidFill>
                <a:effectLst/>
                <a:uLnTx/>
                <a:uFillTx/>
                <a:latin typeface="Times New Roman" panose="02020603050405020304" pitchFamily="18" charset="0"/>
                <a:ea typeface="Calibri"/>
                <a:cs typeface="Times New Roman" panose="02020603050405020304" pitchFamily="18" charset="0"/>
              </a:rPr>
              <a:t>Income Base Repayment (IBR)</a:t>
            </a:r>
            <a:endParaRPr kumimoji="0" lang="en-US" sz="28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Calibri"/>
              <a:cs typeface="Times New Roman" panose="02020603050405020304" pitchFamily="18" charset="0"/>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800" b="0" i="0" u="none" strike="noStrike" kern="0" cap="none" spc="0" normalizeH="0" baseline="0" noProof="0" dirty="0">
                <a:ln w="9525" cap="rnd" cmpd="sng" algn="ctr">
                  <a:solidFill>
                    <a:srgbClr val="1E1C11"/>
                  </a:solidFill>
                  <a:prstDash val="solid"/>
                  <a:bevel/>
                </a:ln>
                <a:solidFill>
                  <a:sysClr val="windowText" lastClr="000000"/>
                </a:solidFill>
                <a:effectLst/>
                <a:uLnTx/>
                <a:uFillTx/>
                <a:latin typeface="Times New Roman" panose="02020603050405020304" pitchFamily="18" charset="0"/>
                <a:ea typeface="Calibri"/>
                <a:cs typeface="Times New Roman" panose="02020603050405020304" pitchFamily="18" charset="0"/>
              </a:rPr>
              <a:t>Pay As You Earn (PAYEE</a:t>
            </a:r>
            <a:r>
              <a:rPr kumimoji="0" lang="en-US" sz="2800" b="0" i="0" u="none" strike="noStrike" kern="0" cap="none" spc="0" normalizeH="0" baseline="0" noProof="0" dirty="0">
                <a:ln w="9525" cap="rnd" cmpd="sng" algn="ctr">
                  <a:solidFill>
                    <a:srgbClr val="1E1C11"/>
                  </a:solidFill>
                  <a:prstDash val="solid"/>
                  <a:bevel/>
                </a:ln>
                <a:solidFill>
                  <a:sysClr val="windowText" lastClr="000000"/>
                </a:solidFill>
                <a:effectLst/>
                <a:uLnTx/>
                <a:uFillTx/>
                <a:latin typeface="Times New Roman"/>
                <a:ea typeface="Calibri"/>
                <a:cs typeface="Times New Roman"/>
              </a:rPr>
              <a:t>)</a:t>
            </a:r>
            <a:endParaRPr kumimoji="0" lang="en-US" sz="28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pic>
        <p:nvPicPr>
          <p:cNvPr id="7" name="Picture 16" descr="http://t0.gstatic.com/images?q=tbn:07xYfr797xfbKM:http://www.about-studentconsolidationloans.com/wp-content/uploads/2010/02/Federal-Student-Loan-Consolidation-main_Full.tmp_.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038600"/>
            <a:ext cx="3886200" cy="2434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6478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r>
              <a:rPr lang="en-US" dirty="0" smtClean="0"/>
              <a:t>Standard Repayment Plan</a:t>
            </a:r>
            <a:endParaRPr lang="en-US" dirty="0"/>
          </a:p>
        </p:txBody>
      </p:sp>
      <p:sp>
        <p:nvSpPr>
          <p:cNvPr id="4" name="Content Placeholder 2"/>
          <p:cNvSpPr txBox="1">
            <a:spLocks/>
          </p:cNvSpPr>
          <p:nvPr/>
        </p:nvSpPr>
        <p:spPr bwMode="auto">
          <a:xfrm>
            <a:off x="152400" y="16002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
              </a:spcBef>
              <a:spcAft>
                <a:spcPct val="5000"/>
              </a:spcAft>
              <a:buChar char="•"/>
              <a:defRPr sz="3600">
                <a:solidFill>
                  <a:schemeClr val="tx1"/>
                </a:solidFill>
                <a:latin typeface="+mn-lt"/>
                <a:ea typeface="+mn-ea"/>
                <a:cs typeface="+mn-cs"/>
              </a:defRPr>
            </a:lvl1pPr>
            <a:lvl2pPr marL="742950" indent="-285750" algn="l" rtl="0" eaLnBrk="0" fontAlgn="base" hangingPunct="0">
              <a:spcBef>
                <a:spcPct val="5000"/>
              </a:spcBef>
              <a:spcAft>
                <a:spcPct val="5000"/>
              </a:spcAft>
              <a:buChar char="–"/>
              <a:defRPr sz="3600">
                <a:solidFill>
                  <a:schemeClr val="tx1"/>
                </a:solidFill>
                <a:latin typeface="+mn-lt"/>
              </a:defRPr>
            </a:lvl2pPr>
            <a:lvl3pPr marL="1143000" indent="-228600" algn="l" rtl="0" eaLnBrk="0" fontAlgn="base" hangingPunct="0">
              <a:spcBef>
                <a:spcPct val="5000"/>
              </a:spcBef>
              <a:spcAft>
                <a:spcPct val="5000"/>
              </a:spcAft>
              <a:buChar char="•"/>
              <a:defRPr sz="3200">
                <a:solidFill>
                  <a:schemeClr val="tx1"/>
                </a:solidFill>
                <a:latin typeface="+mn-lt"/>
              </a:defRPr>
            </a:lvl3pPr>
            <a:lvl4pPr marL="1600200" indent="-228600" algn="l" rtl="0" eaLnBrk="0" fontAlgn="base" hangingPunct="0">
              <a:spcBef>
                <a:spcPct val="5000"/>
              </a:spcBef>
              <a:spcAft>
                <a:spcPct val="5000"/>
              </a:spcAft>
              <a:buChar char="–"/>
              <a:defRPr sz="2800">
                <a:solidFill>
                  <a:schemeClr val="tx1"/>
                </a:solidFill>
                <a:latin typeface="+mn-lt"/>
              </a:defRPr>
            </a:lvl4pPr>
            <a:lvl5pPr marL="2057400" indent="-228600" algn="l" rtl="0" eaLnBrk="0" fontAlgn="base" hangingPunct="0">
              <a:spcBef>
                <a:spcPct val="5000"/>
              </a:spcBef>
              <a:spcAft>
                <a:spcPct val="5000"/>
              </a:spcAft>
              <a:buChar char="»"/>
              <a:defRPr sz="2800">
                <a:solidFill>
                  <a:schemeClr val="tx1"/>
                </a:solidFill>
                <a:latin typeface="+mn-lt"/>
              </a:defRPr>
            </a:lvl5pPr>
            <a:lvl6pPr marL="2514600" indent="-228600" algn="l" rtl="0" fontAlgn="base">
              <a:spcBef>
                <a:spcPct val="5000"/>
              </a:spcBef>
              <a:spcAft>
                <a:spcPct val="5000"/>
              </a:spcAft>
              <a:buChar char="»"/>
              <a:defRPr sz="2800">
                <a:solidFill>
                  <a:schemeClr val="tx1"/>
                </a:solidFill>
                <a:latin typeface="+mn-lt"/>
              </a:defRPr>
            </a:lvl6pPr>
            <a:lvl7pPr marL="2971800" indent="-228600" algn="l" rtl="0" fontAlgn="base">
              <a:spcBef>
                <a:spcPct val="5000"/>
              </a:spcBef>
              <a:spcAft>
                <a:spcPct val="5000"/>
              </a:spcAft>
              <a:buChar char="»"/>
              <a:defRPr sz="2800">
                <a:solidFill>
                  <a:schemeClr val="tx1"/>
                </a:solidFill>
                <a:latin typeface="+mn-lt"/>
              </a:defRPr>
            </a:lvl7pPr>
            <a:lvl8pPr marL="3429000" indent="-228600" algn="l" rtl="0" fontAlgn="base">
              <a:spcBef>
                <a:spcPct val="5000"/>
              </a:spcBef>
              <a:spcAft>
                <a:spcPct val="5000"/>
              </a:spcAft>
              <a:buChar char="»"/>
              <a:defRPr sz="2800">
                <a:solidFill>
                  <a:schemeClr val="tx1"/>
                </a:solidFill>
                <a:latin typeface="+mn-lt"/>
              </a:defRPr>
            </a:lvl8pPr>
            <a:lvl9pPr marL="3886200" indent="-228600" algn="l" rtl="0" fontAlgn="base">
              <a:spcBef>
                <a:spcPct val="5000"/>
              </a:spcBef>
              <a:spcAft>
                <a:spcPct val="5000"/>
              </a:spcAft>
              <a:buChar char="»"/>
              <a:defRPr sz="2800">
                <a:solidFill>
                  <a:schemeClr val="tx1"/>
                </a:solidFill>
                <a:latin typeface="+mn-lt"/>
              </a:defRPr>
            </a:lvl9pPr>
          </a:lstStyle>
          <a:p>
            <a:pPr marL="90488" marR="0" lvl="0" indent="0" defTabSz="914400" rtl="0" eaLnBrk="1" fontAlgn="base" latinLnBrk="0" hangingPunct="1">
              <a:lnSpc>
                <a:spcPct val="100000"/>
              </a:lnSpc>
              <a:spcBef>
                <a:spcPct val="5000"/>
              </a:spcBef>
              <a:spcAft>
                <a:spcPct val="5000"/>
              </a:spcAft>
              <a:buClrTx/>
              <a:buSzTx/>
              <a:buFontTx/>
              <a:buNone/>
              <a:tabLst/>
              <a:defRPr/>
            </a:pPr>
            <a:r>
              <a:rPr kumimoji="0" lang="en-US" altLang="en-US" sz="2400" b="0"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Under this plan, the borrower will pay a fixed amount of at least $50 each month for up to 10 years.  For most borrowers, this plan results in the </a:t>
            </a:r>
            <a:r>
              <a:rPr kumimoji="0" lang="en-US" altLang="en-US" sz="2400" b="0" i="0" u="sng"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lowest total interest paid </a:t>
            </a:r>
            <a:r>
              <a:rPr kumimoji="0" lang="en-US" altLang="en-US" sz="2400" b="0"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because the repayment period is shorter than it would be under any of the other repayment plans.  </a:t>
            </a:r>
          </a:p>
          <a:p>
            <a:pPr marL="90488" marR="0" lvl="0" indent="0" defTabSz="914400" rtl="0" eaLnBrk="1" fontAlgn="base" latinLnBrk="0" hangingPunct="1">
              <a:lnSpc>
                <a:spcPct val="100000"/>
              </a:lnSpc>
              <a:spcBef>
                <a:spcPct val="5000"/>
              </a:spcBef>
              <a:spcAft>
                <a:spcPct val="5000"/>
              </a:spcAft>
              <a:buClrTx/>
              <a:buSzTx/>
              <a:buFontTx/>
              <a:buNone/>
              <a:tabLst/>
              <a:defRPr/>
            </a:pPr>
            <a:r>
              <a:rPr kumimoji="0" lang="en-US" altLang="en-US" sz="2400" b="0"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(Subsidized, Unsubsidized and PLUS Loans)</a:t>
            </a:r>
          </a:p>
          <a:p>
            <a:pPr marL="90488" marR="0" lvl="0" indent="0" algn="ctr" defTabSz="914400" rtl="0" eaLnBrk="1" fontAlgn="base" latinLnBrk="0" hangingPunct="1">
              <a:lnSpc>
                <a:spcPct val="100000"/>
              </a:lnSpc>
              <a:spcBef>
                <a:spcPct val="5000"/>
              </a:spcBef>
              <a:spcAft>
                <a:spcPct val="5000"/>
              </a:spcAft>
              <a:buClrTx/>
              <a:buSzTx/>
              <a:buFontTx/>
              <a:buNone/>
              <a:tabLst/>
              <a:defRPr/>
            </a:pPr>
            <a:endParaRPr kumimoji="0" lang="en-US" altLang="en-US" sz="2400" b="0" i="0" u="none" strike="noStrike" kern="0" cap="none" spc="0" normalizeH="0" baseline="0" noProof="0" dirty="0" smtClean="0">
              <a:ln>
                <a:noFill/>
              </a:ln>
              <a:solidFill>
                <a:srgbClr val="FF9933"/>
              </a:solidFill>
              <a:effectLst/>
              <a:uLnTx/>
              <a:uFillTx/>
              <a:latin typeface="Verdana"/>
              <a:ea typeface="+mn-ea"/>
              <a:cs typeface="+mn-cs"/>
            </a:endParaRPr>
          </a:p>
        </p:txBody>
      </p:sp>
      <p:sp>
        <p:nvSpPr>
          <p:cNvPr id="7" name="Text Box 2"/>
          <p:cNvSpPr txBox="1">
            <a:spLocks noChangeArrowheads="1"/>
          </p:cNvSpPr>
          <p:nvPr/>
        </p:nvSpPr>
        <p:spPr bwMode="auto">
          <a:xfrm>
            <a:off x="5334000" y="1455174"/>
            <a:ext cx="3505200" cy="4876800"/>
          </a:xfrm>
          <a:prstGeom prst="flowChartAlternateProcess">
            <a:avLst/>
          </a:prstGeom>
          <a:solidFill>
            <a:srgbClr val="92D050"/>
          </a:solidFill>
          <a:ln>
            <a:headEnd/>
            <a:tailEnd/>
          </a:ln>
          <a:effectLst>
            <a:outerShdw blurRad="76200" dir="13500000" sy="23000" kx="1200000" algn="br" rotWithShape="0">
              <a:prstClr val="black">
                <a:alpha val="20000"/>
              </a:prstClr>
            </a:outerShdw>
          </a:effectLst>
          <a:scene3d>
            <a:camera prst="perspectiveLeft"/>
            <a:lightRig rig="threePt" dir="t"/>
          </a:scene3d>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a:solidFill>
                  <a:schemeClr val="tx1"/>
                </a:solidFill>
                <a:uLnTx/>
                <a:uFillTx/>
                <a:latin typeface="Times New Roman" panose="02020603050405020304" pitchFamily="18" charset="0"/>
                <a:ea typeface="Calibri"/>
                <a:cs typeface="Times New Roman" panose="02020603050405020304" pitchFamily="18" charset="0"/>
              </a:rPr>
              <a:t>Standard Repayment</a:t>
            </a: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Graduate Repayment</a:t>
            </a:r>
          </a:p>
          <a:p>
            <a:pPr lvl="0">
              <a:lnSpc>
                <a:spcPct val="115000"/>
              </a:lnSpc>
              <a:spcAft>
                <a:spcPts val="1000"/>
              </a:spcAft>
            </a:pP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Income Base Repayment (IBR</a:t>
            </a:r>
            <a:r>
              <a:rPr kumimoji="0" lang="en-US" sz="2400" i="0" u="none" strike="noStrike" kern="0" normalizeH="0" baseline="0" noProof="0" dirty="0" smtClean="0">
                <a:solidFill>
                  <a:schemeClr val="bg1"/>
                </a:solidFill>
                <a:uLnTx/>
                <a:uFillTx/>
                <a:latin typeface="Times New Roman" panose="02020603050405020304" pitchFamily="18" charset="0"/>
                <a:ea typeface="Calibri"/>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lvl="0">
              <a:lnSpc>
                <a:spcPct val="115000"/>
              </a:lnSpc>
              <a:spcAft>
                <a:spcPts val="1000"/>
              </a:spcAft>
            </a:pPr>
            <a:r>
              <a:rPr kumimoji="0" lang="en-US" sz="2400" i="0" u="none" strike="noStrike" kern="0" normalizeH="0" baseline="0" noProof="0" dirty="0" smtClean="0">
                <a:solidFill>
                  <a:schemeClr val="bg1"/>
                </a:solidFill>
                <a:uLnTx/>
                <a:uFillTx/>
                <a:latin typeface="Times New Roman" panose="02020603050405020304" pitchFamily="18" charset="0"/>
                <a:ea typeface="Calibri"/>
                <a:cs typeface="Times New Roman" panose="02020603050405020304" pitchFamily="18" charset="0"/>
              </a:rPr>
              <a:t>Pay </a:t>
            </a: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As You Earn (PAYEE)</a:t>
            </a:r>
          </a:p>
        </p:txBody>
      </p:sp>
    </p:spTree>
    <p:extLst>
      <p:ext uri="{BB962C8B-B14F-4D97-AF65-F5344CB8AC3E}">
        <p14:creationId xmlns:p14="http://schemas.microsoft.com/office/powerpoint/2010/main" val="3136391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lstStyle/>
          <a:p>
            <a:r>
              <a:rPr lang="en-US" altLang="en-US" b="0" kern="0" dirty="0">
                <a:effectLst/>
                <a:latin typeface="+mn-lt"/>
                <a:cs typeface="Times New Roman" panose="02020603050405020304" pitchFamily="18" charset="0"/>
              </a:rPr>
              <a:t>Graduated Repayment Plan</a:t>
            </a:r>
            <a:endParaRPr lang="en-US" dirty="0">
              <a:latin typeface="+mn-lt"/>
              <a:cs typeface="Times New Roman" panose="02020603050405020304" pitchFamily="18" charset="0"/>
            </a:endParaRPr>
          </a:p>
        </p:txBody>
      </p:sp>
      <p:sp>
        <p:nvSpPr>
          <p:cNvPr id="4" name="Content Placeholder 7"/>
          <p:cNvSpPr txBox="1">
            <a:spLocks/>
          </p:cNvSpPr>
          <p:nvPr/>
        </p:nvSpPr>
        <p:spPr bwMode="auto">
          <a:xfrm>
            <a:off x="533400" y="1600200"/>
            <a:ext cx="510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
              </a:spcBef>
              <a:spcAft>
                <a:spcPct val="5000"/>
              </a:spcAft>
              <a:buChar char="•"/>
              <a:defRPr sz="3600">
                <a:solidFill>
                  <a:schemeClr val="tx1"/>
                </a:solidFill>
                <a:latin typeface="+mn-lt"/>
                <a:ea typeface="+mn-ea"/>
                <a:cs typeface="+mn-cs"/>
              </a:defRPr>
            </a:lvl1pPr>
            <a:lvl2pPr marL="742950" indent="-285750" algn="l" rtl="0" eaLnBrk="0" fontAlgn="base" hangingPunct="0">
              <a:spcBef>
                <a:spcPct val="5000"/>
              </a:spcBef>
              <a:spcAft>
                <a:spcPct val="5000"/>
              </a:spcAft>
              <a:buChar char="–"/>
              <a:defRPr sz="3600">
                <a:solidFill>
                  <a:schemeClr val="tx1"/>
                </a:solidFill>
                <a:latin typeface="+mn-lt"/>
              </a:defRPr>
            </a:lvl2pPr>
            <a:lvl3pPr marL="1143000" indent="-228600" algn="l" rtl="0" eaLnBrk="0" fontAlgn="base" hangingPunct="0">
              <a:spcBef>
                <a:spcPct val="5000"/>
              </a:spcBef>
              <a:spcAft>
                <a:spcPct val="5000"/>
              </a:spcAft>
              <a:buChar char="•"/>
              <a:defRPr sz="3200">
                <a:solidFill>
                  <a:schemeClr val="tx1"/>
                </a:solidFill>
                <a:latin typeface="+mn-lt"/>
              </a:defRPr>
            </a:lvl3pPr>
            <a:lvl4pPr marL="1600200" indent="-228600" algn="l" rtl="0" eaLnBrk="0" fontAlgn="base" hangingPunct="0">
              <a:spcBef>
                <a:spcPct val="5000"/>
              </a:spcBef>
              <a:spcAft>
                <a:spcPct val="5000"/>
              </a:spcAft>
              <a:buChar char="–"/>
              <a:defRPr sz="2800">
                <a:solidFill>
                  <a:schemeClr val="tx1"/>
                </a:solidFill>
                <a:latin typeface="+mn-lt"/>
              </a:defRPr>
            </a:lvl4pPr>
            <a:lvl5pPr marL="2057400" indent="-228600" algn="l" rtl="0" eaLnBrk="0" fontAlgn="base" hangingPunct="0">
              <a:spcBef>
                <a:spcPct val="5000"/>
              </a:spcBef>
              <a:spcAft>
                <a:spcPct val="5000"/>
              </a:spcAft>
              <a:buChar char="»"/>
              <a:defRPr sz="2800">
                <a:solidFill>
                  <a:schemeClr val="tx1"/>
                </a:solidFill>
                <a:latin typeface="+mn-lt"/>
              </a:defRPr>
            </a:lvl5pPr>
            <a:lvl6pPr marL="2514600" indent="-228600" algn="l" rtl="0" fontAlgn="base">
              <a:spcBef>
                <a:spcPct val="5000"/>
              </a:spcBef>
              <a:spcAft>
                <a:spcPct val="5000"/>
              </a:spcAft>
              <a:buChar char="»"/>
              <a:defRPr sz="2800">
                <a:solidFill>
                  <a:schemeClr val="tx1"/>
                </a:solidFill>
                <a:latin typeface="+mn-lt"/>
              </a:defRPr>
            </a:lvl6pPr>
            <a:lvl7pPr marL="2971800" indent="-228600" algn="l" rtl="0" fontAlgn="base">
              <a:spcBef>
                <a:spcPct val="5000"/>
              </a:spcBef>
              <a:spcAft>
                <a:spcPct val="5000"/>
              </a:spcAft>
              <a:buChar char="»"/>
              <a:defRPr sz="2800">
                <a:solidFill>
                  <a:schemeClr val="tx1"/>
                </a:solidFill>
                <a:latin typeface="+mn-lt"/>
              </a:defRPr>
            </a:lvl7pPr>
            <a:lvl8pPr marL="3429000" indent="-228600" algn="l" rtl="0" fontAlgn="base">
              <a:spcBef>
                <a:spcPct val="5000"/>
              </a:spcBef>
              <a:spcAft>
                <a:spcPct val="5000"/>
              </a:spcAft>
              <a:buChar char="»"/>
              <a:defRPr sz="2800">
                <a:solidFill>
                  <a:schemeClr val="tx1"/>
                </a:solidFill>
                <a:latin typeface="+mn-lt"/>
              </a:defRPr>
            </a:lvl8pPr>
            <a:lvl9pPr marL="3886200" indent="-228600" algn="l" rtl="0" fontAlgn="base">
              <a:spcBef>
                <a:spcPct val="5000"/>
              </a:spcBef>
              <a:spcAft>
                <a:spcPct val="5000"/>
              </a:spcAft>
              <a:buChar char="»"/>
              <a:defRPr sz="2800">
                <a:solidFill>
                  <a:schemeClr val="tx1"/>
                </a:solidFill>
                <a:latin typeface="+mn-lt"/>
              </a:defRPr>
            </a:lvl9pPr>
          </a:lstStyle>
          <a:p>
            <a:pPr marL="90488" marR="0" lvl="0" indent="0" algn="l" defTabSz="914400" rtl="0" eaLnBrk="1" fontAlgn="base" latinLnBrk="0" hangingPunct="1">
              <a:lnSpc>
                <a:spcPct val="100000"/>
              </a:lnSpc>
              <a:spcBef>
                <a:spcPct val="5000"/>
              </a:spcBef>
              <a:spcAft>
                <a:spcPct val="0"/>
              </a:spcAft>
              <a:buClrTx/>
              <a:buSzTx/>
              <a:buFontTx/>
              <a:buNone/>
              <a:tabLst/>
              <a:defRPr/>
            </a:pPr>
            <a:r>
              <a:rPr kumimoji="0" lang="en-US" altLang="en-US" sz="24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The Graduated Repayment Plan may be beneficial if the borrower’s income is low when they leave school but is likely to steadily increase.  Under this plan, payments start out low and then increases </a:t>
            </a:r>
            <a:r>
              <a:rPr kumimoji="0" lang="en-US" altLang="en-US" sz="2400" b="1" i="0" u="sng"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every two years</a:t>
            </a:r>
            <a:r>
              <a:rPr kumimoji="0" lang="en-US" altLang="en-US" sz="24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p>
          <a:p>
            <a:pPr marL="90488"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marL="904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Like the Standard Plan, the maximum repayment period is 10 years for Subsidized, Unsubsidized, and PLUS Loans.</a:t>
            </a:r>
          </a:p>
        </p:txBody>
      </p:sp>
      <p:sp>
        <p:nvSpPr>
          <p:cNvPr id="6" name="Text Box 2"/>
          <p:cNvSpPr txBox="1">
            <a:spLocks noChangeArrowheads="1"/>
          </p:cNvSpPr>
          <p:nvPr/>
        </p:nvSpPr>
        <p:spPr bwMode="auto">
          <a:xfrm>
            <a:off x="5666509" y="1600200"/>
            <a:ext cx="3276600" cy="4229100"/>
          </a:xfrm>
          <a:prstGeom prst="flowChartAlternateProcess">
            <a:avLst/>
          </a:prstGeom>
          <a:solidFill>
            <a:srgbClr val="92D050"/>
          </a:solidFill>
          <a:ln>
            <a:headEnd/>
            <a:tailEnd/>
          </a:ln>
          <a:effectLst>
            <a:outerShdw blurRad="76200" dir="13500000" sy="23000" kx="1200000" algn="br" rotWithShape="0">
              <a:prstClr val="black">
                <a:alpha val="20000"/>
              </a:prstClr>
            </a:outerShdw>
          </a:effectLst>
          <a:scene3d>
            <a:camera prst="perspectiveLeft"/>
            <a:lightRig rig="threePt" dir="t"/>
          </a:scene3d>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lvl="0">
              <a:lnSpc>
                <a:spcPct val="115000"/>
              </a:lnSpc>
              <a:spcAft>
                <a:spcPts val="1000"/>
              </a:spcAft>
            </a:pPr>
            <a:r>
              <a:rPr lang="en-US" sz="2400" kern="0" dirty="0">
                <a:solidFill>
                  <a:schemeClr val="bg1"/>
                </a:solidFill>
                <a:latin typeface="Times New Roman" panose="02020603050405020304" pitchFamily="18" charset="0"/>
                <a:ea typeface="Calibri"/>
                <a:cs typeface="Times New Roman" panose="02020603050405020304" pitchFamily="18" charset="0"/>
              </a:rPr>
              <a:t>Standard Repayment</a:t>
            </a:r>
          </a:p>
          <a:p>
            <a:pPr lvl="0">
              <a:lnSpc>
                <a:spcPct val="115000"/>
              </a:lnSpc>
              <a:spcAft>
                <a:spcPts val="1000"/>
              </a:spcAft>
            </a:pPr>
            <a:r>
              <a:rPr lang="en-US" sz="2400" kern="0" dirty="0">
                <a:solidFill>
                  <a:schemeClr val="tx1"/>
                </a:solidFill>
                <a:latin typeface="Times New Roman" panose="02020603050405020304" pitchFamily="18" charset="0"/>
                <a:ea typeface="Calibri"/>
                <a:cs typeface="Times New Roman" panose="02020603050405020304" pitchFamily="18" charset="0"/>
              </a:rPr>
              <a:t>Graduate Repayment</a:t>
            </a:r>
          </a:p>
          <a:p>
            <a:pPr lvl="0">
              <a:lnSpc>
                <a:spcPct val="115000"/>
              </a:lnSpc>
              <a:spcAft>
                <a:spcPts val="1000"/>
              </a:spcAft>
            </a:pPr>
            <a:r>
              <a:rPr lang="en-US" sz="2400" kern="0" dirty="0">
                <a:solidFill>
                  <a:schemeClr val="bg1"/>
                </a:solidFill>
                <a:latin typeface="Times New Roman" panose="02020603050405020304" pitchFamily="18" charset="0"/>
                <a:ea typeface="Calibri"/>
                <a:cs typeface="Times New Roman" panose="02020603050405020304" pitchFamily="18" charset="0"/>
              </a:rPr>
              <a:t>Income Base Repayment (IBR</a:t>
            </a:r>
            <a:r>
              <a:rPr lang="en-US" sz="2400" kern="0" dirty="0" smtClean="0">
                <a:solidFill>
                  <a:schemeClr val="bg1"/>
                </a:solidFill>
                <a:latin typeface="Times New Roman" panose="02020603050405020304" pitchFamily="18" charset="0"/>
                <a:ea typeface="Calibri"/>
                <a:cs typeface="Times New Roman" panose="02020603050405020304" pitchFamily="18" charset="0"/>
              </a:rPr>
              <a:t>)</a:t>
            </a:r>
            <a:r>
              <a:rPr lang="en-US" sz="2400" kern="0" dirty="0">
                <a:solidFill>
                  <a:schemeClr val="bg1"/>
                </a:solidFill>
                <a:latin typeface="Times New Roman" panose="02020603050405020304" pitchFamily="18" charset="0"/>
                <a:ea typeface="Calibri"/>
                <a:cs typeface="Times New Roman" panose="02020603050405020304" pitchFamily="18" charset="0"/>
              </a:rPr>
              <a:t/>
            </a:r>
            <a:br>
              <a:rPr lang="en-US" sz="2400" kern="0" dirty="0">
                <a:solidFill>
                  <a:schemeClr val="bg1"/>
                </a:solidFill>
                <a:latin typeface="Times New Roman" panose="02020603050405020304" pitchFamily="18" charset="0"/>
                <a:ea typeface="Calibri"/>
                <a:cs typeface="Times New Roman" panose="02020603050405020304" pitchFamily="18" charset="0"/>
              </a:rPr>
            </a:br>
            <a:r>
              <a:rPr lang="en-US" sz="2400" kern="0" dirty="0">
                <a:solidFill>
                  <a:schemeClr val="bg1"/>
                </a:solidFill>
                <a:latin typeface="Times New Roman" panose="02020603050405020304" pitchFamily="18" charset="0"/>
                <a:ea typeface="Calibri"/>
                <a:cs typeface="Times New Roman" panose="02020603050405020304" pitchFamily="18" charset="0"/>
              </a:rPr>
              <a:t>Pay As You Earn (PAYEE)</a:t>
            </a:r>
          </a:p>
        </p:txBody>
      </p:sp>
    </p:spTree>
    <p:extLst>
      <p:ext uri="{BB962C8B-B14F-4D97-AF65-F5344CB8AC3E}">
        <p14:creationId xmlns:p14="http://schemas.microsoft.com/office/powerpoint/2010/main" val="1121940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752600"/>
            <a:ext cx="5333999" cy="4724400"/>
          </a:xfrm>
        </p:spPr>
        <p:txBody>
          <a:bodyPr>
            <a:normAutofit/>
          </a:bodyPr>
          <a:lstStyle/>
          <a:p>
            <a:pPr marL="171450" lvl="1" indent="0" fontAlgn="base">
              <a:spcBef>
                <a:spcPts val="0"/>
              </a:spcBef>
              <a:spcAft>
                <a:spcPct val="5000"/>
              </a:spcAft>
              <a:buClrTx/>
              <a:buNone/>
              <a:defRPr/>
            </a:pPr>
            <a:r>
              <a:rPr lang="en-US" sz="2600" dirty="0">
                <a:solidFill>
                  <a:schemeClr val="tx1"/>
                </a:solidFill>
                <a:latin typeface="Times New Roman" panose="02020603050405020304" pitchFamily="18" charset="0"/>
                <a:cs typeface="Times New Roman" panose="02020603050405020304" pitchFamily="18" charset="0"/>
              </a:rPr>
              <a:t>Under IBR, </a:t>
            </a:r>
            <a:r>
              <a:rPr lang="en-US" sz="2600" kern="0" dirty="0" smtClean="0">
                <a:solidFill>
                  <a:schemeClr val="tx1"/>
                </a:solidFill>
                <a:latin typeface="Times New Roman" panose="02020603050405020304" pitchFamily="18" charset="0"/>
                <a:cs typeface="Times New Roman" panose="02020603050405020304" pitchFamily="18" charset="0"/>
              </a:rPr>
              <a:t>monthly </a:t>
            </a:r>
            <a:r>
              <a:rPr lang="en-US" sz="2600" kern="0" dirty="0">
                <a:solidFill>
                  <a:schemeClr val="tx1"/>
                </a:solidFill>
                <a:latin typeface="Times New Roman" panose="02020603050405020304" pitchFamily="18" charset="0"/>
                <a:cs typeface="Times New Roman" panose="02020603050405020304" pitchFamily="18" charset="0"/>
              </a:rPr>
              <a:t>payment is based on the </a:t>
            </a:r>
            <a:r>
              <a:rPr lang="en-US" sz="2600" b="1" u="sng" kern="0" dirty="0">
                <a:solidFill>
                  <a:schemeClr val="tx1"/>
                </a:solidFill>
                <a:latin typeface="Times New Roman" panose="02020603050405020304" pitchFamily="18" charset="0"/>
                <a:cs typeface="Times New Roman" panose="02020603050405020304" pitchFamily="18" charset="0"/>
              </a:rPr>
              <a:t>borrower’s Adjusted Gross Income (AGI), </a:t>
            </a:r>
            <a:r>
              <a:rPr lang="en-US" sz="2600" kern="0" dirty="0">
                <a:solidFill>
                  <a:schemeClr val="tx1"/>
                </a:solidFill>
                <a:latin typeface="Times New Roman" panose="02020603050405020304" pitchFamily="18" charset="0"/>
                <a:cs typeface="Times New Roman" panose="02020603050405020304" pitchFamily="18" charset="0"/>
              </a:rPr>
              <a:t>family size, and state of </a:t>
            </a:r>
            <a:r>
              <a:rPr lang="en-US" sz="2600" kern="0" dirty="0" smtClean="0">
                <a:solidFill>
                  <a:schemeClr val="tx1"/>
                </a:solidFill>
                <a:latin typeface="Times New Roman" panose="02020603050405020304" pitchFamily="18" charset="0"/>
                <a:cs typeface="Times New Roman" panose="02020603050405020304" pitchFamily="18" charset="0"/>
              </a:rPr>
              <a:t>residence.</a:t>
            </a:r>
          </a:p>
          <a:p>
            <a:pPr marL="45720" indent="0">
              <a:buNone/>
            </a:pPr>
            <a:endParaRPr lang="en-US" sz="2600" dirty="0">
              <a:solidFill>
                <a:schemeClr val="tx1"/>
              </a:solidFill>
              <a:latin typeface="Times New Roman" panose="02020603050405020304" pitchFamily="18" charset="0"/>
              <a:cs typeface="Times New Roman" panose="02020603050405020304" pitchFamily="18" charset="0"/>
            </a:endParaRPr>
          </a:p>
          <a:p>
            <a:pPr marL="109728" indent="0">
              <a:buNone/>
            </a:pPr>
            <a:r>
              <a:rPr lang="en-US" sz="2600" dirty="0" smtClean="0">
                <a:solidFill>
                  <a:schemeClr val="tx1"/>
                </a:solidFill>
                <a:latin typeface="Times New Roman" panose="02020603050405020304" pitchFamily="18" charset="0"/>
                <a:cs typeface="Times New Roman" panose="02020603050405020304" pitchFamily="18" charset="0"/>
              </a:rPr>
              <a:t>Monthly </a:t>
            </a:r>
            <a:r>
              <a:rPr lang="en-US" sz="2600" dirty="0">
                <a:solidFill>
                  <a:schemeClr val="tx1"/>
                </a:solidFill>
                <a:latin typeface="Times New Roman" panose="02020603050405020304" pitchFamily="18" charset="0"/>
                <a:cs typeface="Times New Roman" panose="02020603050405020304" pitchFamily="18" charset="0"/>
              </a:rPr>
              <a:t>payments are adjusted each year according to changes in your income and family size </a:t>
            </a:r>
            <a:r>
              <a:rPr lang="en-US" sz="2600" dirty="0">
                <a:latin typeface="Times New Roman" panose="02020603050405020304" pitchFamily="18" charset="0"/>
                <a:cs typeface="Times New Roman" panose="02020603050405020304" pitchFamily="18" charset="0"/>
              </a:rPr>
              <a:t>– </a:t>
            </a:r>
            <a:r>
              <a:rPr lang="en-US" sz="2600" dirty="0">
                <a:solidFill>
                  <a:srgbClr val="FF0000"/>
                </a:solidFill>
                <a:latin typeface="Times New Roman" panose="02020603050405020304" pitchFamily="18" charset="0"/>
                <a:cs typeface="Times New Roman" panose="02020603050405020304" pitchFamily="18" charset="0"/>
              </a:rPr>
              <a:t>new application must be submitted</a:t>
            </a:r>
            <a:r>
              <a:rPr lang="en-US" dirty="0">
                <a:solidFill>
                  <a:srgbClr val="FF0000"/>
                </a:solidFill>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p:txBody>
      </p:sp>
      <p:sp>
        <p:nvSpPr>
          <p:cNvPr id="3" name="Title 2"/>
          <p:cNvSpPr>
            <a:spLocks noGrp="1"/>
          </p:cNvSpPr>
          <p:nvPr>
            <p:ph type="title"/>
          </p:nvPr>
        </p:nvSpPr>
        <p:spPr>
          <a:xfrm>
            <a:off x="381000" y="152400"/>
            <a:ext cx="8229600" cy="914400"/>
          </a:xfrm>
        </p:spPr>
        <p:txBody>
          <a:bodyPr/>
          <a:lstStyle/>
          <a:p>
            <a:r>
              <a:rPr lang="en-US" dirty="0">
                <a:effectLst/>
              </a:rPr>
              <a:t>Income-Based Repayment</a:t>
            </a:r>
          </a:p>
        </p:txBody>
      </p:sp>
      <p:sp>
        <p:nvSpPr>
          <p:cNvPr id="4" name="Text Box 2"/>
          <p:cNvSpPr txBox="1">
            <a:spLocks noChangeArrowheads="1"/>
          </p:cNvSpPr>
          <p:nvPr/>
        </p:nvSpPr>
        <p:spPr bwMode="auto">
          <a:xfrm>
            <a:off x="5486399" y="914400"/>
            <a:ext cx="3422073" cy="4225636"/>
          </a:xfrm>
          <a:prstGeom prst="flowChartAlternateProcess">
            <a:avLst/>
          </a:prstGeom>
          <a:solidFill>
            <a:srgbClr val="92D050"/>
          </a:solidFill>
          <a:ln>
            <a:headEnd/>
            <a:tailEnd/>
          </a:ln>
          <a:effectLst>
            <a:outerShdw blurRad="76200" dir="13500000" sy="23000" kx="1200000" algn="br" rotWithShape="0">
              <a:prstClr val="black">
                <a:alpha val="20000"/>
              </a:prstClr>
            </a:outerShdw>
          </a:effectLst>
          <a:scene3d>
            <a:camera prst="perspectiveLeft"/>
            <a:lightRig rig="threePt" dir="t"/>
          </a:scene3d>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lvl="0">
              <a:lnSpc>
                <a:spcPct val="115000"/>
              </a:lnSpc>
              <a:spcAft>
                <a:spcPts val="1000"/>
              </a:spcAft>
            </a:pPr>
            <a:r>
              <a:rPr lang="en-US" sz="2400" kern="0" dirty="0">
                <a:solidFill>
                  <a:schemeClr val="bg1"/>
                </a:solidFill>
                <a:latin typeface="Times New Roman" panose="02020603050405020304" pitchFamily="18" charset="0"/>
                <a:ea typeface="Calibri"/>
                <a:cs typeface="Times New Roman" panose="02020603050405020304" pitchFamily="18" charset="0"/>
              </a:rPr>
              <a:t>Standard Repayment</a:t>
            </a:r>
          </a:p>
          <a:p>
            <a:pPr lvl="0">
              <a:lnSpc>
                <a:spcPct val="115000"/>
              </a:lnSpc>
              <a:spcAft>
                <a:spcPts val="1000"/>
              </a:spcAft>
            </a:pPr>
            <a:r>
              <a:rPr lang="en-US" sz="2400" kern="0" dirty="0">
                <a:solidFill>
                  <a:schemeClr val="bg1"/>
                </a:solidFill>
                <a:latin typeface="Times New Roman" panose="02020603050405020304" pitchFamily="18" charset="0"/>
                <a:ea typeface="Calibri"/>
                <a:cs typeface="Times New Roman" panose="02020603050405020304" pitchFamily="18" charset="0"/>
              </a:rPr>
              <a:t>Graduate Repayment</a:t>
            </a:r>
          </a:p>
          <a:p>
            <a:pPr lvl="0">
              <a:lnSpc>
                <a:spcPct val="115000"/>
              </a:lnSpc>
              <a:spcAft>
                <a:spcPts val="1000"/>
              </a:spcAft>
            </a:pPr>
            <a:r>
              <a:rPr lang="en-US" sz="2400" kern="0" dirty="0" smtClean="0">
                <a:solidFill>
                  <a:schemeClr val="tx1"/>
                </a:solidFill>
                <a:latin typeface="Times New Roman" panose="02020603050405020304" pitchFamily="18" charset="0"/>
                <a:ea typeface="Calibri"/>
                <a:cs typeface="Times New Roman" panose="02020603050405020304" pitchFamily="18" charset="0"/>
              </a:rPr>
              <a:t>Income-Base </a:t>
            </a:r>
            <a:r>
              <a:rPr lang="en-US" sz="2400" kern="0" dirty="0">
                <a:solidFill>
                  <a:schemeClr val="tx1"/>
                </a:solidFill>
                <a:latin typeface="Times New Roman" panose="02020603050405020304" pitchFamily="18" charset="0"/>
                <a:ea typeface="Calibri"/>
                <a:cs typeface="Times New Roman" panose="02020603050405020304" pitchFamily="18" charset="0"/>
              </a:rPr>
              <a:t>Repayment (IBR) </a:t>
            </a:r>
            <a:endParaRPr lang="en-US" sz="2400" kern="0" dirty="0" smtClean="0">
              <a:solidFill>
                <a:schemeClr val="tx1"/>
              </a:solidFill>
              <a:latin typeface="Times New Roman" panose="02020603050405020304" pitchFamily="18" charset="0"/>
              <a:ea typeface="Calibri"/>
              <a:cs typeface="Times New Roman" panose="02020603050405020304" pitchFamily="18" charset="0"/>
            </a:endParaRPr>
          </a:p>
          <a:p>
            <a:pPr lvl="0">
              <a:lnSpc>
                <a:spcPct val="115000"/>
              </a:lnSpc>
              <a:spcAft>
                <a:spcPts val="1000"/>
              </a:spcAft>
            </a:pPr>
            <a:r>
              <a:rPr lang="en-US" sz="2400" kern="0" dirty="0" smtClean="0">
                <a:solidFill>
                  <a:schemeClr val="bg1"/>
                </a:solidFill>
                <a:latin typeface="Times New Roman" panose="02020603050405020304" pitchFamily="18" charset="0"/>
                <a:ea typeface="Calibri"/>
                <a:cs typeface="Times New Roman" panose="02020603050405020304" pitchFamily="18" charset="0"/>
              </a:rPr>
              <a:t>Pay </a:t>
            </a:r>
            <a:r>
              <a:rPr lang="en-US" sz="2400" kern="0" dirty="0">
                <a:solidFill>
                  <a:schemeClr val="bg1"/>
                </a:solidFill>
                <a:latin typeface="Times New Roman" panose="02020603050405020304" pitchFamily="18" charset="0"/>
                <a:ea typeface="Calibri"/>
                <a:cs typeface="Times New Roman" panose="02020603050405020304" pitchFamily="18" charset="0"/>
              </a:rPr>
              <a:t>As You Earn (PAYEE)</a:t>
            </a:r>
          </a:p>
        </p:txBody>
      </p:sp>
      <p:sp>
        <p:nvSpPr>
          <p:cNvPr id="6" name="Oval 5"/>
          <p:cNvSpPr>
            <a:spLocks noChangeArrowheads="1"/>
          </p:cNvSpPr>
          <p:nvPr/>
        </p:nvSpPr>
        <p:spPr bwMode="auto">
          <a:xfrm rot="21075692">
            <a:off x="4797203" y="5474259"/>
            <a:ext cx="4075337" cy="126979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a:ln>
                <a:noFill/>
              </a:ln>
              <a:solidFill>
                <a:srgbClr val="000000"/>
              </a:solidFill>
              <a:effectLst/>
              <a:uLnTx/>
              <a:uFillTx/>
              <a:latin typeface="Times New Roman" pitchFamily="18" charset="0"/>
            </a:endParaRPr>
          </a:p>
        </p:txBody>
      </p:sp>
      <p:sp>
        <p:nvSpPr>
          <p:cNvPr id="7" name="TextBox 6"/>
          <p:cNvSpPr txBox="1">
            <a:spLocks noChangeArrowheads="1"/>
          </p:cNvSpPr>
          <p:nvPr/>
        </p:nvSpPr>
        <p:spPr bwMode="auto">
          <a:xfrm rot="21115031">
            <a:off x="5068483" y="5640904"/>
            <a:ext cx="333020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800" b="1" i="0" u="none" strike="noStrike" kern="0" cap="none" spc="0" normalizeH="0" baseline="0" noProof="0" dirty="0">
                <a:ln>
                  <a:noFill/>
                </a:ln>
                <a:solidFill>
                  <a:srgbClr val="000000"/>
                </a:solidFill>
                <a:effectLst/>
                <a:uLnTx/>
                <a:uFillTx/>
                <a:latin typeface="Times New Roman" pitchFamily="18" charset="0"/>
              </a:rPr>
              <a:t>An IBR fact sheet, calculator and Q&amp;A is available on </a:t>
            </a:r>
            <a:r>
              <a:rPr kumimoji="0" lang="en-US" altLang="en-US" sz="1800" b="1" i="0" u="sng" strike="noStrike" kern="0" cap="none" spc="0" normalizeH="0" baseline="0" noProof="0" dirty="0">
                <a:ln>
                  <a:noFill/>
                </a:ln>
                <a:solidFill>
                  <a:srgbClr val="000000"/>
                </a:solidFill>
                <a:effectLst/>
                <a:uLnTx/>
                <a:uFillTx/>
                <a:latin typeface="Times New Roman" pitchFamily="18" charset="0"/>
              </a:rPr>
              <a:t>www.StudentAid.ed.gov</a:t>
            </a:r>
          </a:p>
        </p:txBody>
      </p:sp>
    </p:spTree>
    <p:extLst>
      <p:ext uri="{BB962C8B-B14F-4D97-AF65-F5344CB8AC3E}">
        <p14:creationId xmlns:p14="http://schemas.microsoft.com/office/powerpoint/2010/main" val="3936407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4876800" cy="5181600"/>
          </a:xfrm>
        </p:spPr>
        <p:txBody>
          <a:bodyPr>
            <a:normAutofit/>
          </a:bodyPr>
          <a:lstStyle/>
          <a:p>
            <a:pPr>
              <a:spcBef>
                <a:spcPts val="0"/>
              </a:spcBef>
            </a:pPr>
            <a:r>
              <a:rPr lang="en-US" sz="2800" dirty="0">
                <a:latin typeface="Times New Roman" panose="02020603050405020304" pitchFamily="18" charset="0"/>
                <a:cs typeface="Times New Roman" panose="02020603050405020304" pitchFamily="18" charset="0"/>
              </a:rPr>
              <a:t>New </a:t>
            </a:r>
            <a:r>
              <a:rPr lang="en-US" sz="2800" dirty="0" smtClean="0">
                <a:latin typeface="Times New Roman" panose="02020603050405020304" pitchFamily="18" charset="0"/>
                <a:cs typeface="Times New Roman" panose="02020603050405020304" pitchFamily="18" charset="0"/>
              </a:rPr>
              <a:t>borrower - </a:t>
            </a:r>
            <a:r>
              <a:rPr lang="en-US" sz="2800" dirty="0">
                <a:latin typeface="Times New Roman" panose="02020603050405020304" pitchFamily="18" charset="0"/>
                <a:cs typeface="Times New Roman" panose="02020603050405020304" pitchFamily="18" charset="0"/>
              </a:rPr>
              <a:t>no outstanding balance on a Direct Loan or FFEL Program of federal </a:t>
            </a:r>
            <a:r>
              <a:rPr lang="en-US" sz="2800" dirty="0" smtClean="0">
                <a:latin typeface="Times New Roman" panose="02020603050405020304" pitchFamily="18" charset="0"/>
                <a:cs typeface="Times New Roman" panose="02020603050405020304" pitchFamily="18" charset="0"/>
              </a:rPr>
              <a:t>loans.</a:t>
            </a:r>
          </a:p>
          <a:p>
            <a:pPr>
              <a:spcBef>
                <a:spcPts val="0"/>
              </a:spcBef>
            </a:pPr>
            <a:endParaRPr lang="en-US" sz="2800" dirty="0">
              <a:latin typeface="Times New Roman" panose="02020603050405020304" pitchFamily="18" charset="0"/>
              <a:cs typeface="Times New Roman" panose="02020603050405020304" pitchFamily="18" charset="0"/>
            </a:endParaRPr>
          </a:p>
          <a:p>
            <a:pPr>
              <a:spcBef>
                <a:spcPts val="0"/>
              </a:spcBef>
            </a:pPr>
            <a:r>
              <a:rPr lang="en-US" sz="2800" dirty="0" smtClean="0">
                <a:latin typeface="Times New Roman" panose="02020603050405020304" pitchFamily="18" charset="0"/>
                <a:cs typeface="Times New Roman" panose="02020603050405020304" pitchFamily="18" charset="0"/>
              </a:rPr>
              <a:t>All undergraduate loans must be paid in full and cannot be consolidated</a:t>
            </a:r>
          </a:p>
          <a:p>
            <a:pPr marL="45720" indent="0">
              <a:spcBef>
                <a:spcPts val="0"/>
              </a:spcBef>
              <a:buNone/>
            </a:pPr>
            <a:endParaRPr lang="en-US" sz="2800" dirty="0">
              <a:latin typeface="Times New Roman" panose="02020603050405020304" pitchFamily="18" charset="0"/>
              <a:cs typeface="Times New Roman" panose="02020603050405020304" pitchFamily="18" charset="0"/>
            </a:endParaRPr>
          </a:p>
          <a:p>
            <a:pPr marL="45720" indent="0">
              <a:buNone/>
            </a:pPr>
            <a:endParaRPr lang="en-US" dirty="0"/>
          </a:p>
        </p:txBody>
      </p:sp>
      <p:sp>
        <p:nvSpPr>
          <p:cNvPr id="3" name="Title 2"/>
          <p:cNvSpPr>
            <a:spLocks noGrp="1"/>
          </p:cNvSpPr>
          <p:nvPr>
            <p:ph type="title"/>
          </p:nvPr>
        </p:nvSpPr>
        <p:spPr>
          <a:xfrm>
            <a:off x="457200" y="152400"/>
            <a:ext cx="8229600" cy="1066800"/>
          </a:xfrm>
        </p:spPr>
        <p:txBody>
          <a:bodyPr/>
          <a:lstStyle/>
          <a:p>
            <a:r>
              <a:rPr lang="en-US" dirty="0"/>
              <a:t>PAYE – Pay As You Earn</a:t>
            </a:r>
          </a:p>
        </p:txBody>
      </p:sp>
      <p:sp>
        <p:nvSpPr>
          <p:cNvPr id="4" name="Text Box 2"/>
          <p:cNvSpPr txBox="1">
            <a:spLocks noChangeArrowheads="1"/>
          </p:cNvSpPr>
          <p:nvPr/>
        </p:nvSpPr>
        <p:spPr bwMode="auto">
          <a:xfrm>
            <a:off x="5334000" y="1219200"/>
            <a:ext cx="3581400" cy="4800600"/>
          </a:xfrm>
          <a:prstGeom prst="flowChartAlternateProcess">
            <a:avLst/>
          </a:prstGeom>
          <a:solidFill>
            <a:srgbClr val="92D050"/>
          </a:solidFill>
          <a:ln>
            <a:headEnd/>
            <a:tailEnd/>
          </a:ln>
          <a:effectLst>
            <a:outerShdw blurRad="76200" dir="13500000" sy="23000" kx="1200000" algn="br" rotWithShape="0">
              <a:prstClr val="black">
                <a:alpha val="20000"/>
              </a:prstClr>
            </a:outerShdw>
          </a:effectLst>
          <a:scene3d>
            <a:camera prst="perspectiveLeft"/>
            <a:lightRig rig="threePt" dir="t"/>
          </a:scene3d>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Standard Repayment</a:t>
            </a: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Graduate Repayment</a:t>
            </a: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a:solidFill>
                  <a:schemeClr val="bg1"/>
                </a:solidFill>
                <a:uLnTx/>
                <a:uFillTx/>
                <a:latin typeface="Times New Roman" panose="02020603050405020304" pitchFamily="18" charset="0"/>
                <a:ea typeface="Calibri"/>
                <a:cs typeface="Times New Roman" panose="02020603050405020304" pitchFamily="18" charset="0"/>
              </a:rPr>
              <a:t>Income Base Repayment (IBR</a:t>
            </a:r>
            <a:r>
              <a:rPr kumimoji="0" lang="en-US" sz="2400" i="0" u="none" strike="noStrike" kern="0" normalizeH="0" baseline="0" noProof="0" dirty="0" smtClean="0">
                <a:solidFill>
                  <a:schemeClr val="bg1"/>
                </a:solidFill>
                <a:uLnTx/>
                <a:uFillTx/>
                <a:latin typeface="Times New Roman" panose="02020603050405020304" pitchFamily="18" charset="0"/>
                <a:ea typeface="Calibri"/>
                <a:cs typeface="Times New Roman" panose="02020603050405020304" pitchFamily="18" charset="0"/>
              </a:rPr>
              <a:t>)</a:t>
            </a:r>
          </a:p>
          <a:p>
            <a:pPr marL="0" marR="0" lvl="0" indent="0" defTabSz="914400" eaLnBrk="1" fontAlgn="auto" latinLnBrk="0" hangingPunct="1">
              <a:lnSpc>
                <a:spcPct val="115000"/>
              </a:lnSpc>
              <a:spcBef>
                <a:spcPts val="0"/>
              </a:spcBef>
              <a:spcAft>
                <a:spcPts val="1000"/>
              </a:spcAft>
              <a:buClrTx/>
              <a:buSzTx/>
              <a:buFontTx/>
              <a:buNone/>
              <a:tabLst/>
              <a:defRPr/>
            </a:pPr>
            <a:r>
              <a:rPr kumimoji="0" lang="en-US" sz="2400" i="0" u="none" strike="noStrike" kern="0" normalizeH="0" baseline="0" noProof="0" dirty="0" smtClean="0">
                <a:solidFill>
                  <a:schemeClr val="tx1"/>
                </a:solidFill>
                <a:uLnTx/>
                <a:uFillTx/>
                <a:latin typeface="Times New Roman" panose="02020603050405020304" pitchFamily="18" charset="0"/>
                <a:ea typeface="Calibri"/>
                <a:cs typeface="Times New Roman" panose="02020603050405020304" pitchFamily="18" charset="0"/>
              </a:rPr>
              <a:t>Pay </a:t>
            </a:r>
            <a:r>
              <a:rPr kumimoji="0" lang="en-US" sz="2400" i="0" u="none" strike="noStrike" kern="0" normalizeH="0" baseline="0" noProof="0" dirty="0">
                <a:solidFill>
                  <a:schemeClr val="tx1"/>
                </a:solidFill>
                <a:uLnTx/>
                <a:uFillTx/>
                <a:latin typeface="Times New Roman" panose="02020603050405020304" pitchFamily="18" charset="0"/>
                <a:ea typeface="Calibri"/>
                <a:cs typeface="Times New Roman" panose="02020603050405020304" pitchFamily="18" charset="0"/>
              </a:rPr>
              <a:t>As You Earn (PAYEE</a:t>
            </a:r>
            <a:r>
              <a:rPr kumimoji="0" lang="en-US" sz="2400" i="0" u="none" strike="noStrike" kern="0" normalizeH="0" baseline="0" noProof="0" dirty="0">
                <a:solidFill>
                  <a:schemeClr val="tx1"/>
                </a:solidFill>
                <a:uLnTx/>
                <a:uFillTx/>
                <a:latin typeface="Times New Roman"/>
                <a:ea typeface="Calibri"/>
                <a:cs typeface="Times New Roman"/>
              </a:rPr>
              <a:t>)</a:t>
            </a:r>
            <a:endParaRPr kumimoji="0" lang="en-US" sz="2400" i="0" u="none" strike="noStrike" kern="0" normalizeH="0" baseline="0" noProof="0" dirty="0">
              <a:solidFill>
                <a:schemeClr val="tx1"/>
              </a:solidFill>
              <a:uLnTx/>
              <a:uFillTx/>
              <a:latin typeface="Calibri"/>
              <a:ea typeface="Calibri"/>
              <a:cs typeface="Times New Roman"/>
            </a:endParaRPr>
          </a:p>
        </p:txBody>
      </p:sp>
    </p:spTree>
    <p:extLst>
      <p:ext uri="{BB962C8B-B14F-4D97-AF65-F5344CB8AC3E}">
        <p14:creationId xmlns:p14="http://schemas.microsoft.com/office/powerpoint/2010/main" val="602627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534400" cy="4648200"/>
          </a:xfrm>
        </p:spPr>
        <p:txBody>
          <a:bodyPr>
            <a:normAutofit/>
          </a:bodyPr>
          <a:lstStyle/>
          <a:p>
            <a:r>
              <a:rPr lang="en-US" sz="2400" dirty="0" smtClean="0">
                <a:latin typeface="Times New Roman" panose="02020603050405020304" pitchFamily="18" charset="0"/>
                <a:cs typeface="Times New Roman" panose="02020603050405020304" pitchFamily="18" charset="0"/>
              </a:rPr>
              <a:t>You </a:t>
            </a:r>
            <a:r>
              <a:rPr lang="en-US" sz="2400" dirty="0">
                <a:latin typeface="Times New Roman" panose="02020603050405020304" pitchFamily="18" charset="0"/>
                <a:cs typeface="Times New Roman" panose="02020603050405020304" pitchFamily="18" charset="0"/>
              </a:rPr>
              <a:t>can receive a </a:t>
            </a:r>
            <a:r>
              <a:rPr lang="en-US" sz="2400" i="1" dirty="0" smtClean="0">
                <a:solidFill>
                  <a:srgbClr val="FF0000"/>
                </a:solidFill>
                <a:latin typeface="Times New Roman" panose="02020603050405020304" pitchFamily="18" charset="0"/>
                <a:cs typeface="Times New Roman" panose="02020603050405020304" pitchFamily="18" charset="0"/>
              </a:rPr>
              <a:t>forbearance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that allows you to temporarily postpone or reduce your </a:t>
            </a:r>
            <a:r>
              <a:rPr lang="en-US" sz="2400" i="1" dirty="0">
                <a:latin typeface="Times New Roman" panose="02020603050405020304" pitchFamily="18" charset="0"/>
                <a:cs typeface="Times New Roman" panose="02020603050405020304" pitchFamily="18" charset="0"/>
              </a:rPr>
              <a:t>federal student loan</a:t>
            </a:r>
            <a:r>
              <a:rPr lang="en-US" sz="2400" dirty="0">
                <a:latin typeface="Times New Roman" panose="02020603050405020304" pitchFamily="18" charset="0"/>
                <a:cs typeface="Times New Roman" panose="02020603050405020304" pitchFamily="18" charset="0"/>
              </a:rPr>
              <a:t> payments. Postponing or reducing your payments may help you avoid </a:t>
            </a:r>
            <a:r>
              <a:rPr lang="en-US" sz="2400" i="1" dirty="0">
                <a:latin typeface="Times New Roman" panose="02020603050405020304" pitchFamily="18" charset="0"/>
                <a:cs typeface="Times New Roman" panose="02020603050405020304" pitchFamily="18" charset="0"/>
              </a:rPr>
              <a:t>default</a:t>
            </a:r>
            <a:r>
              <a:rPr lang="en-US" sz="2400" dirty="0" smtClean="0">
                <a:latin typeface="Times New Roman" panose="02020603050405020304" pitchFamily="18" charset="0"/>
                <a:cs typeface="Times New Roman" panose="02020603050405020304" pitchFamily="18" charset="0"/>
              </a:rPr>
              <a:t>.</a:t>
            </a:r>
          </a:p>
          <a:p>
            <a:pPr marL="109728"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With </a:t>
            </a:r>
            <a:r>
              <a:rPr lang="en-US" sz="2400" dirty="0">
                <a:latin typeface="Times New Roman" panose="02020603050405020304" pitchFamily="18" charset="0"/>
                <a:cs typeface="Times New Roman" panose="02020603050405020304" pitchFamily="18" charset="0"/>
              </a:rPr>
              <a:t>forbearance, you may be able to stop making payments or reduce your monthly payment for up to 12 months. </a:t>
            </a:r>
            <a:endParaRPr lang="en-US" sz="2400" dirty="0" smtClean="0">
              <a:latin typeface="Times New Roman" panose="02020603050405020304" pitchFamily="18" charset="0"/>
              <a:cs typeface="Times New Roman" panose="02020603050405020304" pitchFamily="18" charset="0"/>
            </a:endParaRPr>
          </a:p>
          <a:p>
            <a:pPr marL="45720" indent="0">
              <a:buNone/>
            </a:pPr>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Interest will continue to accrue on your subsidized and unsubsidized loans (including all PLUS loans). </a:t>
            </a:r>
          </a:p>
          <a:p>
            <a:endParaRPr lang="en-US" sz="2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228600"/>
            <a:ext cx="8229600" cy="762000"/>
          </a:xfrm>
        </p:spPr>
        <p:txBody>
          <a:bodyPr>
            <a:normAutofit/>
          </a:bodyPr>
          <a:lstStyle/>
          <a:p>
            <a:r>
              <a:rPr lang="en-US" sz="4400" dirty="0" smtClean="0">
                <a:latin typeface="+mn-lt"/>
                <a:cs typeface="Times New Roman" panose="02020603050405020304" pitchFamily="18" charset="0"/>
              </a:rPr>
              <a:t>Postpone Payment</a:t>
            </a:r>
            <a:endParaRPr lang="en-US" sz="4400" dirty="0">
              <a:latin typeface="+mn-lt"/>
              <a:cs typeface="Times New Roman" panose="02020603050405020304" pitchFamily="18" charset="0"/>
            </a:endParaRPr>
          </a:p>
        </p:txBody>
      </p:sp>
    </p:spTree>
    <p:extLst>
      <p:ext uri="{BB962C8B-B14F-4D97-AF65-F5344CB8AC3E}">
        <p14:creationId xmlns:p14="http://schemas.microsoft.com/office/powerpoint/2010/main" val="993571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057399"/>
            <a:ext cx="8407893" cy="4069079"/>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Accrued interest is the amount of loan interest that </a:t>
            </a:r>
            <a:r>
              <a:rPr lang="en-US" sz="2400" dirty="0" smtClean="0">
                <a:solidFill>
                  <a:schemeClr val="tx1"/>
                </a:solidFill>
                <a:latin typeface="Times New Roman" panose="02020603050405020304" pitchFamily="18" charset="0"/>
                <a:cs typeface="Times New Roman" panose="02020603050405020304" pitchFamily="18" charset="0"/>
              </a:rPr>
              <a:t>is accruing while you are in-school, but </a:t>
            </a:r>
            <a:r>
              <a:rPr lang="en-US" sz="2400" dirty="0">
                <a:solidFill>
                  <a:schemeClr val="tx1"/>
                </a:solidFill>
                <a:latin typeface="Times New Roman" panose="02020603050405020304" pitchFamily="18" charset="0"/>
                <a:cs typeface="Times New Roman" panose="02020603050405020304" pitchFamily="18" charset="0"/>
              </a:rPr>
              <a:t>has </a:t>
            </a:r>
            <a:r>
              <a:rPr lang="en-US" sz="2400" u="sng" dirty="0">
                <a:solidFill>
                  <a:schemeClr val="tx1"/>
                </a:solidFill>
                <a:latin typeface="Times New Roman" panose="02020603050405020304" pitchFamily="18" charset="0"/>
                <a:cs typeface="Times New Roman" panose="02020603050405020304" pitchFamily="18" charset="0"/>
              </a:rPr>
              <a:t>not yet </a:t>
            </a:r>
            <a:r>
              <a:rPr lang="en-US" sz="2400" dirty="0">
                <a:solidFill>
                  <a:schemeClr val="tx1"/>
                </a:solidFill>
                <a:latin typeface="Times New Roman" panose="02020603050405020304" pitchFamily="18" charset="0"/>
                <a:cs typeface="Times New Roman" panose="02020603050405020304" pitchFamily="18" charset="0"/>
              </a:rPr>
              <a:t>been paid to the lender by the borrower</a:t>
            </a:r>
            <a:r>
              <a:rPr lang="en-US" sz="2400" dirty="0" smtClean="0">
                <a:solidFill>
                  <a:schemeClr val="tx1"/>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Capitalization - adding </a:t>
            </a:r>
            <a:r>
              <a:rPr lang="en-US" sz="2400" dirty="0" smtClean="0">
                <a:solidFill>
                  <a:schemeClr val="tx1"/>
                </a:solidFill>
                <a:latin typeface="Times New Roman" panose="02020603050405020304" pitchFamily="18" charset="0"/>
                <a:cs typeface="Times New Roman" panose="02020603050405020304" pitchFamily="18" charset="0"/>
              </a:rPr>
              <a:t>unpaid, accumulated </a:t>
            </a:r>
            <a:r>
              <a:rPr lang="en-US" sz="2400" dirty="0">
                <a:solidFill>
                  <a:schemeClr val="tx1"/>
                </a:solidFill>
                <a:latin typeface="Times New Roman" panose="02020603050405020304" pitchFamily="18" charset="0"/>
                <a:cs typeface="Times New Roman" panose="02020603050405020304" pitchFamily="18" charset="0"/>
              </a:rPr>
              <a:t>interest to the principal balance of your loan. Capitalization increases the total cost of your loan.</a:t>
            </a:r>
          </a:p>
        </p:txBody>
      </p:sp>
      <p:sp>
        <p:nvSpPr>
          <p:cNvPr id="3" name="Title 2"/>
          <p:cNvSpPr>
            <a:spLocks noGrp="1"/>
          </p:cNvSpPr>
          <p:nvPr>
            <p:ph type="title"/>
          </p:nvPr>
        </p:nvSpPr>
        <p:spPr/>
        <p:txBody>
          <a:bodyPr/>
          <a:lstStyle/>
          <a:p>
            <a:r>
              <a:rPr lang="en-US" dirty="0"/>
              <a:t>Accrued Interest</a:t>
            </a:r>
          </a:p>
        </p:txBody>
      </p:sp>
    </p:spTree>
    <p:extLst>
      <p:ext uri="{BB962C8B-B14F-4D97-AF65-F5344CB8AC3E}">
        <p14:creationId xmlns:p14="http://schemas.microsoft.com/office/powerpoint/2010/main" val="1237773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92500" lnSpcReduction="10000"/>
          </a:bodyPr>
          <a:lstStyle/>
          <a:p>
            <a:r>
              <a:rPr lang="en-US" sz="2400" dirty="0">
                <a:solidFill>
                  <a:schemeClr val="tx1"/>
                </a:solidFill>
                <a:latin typeface="Times New Roman" panose="02020603050405020304" pitchFamily="18" charset="0"/>
                <a:cs typeface="Times New Roman" panose="02020603050405020304" pitchFamily="18" charset="0"/>
              </a:rPr>
              <a:t>Students can receive loan forgiveness through the Public Service Loan Forgiveness (PSLF) Program:</a:t>
            </a:r>
          </a:p>
          <a:p>
            <a:r>
              <a:rPr lang="en-US" sz="2400" dirty="0">
                <a:solidFill>
                  <a:schemeClr val="tx1"/>
                </a:solidFill>
                <a:latin typeface="Times New Roman" panose="02020603050405020304" pitchFamily="18" charset="0"/>
                <a:cs typeface="Times New Roman" panose="02020603050405020304" pitchFamily="18" charset="0"/>
              </a:rPr>
              <a:t>Must make on-time, full monthly payments under the Income-Contingent Repayment, Pay As You Earn (PAYE) or Income Base Repayment (IBR) plans while employed full-time in public service job</a:t>
            </a:r>
          </a:p>
          <a:p>
            <a:r>
              <a:rPr lang="en-US" sz="2400" dirty="0">
                <a:solidFill>
                  <a:schemeClr val="tx1"/>
                </a:solidFill>
                <a:latin typeface="Times New Roman" panose="02020603050405020304" pitchFamily="18" charset="0"/>
                <a:cs typeface="Times New Roman" panose="02020603050405020304" pitchFamily="18" charset="0"/>
              </a:rPr>
              <a:t>Must make 120 monthly payments that are required to receive loan forgiveness through the PSLF Program</a:t>
            </a:r>
          </a:p>
          <a:p>
            <a:r>
              <a:rPr lang="en-US" sz="2400" dirty="0">
                <a:solidFill>
                  <a:schemeClr val="tx1"/>
                </a:solidFill>
                <a:latin typeface="Times New Roman" panose="02020603050405020304" pitchFamily="18" charset="0"/>
                <a:cs typeface="Times New Roman" panose="02020603050405020304" pitchFamily="18" charset="0"/>
              </a:rPr>
              <a:t>Employed full-time (30 hrs.) with a non-profit 501(c)3 organization, government, military, or public service organization</a:t>
            </a:r>
          </a:p>
          <a:p>
            <a:r>
              <a:rPr lang="en-US" sz="2400" dirty="0">
                <a:solidFill>
                  <a:schemeClr val="tx1"/>
                </a:solidFill>
                <a:latin typeface="Times New Roman" panose="02020603050405020304" pitchFamily="18" charset="0"/>
                <a:cs typeface="Times New Roman" panose="02020603050405020304" pitchFamily="18" charset="0"/>
              </a:rPr>
              <a:t>For medical students, payments made during a full-time residency program can count toward your 120 required payments</a:t>
            </a:r>
          </a:p>
          <a:p>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152400" y="76200"/>
            <a:ext cx="8839200" cy="1334041"/>
          </a:xfrm>
        </p:spPr>
        <p:txBody>
          <a:bodyPr/>
          <a:lstStyle/>
          <a:p>
            <a:pPr algn="l"/>
            <a:r>
              <a:rPr lang="en-US" sz="2800" dirty="0" smtClean="0">
                <a:latin typeface="Times New Roman" panose="02020603050405020304" pitchFamily="18" charset="0"/>
                <a:cs typeface="Times New Roman" panose="02020603050405020304" pitchFamily="18" charset="0"/>
              </a:rPr>
              <a:t>        Public </a:t>
            </a:r>
            <a:r>
              <a:rPr lang="en-US" sz="2800" dirty="0">
                <a:latin typeface="Times New Roman" panose="02020603050405020304" pitchFamily="18" charset="0"/>
                <a:cs typeface="Times New Roman" panose="02020603050405020304" pitchFamily="18" charset="0"/>
              </a:rPr>
              <a:t>Service Loan Forgiveness </a:t>
            </a:r>
            <a:r>
              <a:rPr lang="en-US" sz="2800" dirty="0" smtClean="0">
                <a:latin typeface="Times New Roman" panose="02020603050405020304" pitchFamily="18" charset="0"/>
                <a:cs typeface="Times New Roman" panose="02020603050405020304" pitchFamily="18" charset="0"/>
              </a:rPr>
              <a:t>    </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Program (PSLF</a:t>
            </a:r>
            <a:r>
              <a:rPr lang="en-US" dirty="0" smtClean="0"/>
              <a:t>)</a:t>
            </a:r>
            <a:endParaRPr lang="en-US" dirty="0"/>
          </a:p>
        </p:txBody>
      </p:sp>
    </p:spTree>
    <p:extLst>
      <p:ext uri="{BB962C8B-B14F-4D97-AF65-F5344CB8AC3E}">
        <p14:creationId xmlns:p14="http://schemas.microsoft.com/office/powerpoint/2010/main" val="15270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819400"/>
            <a:ext cx="8407893" cy="1524000"/>
          </a:xfrm>
        </p:spPr>
        <p:txBody>
          <a:bodyPr>
            <a:normAutofit fontScale="55000" lnSpcReduction="20000"/>
          </a:bodyPr>
          <a:lstStyle/>
          <a:p>
            <a:endParaRPr lang="en-US" dirty="0" smtClean="0"/>
          </a:p>
          <a:p>
            <a:endParaRPr lang="en-US" dirty="0"/>
          </a:p>
          <a:p>
            <a:endParaRPr lang="en-US" dirty="0" smtClean="0"/>
          </a:p>
          <a:p>
            <a:endParaRPr lang="en-US" dirty="0"/>
          </a:p>
          <a:p>
            <a:pPr marL="45720" indent="0">
              <a:buNone/>
            </a:pPr>
            <a:r>
              <a:rPr lang="en-US" sz="9300" dirty="0">
                <a:latin typeface="Times New Roman" panose="02020603050405020304" pitchFamily="18" charset="0"/>
                <a:cs typeface="Times New Roman" panose="02020603050405020304" pitchFamily="18" charset="0"/>
              </a:rPr>
              <a:t> </a:t>
            </a:r>
            <a:r>
              <a:rPr lang="en-US" sz="9300" dirty="0" smtClean="0">
                <a:latin typeface="Times New Roman" panose="02020603050405020304" pitchFamily="18" charset="0"/>
                <a:cs typeface="Times New Roman" panose="02020603050405020304" pitchFamily="18" charset="0"/>
              </a:rPr>
              <a:t>            Budgeting </a:t>
            </a:r>
            <a:endParaRPr lang="en-US" sz="9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04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610600" cy="4800600"/>
          </a:xfrm>
        </p:spPr>
        <p:txBody>
          <a:bodyPr/>
          <a:lstStyle/>
          <a:p>
            <a:r>
              <a:rPr lang="en-US" sz="3200" dirty="0" smtClean="0">
                <a:solidFill>
                  <a:schemeClr val="tx1"/>
                </a:solidFill>
              </a:rPr>
              <a:t>Located in 910 Building on the 1</a:t>
            </a:r>
            <a:r>
              <a:rPr lang="en-US" sz="3200" baseline="30000" dirty="0" smtClean="0">
                <a:solidFill>
                  <a:schemeClr val="tx1"/>
                </a:solidFill>
              </a:rPr>
              <a:t>st</a:t>
            </a:r>
            <a:r>
              <a:rPr lang="en-US" sz="3200" dirty="0" smtClean="0">
                <a:solidFill>
                  <a:schemeClr val="tx1"/>
                </a:solidFill>
              </a:rPr>
              <a:t> floor </a:t>
            </a:r>
          </a:p>
          <a:p>
            <a:pPr marL="109728" indent="0">
              <a:buNone/>
            </a:pPr>
            <a:endParaRPr lang="en-US" sz="2800" dirty="0" smtClean="0"/>
          </a:p>
          <a:p>
            <a:r>
              <a:rPr lang="en-US" sz="3600" dirty="0" smtClean="0">
                <a:solidFill>
                  <a:schemeClr val="tx1"/>
                </a:solidFill>
              </a:rPr>
              <a:t>Services available:</a:t>
            </a:r>
          </a:p>
          <a:p>
            <a:pPr>
              <a:buFontTx/>
              <a:buChar char="-"/>
            </a:pPr>
            <a:r>
              <a:rPr lang="en-US" sz="2800" b="1" dirty="0" smtClean="0">
                <a:solidFill>
                  <a:schemeClr val="tx1"/>
                </a:solidFill>
              </a:rPr>
              <a:t>Financial Aid</a:t>
            </a:r>
          </a:p>
          <a:p>
            <a:pPr>
              <a:buFontTx/>
              <a:buChar char="-"/>
            </a:pPr>
            <a:r>
              <a:rPr lang="en-US" sz="2800" b="1" dirty="0" smtClean="0">
                <a:solidFill>
                  <a:schemeClr val="tx1"/>
                </a:solidFill>
              </a:rPr>
              <a:t>Registrar Office</a:t>
            </a:r>
          </a:p>
          <a:p>
            <a:pPr>
              <a:buFontTx/>
              <a:buChar char="-"/>
            </a:pPr>
            <a:r>
              <a:rPr lang="en-US" sz="2800" b="1" dirty="0" smtClean="0">
                <a:solidFill>
                  <a:schemeClr val="tx1"/>
                </a:solidFill>
              </a:rPr>
              <a:t>Admissions</a:t>
            </a:r>
          </a:p>
          <a:p>
            <a:pPr>
              <a:buFontTx/>
              <a:buChar char="-"/>
            </a:pPr>
            <a:r>
              <a:rPr lang="en-US" sz="2800" b="1" dirty="0" smtClean="0">
                <a:solidFill>
                  <a:schemeClr val="tx1"/>
                </a:solidFill>
              </a:rPr>
              <a:t>Residency </a:t>
            </a:r>
          </a:p>
          <a:p>
            <a:pPr>
              <a:buNone/>
            </a:pPr>
            <a:endParaRPr lang="en-US" dirty="0" smtClean="0"/>
          </a:p>
          <a:p>
            <a:pPr>
              <a:buFontTx/>
              <a:buChar char="-"/>
            </a:pPr>
            <a:endParaRPr lang="en-US" dirty="0"/>
          </a:p>
        </p:txBody>
      </p:sp>
      <p:sp>
        <p:nvSpPr>
          <p:cNvPr id="3" name="Title 2"/>
          <p:cNvSpPr>
            <a:spLocks noGrp="1"/>
          </p:cNvSpPr>
          <p:nvPr>
            <p:ph type="title"/>
          </p:nvPr>
        </p:nvSpPr>
        <p:spPr/>
        <p:txBody>
          <a:bodyPr/>
          <a:lstStyle/>
          <a:p>
            <a:pPr algn="ctr"/>
            <a:r>
              <a:rPr lang="en-US" dirty="0" smtClean="0"/>
              <a:t>One-Stop-Shop</a:t>
            </a:r>
            <a:endParaRPr lang="en-US" dirty="0"/>
          </a:p>
        </p:txBody>
      </p:sp>
      <p:pic>
        <p:nvPicPr>
          <p:cNvPr id="6146" name="Picture 2" descr="C:\Users\jmaddox9\AppData\Local\Microsoft\Windows\Temporary Internet Files\Content.IE5\UUT1SU0M\MC9002991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2971800"/>
            <a:ext cx="2819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469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534400" cy="4953000"/>
          </a:xfrm>
        </p:spPr>
        <p:txBody>
          <a:bodyPr>
            <a:normAutofit lnSpcReduction="10000"/>
          </a:bodyPr>
          <a:lstStyle/>
          <a:p>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Financial Literacy Newsletter:</a:t>
            </a:r>
          </a:p>
          <a:p>
            <a:pPr marL="45720" indent="0">
              <a:buNone/>
            </a:pPr>
            <a:r>
              <a:rPr lang="en-US" sz="3000" dirty="0" smtClean="0">
                <a:latin typeface="Times New Roman" panose="02020603050405020304" pitchFamily="18" charset="0"/>
                <a:cs typeface="Times New Roman" panose="02020603050405020304" pitchFamily="18" charset="0"/>
              </a:rPr>
              <a:t>	</a:t>
            </a:r>
            <a:r>
              <a:rPr lang="en-US" sz="3000" b="1" dirty="0" smtClean="0">
                <a:solidFill>
                  <a:srgbClr val="FF0000"/>
                </a:solidFill>
                <a:latin typeface="Times New Roman" panose="02020603050405020304" pitchFamily="18" charset="0"/>
                <a:cs typeface="Times New Roman" panose="02020603050405020304" pitchFamily="18" charset="0"/>
              </a:rPr>
              <a:t>FLIGHT</a:t>
            </a:r>
            <a:r>
              <a:rPr lang="en-US" sz="3000" b="1" dirty="0" smtClean="0">
                <a:latin typeface="Times New Roman" panose="02020603050405020304" pitchFamily="18" charset="0"/>
                <a:cs typeface="Times New Roman" panose="02020603050405020304" pitchFamily="18" charset="0"/>
              </a:rPr>
              <a:t> News</a:t>
            </a:r>
          </a:p>
          <a:p>
            <a:r>
              <a:rPr lang="en-US" sz="3000" dirty="0" smtClean="0">
                <a:latin typeface="Times New Roman" panose="02020603050405020304" pitchFamily="18" charset="0"/>
                <a:cs typeface="Times New Roman" panose="02020603050405020304" pitchFamily="18" charset="0"/>
              </a:rPr>
              <a:t>Financial Literacy Website</a:t>
            </a:r>
          </a:p>
          <a:p>
            <a:pPr marL="109728" indent="0">
              <a:buNone/>
            </a:pPr>
            <a:r>
              <a:rPr lang="en-US" sz="32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2"/>
              </a:rPr>
              <a:t>http://</a:t>
            </a:r>
            <a:r>
              <a:rPr lang="en-US" sz="2800" dirty="0" smtClean="0">
                <a:latin typeface="Times New Roman" panose="02020603050405020304" pitchFamily="18" charset="0"/>
                <a:cs typeface="Times New Roman" panose="02020603050405020304" pitchFamily="18" charset="0"/>
                <a:hlinkClick r:id="rId2"/>
              </a:rPr>
              <a:t>www.uthsc.edu/finaid/flight/index.php</a:t>
            </a:r>
            <a:endParaRPr lang="en-US" sz="28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Facebook Page:</a:t>
            </a:r>
            <a:endParaRPr lang="en-US" sz="3000" dirty="0">
              <a:latin typeface="Times New Roman" panose="02020603050405020304" pitchFamily="18" charset="0"/>
              <a:cs typeface="Times New Roman" panose="02020603050405020304" pitchFamily="18" charset="0"/>
            </a:endParaRPr>
          </a:p>
          <a:p>
            <a:pPr marL="109728" indent="0">
              <a:buNone/>
            </a:pPr>
            <a:r>
              <a:rPr lang="en-US" sz="32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UTHSC </a:t>
            </a:r>
            <a:r>
              <a:rPr lang="en-US" sz="3000" dirty="0" smtClean="0">
                <a:solidFill>
                  <a:srgbClr val="FF0000"/>
                </a:solidFill>
                <a:latin typeface="Times New Roman" panose="02020603050405020304" pitchFamily="18" charset="0"/>
                <a:cs typeface="Times New Roman" panose="02020603050405020304" pitchFamily="18" charset="0"/>
              </a:rPr>
              <a:t>Flight</a:t>
            </a:r>
            <a:r>
              <a:rPr lang="en-US" sz="3000" dirty="0" smtClean="0">
                <a:latin typeface="Times New Roman" panose="02020603050405020304" pitchFamily="18" charset="0"/>
                <a:cs typeface="Times New Roman" panose="02020603050405020304" pitchFamily="18" charset="0"/>
              </a:rPr>
              <a:t> </a:t>
            </a:r>
          </a:p>
          <a:p>
            <a:r>
              <a:rPr lang="en-US" sz="3200" dirty="0" smtClean="0">
                <a:latin typeface="Times New Roman" panose="02020603050405020304" pitchFamily="18" charset="0"/>
                <a:cs typeface="Times New Roman" panose="02020603050405020304" pitchFamily="18" charset="0"/>
              </a:rPr>
              <a:t> </a:t>
            </a:r>
            <a:r>
              <a:rPr lang="en-US" sz="3000" dirty="0" smtClean="0">
                <a:solidFill>
                  <a:prstClr val="black"/>
                </a:solidFill>
                <a:latin typeface="Times New Roman" panose="02020603050405020304" pitchFamily="18" charset="0"/>
                <a:cs typeface="Times New Roman" panose="02020603050405020304" pitchFamily="18" charset="0"/>
              </a:rPr>
              <a:t>Financial Literacy Library:</a:t>
            </a:r>
          </a:p>
          <a:p>
            <a:pPr marL="630936" lvl="2" indent="0">
              <a:buNone/>
            </a:pPr>
            <a:r>
              <a:rPr lang="en-US" sz="3200" dirty="0">
                <a:solidFill>
                  <a:prstClr val="black"/>
                </a:solidFill>
                <a:latin typeface="Times New Roman" panose="02020603050405020304" pitchFamily="18" charset="0"/>
                <a:cs typeface="Times New Roman" panose="02020603050405020304" pitchFamily="18" charset="0"/>
              </a:rPr>
              <a:t>	</a:t>
            </a:r>
            <a:r>
              <a:rPr lang="en-US" sz="3000" dirty="0" smtClean="0">
                <a:solidFill>
                  <a:prstClr val="black"/>
                </a:solidFill>
                <a:latin typeface="Times New Roman" panose="02020603050405020304" pitchFamily="18" charset="0"/>
                <a:cs typeface="Times New Roman" panose="02020603050405020304" pitchFamily="18" charset="0"/>
              </a:rPr>
              <a:t>(located in the One-Stop)</a:t>
            </a:r>
          </a:p>
          <a:p>
            <a:pPr marL="630936" lvl="2" indent="0">
              <a:buNone/>
            </a:pPr>
            <a:endParaRPr lang="en-US" sz="3200" dirty="0">
              <a:latin typeface="Times New Roman" panose="02020603050405020304" pitchFamily="18" charset="0"/>
              <a:cs typeface="Times New Roman" panose="02020603050405020304" pitchFamily="18" charset="0"/>
            </a:endParaRPr>
          </a:p>
          <a:p>
            <a:pPr marL="109728" indent="0">
              <a:buNone/>
            </a:pPr>
            <a:endParaRPr lang="en-US" sz="3200" dirty="0" smtClean="0">
              <a:latin typeface="Times New Roman" panose="02020603050405020304" pitchFamily="18" charset="0"/>
              <a:cs typeface="Times New Roman" panose="02020603050405020304" pitchFamily="18" charset="0"/>
            </a:endParaRPr>
          </a:p>
          <a:p>
            <a:pPr marL="109728" indent="0">
              <a:buNone/>
            </a:pPr>
            <a:endParaRPr lang="en-US" dirty="0" smtClean="0"/>
          </a:p>
          <a:p>
            <a:pPr marL="109728" indent="0">
              <a:buNone/>
            </a:pPr>
            <a:endParaRPr lang="en-US" dirty="0"/>
          </a:p>
        </p:txBody>
      </p:sp>
      <p:sp>
        <p:nvSpPr>
          <p:cNvPr id="3" name="Title 2"/>
          <p:cNvSpPr>
            <a:spLocks noGrp="1"/>
          </p:cNvSpPr>
          <p:nvPr>
            <p:ph type="title"/>
          </p:nvPr>
        </p:nvSpPr>
        <p:spPr>
          <a:xfrm>
            <a:off x="457200" y="152400"/>
            <a:ext cx="8229600" cy="990600"/>
          </a:xfrm>
        </p:spPr>
        <p:txBody>
          <a:bodyPr/>
          <a:lstStyle/>
          <a:p>
            <a:r>
              <a:rPr lang="en-US" sz="4000" dirty="0" smtClean="0"/>
              <a:t>Resources:</a:t>
            </a:r>
            <a:endParaRPr lang="en-US" sz="4000" dirty="0"/>
          </a:p>
        </p:txBody>
      </p:sp>
    </p:spTree>
    <p:extLst>
      <p:ext uri="{BB962C8B-B14F-4D97-AF65-F5344CB8AC3E}">
        <p14:creationId xmlns:p14="http://schemas.microsoft.com/office/powerpoint/2010/main" val="28603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304800"/>
            <a:ext cx="6781800" cy="1143000"/>
          </a:xfrm>
        </p:spPr>
        <p:style>
          <a:lnRef idx="2">
            <a:schemeClr val="accent1"/>
          </a:lnRef>
          <a:fillRef idx="1">
            <a:schemeClr val="lt1"/>
          </a:fillRef>
          <a:effectRef idx="0">
            <a:schemeClr val="accent1"/>
          </a:effectRef>
          <a:fontRef idx="minor">
            <a:schemeClr val="dk1"/>
          </a:fontRef>
        </p:style>
        <p:txBody>
          <a:bodyPr/>
          <a:lstStyle/>
          <a:p>
            <a:r>
              <a:rPr lang="en-US" sz="4800" cap="none" spc="0" dirty="0">
                <a:solidFill>
                  <a:prstClr val="black"/>
                </a:solidFill>
              </a:rPr>
              <a:t>Questions </a:t>
            </a:r>
            <a:r>
              <a:rPr lang="en-US" sz="4800" cap="none" spc="0" dirty="0" smtClean="0">
                <a:solidFill>
                  <a:prstClr val="black"/>
                </a:solidFill>
              </a:rPr>
              <a:t>&amp; Answers</a:t>
            </a:r>
            <a:endParaRPr lang="en-US" sz="60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352800"/>
            <a:ext cx="27432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9413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72000"/>
          </a:xfrm>
        </p:spPr>
        <p:txBody>
          <a:bodyPr>
            <a:normAutofit/>
          </a:bodyPr>
          <a:lstStyle/>
          <a:p>
            <a:pPr marL="109728" indent="0">
              <a:buNone/>
            </a:pPr>
            <a:r>
              <a:rPr lang="en-US" sz="3600" dirty="0">
                <a:latin typeface="Times New Roman" panose="02020603050405020304" pitchFamily="18" charset="0"/>
                <a:cs typeface="Times New Roman" panose="02020603050405020304" pitchFamily="18" charset="0"/>
              </a:rPr>
              <a:t>Ms. Janice G. </a:t>
            </a:r>
            <a:r>
              <a:rPr lang="en-US" sz="3600" dirty="0" smtClean="0">
                <a:latin typeface="Times New Roman" panose="02020603050405020304" pitchFamily="18" charset="0"/>
                <a:cs typeface="Times New Roman" panose="02020603050405020304" pitchFamily="18" charset="0"/>
              </a:rPr>
              <a:t>Maddox, MBA</a:t>
            </a:r>
          </a:p>
          <a:p>
            <a:pPr marL="109728" indent="0">
              <a:buNone/>
            </a:pPr>
            <a:r>
              <a:rPr lang="en-US" sz="3600" dirty="0" smtClean="0">
                <a:latin typeface="Times New Roman" panose="02020603050405020304" pitchFamily="18" charset="0"/>
                <a:cs typeface="Times New Roman" panose="02020603050405020304" pitchFamily="18" charset="0"/>
              </a:rPr>
              <a:t>Coordinator, Financial Literacy</a:t>
            </a:r>
            <a:endParaRPr lang="en-US" sz="3600" dirty="0">
              <a:latin typeface="Times New Roman" panose="02020603050405020304" pitchFamily="18" charset="0"/>
              <a:cs typeface="Times New Roman" panose="02020603050405020304" pitchFamily="18" charset="0"/>
            </a:endParaRPr>
          </a:p>
          <a:p>
            <a:pPr marL="109728" indent="0">
              <a:buNone/>
            </a:pPr>
            <a:r>
              <a:rPr lang="en-US" sz="3600" dirty="0" smtClean="0">
                <a:latin typeface="Times New Roman" panose="02020603050405020304" pitchFamily="18" charset="0"/>
                <a:cs typeface="Times New Roman" panose="02020603050405020304" pitchFamily="18" charset="0"/>
              </a:rPr>
              <a:t>One Stop Shop</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109728" indent="0">
              <a:buNone/>
            </a:pPr>
            <a:r>
              <a:rPr lang="en-US" sz="3600" dirty="0" smtClean="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901) 448-1601 </a:t>
            </a:r>
            <a:endParaRPr lang="en-US" sz="3600" dirty="0" smtClean="0">
              <a:latin typeface="Times New Roman" panose="02020603050405020304" pitchFamily="18" charset="0"/>
              <a:cs typeface="Times New Roman" panose="02020603050405020304" pitchFamily="18" charset="0"/>
            </a:endParaRPr>
          </a:p>
          <a:p>
            <a:pPr marL="109728" indent="0">
              <a:buNone/>
            </a:pPr>
            <a:r>
              <a:rPr lang="en-US" sz="3600" dirty="0" smtClean="0">
                <a:latin typeface="Times New Roman" panose="02020603050405020304" pitchFamily="18" charset="0"/>
                <a:cs typeface="Times New Roman" panose="02020603050405020304" pitchFamily="18" charset="0"/>
                <a:hlinkClick r:id="rId2"/>
              </a:rPr>
              <a:t>jmaddox9@uthsc.edu</a:t>
            </a:r>
            <a:endParaRPr lang="en-US" sz="3600" dirty="0" smtClean="0">
              <a:latin typeface="Times New Roman" panose="02020603050405020304" pitchFamily="18" charset="0"/>
              <a:cs typeface="Times New Roman" panose="02020603050405020304" pitchFamily="18" charset="0"/>
            </a:endParaRPr>
          </a:p>
          <a:p>
            <a:pPr marL="109728" indent="0">
              <a:buNone/>
            </a:pPr>
            <a:r>
              <a:rPr lang="en-US" sz="3600" dirty="0" smtClean="0">
                <a:latin typeface="Times New Roman" panose="02020603050405020304" pitchFamily="18" charset="0"/>
                <a:cs typeface="Times New Roman" panose="02020603050405020304" pitchFamily="18" charset="0"/>
              </a:rPr>
              <a:t>Skype: Janice.maddox3 </a:t>
            </a:r>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381000" y="152400"/>
            <a:ext cx="8305800" cy="990600"/>
          </a:xfrm>
        </p:spPr>
        <p:txBody>
          <a:bodyPr>
            <a:normAutofit/>
          </a:bodyPr>
          <a:lstStyle/>
          <a:p>
            <a:r>
              <a:rPr lang="en-US" sz="4400" dirty="0" smtClean="0"/>
              <a:t>Contact Information</a:t>
            </a:r>
            <a:endParaRPr lang="en-US" sz="4400" dirty="0"/>
          </a:p>
        </p:txBody>
      </p:sp>
    </p:spTree>
    <p:extLst>
      <p:ext uri="{BB962C8B-B14F-4D97-AF65-F5344CB8AC3E}">
        <p14:creationId xmlns:p14="http://schemas.microsoft.com/office/powerpoint/2010/main" val="234652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budget is a plan for your future income and </a:t>
            </a:r>
            <a:r>
              <a:rPr lang="en-US" sz="2400" dirty="0" smtClean="0">
                <a:latin typeface="Times New Roman" panose="02020603050405020304" pitchFamily="18" charset="0"/>
                <a:cs typeface="Times New Roman" panose="02020603050405020304" pitchFamily="18" charset="0"/>
              </a:rPr>
              <a:t>expenses </a:t>
            </a:r>
            <a:r>
              <a:rPr lang="en-US" sz="2400" dirty="0">
                <a:latin typeface="Times New Roman" panose="02020603050405020304" pitchFamily="18" charset="0"/>
                <a:cs typeface="Times New Roman" panose="02020603050405020304" pitchFamily="18" charset="0"/>
              </a:rPr>
              <a:t>that you can use as a guideline for spending and saving.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 good monthly budget can help ensure </a:t>
            </a:r>
            <a:r>
              <a:rPr lang="en-US" sz="2400" dirty="0" smtClean="0">
                <a:latin typeface="Times New Roman" panose="02020603050405020304" pitchFamily="18" charset="0"/>
                <a:cs typeface="Times New Roman" panose="02020603050405020304" pitchFamily="18" charset="0"/>
              </a:rPr>
              <a:t>you are borrowing only what you need while in-school. </a:t>
            </a:r>
          </a:p>
          <a:p>
            <a:pPr marL="45720" indent="0">
              <a:buNone/>
            </a:pPr>
            <a:endParaRPr lang="en-US" sz="2400" dirty="0">
              <a:latin typeface="Times New Roman" panose="02020603050405020304" pitchFamily="18" charset="0"/>
              <a:cs typeface="Times New Roman" panose="02020603050405020304" pitchFamily="18" charset="0"/>
            </a:endParaRPr>
          </a:p>
          <a:p>
            <a:pPr marL="45720" indent="0">
              <a:buNone/>
            </a:pPr>
            <a:endParaRPr lang="en-US" sz="2400" dirty="0">
              <a:latin typeface="Times New Roman" panose="02020603050405020304" pitchFamily="18" charset="0"/>
              <a:cs typeface="Times New Roman" panose="02020603050405020304" pitchFamily="18" charset="0"/>
            </a:endParaRPr>
          </a:p>
          <a:p>
            <a:pPr marL="45720" indent="0">
              <a:buNone/>
            </a:pPr>
            <a:r>
              <a:rPr lang="en-US" sz="2400" dirty="0" smtClean="0">
                <a:latin typeface="Times New Roman" panose="02020603050405020304" pitchFamily="18" charset="0"/>
                <a:cs typeface="Times New Roman" panose="02020603050405020304" pitchFamily="18" charset="0"/>
                <a:hlinkClick r:id="rId2"/>
              </a:rPr>
              <a:t>http</a:t>
            </a:r>
            <a:r>
              <a:rPr lang="en-US" sz="2400" dirty="0">
                <a:latin typeface="Times New Roman" panose="02020603050405020304" pitchFamily="18" charset="0"/>
                <a:cs typeface="Times New Roman" panose="02020603050405020304" pitchFamily="18" charset="0"/>
                <a:hlinkClick r:id="rId2"/>
              </a:rPr>
              <a:t>://</a:t>
            </a:r>
            <a:r>
              <a:rPr lang="en-US" sz="2400" dirty="0" smtClean="0">
                <a:latin typeface="Times New Roman" panose="02020603050405020304" pitchFamily="18" charset="0"/>
                <a:cs typeface="Times New Roman" panose="02020603050405020304" pitchFamily="18" charset="0"/>
                <a:hlinkClick r:id="rId2"/>
              </a:rPr>
              <a:t>uthsc.edu/financial-aid/flight/budgeting.php</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sz="3600" dirty="0" smtClean="0">
                <a:latin typeface="Times New Roman" panose="02020603050405020304" pitchFamily="18" charset="0"/>
                <a:cs typeface="Times New Roman" panose="02020603050405020304" pitchFamily="18" charset="0"/>
              </a:rPr>
              <a:t>Create A Budget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274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16466193"/>
              </p:ext>
            </p:extLst>
          </p:nvPr>
        </p:nvGraphicFramePr>
        <p:xfrm>
          <a:off x="381000" y="1600199"/>
          <a:ext cx="3333750" cy="2840477"/>
        </p:xfrm>
        <a:graphic>
          <a:graphicData uri="http://schemas.openxmlformats.org/drawingml/2006/table">
            <a:tbl>
              <a:tblPr/>
              <a:tblGrid>
                <a:gridCol w="3333750">
                  <a:extLst>
                    <a:ext uri="{9D8B030D-6E8A-4147-A177-3AD203B41FA5}">
                      <a16:colId xmlns:a16="http://schemas.microsoft.com/office/drawing/2014/main" val="20000"/>
                    </a:ext>
                  </a:extLst>
                </a:gridCol>
              </a:tblGrid>
              <a:tr h="649730">
                <a:tc>
                  <a:txBody>
                    <a:bodyPr/>
                    <a:lstStyle/>
                    <a:p>
                      <a:pPr algn="ctr" fontAlgn="ctr"/>
                      <a:endParaRPr lang="en-US" dirty="0">
                        <a:effectLst/>
                      </a:endParaRP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0"/>
                  </a:ext>
                </a:extLst>
              </a:tr>
              <a:tr h="1657386">
                <a:tc>
                  <a:txBody>
                    <a:bodyPr/>
                    <a:lstStyle/>
                    <a:p>
                      <a:pPr fontAlgn="t">
                        <a:buFont typeface="Arial"/>
                        <a:buChar char="•"/>
                      </a:pPr>
                      <a:r>
                        <a:rPr lang="en-US" dirty="0">
                          <a:effectLst/>
                        </a:rPr>
                        <a:t>The market leader in budgeting management syncs with user accounts to track spending</a:t>
                      </a:r>
                    </a:p>
                    <a:p>
                      <a:pPr fontAlgn="t">
                        <a:buFont typeface="Arial"/>
                        <a:buChar char="•"/>
                      </a:pPr>
                      <a:r>
                        <a:rPr lang="en-US" dirty="0">
                          <a:effectLst/>
                        </a:rPr>
                        <a:t>Free</a:t>
                      </a:r>
                    </a:p>
                    <a:p>
                      <a:pPr fontAlgn="t">
                        <a:buFont typeface="Arial"/>
                        <a:buChar char="•"/>
                      </a:pPr>
                      <a:r>
                        <a:rPr lang="en-US" dirty="0">
                          <a:effectLst/>
                        </a:rPr>
                        <a:t>iOS, Android</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1"/>
                  </a:ext>
                </a:extLst>
              </a:tr>
              <a:tr h="533361">
                <a:tc>
                  <a:txBody>
                    <a:bodyPr/>
                    <a:lstStyle/>
                    <a:p>
                      <a:pPr algn="ctr" fontAlgn="ctr"/>
                      <a:r>
                        <a:rPr lang="en-US" b="0" u="none" strike="noStrike" dirty="0">
                          <a:solidFill>
                            <a:srgbClr val="005FB9"/>
                          </a:solidFill>
                          <a:effectLst/>
                          <a:latin typeface="GothamBody"/>
                          <a:hlinkClick r:id="rId2"/>
                        </a:rPr>
                        <a:t>Get started</a:t>
                      </a:r>
                      <a:endParaRPr lang="en-US" dirty="0">
                        <a:effectLst/>
                      </a:endParaRP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p:txBody>
          <a:bodyPr/>
          <a:lstStyle/>
          <a:p>
            <a:r>
              <a:rPr lang="en-US" dirty="0" smtClean="0"/>
              <a:t>Budgeting Apps</a:t>
            </a:r>
            <a:endParaRPr lang="en-US" dirty="0"/>
          </a:p>
        </p:txBody>
      </p:sp>
      <p:pic>
        <p:nvPicPr>
          <p:cNvPr id="5121" name="Picture 1" descr="Min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550" y="1905000"/>
            <a:ext cx="1819275" cy="4286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733800" y="2505670"/>
            <a:ext cx="5029200" cy="923330"/>
          </a:xfrm>
          <a:prstGeom prst="rect">
            <a:avLst/>
          </a:prstGeom>
          <a:solidFill>
            <a:schemeClr val="bg1"/>
          </a:solidFill>
        </p:spPr>
        <p:txBody>
          <a:bodyPr wrap="square">
            <a:spAutoFit/>
          </a:bodyPr>
          <a:lstStyle/>
          <a:p>
            <a:r>
              <a:rPr lang="en-US" dirty="0"/>
              <a:t>The app automatically updates and categorizes transactions, creating a picture of spending in real time. </a:t>
            </a:r>
          </a:p>
        </p:txBody>
      </p:sp>
      <p:graphicFrame>
        <p:nvGraphicFramePr>
          <p:cNvPr id="6" name="Table 5"/>
          <p:cNvGraphicFramePr>
            <a:graphicFrameLocks noGrp="1"/>
          </p:cNvGraphicFramePr>
          <p:nvPr>
            <p:extLst>
              <p:ext uri="{D42A27DB-BD31-4B8C-83A1-F6EECF244321}">
                <p14:modId xmlns:p14="http://schemas.microsoft.com/office/powerpoint/2010/main" val="4161522250"/>
              </p:ext>
            </p:extLst>
          </p:nvPr>
        </p:nvGraphicFramePr>
        <p:xfrm>
          <a:off x="5715000" y="3581400"/>
          <a:ext cx="3333750" cy="3127645"/>
        </p:xfrm>
        <a:graphic>
          <a:graphicData uri="http://schemas.openxmlformats.org/drawingml/2006/table">
            <a:tbl>
              <a:tblPr/>
              <a:tblGrid>
                <a:gridCol w="3333750">
                  <a:extLst>
                    <a:ext uri="{9D8B030D-6E8A-4147-A177-3AD203B41FA5}">
                      <a16:colId xmlns:a16="http://schemas.microsoft.com/office/drawing/2014/main" val="20000"/>
                    </a:ext>
                  </a:extLst>
                </a:gridCol>
              </a:tblGrid>
              <a:tr h="914400">
                <a:tc>
                  <a:txBody>
                    <a:bodyPr/>
                    <a:lstStyle/>
                    <a:p>
                      <a:pPr algn="ctr" fontAlgn="ctr"/>
                      <a:endParaRPr lang="en-US" dirty="0">
                        <a:effectLst/>
                      </a:endParaRP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0"/>
                  </a:ext>
                </a:extLst>
              </a:tr>
              <a:tr h="1600200">
                <a:tc>
                  <a:txBody>
                    <a:bodyPr/>
                    <a:lstStyle/>
                    <a:p>
                      <a:pPr fontAlgn="t">
                        <a:buFont typeface="Arial"/>
                        <a:buChar char="•"/>
                      </a:pPr>
                      <a:r>
                        <a:rPr lang="en-US" dirty="0" err="1">
                          <a:effectLst/>
                        </a:rPr>
                        <a:t>PocketGuard</a:t>
                      </a:r>
                      <a:r>
                        <a:rPr lang="en-US" dirty="0">
                          <a:effectLst/>
                        </a:rPr>
                        <a:t> gives users a snapshot of how much they can spend at any given moment</a:t>
                      </a:r>
                    </a:p>
                    <a:p>
                      <a:pPr fontAlgn="t">
                        <a:buFont typeface="Arial"/>
                        <a:buChar char="•"/>
                      </a:pPr>
                      <a:r>
                        <a:rPr lang="en-US" dirty="0">
                          <a:effectLst/>
                        </a:rPr>
                        <a:t>Free</a:t>
                      </a:r>
                    </a:p>
                    <a:p>
                      <a:pPr fontAlgn="t">
                        <a:buFont typeface="Arial"/>
                        <a:buChar char="•"/>
                      </a:pPr>
                      <a:r>
                        <a:rPr lang="en-US" dirty="0">
                          <a:effectLst/>
                        </a:rPr>
                        <a:t>iOS, Android</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1"/>
                  </a:ext>
                </a:extLst>
              </a:tr>
              <a:tr h="613045">
                <a:tc>
                  <a:txBody>
                    <a:bodyPr/>
                    <a:lstStyle/>
                    <a:p>
                      <a:pPr algn="ctr" fontAlgn="ctr"/>
                      <a:r>
                        <a:rPr lang="en-US" b="0" u="none" strike="noStrike" dirty="0">
                          <a:solidFill>
                            <a:srgbClr val="FFFFFF"/>
                          </a:solidFill>
                          <a:effectLst/>
                          <a:latin typeface="GothamBody"/>
                          <a:hlinkClick r:id="rId4"/>
                        </a:rPr>
                        <a:t>Get started</a:t>
                      </a:r>
                      <a:endParaRPr lang="en-US" dirty="0">
                        <a:effectLst/>
                      </a:endParaRP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5122" name="Picture 2" descr="pocketguard-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8000" y="3581400"/>
            <a:ext cx="1066800" cy="8382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762000" y="4572000"/>
            <a:ext cx="4876800" cy="1477328"/>
          </a:xfrm>
          <a:prstGeom prst="rect">
            <a:avLst/>
          </a:prstGeom>
          <a:solidFill>
            <a:schemeClr val="bg1"/>
          </a:solidFill>
        </p:spPr>
        <p:txBody>
          <a:bodyPr wrap="square">
            <a:spAutoFit/>
          </a:bodyPr>
          <a:lstStyle/>
          <a:p>
            <a:r>
              <a:rPr lang="en-US" dirty="0">
                <a:solidFill>
                  <a:srgbClr val="000000"/>
                </a:solidFill>
                <a:latin typeface="Gotham"/>
              </a:rPr>
              <a:t>It crunches the numbers to show how much money is available after accounting for bills, spending and savings goal contributions. All users can view how much money is left “in their pocket” for the day, week or month. </a:t>
            </a:r>
            <a:endParaRPr lang="en-US" dirty="0"/>
          </a:p>
        </p:txBody>
      </p:sp>
    </p:spTree>
    <p:extLst>
      <p:ext uri="{BB962C8B-B14F-4D97-AF65-F5344CB8AC3E}">
        <p14:creationId xmlns:p14="http://schemas.microsoft.com/office/powerpoint/2010/main" val="857807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Equifax	www.equifax.com</a:t>
            </a: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		</a:t>
            </a:r>
            <a:r>
              <a:rPr lang="en-US" sz="3200" spc="0" dirty="0" smtClean="0">
                <a:solidFill>
                  <a:srgbClr val="4E3B30"/>
                </a:solidFill>
                <a:latin typeface="Times New Roman" panose="02020603050405020304" pitchFamily="18" charset="0"/>
                <a:cs typeface="Times New Roman" panose="02020603050405020304" pitchFamily="18" charset="0"/>
              </a:rPr>
              <a:t>1-800-525-6285</a:t>
            </a:r>
            <a:endParaRPr lang="en-US" sz="3200" spc="0" dirty="0">
              <a:solidFill>
                <a:srgbClr val="4E3B30"/>
              </a:solidFill>
              <a:latin typeface="Times New Roman" panose="02020603050405020304" pitchFamily="18" charset="0"/>
              <a:cs typeface="Times New Roman" panose="02020603050405020304" pitchFamily="18" charset="0"/>
            </a:endParaRP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Experian	www.experian.com</a:t>
            </a: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		1-888-397-3742</a:t>
            </a: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Transunion www.transunion.com</a:t>
            </a: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                </a:t>
            </a:r>
            <a:r>
              <a:rPr lang="en-US" sz="3200" spc="0" dirty="0" smtClean="0">
                <a:solidFill>
                  <a:srgbClr val="4E3B30"/>
                </a:solidFill>
                <a:latin typeface="Times New Roman" panose="02020603050405020304" pitchFamily="18" charset="0"/>
                <a:cs typeface="Times New Roman" panose="02020603050405020304" pitchFamily="18" charset="0"/>
              </a:rPr>
              <a:t>1-800-680-7289</a:t>
            </a:r>
          </a:p>
          <a:p>
            <a:pPr marL="342900" lvl="0" indent="-342900">
              <a:buClr>
                <a:srgbClr val="F0A22E"/>
              </a:buClr>
              <a:buSzPct val="70000"/>
              <a:buFont typeface="Courier New" panose="02070309020205020404" pitchFamily="49" charset="0"/>
              <a:buChar char="o"/>
            </a:pPr>
            <a:endParaRPr lang="en-US" sz="3200" spc="0" dirty="0">
              <a:solidFill>
                <a:srgbClr val="4E3B30"/>
              </a:solidFill>
              <a:latin typeface="Times New Roman" panose="02020603050405020304" pitchFamily="18" charset="0"/>
              <a:cs typeface="Times New Roman" panose="02020603050405020304" pitchFamily="18" charset="0"/>
            </a:endParaRPr>
          </a:p>
          <a:p>
            <a:pPr marL="342900" lvl="0" indent="-342900">
              <a:buClr>
                <a:srgbClr val="F0A22E"/>
              </a:buClr>
              <a:buSzPct val="70000"/>
              <a:buFont typeface="Courier New" panose="02070309020205020404" pitchFamily="49" charset="0"/>
              <a:buChar char="o"/>
            </a:pPr>
            <a:r>
              <a:rPr lang="en-US" sz="3200" spc="0" dirty="0">
                <a:solidFill>
                  <a:srgbClr val="4E3B30"/>
                </a:solidFill>
                <a:latin typeface="Times New Roman" panose="02020603050405020304" pitchFamily="18" charset="0"/>
                <a:cs typeface="Times New Roman" panose="02020603050405020304" pitchFamily="18" charset="0"/>
              </a:rPr>
              <a:t>**Free credit report authorized by the Federal Trade Commission: </a:t>
            </a:r>
            <a:r>
              <a:rPr lang="en-US" sz="3200" u="sng" spc="0" dirty="0">
                <a:solidFill>
                  <a:srgbClr val="4E3B30"/>
                </a:solidFill>
                <a:latin typeface="Times New Roman" panose="02020603050405020304" pitchFamily="18" charset="0"/>
                <a:cs typeface="Times New Roman" panose="02020603050405020304" pitchFamily="18" charset="0"/>
              </a:rPr>
              <a:t>www.annualcreditreport.com</a:t>
            </a:r>
          </a:p>
          <a:p>
            <a:pPr marL="0" lvl="0" indent="0">
              <a:buClr>
                <a:srgbClr val="F0A22E"/>
              </a:buClr>
              <a:buSzPct val="70000"/>
              <a:buNone/>
            </a:pPr>
            <a:r>
              <a:rPr lang="en-US" sz="3200" spc="0" dirty="0">
                <a:solidFill>
                  <a:srgbClr val="4E3B30"/>
                </a:solidFill>
                <a:latin typeface="Times New Roman" panose="02020603050405020304" pitchFamily="18" charset="0"/>
                <a:cs typeface="Times New Roman" panose="02020603050405020304" pitchFamily="18" charset="0"/>
              </a:rPr>
              <a:t>		     </a:t>
            </a:r>
            <a:r>
              <a:rPr lang="en-US" sz="3200" u="sng" spc="0" dirty="0">
                <a:solidFill>
                  <a:srgbClr val="4E3B30"/>
                </a:solidFill>
                <a:latin typeface="Times New Roman" panose="02020603050405020304" pitchFamily="18" charset="0"/>
                <a:cs typeface="Times New Roman" panose="02020603050405020304" pitchFamily="18" charset="0"/>
              </a:rPr>
              <a:t>www.CreditKarma.com</a:t>
            </a:r>
          </a:p>
          <a:p>
            <a:pPr marL="45720" indent="0">
              <a:buNone/>
            </a:pPr>
            <a:endParaRPr lang="en-US" dirty="0"/>
          </a:p>
        </p:txBody>
      </p:sp>
      <p:sp>
        <p:nvSpPr>
          <p:cNvPr id="3" name="Title 2"/>
          <p:cNvSpPr>
            <a:spLocks noGrp="1"/>
          </p:cNvSpPr>
          <p:nvPr>
            <p:ph type="title"/>
          </p:nvPr>
        </p:nvSpPr>
        <p:spPr/>
        <p:txBody>
          <a:bodyPr/>
          <a:lstStyle/>
          <a:p>
            <a:r>
              <a:rPr lang="en-US" dirty="0" smtClean="0"/>
              <a:t>Credit Bureaus</a:t>
            </a:r>
            <a:endParaRPr lang="en-US" dirty="0"/>
          </a:p>
        </p:txBody>
      </p:sp>
    </p:spTree>
    <p:extLst>
      <p:ext uri="{BB962C8B-B14F-4D97-AF65-F5344CB8AC3E}">
        <p14:creationId xmlns:p14="http://schemas.microsoft.com/office/powerpoint/2010/main" val="42994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endParaRPr lang="en-US" sz="4800" b="1" dirty="0" smtClean="0">
              <a:latin typeface="Times New Roman" panose="02020603050405020304" pitchFamily="18" charset="0"/>
              <a:cs typeface="Times New Roman" panose="02020603050405020304" pitchFamily="18" charset="0"/>
            </a:endParaRPr>
          </a:p>
          <a:p>
            <a:pPr marL="109728" indent="0" algn="ctr">
              <a:buNone/>
            </a:pPr>
            <a:r>
              <a:rPr lang="en-US" sz="4800" b="1" dirty="0" smtClean="0">
                <a:latin typeface="Times New Roman" panose="02020603050405020304" pitchFamily="18" charset="0"/>
                <a:cs typeface="Times New Roman" panose="02020603050405020304" pitchFamily="18" charset="0"/>
              </a:rPr>
              <a:t>Student Loan History</a:t>
            </a: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211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Origination fee - An amount, usually calculated as a percentage of a </a:t>
            </a:r>
            <a:r>
              <a:rPr lang="en-US" dirty="0" smtClean="0"/>
              <a:t>loan</a:t>
            </a:r>
            <a:r>
              <a:rPr lang="en-US" dirty="0"/>
              <a:t>, which a lender charges for processing your application.</a:t>
            </a:r>
          </a:p>
        </p:txBody>
      </p:sp>
      <p:sp>
        <p:nvSpPr>
          <p:cNvPr id="3" name="Title 2"/>
          <p:cNvSpPr>
            <a:spLocks noGrp="1"/>
          </p:cNvSpPr>
          <p:nvPr>
            <p:ph type="title"/>
          </p:nvPr>
        </p:nvSpPr>
        <p:spPr/>
        <p:txBody>
          <a:bodyPr/>
          <a:lstStyle/>
          <a:p>
            <a:r>
              <a:rPr lang="en-US" sz="4000" dirty="0" smtClean="0">
                <a:latin typeface="Times New Roman" panose="02020603050405020304" pitchFamily="18" charset="0"/>
                <a:cs typeface="Times New Roman" panose="02020603050405020304" pitchFamily="18" charset="0"/>
              </a:rPr>
              <a:t>Origination Fee</a:t>
            </a:r>
            <a:endParaRPr lang="en-US" sz="4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67519374"/>
              </p:ext>
            </p:extLst>
          </p:nvPr>
        </p:nvGraphicFramePr>
        <p:xfrm>
          <a:off x="533398" y="2895601"/>
          <a:ext cx="8382001" cy="3657598"/>
        </p:xfrm>
        <a:graphic>
          <a:graphicData uri="http://schemas.openxmlformats.org/drawingml/2006/table">
            <a:tbl>
              <a:tblPr firstRow="1" firstCol="1" bandRow="1">
                <a:tableStyleId>{5C22544A-7EE6-4342-B048-85BDC9FD1C3A}</a:tableStyleId>
              </a:tblPr>
              <a:tblGrid>
                <a:gridCol w="3352802">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gridCol w="1295399">
                  <a:extLst>
                    <a:ext uri="{9D8B030D-6E8A-4147-A177-3AD203B41FA5}">
                      <a16:colId xmlns:a16="http://schemas.microsoft.com/office/drawing/2014/main" val="20002"/>
                    </a:ext>
                  </a:extLst>
                </a:gridCol>
              </a:tblGrid>
              <a:tr h="1015238">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Loan Type</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nchor="ctr"/>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First Disbursement Date</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nchor="ctr"/>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Loan Fee</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nchor="ctr"/>
                </a:tc>
                <a:extLst>
                  <a:ext uri="{0D108BD9-81ED-4DB2-BD59-A6C34878D82A}">
                    <a16:rowId xmlns:a16="http://schemas.microsoft.com/office/drawing/2014/main" val="10000"/>
                  </a:ext>
                </a:extLst>
              </a:tr>
              <a:tr h="660590">
                <a:tc rowSpan="2">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Direct Subsidized Loans and Direct Unsubsidized Loans</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On or after 10/1/18 and before 10/1/19</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1.062%</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extLst>
                  <a:ext uri="{0D108BD9-81ED-4DB2-BD59-A6C34878D82A}">
                    <a16:rowId xmlns:a16="http://schemas.microsoft.com/office/drawing/2014/main" val="10001"/>
                  </a:ext>
                </a:extLst>
              </a:tr>
              <a:tr h="660590">
                <a:tc vMerge="1">
                  <a:txBody>
                    <a:bodyPr/>
                    <a:lstStyle/>
                    <a:p>
                      <a:endParaRPr lang="en-US"/>
                    </a:p>
                  </a:txBody>
                  <a:tcPr/>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On or after 10/1/17 and before 10/1/18</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1.066%</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extLst>
                  <a:ext uri="{0D108BD9-81ED-4DB2-BD59-A6C34878D82A}">
                    <a16:rowId xmlns:a16="http://schemas.microsoft.com/office/drawing/2014/main" val="10002"/>
                  </a:ext>
                </a:extLst>
              </a:tr>
              <a:tr h="660590">
                <a:tc rowSpan="2">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Direct PLUS Loans</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On or after 10/1/18 and before 10/1/19</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4.248%</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extLst>
                  <a:ext uri="{0D108BD9-81ED-4DB2-BD59-A6C34878D82A}">
                    <a16:rowId xmlns:a16="http://schemas.microsoft.com/office/drawing/2014/main" val="10003"/>
                  </a:ext>
                </a:extLst>
              </a:tr>
              <a:tr h="660590">
                <a:tc vMerge="1">
                  <a:txBody>
                    <a:bodyPr/>
                    <a:lstStyle/>
                    <a:p>
                      <a:endParaRPr lang="en-US"/>
                    </a:p>
                  </a:txBody>
                  <a:tcPr/>
                </a:tc>
                <a:tc>
                  <a:txBody>
                    <a:bodyPr/>
                    <a:lstStyle/>
                    <a:p>
                      <a:pPr marL="0" marR="0">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On or after 10/1/17 and before 10/1/18</a:t>
                      </a:r>
                      <a:endParaRPr lang="en-US" sz="1800">
                        <a:effectLst/>
                        <a:latin typeface="Times New Roman" panose="02020603050405020304" pitchFamily="18" charset="0"/>
                        <a:ea typeface="Calibri"/>
                        <a:cs typeface="Times New Roman" panose="02020603050405020304" pitchFamily="18" charset="0"/>
                      </a:endParaRPr>
                    </a:p>
                  </a:txBody>
                  <a:tcPr marL="76200" marR="76200" marT="38100" marB="38100"/>
                </a:tc>
                <a:tc>
                  <a:txBody>
                    <a:bodyPr/>
                    <a:lstStyle/>
                    <a:p>
                      <a:pPr marL="0" marR="0">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4.264%</a:t>
                      </a:r>
                      <a:endParaRPr lang="en-US" sz="1800" dirty="0">
                        <a:effectLst/>
                        <a:latin typeface="Times New Roman" panose="02020603050405020304" pitchFamily="18" charset="0"/>
                        <a:ea typeface="Calibri"/>
                        <a:cs typeface="Times New Roman" panose="02020603050405020304" pitchFamily="18" charset="0"/>
                      </a:endParaRPr>
                    </a:p>
                  </a:txBody>
                  <a:tcPr marL="76200" marR="76200" marT="38100" marB="381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47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458200" cy="5334000"/>
          </a:xfrm>
        </p:spPr>
        <p:txBody>
          <a:bodyPr>
            <a:normAutofit/>
          </a:bodyPr>
          <a:lstStyle/>
          <a:p>
            <a:r>
              <a:rPr lang="en-US" sz="2800" dirty="0" smtClean="0">
                <a:solidFill>
                  <a:schemeClr val="tx1"/>
                </a:solidFill>
              </a:rPr>
              <a:t>Requires </a:t>
            </a:r>
            <a:r>
              <a:rPr lang="en-US" sz="2800" dirty="0">
                <a:solidFill>
                  <a:schemeClr val="tx1"/>
                </a:solidFill>
              </a:rPr>
              <a:t>a credit check as part of the application </a:t>
            </a:r>
            <a:r>
              <a:rPr lang="en-US" sz="2800" dirty="0" smtClean="0">
                <a:solidFill>
                  <a:schemeClr val="tx1"/>
                </a:solidFill>
              </a:rPr>
              <a:t>process</a:t>
            </a:r>
          </a:p>
          <a:p>
            <a:pPr marL="109728" indent="0">
              <a:buNone/>
            </a:pPr>
            <a:endParaRPr lang="en-US" sz="2800" dirty="0">
              <a:solidFill>
                <a:schemeClr val="tx1"/>
              </a:solidFill>
            </a:endParaRPr>
          </a:p>
          <a:p>
            <a:r>
              <a:rPr lang="en-US" sz="2800" dirty="0">
                <a:solidFill>
                  <a:schemeClr val="tx1"/>
                </a:solidFill>
              </a:rPr>
              <a:t>You cannot have </a:t>
            </a:r>
            <a:r>
              <a:rPr lang="en-US" sz="2800" dirty="0" smtClean="0">
                <a:solidFill>
                  <a:schemeClr val="tx1"/>
                </a:solidFill>
              </a:rPr>
              <a:t>any </a:t>
            </a:r>
            <a:r>
              <a:rPr lang="en-US" sz="2800" dirty="0">
                <a:solidFill>
                  <a:schemeClr val="tx1"/>
                </a:solidFill>
              </a:rPr>
              <a:t>adverse credit history - Obtain an endorser </a:t>
            </a:r>
            <a:endParaRPr lang="en-US" sz="2800" dirty="0" smtClean="0">
              <a:solidFill>
                <a:schemeClr val="tx1"/>
              </a:solidFill>
            </a:endParaRPr>
          </a:p>
          <a:p>
            <a:pPr marL="109728" indent="0">
              <a:buNone/>
            </a:pPr>
            <a:endParaRPr lang="en-US" sz="2800" dirty="0">
              <a:solidFill>
                <a:schemeClr val="tx1"/>
              </a:solidFill>
            </a:endParaRPr>
          </a:p>
          <a:p>
            <a:r>
              <a:rPr lang="en-US" sz="2800" dirty="0">
                <a:solidFill>
                  <a:schemeClr val="tx1"/>
                </a:solidFill>
              </a:rPr>
              <a:t>Your credit is evaluated every time you request a new PLUS </a:t>
            </a:r>
            <a:r>
              <a:rPr lang="en-US" sz="2800" dirty="0" smtClean="0">
                <a:solidFill>
                  <a:schemeClr val="tx1"/>
                </a:solidFill>
              </a:rPr>
              <a:t>loan - after 180 days</a:t>
            </a:r>
            <a:endParaRPr lang="en-US" sz="2800" dirty="0">
              <a:solidFill>
                <a:schemeClr val="tx1"/>
              </a:solidFill>
            </a:endParaRPr>
          </a:p>
        </p:txBody>
      </p:sp>
      <p:sp>
        <p:nvSpPr>
          <p:cNvPr id="3" name="Title 2"/>
          <p:cNvSpPr>
            <a:spLocks noGrp="1"/>
          </p:cNvSpPr>
          <p:nvPr>
            <p:ph type="title"/>
          </p:nvPr>
        </p:nvSpPr>
        <p:spPr>
          <a:xfrm>
            <a:off x="457200" y="152400"/>
            <a:ext cx="8229600" cy="990600"/>
          </a:xfrm>
        </p:spPr>
        <p:txBody>
          <a:bodyPr>
            <a:normAutofit fontScale="90000"/>
          </a:bodyPr>
          <a:lstStyle/>
          <a:p>
            <a:r>
              <a:rPr lang="en-US" dirty="0" smtClean="0"/>
              <a:t>Credit check </a:t>
            </a:r>
            <a:r>
              <a:rPr lang="en-US" dirty="0"/>
              <a:t>with Graduate Plus Loan</a:t>
            </a:r>
          </a:p>
        </p:txBody>
      </p:sp>
    </p:spTree>
    <p:extLst>
      <p:ext uri="{BB962C8B-B14F-4D97-AF65-F5344CB8AC3E}">
        <p14:creationId xmlns:p14="http://schemas.microsoft.com/office/powerpoint/2010/main" val="4185206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305800" cy="4343400"/>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The National Student Loan Data System (NSLDS) is the U.S. Department of Education's (ED's) central database for student aid. NSLDS receives data from schools, guaranty agencies, the Direct Loan program, and other Department of ED programs. NSLDS Student Access provides a centralized, integrated view of Title IV loans and grants so that recipients of Title IV Aid can access and inquire about their Title IV loans and/or grant data.</a:t>
            </a:r>
          </a:p>
          <a:p>
            <a:endParaRPr lang="en-US" sz="2200" dirty="0">
              <a:solidFill>
                <a:schemeClr val="tx1"/>
              </a:solidFill>
            </a:endParaRPr>
          </a:p>
        </p:txBody>
      </p:sp>
      <p:sp>
        <p:nvSpPr>
          <p:cNvPr id="3" name="Title 2"/>
          <p:cNvSpPr>
            <a:spLocks noGrp="1"/>
          </p:cNvSpPr>
          <p:nvPr>
            <p:ph type="title"/>
          </p:nvPr>
        </p:nvSpPr>
        <p:spPr/>
        <p:txBody>
          <a:bodyPr/>
          <a:lstStyle/>
          <a:p>
            <a:r>
              <a:rPr lang="en-US" dirty="0"/>
              <a:t>NSLDS – Loan History</a:t>
            </a:r>
          </a:p>
        </p:txBody>
      </p:sp>
    </p:spTree>
    <p:extLst>
      <p:ext uri="{BB962C8B-B14F-4D97-AF65-F5344CB8AC3E}">
        <p14:creationId xmlns:p14="http://schemas.microsoft.com/office/powerpoint/2010/main" val="18311054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9.0&quot;&gt;&lt;object type=&quot;1&quot; unique_id=&quot;10001&quot;&gt;&lt;object type=&quot;2&quot; unique_id=&quot;10873&quot;&gt;&lt;object type=&quot;3&quot; unique_id=&quot;10874&quot;&gt;&lt;property id=&quot;20148&quot; value=&quot;5&quot;/&gt;&lt;property id=&quot;20300&quot; value=&quot;Slide 1 - &amp;quot;Financial Aid&amp;quot;&quot;/&gt;&lt;property id=&quot;20307&quot; value=&quot;256&quot;/&gt;&lt;/object&gt;&lt;object type=&quot;3&quot; unique_id=&quot;10875&quot;&gt;&lt;property id=&quot;20148&quot; value=&quot;5&quot;/&gt;&lt;property id=&quot;20300&quot; value=&quot;Slide 12 - &amp;quot;Direct Unsubsidized Loan&amp;quot;&quot;/&gt;&lt;property id=&quot;20307&quot; value=&quot;261&quot;/&gt;&lt;/object&gt;&lt;object type=&quot;3&quot; unique_id=&quot;10877&quot;&gt;&lt;property id=&quot;20148&quot; value=&quot;5&quot;/&gt;&lt;property id=&quot;20300&quot; value=&quot;Slide 13 - &amp;quot; Direct Graduate PLUS Loan &amp;quot;&quot;/&gt;&lt;property id=&quot;20307&quot; value=&quot;263&quot;/&gt;&lt;/object&gt;&lt;object type=&quot;3&quot; unique_id=&quot;10880&quot;&gt;&lt;property id=&quot;20148&quot; value=&quot;5&quot;/&gt;&lt;property id=&quot;20300&quot; value=&quot;Slide 16 - &amp;quot; 2016-2017 In-State Cost of Attendance  ESTIMATE&amp;quot;&quot;/&gt;&lt;property id=&quot;20307&quot; value=&quot;258&quot;/&gt;&lt;/object&gt;&lt;object type=&quot;3&quot; unique_id=&quot;10881&quot;&gt;&lt;property id=&quot;20148&quot; value=&quot;5&quot;/&gt;&lt;property id=&quot;20300&quot; value=&quot;Slide 17 - &amp;quot; 2016-2017 Out-of-State Cost of Attendance ESTIMATE&amp;quot;&quot;/&gt;&lt;property id=&quot;20307&quot; value=&quot;276&quot;/&gt;&lt;/object&gt;&lt;object type=&quot;3&quot; unique_id=&quot;10882&quot;&gt;&lt;property id=&quot;20148&quot; value=&quot;5&quot;/&gt;&lt;property id=&quot;20300&quot; value=&quot;Slide 18 - &amp;quot;In-state packaging example COA = $67,081&amp;quot;&quot;/&gt;&lt;property id=&quot;20307&quot; value=&quot;268&quot;/&gt;&lt;/object&gt;&lt;object type=&quot;3&quot; unique_id=&quot;10883&quot;&gt;&lt;property id=&quot;20148&quot; value=&quot;5&quot;/&gt;&lt;property id=&quot;20300&quot; value=&quot;Slide 19 - &amp;quot;Out-of-state packaging example COA = $106,747&amp;quot;&quot;/&gt;&lt;property id=&quot;20307&quot; value=&quot;269&quot;/&gt;&lt;/object&gt;&lt;object type=&quot;3&quot; unique_id=&quot;10886&quot;&gt;&lt;property id=&quot;20148&quot; value=&quot;5&quot;/&gt;&lt;property id=&quot;20300&quot; value=&quot;Slide 7 - &amp;quot;Banner Self-Service&amp;quot;&quot;/&gt;&lt;property id=&quot;20307&quot; value=&quot;274&quot;/&gt;&lt;/object&gt;&lt;object type=&quot;3&quot; unique_id=&quot;11373&quot;&gt;&lt;property id=&quot;20148&quot; value=&quot;5&quot;/&gt;&lt;property id=&quot;20300&quot; value=&quot;Slide 44 - &amp;quot;Questions &amp;amp; Answers&amp;quot;&quot;/&gt;&lt;property id=&quot;20307&quot; value=&quot;290&quot;/&gt;&lt;/object&gt;&lt;object type=&quot;3&quot; unique_id=&quot;11376&quot;&gt;&lt;property id=&quot;20148&quot; value=&quot;5&quot;/&gt;&lt;property id=&quot;20300&quot; value=&quot;Slide 20 - &amp;quot;One-Stop-Shop&amp;quot;&quot;/&gt;&lt;property id=&quot;20307&quot; value=&quot;293&quot;/&gt;&lt;/object&gt;&lt;object type=&quot;3&quot; unique_id=&quot;13829&quot;&gt;&lt;property id=&quot;20148&quot; value=&quot;5&quot;/&gt;&lt;property id=&quot;20300&quot; value=&quot;Slide 26 - &amp;quot;NSLDS – Loan History&amp;quot;&quot;/&gt;&lt;property id=&quot;20307&quot; value=&quot;308&quot;/&gt;&lt;/object&gt;&lt;object type=&quot;3&quot; unique_id=&quot;222632&quot;&gt;&lt;property id=&quot;20148&quot; value=&quot;5&quot;/&gt;&lt;property id=&quot;20300&quot; value=&quot;Slide 2 - &amp;quot; Applying for Financial Aid&amp;quot;&quot;/&gt;&lt;property id=&quot;20307&quot; value=&quot;313&quot;/&gt;&lt;/object&gt;&lt;object type=&quot;3&quot; unique_id=&quot;222633&quot;&gt;&lt;property id=&quot;20148&quot; value=&quot;5&quot;/&gt;&lt;property id=&quot;20300&quot; value=&quot;Slide 3 - &amp;quot;Steps To Complete&amp;quot;&quot;/&gt;&lt;property id=&quot;20307&quot; value=&quot;314&quot;/&gt;&lt;/object&gt;&lt;object type=&quot;3&quot; unique_id=&quot;222634&quot;&gt;&lt;property id=&quot;20148&quot; value=&quot;5&quot;/&gt;&lt;property id=&quot;20300&quot; value=&quot;Slide 4&quot;/&gt;&lt;property id=&quot;20307&quot; value=&quot;315&quot;/&gt;&lt;/object&gt;&lt;object type=&quot;3&quot; unique_id=&quot;222635&quot;&gt;&lt;property id=&quot;20148&quot; value=&quot;5&quot;/&gt;&lt;property id=&quot;20300&quot; value=&quot;Slide 5 - &amp;quot;Entrance Counseling &amp;quot;&quot;/&gt;&lt;property id=&quot;20307&quot; value=&quot;316&quot;/&gt;&lt;/object&gt;&lt;object type=&quot;3&quot; unique_id=&quot;222636&quot;&gt;&lt;property id=&quot;20148&quot; value=&quot;5&quot;/&gt;&lt;property id=&quot;20300&quot; value=&quot;Slide 6 - &amp;quot;Accept Award&amp;quot;&quot;/&gt;&lt;property id=&quot;20307&quot; value=&quot;317&quot;/&gt;&lt;/object&gt;&lt;object type=&quot;3&quot; unique_id=&quot;222638&quot;&gt;&lt;property id=&quot;20148&quot; value=&quot;5&quot;/&gt;&lt;property id=&quot;20300&quot; value=&quot;Slide 8 - &amp;quot; Refund Disbursement &amp;quot;&quot;/&gt;&lt;property id=&quot;20307&quot; value=&quot;319&quot;/&gt;&lt;/object&gt;&lt;object type=&quot;3&quot; unique_id=&quot;222639&quot;&gt;&lt;property id=&quot;20148&quot; value=&quot;5&quot;/&gt;&lt;property id=&quot;20300&quot; value=&quot;Slide 10&quot;/&gt;&lt;property id=&quot;20307&quot; value=&quot;320&quot;/&gt;&lt;/object&gt;&lt;object type=&quot;3&quot; unique_id=&quot;222640&quot;&gt;&lt;property id=&quot;20148&quot; value=&quot;5&quot;/&gt;&lt;property id=&quot;20300&quot; value=&quot;Slide 14 - &amp;quot;Credit with Graduate Plus Loan&amp;quot;&quot;/&gt;&lt;property id=&quot;20307&quot; value=&quot;324&quot;/&gt;&lt;/object&gt;&lt;object type=&quot;3&quot; unique_id=&quot;222641&quot;&gt;&lt;property id=&quot;20148&quot; value=&quot;5&quot;/&gt;&lt;property id=&quot;20300&quot; value=&quot;Slide 15&quot;/&gt;&lt;property id=&quot;20307&quot; value=&quot;321&quot;/&gt;&lt;/object&gt;&lt;object type=&quot;3&quot; unique_id=&quot;222642&quot;&gt;&lt;property id=&quot;20148&quot; value=&quot;5&quot;/&gt;&lt;property id=&quot;20300&quot; value=&quot;Slide 21&quot;/&gt;&lt;property id=&quot;20307&quot; value=&quot;322&quot;/&gt;&lt;/object&gt;&lt;object type=&quot;3&quot; unique_id=&quot;222643&quot;&gt;&lt;property id=&quot;20148&quot; value=&quot;5&quot;/&gt;&lt;property id=&quot;20300&quot; value=&quot;Slide 22 - &amp;quot;Gold Standards&amp;quot;&quot;/&gt;&lt;property id=&quot;20307&quot; value=&quot;323&quot;/&gt;&lt;/object&gt;&lt;object type=&quot;3&quot; unique_id=&quot;222644&quot;&gt;&lt;property id=&quot;20148&quot; value=&quot;5&quot;/&gt;&lt;property id=&quot;20300&quot; value=&quot;Slide 23&quot;/&gt;&lt;property id=&quot;20307&quot; value=&quot;325&quot;/&gt;&lt;/object&gt;&lt;object type=&quot;3&quot; unique_id=&quot;222645&quot;&gt;&lt;property id=&quot;20148&quot; value=&quot;5&quot;/&gt;&lt;property id=&quot;20300&quot; value=&quot;Slide 24 - &amp;quot;Loan History – Studentaid.gov&amp;quot;&quot;/&gt;&lt;property id=&quot;20307&quot; value=&quot;326&quot;/&gt;&lt;/object&gt;&lt;object type=&quot;3&quot; unique_id=&quot;222647&quot;&gt;&lt;property id=&quot;20148&quot; value=&quot;5&quot;/&gt;&lt;property id=&quot;20300&quot; value=&quot;Slide 25 - &amp;quot;StudentAid.gov&amp;quot;&quot;/&gt;&lt;property id=&quot;20307&quot; value=&quot;328&quot;/&gt;&lt;/object&gt;&lt;object type=&quot;3&quot; unique_id=&quot;222650&quot;&gt;&lt;property id=&quot;20148&quot; value=&quot;5&quot;/&gt;&lt;property id=&quot;20300&quot; value=&quot;Slide 27 - &amp;quot;New Loan Interest Rates 2016-17&amp;quot;&quot;/&gt;&lt;property id=&quot;20307&quot; value=&quot;331&quot;/&gt;&lt;/object&gt;&lt;object type=&quot;3&quot; unique_id=&quot;222651&quot;&gt;&lt;property id=&quot;20148&quot; value=&quot;5&quot;/&gt;&lt;property id=&quot;20300&quot; value=&quot;Slide 28&quot;/&gt;&lt;property id=&quot;20307&quot; value=&quot;332&quot;/&gt;&lt;/object&gt;&lt;object type=&quot;3&quot; unique_id=&quot;222652&quot;&gt;&lt;property id=&quot;20148&quot; value=&quot;5&quot;/&gt;&lt;property id=&quot;20300&quot; value=&quot;Slide 29 - &amp;quot;Understanding Repayment Plans&amp;quot;&quot;/&gt;&lt;property id=&quot;20307&quot; value=&quot;333&quot;/&gt;&lt;/object&gt;&lt;object type=&quot;3&quot; unique_id=&quot;222653&quot;&gt;&lt;property id=&quot;20148&quot; value=&quot;5&quot;/&gt;&lt;property id=&quot;20300&quot; value=&quot;Slide 30 - &amp;quot;Standard Repayment Plan&amp;quot;&quot;/&gt;&lt;property id=&quot;20307&quot; value=&quot;334&quot;/&gt;&lt;/object&gt;&lt;object type=&quot;3&quot; unique_id=&quot;222654&quot;&gt;&lt;property id=&quot;20148&quot; value=&quot;5&quot;/&gt;&lt;property id=&quot;20300&quot; value=&quot;Slide 31 - &amp;quot;Graduated Repayment Plan&amp;quot;&quot;/&gt;&lt;property id=&quot;20307&quot; value=&quot;335&quot;/&gt;&lt;/object&gt;&lt;object type=&quot;3&quot; unique_id=&quot;222655&quot;&gt;&lt;property id=&quot;20148&quot; value=&quot;5&quot;/&gt;&lt;property id=&quot;20300&quot; value=&quot;Slide 32 - &amp;quot;Income-Based Repayment&amp;quot;&quot;/&gt;&lt;property id=&quot;20307&quot; value=&quot;336&quot;/&gt;&lt;/object&gt;&lt;object type=&quot;3&quot; unique_id=&quot;222657&quot;&gt;&lt;property id=&quot;20148&quot; value=&quot;5&quot;/&gt;&lt;property id=&quot;20300&quot; value=&quot;Slide 33 - &amp;quot;Income-Based Repayment&amp;quot;&quot;/&gt;&lt;property id=&quot;20307&quot; value=&quot;338&quot;/&gt;&lt;/object&gt;&lt;object type=&quot;3&quot; unique_id=&quot;222659&quot;&gt;&lt;property id=&quot;20148&quot; value=&quot;5&quot;/&gt;&lt;property id=&quot;20300&quot; value=&quot;Slide 34 - &amp;quot;PAYE – Pay As You Earn&amp;quot;&quot;/&gt;&lt;property id=&quot;20307&quot; value=&quot;340&quot;/&gt;&lt;/object&gt;&lt;object type=&quot;3&quot; unique_id=&quot;222660&quot;&gt;&lt;property id=&quot;20148&quot; value=&quot;5&quot;/&gt;&lt;property id=&quot;20300&quot; value=&quot;Slide 35 - &amp;quot;PAYE – Pay As You Earn&amp;quot;&quot;/&gt;&lt;property id=&quot;20307&quot; value=&quot;341&quot;/&gt;&lt;/object&gt;&lt;object type=&quot;3&quot; unique_id=&quot;222661&quot;&gt;&lt;property id=&quot;20148&quot; value=&quot;5&quot;/&gt;&lt;property id=&quot;20300&quot; value=&quot;Slide 36 - &amp;quot;PSLF (Public Service Loan Forgiveness)&amp;quot;&quot;/&gt;&lt;property id=&quot;20307&quot; value=&quot;342&quot;/&gt;&lt;/object&gt;&lt;object type=&quot;3&quot; unique_id=&quot;222662&quot;&gt;&lt;property id=&quot;20148&quot; value=&quot;5&quot;/&gt;&lt;property id=&quot;20300&quot; value=&quot;Slide 37 - &amp;quot;Public Service Loan Forgiveness&amp;quot;&quot;/&gt;&lt;property id=&quot;20307&quot; value=&quot;343&quot;/&gt;&lt;/object&gt;&lt;object type=&quot;3&quot; unique_id=&quot;222663&quot;&gt;&lt;property id=&quot;20148&quot; value=&quot;5&quot;/&gt;&lt;property id=&quot;20300&quot; value=&quot;Slide 38 - &amp;quot;Consolidation&amp;quot;&quot;/&gt;&lt;property id=&quot;20307&quot; value=&quot;344&quot;/&gt;&lt;/object&gt;&lt;object type=&quot;3&quot; unique_id=&quot;222664&quot;&gt;&lt;property id=&quot;20148&quot; value=&quot;5&quot;/&gt;&lt;property id=&quot;20300&quot; value=&quot;Slide 39 - &amp;quot;Benefits of Consolidating&amp;quot;&quot;/&gt;&lt;property id=&quot;20307&quot; value=&quot;345&quot;/&gt;&lt;/object&gt;&lt;object type=&quot;3&quot; unique_id=&quot;222665&quot;&gt;&lt;property id=&quot;20148&quot; value=&quot;5&quot;/&gt;&lt;property id=&quot;20300&quot; value=&quot;Slide 40 - &amp;quot;Federal Loan Consolidation&amp;quot;&quot;/&gt;&lt;property id=&quot;20307&quot; value=&quot;346&quot;/&gt;&lt;/object&gt;&lt;object type=&quot;3&quot; unique_id=&quot;222666&quot;&gt;&lt;property id=&quot;20148&quot; value=&quot;5&quot;/&gt;&lt;property id=&quot;20300&quot; value=&quot;Slide 41 - &amp;quot;Postpone Payment&amp;quot;&quot;/&gt;&lt;property id=&quot;20307&quot; value=&quot;347&quot;/&gt;&lt;/object&gt;&lt;object type=&quot;3&quot; unique_id=&quot;222667&quot;&gt;&lt;property id=&quot;20148&quot; value=&quot;5&quot;/&gt;&lt;property id=&quot;20300&quot; value=&quot;Slide 42 - &amp;quot;Resources:&amp;quot;&quot;/&gt;&lt;property id=&quot;20307&quot; value=&quot;348&quot;/&gt;&lt;/object&gt;&lt;object type=&quot;3&quot; unique_id=&quot;222668&quot;&gt;&lt;property id=&quot;20148&quot; value=&quot;5&quot;/&gt;&lt;property id=&quot;20300&quot; value=&quot;Slide 43 - &amp;quot;Contact Information&amp;quot;&quot;/&gt;&lt;property id=&quot;20307&quot; value=&quot;349&quot;/&gt;&lt;/object&gt;&lt;object type=&quot;3&quot; unique_id=&quot;223264&quot;&gt;&lt;property id=&quot;20148&quot; value=&quot;5&quot;/&gt;&lt;property id=&quot;20300&quot; value=&quot;Slide 9 - &amp;quot;One On One Counseling&amp;quot;&quot;/&gt;&lt;property id=&quot;20307&quot; value=&quot;350&quot;/&gt;&lt;/object&gt;&lt;object type=&quot;3&quot; unique_id=&quot;223265&quot;&gt;&lt;property id=&quot;20148&quot; value=&quot;5&quot;/&gt;&lt;property id=&quot;20300&quot; value=&quot;Slide 11 - &amp;quot;Types of Loans&amp;quot;&quot;/&gt;&lt;property id=&quot;20307&quot; value=&quot;351&quot;/&gt;&lt;/object&gt;&lt;/object&gt;&lt;object type=&quot;8&quot; unique_id=&quot;10901&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1572</TotalTime>
  <Words>993</Words>
  <Application>Microsoft Office PowerPoint</Application>
  <PresentationFormat>On-screen Show (4:3)</PresentationFormat>
  <Paragraphs>151</Paragraphs>
  <Slides>23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23</vt:i4>
      </vt:variant>
    </vt:vector>
  </HeadingPairs>
  <TitlesOfParts>
    <vt:vector size="35" baseType="lpstr">
      <vt:lpstr>Arial</vt:lpstr>
      <vt:lpstr>Calibri</vt:lpstr>
      <vt:lpstr>Courier New</vt:lpstr>
      <vt:lpstr>Franklin Gothic Book</vt:lpstr>
      <vt:lpstr>Franklin Gothic Medium</vt:lpstr>
      <vt:lpstr>Gotham</vt:lpstr>
      <vt:lpstr>GothamBody</vt:lpstr>
      <vt:lpstr>Times New Roman</vt:lpstr>
      <vt:lpstr>Verdana</vt:lpstr>
      <vt:lpstr>Wingdings</vt:lpstr>
      <vt:lpstr>Wingdings 2</vt:lpstr>
      <vt:lpstr>Grid</vt:lpstr>
      <vt:lpstr>Financial Aid</vt:lpstr>
      <vt:lpstr>PowerPoint Presentation</vt:lpstr>
      <vt:lpstr>Create A Budget</vt:lpstr>
      <vt:lpstr>Budgeting Apps</vt:lpstr>
      <vt:lpstr>Credit Bureaus</vt:lpstr>
      <vt:lpstr>PowerPoint Presentation</vt:lpstr>
      <vt:lpstr>Origination Fee</vt:lpstr>
      <vt:lpstr>Credit check with Graduate Plus Loan</vt:lpstr>
      <vt:lpstr>NSLDS – Loan History</vt:lpstr>
      <vt:lpstr>Nslds.ed.gov</vt:lpstr>
      <vt:lpstr>PowerPoint Presentation</vt:lpstr>
      <vt:lpstr>Understanding Repayment Plans</vt:lpstr>
      <vt:lpstr>Standard Repayment Plan</vt:lpstr>
      <vt:lpstr>Graduated Repayment Plan</vt:lpstr>
      <vt:lpstr>Income-Based Repayment</vt:lpstr>
      <vt:lpstr>PAYE – Pay As You Earn</vt:lpstr>
      <vt:lpstr>Postpone Payment</vt:lpstr>
      <vt:lpstr>Accrued Interest</vt:lpstr>
      <vt:lpstr>        Public Service Loan Forgiveness                              Program (PSLF)</vt:lpstr>
      <vt:lpstr>One-Stop-Shop</vt:lpstr>
      <vt:lpstr>Resources:</vt:lpstr>
      <vt:lpstr>Questions &amp; Answers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dc:title>
  <dc:creator>jlewis51</dc:creator>
  <cp:lastModifiedBy>Maddox, Janice G</cp:lastModifiedBy>
  <cp:revision>157</cp:revision>
  <dcterms:created xsi:type="dcterms:W3CDTF">2010-08-09T13:14:24Z</dcterms:created>
  <dcterms:modified xsi:type="dcterms:W3CDTF">2018-08-08T17:40:43Z</dcterms:modified>
</cp:coreProperties>
</file>