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5" r:id="rId3"/>
    <p:sldId id="265" r:id="rId4"/>
    <p:sldId id="261" r:id="rId5"/>
    <p:sldId id="263" r:id="rId6"/>
    <p:sldId id="258" r:id="rId7"/>
    <p:sldId id="276" r:id="rId8"/>
    <p:sldId id="297" r:id="rId9"/>
    <p:sldId id="296" r:id="rId10"/>
    <p:sldId id="298" r:id="rId11"/>
    <p:sldId id="299" r:id="rId12"/>
    <p:sldId id="293" r:id="rId13"/>
    <p:sldId id="294" r:id="rId14"/>
    <p:sldId id="274" r:id="rId15"/>
    <p:sldId id="289" r:id="rId16"/>
    <p:sldId id="290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55" d="100"/>
          <a:sy n="55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59A49D-1FFA-4597-89E8-4AFF2A4ED5DB}" type="datetimeFigureOut">
              <a:rPr lang="en-US" smtClean="0"/>
              <a:pPr/>
              <a:t>8/19/2014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jlesueur@uthsc.ed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fsa.ed.gov/" TargetMode="External"/><Relationship Id="rId2" Type="http://schemas.openxmlformats.org/officeDocument/2006/relationships/hyperlink" Target="http://www.pin.ed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amc.org/stloan" TargetMode="External"/><Relationship Id="rId4" Type="http://schemas.openxmlformats.org/officeDocument/2006/relationships/hyperlink" Target="http://www.nslds.ed.gov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loans.go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loans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Financial Aid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College of Pharmacy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Tuition 				</a:t>
            </a:r>
            <a:r>
              <a:rPr lang="en-US" sz="3200" dirty="0" smtClean="0"/>
              <a:t>$15,658</a:t>
            </a:r>
            <a:endParaRPr lang="en-US" sz="3200" dirty="0" smtClean="0"/>
          </a:p>
          <a:p>
            <a:r>
              <a:rPr lang="en-US" sz="3200" dirty="0" smtClean="0"/>
              <a:t>Fees					</a:t>
            </a:r>
            <a:r>
              <a:rPr lang="en-US" sz="3200" dirty="0" smtClean="0"/>
              <a:t>$5,063</a:t>
            </a:r>
            <a:endParaRPr lang="en-US" sz="3200" dirty="0" smtClean="0"/>
          </a:p>
          <a:p>
            <a:r>
              <a:rPr lang="en-US" sz="3200" dirty="0" smtClean="0"/>
              <a:t>Books and Supplies		</a:t>
            </a:r>
            <a:r>
              <a:rPr lang="en-US" sz="3200" dirty="0" smtClean="0"/>
              <a:t>$1,585</a:t>
            </a:r>
            <a:endParaRPr lang="en-US" sz="3200" dirty="0" smtClean="0"/>
          </a:p>
          <a:p>
            <a:r>
              <a:rPr lang="en-US" sz="3200" u="sng" dirty="0" smtClean="0"/>
              <a:t>Living Expenses			</a:t>
            </a:r>
            <a:r>
              <a:rPr lang="en-US" sz="3200" u="sng" dirty="0" smtClean="0"/>
              <a:t>$23,256</a:t>
            </a:r>
            <a:endParaRPr lang="en-US" sz="3200" u="sng" dirty="0" smtClean="0"/>
          </a:p>
          <a:p>
            <a:pPr>
              <a:buNone/>
            </a:pPr>
            <a:r>
              <a:rPr lang="en-US" sz="3200" dirty="0" smtClean="0"/>
              <a:t>	Total					</a:t>
            </a:r>
            <a:r>
              <a:rPr lang="en-US" sz="3200" dirty="0" smtClean="0"/>
              <a:t>$45,562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In-State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(1st Yr)</a:t>
            </a:r>
            <a:r>
              <a:rPr lang="en-US" dirty="0" smtClean="0">
                <a:solidFill>
                  <a:schemeClr val="tx1"/>
                </a:solidFill>
              </a:rPr>
              <a:t>Cost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Attendance</a:t>
            </a:r>
            <a:br>
              <a:rPr lang="en-US" dirty="0" smtClean="0"/>
            </a:br>
            <a:r>
              <a:rPr lang="en-US" u="sng" dirty="0" smtClean="0"/>
              <a:t>ESTIMATE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57660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4525963"/>
          </a:xfrm>
        </p:spPr>
        <p:txBody>
          <a:bodyPr/>
          <a:lstStyle/>
          <a:p>
            <a:r>
              <a:rPr lang="en-US" sz="2800" dirty="0" smtClean="0"/>
              <a:t>Tuition 				        </a:t>
            </a:r>
            <a:r>
              <a:rPr lang="en-US" sz="2800" dirty="0" smtClean="0"/>
              <a:t>$37,738</a:t>
            </a:r>
            <a:endParaRPr lang="en-US" sz="2800" dirty="0" smtClean="0"/>
          </a:p>
          <a:p>
            <a:r>
              <a:rPr lang="en-US" sz="2800" dirty="0" smtClean="0"/>
              <a:t>Fees					</a:t>
            </a:r>
            <a:r>
              <a:rPr lang="en-US" sz="2800" dirty="0" smtClean="0"/>
              <a:t>$</a:t>
            </a:r>
            <a:r>
              <a:rPr lang="en-US" sz="2800" dirty="0"/>
              <a:t>5,063</a:t>
            </a:r>
          </a:p>
          <a:p>
            <a:r>
              <a:rPr lang="en-US" sz="2800" dirty="0" smtClean="0"/>
              <a:t>Books </a:t>
            </a:r>
            <a:r>
              <a:rPr lang="en-US" sz="2800" dirty="0" smtClean="0"/>
              <a:t>and Supplies		</a:t>
            </a:r>
            <a:r>
              <a:rPr lang="en-US" sz="2800" dirty="0" smtClean="0"/>
              <a:t>$</a:t>
            </a:r>
            <a:r>
              <a:rPr lang="en-US" sz="2800" dirty="0"/>
              <a:t>1,585</a:t>
            </a:r>
          </a:p>
          <a:p>
            <a:r>
              <a:rPr lang="en-US" sz="2800" u="sng" dirty="0" smtClean="0"/>
              <a:t>Living </a:t>
            </a:r>
            <a:r>
              <a:rPr lang="en-US" sz="2800" u="sng" dirty="0" smtClean="0"/>
              <a:t>Expenses			</a:t>
            </a:r>
            <a:r>
              <a:rPr lang="en-US" sz="2800" u="sng" dirty="0" smtClean="0"/>
              <a:t>$</a:t>
            </a:r>
            <a:r>
              <a:rPr lang="en-US" sz="2800" u="sng" dirty="0"/>
              <a:t>23,256</a:t>
            </a:r>
          </a:p>
          <a:p>
            <a:pPr>
              <a:buNone/>
            </a:pPr>
            <a:r>
              <a:rPr lang="en-US" sz="2800" dirty="0" smtClean="0"/>
              <a:t>	Total					</a:t>
            </a:r>
            <a:r>
              <a:rPr lang="en-US" sz="2800" dirty="0" smtClean="0"/>
              <a:t>$67,642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Out-of-State (1st yr)</a:t>
            </a:r>
            <a:r>
              <a:rPr lang="en-US" dirty="0" smtClean="0"/>
              <a:t> Cost of Attendance</a:t>
            </a:r>
            <a:br>
              <a:rPr lang="en-US" dirty="0" smtClean="0"/>
            </a:br>
            <a:r>
              <a:rPr lang="en-US" u="sng" dirty="0" smtClean="0"/>
              <a:t>ESTIMATE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652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Located in 910 Building on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floor (across from the Sun Trust Bank)</a:t>
            </a:r>
          </a:p>
          <a:p>
            <a:r>
              <a:rPr lang="en-US" sz="2400" dirty="0" smtClean="0"/>
              <a:t>Services available:</a:t>
            </a:r>
          </a:p>
          <a:p>
            <a:pPr>
              <a:buFontTx/>
              <a:buChar char="-"/>
            </a:pPr>
            <a:r>
              <a:rPr lang="en-US" sz="2400" b="1" dirty="0" smtClean="0"/>
              <a:t>Financial aid</a:t>
            </a:r>
          </a:p>
          <a:p>
            <a:pPr>
              <a:buFontTx/>
              <a:buChar char="-"/>
            </a:pPr>
            <a:r>
              <a:rPr lang="en-US" sz="2400" b="1" dirty="0" smtClean="0"/>
              <a:t>Bursar Office</a:t>
            </a:r>
          </a:p>
          <a:p>
            <a:pPr>
              <a:buFontTx/>
              <a:buChar char="-"/>
            </a:pPr>
            <a:r>
              <a:rPr lang="en-US" sz="2400" b="1" dirty="0" smtClean="0"/>
              <a:t>Registrar Office</a:t>
            </a:r>
          </a:p>
          <a:p>
            <a:r>
              <a:rPr lang="en-US" sz="2400" b="1" dirty="0" smtClean="0"/>
              <a:t>IT</a:t>
            </a:r>
            <a:r>
              <a:rPr lang="en-US" sz="2400" dirty="0" smtClean="0"/>
              <a:t> (information technology tech. ): </a:t>
            </a:r>
            <a:r>
              <a:rPr lang="en-US" sz="2400" b="1" dirty="0" smtClean="0"/>
              <a:t>11:00 am – 2:00pm and 4:00 pm – 5:00pm beginning August 2 -20, 2013.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One-Stop-Shop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Must have a one-on-one counseling with financial aid counselor.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Skype</a:t>
            </a:r>
          </a:p>
          <a:p>
            <a:pPr>
              <a:buFontTx/>
              <a:buChar char="-"/>
            </a:pPr>
            <a:r>
              <a:rPr lang="en-US" dirty="0" smtClean="0"/>
              <a:t>Telephone</a:t>
            </a:r>
          </a:p>
          <a:p>
            <a:pPr>
              <a:buFontTx/>
              <a:buChar char="-"/>
            </a:pPr>
            <a:r>
              <a:rPr lang="en-US" dirty="0" smtClean="0"/>
              <a:t>Office Visit</a:t>
            </a:r>
          </a:p>
          <a:p>
            <a:pPr>
              <a:buFontTx/>
              <a:buChar char="-"/>
            </a:pPr>
            <a:endParaRPr lang="en-US" dirty="0" smtClean="0"/>
          </a:p>
          <a:p>
            <a:pPr algn="ctr">
              <a:buNone/>
            </a:pPr>
            <a:r>
              <a:rPr lang="en-US" sz="3200" b="1" u="sng" dirty="0" smtClean="0"/>
              <a:t>MANDATORY!!!!!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One-On-One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Banner Self-Service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7658652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3600" dirty="0"/>
              <a:t>Ms. </a:t>
            </a:r>
            <a:r>
              <a:rPr lang="en-US" sz="3600" dirty="0" smtClean="0"/>
              <a:t>Jacquelyn LeSueur</a:t>
            </a:r>
          </a:p>
          <a:p>
            <a:pPr marL="109728" indent="0">
              <a:buNone/>
            </a:pPr>
            <a:r>
              <a:rPr lang="en-US" sz="3600" dirty="0" smtClean="0"/>
              <a:t>Financial </a:t>
            </a:r>
            <a:r>
              <a:rPr lang="en-US" sz="3600" dirty="0"/>
              <a:t>Aid </a:t>
            </a:r>
            <a:r>
              <a:rPr lang="en-US" sz="3600" dirty="0" smtClean="0"/>
              <a:t>Counselor</a:t>
            </a:r>
            <a:endParaRPr lang="en-US" sz="3600" dirty="0"/>
          </a:p>
          <a:p>
            <a:pPr marL="109728" indent="0">
              <a:buNone/>
            </a:pPr>
            <a:r>
              <a:rPr lang="en-US" sz="3600" dirty="0"/>
              <a:t>College of </a:t>
            </a:r>
            <a:r>
              <a:rPr lang="en-US" sz="3600" dirty="0" smtClean="0"/>
              <a:t>Nursing</a:t>
            </a:r>
            <a:endParaRPr lang="en-US" sz="3600" dirty="0"/>
          </a:p>
          <a:p>
            <a:pPr marL="109728" indent="0">
              <a:buNone/>
            </a:pPr>
            <a:r>
              <a:rPr lang="en-US" sz="3600" dirty="0"/>
              <a:t>(901) </a:t>
            </a:r>
            <a:r>
              <a:rPr lang="en-US" sz="3600" dirty="0" smtClean="0"/>
              <a:t>448-8324</a:t>
            </a:r>
          </a:p>
          <a:p>
            <a:pPr marL="109728" indent="0">
              <a:buNone/>
            </a:pPr>
            <a:r>
              <a:rPr lang="en-US" sz="3600" dirty="0" smtClean="0">
                <a:hlinkClick r:id="rId2"/>
              </a:rPr>
              <a:t>jlesueur@uthsc.edu</a:t>
            </a:r>
            <a:endParaRPr lang="en-US" sz="3600" dirty="0" smtClean="0"/>
          </a:p>
          <a:p>
            <a:pPr marL="109728" indent="0">
              <a:buNone/>
            </a:pPr>
            <a:r>
              <a:rPr lang="en-US" sz="3600" dirty="0" smtClean="0"/>
              <a:t>Skype: </a:t>
            </a:r>
            <a:r>
              <a:rPr lang="en-US" sz="3600" dirty="0" err="1" smtClean="0"/>
              <a:t>jacquelyn.lesueur</a:t>
            </a:r>
            <a:endParaRPr lang="en-US" sz="3600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Contact Information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07071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43200" y="4267200"/>
            <a:ext cx="3352800" cy="990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4400" dirty="0" smtClean="0"/>
              <a:t>Answers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304800"/>
            <a:ext cx="32004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Questions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828800"/>
            <a:ext cx="1365250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9413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apply for Financial Aid</a:t>
            </a:r>
          </a:p>
          <a:p>
            <a:r>
              <a:rPr lang="en-US" dirty="0" smtClean="0"/>
              <a:t>Breakdown of Cost of Attendance</a:t>
            </a:r>
          </a:p>
          <a:p>
            <a:r>
              <a:rPr lang="en-US" dirty="0" smtClean="0"/>
              <a:t>Unsubsidized Loans</a:t>
            </a:r>
          </a:p>
          <a:p>
            <a:r>
              <a:rPr lang="en-US" dirty="0" smtClean="0"/>
              <a:t>Graduate Plus Loan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Mandatory Meeting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23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PIN: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  <a:hlinkClick r:id="rId2"/>
              </a:rPr>
              <a:t>www.pin.ed.gov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FAFSA Application:</a:t>
            </a:r>
          </a:p>
          <a:p>
            <a:pPr lvl="1"/>
            <a:r>
              <a:rPr lang="en-US" dirty="0" smtClean="0">
                <a:hlinkClick r:id="rId3"/>
              </a:rPr>
              <a:t>www.fafsa.ed.gov</a:t>
            </a:r>
            <a:r>
              <a:rPr lang="en-US" dirty="0" smtClean="0"/>
              <a:t> (School code: 006725)</a:t>
            </a:r>
          </a:p>
          <a:p>
            <a:r>
              <a:rPr lang="en-US" dirty="0" smtClean="0"/>
              <a:t>Loan History:</a:t>
            </a:r>
          </a:p>
          <a:p>
            <a:pPr lvl="1"/>
            <a:r>
              <a:rPr lang="en-US" dirty="0" smtClean="0">
                <a:hlinkClick r:id="rId4"/>
              </a:rPr>
              <a:t>www.nslds.ed.gov</a:t>
            </a:r>
            <a:r>
              <a:rPr lang="en-US" dirty="0" smtClean="0"/>
              <a:t> </a:t>
            </a:r>
          </a:p>
          <a:p>
            <a:r>
              <a:rPr lang="en-US" dirty="0" smtClean="0"/>
              <a:t>AAMC:</a:t>
            </a:r>
          </a:p>
          <a:p>
            <a:pPr lvl="1"/>
            <a:r>
              <a:rPr lang="en-US" dirty="0" smtClean="0">
                <a:hlinkClick r:id="rId5"/>
              </a:rPr>
              <a:t>www.aamc.org/stloan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Applying for Financial Aid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261"/>
            <a:ext cx="8229600" cy="4525963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</a:t>
            </a:r>
            <a:r>
              <a:rPr lang="en-US" dirty="0" smtClean="0"/>
              <a:t>BSN</a:t>
            </a:r>
            <a:r>
              <a:rPr lang="en-US" dirty="0" smtClean="0"/>
              <a:t> </a:t>
            </a:r>
            <a:r>
              <a:rPr lang="en-US" dirty="0" smtClean="0"/>
              <a:t>students can borrow </a:t>
            </a:r>
            <a:r>
              <a:rPr lang="en-US" dirty="0" smtClean="0"/>
              <a:t>up to $12,500 (Independent) and $7,500 (Dependent)</a:t>
            </a:r>
            <a:endParaRPr lang="en-US" dirty="0" smtClean="0"/>
          </a:p>
          <a:p>
            <a:r>
              <a:rPr lang="en-US" dirty="0" smtClean="0"/>
              <a:t>4.66% </a:t>
            </a:r>
            <a:r>
              <a:rPr lang="en-US" dirty="0" smtClean="0"/>
              <a:t>Interest</a:t>
            </a:r>
          </a:p>
          <a:p>
            <a:pPr lvl="1"/>
            <a:r>
              <a:rPr lang="en-US" dirty="0" smtClean="0"/>
              <a:t>No payments while in school</a:t>
            </a:r>
          </a:p>
          <a:p>
            <a:pPr lvl="1"/>
            <a:r>
              <a:rPr lang="en-US" dirty="0" smtClean="0"/>
              <a:t>Payments begin six months after graduation</a:t>
            </a:r>
          </a:p>
          <a:p>
            <a:endParaRPr lang="en-US" dirty="0" smtClean="0"/>
          </a:p>
          <a:p>
            <a:r>
              <a:rPr lang="en-US" dirty="0" smtClean="0"/>
              <a:t>Aggregate Limit = </a:t>
            </a:r>
            <a:r>
              <a:rPr lang="en-US" dirty="0" smtClean="0"/>
              <a:t>$57,500 (Independent) and $31,000 (Dependent)</a:t>
            </a:r>
          </a:p>
          <a:p>
            <a:pPr lvl="8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Federal Direct Stafford Loan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be eligible for the difference between Cost of Attendance and other aid being received.</a:t>
            </a:r>
          </a:p>
          <a:p>
            <a:pPr lvl="1"/>
            <a:r>
              <a:rPr lang="en-US" dirty="0" smtClean="0"/>
              <a:t>Based on credit (co-signer)</a:t>
            </a:r>
          </a:p>
          <a:p>
            <a:pPr lvl="1"/>
            <a:r>
              <a:rPr lang="en-US" dirty="0" smtClean="0"/>
              <a:t>7.2% </a:t>
            </a:r>
            <a:r>
              <a:rPr lang="en-US" dirty="0" smtClean="0"/>
              <a:t>interest (Parent PLUS Loan)</a:t>
            </a:r>
            <a:endParaRPr lang="en-US" dirty="0" smtClean="0"/>
          </a:p>
          <a:p>
            <a:pPr lvl="1"/>
            <a:r>
              <a:rPr lang="en-US" dirty="0" smtClean="0"/>
              <a:t>No payments while in school</a:t>
            </a:r>
          </a:p>
          <a:p>
            <a:pPr lvl="1"/>
            <a:r>
              <a:rPr lang="en-US" dirty="0" smtClean="0"/>
              <a:t>Payments begin six months after </a:t>
            </a:r>
            <a:r>
              <a:rPr lang="en-US" dirty="0" smtClean="0"/>
              <a:t>graduation</a:t>
            </a:r>
          </a:p>
          <a:p>
            <a:pPr lvl="1"/>
            <a:r>
              <a:rPr lang="en-US" dirty="0">
                <a:hlinkClick r:id="rId2"/>
              </a:rPr>
              <a:t>www.studentloans.gov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u="sng" dirty="0" smtClean="0"/>
              <a:t>Alternative Loan</a:t>
            </a:r>
            <a:r>
              <a:rPr lang="en-US" dirty="0" smtClean="0"/>
              <a:t>: Interest rate determined by issuer of loan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Federal Direct </a:t>
            </a:r>
            <a:r>
              <a:rPr lang="en-US" dirty="0" smtClean="0"/>
              <a:t>Parent </a:t>
            </a:r>
            <a:r>
              <a:rPr lang="en-US" dirty="0" smtClean="0"/>
              <a:t>PLUS </a:t>
            </a:r>
            <a:r>
              <a:rPr lang="en-US" dirty="0" smtClean="0"/>
              <a:t>Loan or Alternative Loan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Tuition 				</a:t>
            </a:r>
            <a:r>
              <a:rPr lang="en-US" sz="3200" dirty="0" smtClean="0"/>
              <a:t>$10,004</a:t>
            </a:r>
            <a:endParaRPr lang="en-US" sz="3200" dirty="0" smtClean="0"/>
          </a:p>
          <a:p>
            <a:r>
              <a:rPr lang="en-US" sz="3200" dirty="0" smtClean="0"/>
              <a:t>Fees					</a:t>
            </a:r>
            <a:r>
              <a:rPr lang="en-US" sz="3200" dirty="0" smtClean="0"/>
              <a:t>$7,124</a:t>
            </a:r>
            <a:endParaRPr lang="en-US" sz="3200" dirty="0" smtClean="0"/>
          </a:p>
          <a:p>
            <a:r>
              <a:rPr lang="en-US" sz="3200" dirty="0" smtClean="0"/>
              <a:t>Books and Supplies		</a:t>
            </a:r>
            <a:r>
              <a:rPr lang="en-US" sz="3200" dirty="0" smtClean="0"/>
              <a:t>$1,478</a:t>
            </a:r>
            <a:endParaRPr lang="en-US" sz="3200" dirty="0" smtClean="0"/>
          </a:p>
          <a:p>
            <a:r>
              <a:rPr lang="en-US" sz="3200" u="sng" dirty="0" smtClean="0"/>
              <a:t>Living Expenses			</a:t>
            </a:r>
            <a:r>
              <a:rPr lang="en-US" sz="3200" u="sng" dirty="0" smtClean="0"/>
              <a:t>$23,256</a:t>
            </a:r>
            <a:endParaRPr lang="en-US" sz="3200" u="sng" dirty="0" smtClean="0"/>
          </a:p>
          <a:p>
            <a:pPr>
              <a:buNone/>
            </a:pPr>
            <a:r>
              <a:rPr lang="en-US" sz="3200" dirty="0" smtClean="0"/>
              <a:t>	Total					</a:t>
            </a:r>
            <a:r>
              <a:rPr lang="en-US" sz="3200" dirty="0" smtClean="0"/>
              <a:t>$41,862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In-State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(1st Yr)</a:t>
            </a:r>
            <a:r>
              <a:rPr lang="en-US" dirty="0" smtClean="0">
                <a:solidFill>
                  <a:schemeClr val="tx1"/>
                </a:solidFill>
              </a:rPr>
              <a:t>Cost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Attendance</a:t>
            </a:r>
            <a:br>
              <a:rPr lang="en-US" dirty="0" smtClean="0"/>
            </a:br>
            <a:r>
              <a:rPr lang="en-US" u="sng" dirty="0" smtClean="0"/>
              <a:t>ESTIMATE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4525963"/>
          </a:xfrm>
        </p:spPr>
        <p:txBody>
          <a:bodyPr/>
          <a:lstStyle/>
          <a:p>
            <a:r>
              <a:rPr lang="en-US" sz="2800" dirty="0" smtClean="0"/>
              <a:t>Tuition 				        </a:t>
            </a:r>
            <a:r>
              <a:rPr lang="en-US" sz="2800" dirty="0" smtClean="0"/>
              <a:t>$30,006</a:t>
            </a:r>
            <a:endParaRPr lang="en-US" sz="2800" dirty="0" smtClean="0"/>
          </a:p>
          <a:p>
            <a:r>
              <a:rPr lang="en-US" sz="2800" dirty="0" smtClean="0"/>
              <a:t>Fees					</a:t>
            </a:r>
            <a:r>
              <a:rPr lang="en-US" sz="2800" dirty="0"/>
              <a:t>$7,124</a:t>
            </a:r>
          </a:p>
          <a:p>
            <a:r>
              <a:rPr lang="en-US" sz="2800" dirty="0" smtClean="0"/>
              <a:t>Books </a:t>
            </a:r>
            <a:r>
              <a:rPr lang="en-US" sz="2800" dirty="0" smtClean="0"/>
              <a:t>and Supplies		</a:t>
            </a:r>
            <a:r>
              <a:rPr lang="en-US" sz="2800" dirty="0"/>
              <a:t>$1,478</a:t>
            </a:r>
          </a:p>
          <a:p>
            <a:r>
              <a:rPr lang="en-US" sz="2800" u="sng" dirty="0" smtClean="0"/>
              <a:t>Living </a:t>
            </a:r>
            <a:r>
              <a:rPr lang="en-US" sz="2800" u="sng" dirty="0" smtClean="0"/>
              <a:t>Expenses			</a:t>
            </a:r>
            <a:r>
              <a:rPr lang="en-US" sz="2800" u="sng" dirty="0"/>
              <a:t>$23,256</a:t>
            </a:r>
          </a:p>
          <a:p>
            <a:pPr>
              <a:buNone/>
            </a:pPr>
            <a:r>
              <a:rPr lang="en-US" sz="2800" dirty="0" smtClean="0"/>
              <a:t>	Total					</a:t>
            </a:r>
            <a:r>
              <a:rPr lang="en-US" sz="2800" dirty="0" smtClean="0"/>
              <a:t>$61,864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Out-of-State (1st yr)</a:t>
            </a:r>
            <a:r>
              <a:rPr lang="en-US" dirty="0" smtClean="0"/>
              <a:t> Cost of Attendance</a:t>
            </a:r>
            <a:br>
              <a:rPr lang="en-US" dirty="0" smtClean="0"/>
            </a:br>
            <a:r>
              <a:rPr lang="en-US" u="sng" dirty="0" smtClean="0"/>
              <a:t>ESTIMATE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261"/>
            <a:ext cx="8229600" cy="4525963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</a:t>
            </a:r>
            <a:r>
              <a:rPr lang="en-US" dirty="0" smtClean="0"/>
              <a:t>MSN</a:t>
            </a:r>
            <a:r>
              <a:rPr lang="en-US" dirty="0" smtClean="0"/>
              <a:t> </a:t>
            </a:r>
            <a:r>
              <a:rPr lang="en-US" dirty="0" smtClean="0"/>
              <a:t>students can borrow </a:t>
            </a:r>
            <a:r>
              <a:rPr lang="en-US" dirty="0" smtClean="0"/>
              <a:t>up to $20,500</a:t>
            </a:r>
            <a:endParaRPr lang="en-US" dirty="0" smtClean="0"/>
          </a:p>
          <a:p>
            <a:r>
              <a:rPr lang="en-US" dirty="0" smtClean="0"/>
              <a:t>6.21% </a:t>
            </a:r>
            <a:r>
              <a:rPr lang="en-US" dirty="0" smtClean="0"/>
              <a:t>Interest</a:t>
            </a:r>
          </a:p>
          <a:p>
            <a:pPr lvl="1"/>
            <a:r>
              <a:rPr lang="en-US" dirty="0" smtClean="0"/>
              <a:t>No payments while in school</a:t>
            </a:r>
          </a:p>
          <a:p>
            <a:pPr lvl="1"/>
            <a:r>
              <a:rPr lang="en-US" dirty="0" smtClean="0"/>
              <a:t>Payments begin six months after graduation</a:t>
            </a:r>
          </a:p>
          <a:p>
            <a:endParaRPr lang="en-US" dirty="0" smtClean="0"/>
          </a:p>
          <a:p>
            <a:r>
              <a:rPr lang="en-US" dirty="0" smtClean="0"/>
              <a:t>Aggregate Limit = </a:t>
            </a:r>
            <a:r>
              <a:rPr lang="en-US" dirty="0" smtClean="0"/>
              <a:t>$138,500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Federal Direct Stafford Loan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3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eligible for the difference between Cost of Attendance and other aid being received.</a:t>
            </a:r>
          </a:p>
          <a:p>
            <a:pPr lvl="1"/>
            <a:r>
              <a:rPr lang="en-US" dirty="0" smtClean="0"/>
              <a:t>Based on credit (co-signer)</a:t>
            </a:r>
          </a:p>
          <a:p>
            <a:pPr lvl="1"/>
            <a:r>
              <a:rPr lang="en-US" dirty="0" smtClean="0"/>
              <a:t>7.2% interest</a:t>
            </a:r>
          </a:p>
          <a:p>
            <a:pPr lvl="1"/>
            <a:r>
              <a:rPr lang="en-US" dirty="0" smtClean="0"/>
              <a:t>No payments while in school</a:t>
            </a:r>
          </a:p>
          <a:p>
            <a:pPr lvl="1"/>
            <a:r>
              <a:rPr lang="en-US" dirty="0" smtClean="0"/>
              <a:t>Payments begin six months after graduation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www.studentloans.gov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Federal Direct Graduate PLUS Loan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8.0&quot;&gt;&lt;object type=&quot;1&quot; unique_id=&quot;10001&quot;&gt;&lt;object type=&quot;2&quot; unique_id=&quot;10873&quot;&gt;&lt;object type=&quot;3&quot; unique_id=&quot;10874&quot;&gt;&lt;property id=&quot;20148&quot; value=&quot;5&quot;/&gt;&lt;property id=&quot;20300&quot; value=&quot;Slide 1 - &amp;quot;Financial Aid&amp;quot;&quot;/&gt;&lt;property id=&quot;20307&quot; value=&quot;256&quot;/&gt;&lt;/object&gt;&lt;object type=&quot;3&quot; unique_id=&quot;10875&quot;&gt;&lt;property id=&quot;20148&quot; value=&quot;5&quot;/&gt;&lt;property id=&quot;20300&quot; value=&quot;Slide 2 - &amp;quot;Federal Direct Stafford Loan&amp;quot;&quot;/&gt;&lt;property id=&quot;20307&quot; value=&quot;261&quot;/&gt;&lt;/object&gt;&lt;object type=&quot;3&quot; unique_id=&quot;10876&quot;&gt;&lt;property id=&quot;20148&quot; value=&quot;5&quot;/&gt;&lt;property id=&quot;20300&quot; value=&quot;Slide 3 - &amp;quot;Perkins &amp;quot;&quot;/&gt;&lt;property id=&quot;20307&quot; value=&quot;262&quot;/&gt;&lt;/object&gt;&lt;object type=&quot;3&quot; unique_id=&quot;10877&quot;&gt;&lt;property id=&quot;20148&quot; value=&quot;5&quot;/&gt;&lt;property id=&quot;20300&quot; value=&quot;Slide 4 - &amp;quot;Federal Direct Graduate PLUS Loan &amp;quot;&quot;/&gt;&lt;property id=&quot;20307&quot; value=&quot;263&quot;/&gt;&lt;/object&gt;&lt;object type=&quot;3&quot; unique_id=&quot;10878&quot;&gt;&lt;property id=&quot;20148&quot; value=&quot;5&quot;/&gt;&lt;property id=&quot;20300&quot; value=&quot;Slide 5 - &amp;quot;Additional Funds Request Form &amp;quot;&quot;/&gt;&lt;property id=&quot;20307&quot; value=&quot;277&quot;/&gt;&lt;/object&gt;&lt;object type=&quot;3&quot; unique_id=&quot;10879&quot;&gt;&lt;property id=&quot;20148&quot; value=&quot;5&quot;/&gt;&lt;property id=&quot;20300&quot; value=&quot;Slide 6 - &amp;quot;Other loan options&amp;quot;&quot;/&gt;&lt;property id=&quot;20307&quot; value=&quot;272&quot;/&gt;&lt;/object&gt;&lt;object type=&quot;3&quot; unique_id=&quot;10880&quot;&gt;&lt;property id=&quot;20148&quot; value=&quot;5&quot;/&gt;&lt;property id=&quot;20300&quot; value=&quot;Slide 7 - &amp;quot;2013-2014 In-State (1st Yr)Cost of Attendance ESTIMATE&amp;quot;&quot;/&gt;&lt;property id=&quot;20307&quot; value=&quot;258&quot;/&gt;&lt;/object&gt;&lt;object type=&quot;3&quot; unique_id=&quot;10881&quot;&gt;&lt;property id=&quot;20148&quot; value=&quot;5&quot;/&gt;&lt;property id=&quot;20300&quot; value=&quot;Slide 8 - &amp;quot;2013-2014 Out-of-State (1st yr) Cost of Attendance ESTIMATE&amp;quot;&quot;/&gt;&lt;property id=&quot;20307&quot; value=&quot;276&quot;/&gt;&lt;/object&gt;&lt;object type=&quot;3&quot; unique_id=&quot;10882&quot;&gt;&lt;property id=&quot;20148&quot; value=&quot;5&quot;/&gt;&lt;property id=&quot;20300&quot; value=&quot;Slide 9 - &amp;quot;In-state packaging example COA = $46,040&amp;quot;&quot;/&gt;&lt;property id=&quot;20307&quot; value=&quot;268&quot;/&gt;&lt;/object&gt;&lt;object type=&quot;3&quot; unique_id=&quot;10883&quot;&gt;&lt;property id=&quot;20148&quot; value=&quot;5&quot;/&gt;&lt;property id=&quot;20300&quot; value=&quot;Slide 10 - &amp;quot;Out-of-state packaging example COA = $69,224&amp;quot;&quot;/&gt;&lt;property id=&quot;20307&quot; value=&quot;269&quot;/&gt;&lt;/object&gt;&lt;object type=&quot;3&quot; unique_id=&quot;10884&quot;&gt;&lt;property id=&quot;20148&quot; value=&quot;5&quot;/&gt;&lt;property id=&quot;20300&quot; value=&quot;Slide 11 - &amp;quot;Estimated Refund&amp;quot;&quot;/&gt;&lt;property id=&quot;20307&quot; value=&quot;270&quot;/&gt;&lt;/object&gt;&lt;object type=&quot;3&quot; unique_id=&quot;10885&quot;&gt;&lt;property id=&quot;20148&quot; value=&quot;5&quot;/&gt;&lt;property id=&quot;20300&quot; value=&quot;Slide 12 - &amp;quot;Applying for Financial Aid&amp;quot;&quot;/&gt;&lt;property id=&quot;20307&quot; value=&quot;265&quot;/&gt;&lt;/object&gt;&lt;object type=&quot;3&quot; unique_id=&quot;10886&quot;&gt;&lt;property id=&quot;20148&quot; value=&quot;5&quot;/&gt;&lt;property id=&quot;20300&quot; value=&quot;Slide 15 - &amp;quot;Banner Self-Service&amp;quot;&quot;/&gt;&lt;property id=&quot;20307&quot; value=&quot;274&quot;/&gt;&lt;/object&gt;&lt;object type=&quot;3&quot; unique_id=&quot;11097&quot;&gt;&lt;property id=&quot;20148&quot; value=&quot;5&quot;/&gt;&lt;property id=&quot;20300&quot; value=&quot;Slide 17 - &amp;quot;Financial Literacy        Managing your Money&amp;quot;&quot;/&gt;&lt;property id=&quot;20307&quot; value=&quot;278&quot;/&gt;&lt;/object&gt;&lt;object type=&quot;3&quot; unique_id=&quot;11099&quot;&gt;&lt;property id=&quot;20148&quot; value=&quot;5&quot;/&gt;&lt;property id=&quot;20300&quot; value=&quot;Slide 23 - &amp;quot;Cutting Fees &amp;quot;&quot;/&gt;&lt;property id=&quot;20307&quot; value=&quot;280&quot;/&gt;&lt;/object&gt;&lt;object type=&quot;3&quot; unique_id=&quot;11102&quot;&gt;&lt;property id=&quot;20148&quot; value=&quot;5&quot;/&gt;&lt;property id=&quot;20300&quot; value=&quot;Slide 32 - &amp;quot;Credit Bureaus&amp;quot;&quot;/&gt;&lt;property id=&quot;20307&quot; value=&quot;283&quot;/&gt;&lt;/object&gt;&lt;object type=&quot;3&quot; unique_id=&quot;11103&quot;&gt;&lt;property id=&quot;20148&quot; value=&quot;5&quot;/&gt;&lt;property id=&quot;20300&quot; value=&quot;Slide 33 - &amp;quot;Your Credit Scores – It Matters&amp;quot;&quot;/&gt;&lt;property id=&quot;20307&quot; value=&quot;284&quot;/&gt;&lt;/object&gt;&lt;object type=&quot;3&quot; unique_id=&quot;11104&quot;&gt;&lt;property id=&quot;20148&quot; value=&quot;5&quot;/&gt;&lt;property id=&quot;20300&quot; value=&quot;Slide 34 - &amp;quot;Impact of Bad Credit&amp;quot;&quot;/&gt;&lt;property id=&quot;20307&quot; value=&quot;285&quot;/&gt;&lt;/object&gt;&lt;object type=&quot;3&quot; unique_id=&quot;11105&quot;&gt;&lt;property id=&quot;20148&quot; value=&quot;5&quot;/&gt;&lt;property id=&quot;20300&quot; value=&quot;Slide 35 - &amp;quot;Protect Against Identity Theft&amp;quot;&quot;/&gt;&lt;property id=&quot;20307&quot; value=&quot;286&quot;/&gt;&lt;/object&gt;&lt;object type=&quot;3&quot; unique_id=&quot;11106&quot;&gt;&lt;property id=&quot;20148&quot; value=&quot;5&quot;/&gt;&lt;property id=&quot;20300&quot; value=&quot;Slide 36 - &amp;quot;Financial Management Tips&amp;quot;&quot;/&gt;&lt;property id=&quot;20307&quot; value=&quot;287&quot;/&gt;&lt;/object&gt;&lt;object type=&quot;3&quot; unique_id=&quot;11371&quot;&gt;&lt;property id=&quot;20148&quot; value=&quot;5&quot;/&gt;&lt;property id=&quot;20300&quot; value=&quot;Slide 16 - &amp;quot;Contact Information&amp;quot;&quot;/&gt;&lt;property id=&quot;20307&quot; value=&quot;289&quot;/&gt;&lt;/object&gt;&lt;object type=&quot;3&quot; unique_id=&quot;11372&quot;&gt;&lt;property id=&quot;20148&quot; value=&quot;5&quot;/&gt;&lt;property id=&quot;20300&quot; value=&quot;Slide 37 - &amp;quot;New Additions to Financial Aid&amp;quot;&quot;/&gt;&lt;property id=&quot;20307&quot; value=&quot;292&quot;/&gt;&lt;/object&gt;&lt;object type=&quot;3&quot; unique_id=&quot;11373&quot;&gt;&lt;property id=&quot;20148&quot; value=&quot;5&quot;/&gt;&lt;property id=&quot;20300&quot; value=&quot;Slide 39 - &amp;quot;Questions &amp;quot;&quot;/&gt;&lt;property id=&quot;20307&quot; value=&quot;290&quot;/&gt;&lt;/object&gt;&lt;object type=&quot;3&quot; unique_id=&quot;11374&quot;&gt;&lt;property id=&quot;20148&quot; value=&quot;5&quot;/&gt;&lt;property id=&quot;20300&quot; value=&quot;Slide 38 - &amp;quot;Contact Information&amp;quot;&quot;/&gt;&lt;property id=&quot;20307&quot; value=&quot;291&quot;/&gt;&lt;/object&gt;&lt;object type=&quot;3&quot; unique_id=&quot;11492&quot;&gt;&lt;property id=&quot;20148&quot; value=&quot;5&quot;/&gt;&lt;property id=&quot;20300&quot; value=&quot;Slide 13 - &amp;quot;One-Stop-Shop&amp;quot;&quot;/&gt;&lt;property id=&quot;20307&quot; value=&quot;293&quot;/&gt;&lt;/object&gt;&lt;object type=&quot;3&quot; unique_id=&quot;11493&quot;&gt;&lt;property id=&quot;20148&quot; value=&quot;5&quot;/&gt;&lt;property id=&quot;20300&quot; value=&quot;Slide 14 - &amp;quot;One-On-One &amp;quot;&quot;/&gt;&lt;property id=&quot;20307&quot; value=&quot;294&quot;/&gt;&lt;/object&gt;&lt;object type=&quot;3&quot; unique_id=&quot;11712&quot;&gt;&lt;property id=&quot;20148&quot; value=&quot;5&quot;/&gt;&lt;property id=&quot;20300&quot; value=&quot;Slide 26 - &amp;quot;How To Complete Your Master Promissory Note&amp;quot;&quot;/&gt;&lt;property id=&quot;20307&quot; value=&quot;296&quot;/&gt;&lt;/object&gt;&lt;object type=&quot;3&quot; unique_id=&quot;11713&quot;&gt;&lt;property id=&quot;20148&quot; value=&quot;5&quot;/&gt;&lt;property id=&quot;20300&quot; value=&quot;Slide 27 - &amp;quot;NSLDS – Loan History&amp;quot;&quot;/&gt;&lt;property id=&quot;20307&quot; value=&quot;297&quot;/&gt;&lt;/object&gt;&lt;object type=&quot;3&quot; unique_id=&quot;11714&quot;&gt;&lt;property id=&quot;20148&quot; value=&quot;5&quot;/&gt;&lt;property id=&quot;20300&quot; value=&quot;Slide 28 - &amp;quot;NSLDS – Loan History&amp;quot;&quot;/&gt;&lt;property id=&quot;20307&quot; value=&quot;298&quot;/&gt;&lt;/object&gt;&lt;object type=&quot;3&quot; unique_id=&quot;14455&quot;&gt;&lt;property id=&quot;20148&quot; value=&quot;5&quot;/&gt;&lt;property id=&quot;20300&quot; value=&quot;Slide 18 - &amp;quot;Budgeting &amp;quot;&quot;/&gt;&lt;property id=&quot;20307&quot; value=&quot;302&quot;/&gt;&lt;/object&gt;&lt;object type=&quot;3&quot; unique_id=&quot;14456&quot;&gt;&lt;property id=&quot;20148&quot; value=&quot;5&quot;/&gt;&lt;property id=&quot;20300&quot; value=&quot;Slide 19 - &amp;quot;Creating a Budget&amp;quot;&quot;/&gt;&lt;property id=&quot;20307&quot; value=&quot;299&quot;/&gt;&lt;/object&gt;&lt;object type=&quot;3&quot; unique_id=&quot;14457&quot;&gt;&lt;property id=&quot;20148&quot; value=&quot;5&quot;/&gt;&lt;property id=&quot;20300&quot; value=&quot;Slide 20 - &amp;quot;Manage Your Bank Accounts&amp;quot;&quot;/&gt;&lt;property id=&quot;20307&quot; value=&quot;301&quot;/&gt;&lt;/object&gt;&lt;object type=&quot;3&quot; unique_id=&quot;14458&quot;&gt;&lt;property id=&quot;20148&quot; value=&quot;5&quot;/&gt;&lt;property id=&quot;20300&quot; value=&quot;Slide 21 - &amp;quot;Banking&amp;quot;&quot;/&gt;&lt;property id=&quot;20307&quot; value=&quot;300&quot;/&gt;&lt;/object&gt;&lt;object type=&quot;3&quot; unique_id=&quot;14459&quot;&gt;&lt;property id=&quot;20148&quot; value=&quot;5&quot;/&gt;&lt;property id=&quot;20300&quot; value=&quot;Slide 22 - &amp;quot;Cutting Fees&amp;quot;&quot;/&gt;&lt;property id=&quot;20307&quot; value=&quot;303&quot;/&gt;&lt;/object&gt;&lt;object type=&quot;3&quot; unique_id=&quot;14460&quot;&gt;&lt;property id=&quot;20148&quot; value=&quot;5&quot;/&gt;&lt;property id=&quot;20300&quot; value=&quot;Slide 24 - &amp;quot;Keep Records….&amp;quot;&quot;/&gt;&lt;property id=&quot;20307&quot; value=&quot;306&quot;/&gt;&lt;/object&gt;&lt;object type=&quot;3&quot; unique_id=&quot;14461&quot;&gt;&lt;property id=&quot;20148&quot; value=&quot;5&quot;/&gt;&lt;property id=&quot;20300&quot; value=&quot;Slide 25 - &amp;quot;Master Promissory Note (MPN) The MPN includes important language about rights and responsibilities as a borrower a&quot;/&gt;&lt;property id=&quot;20307&quot; value=&quot;305&quot;/&gt;&lt;/object&gt;&lt;object type=&quot;3&quot; unique_id=&quot;14462&quot;&gt;&lt;property id=&quot;20148&quot; value=&quot;5&quot;/&gt;&lt;property id=&quot;20300&quot; value=&quot;Slide 29 - &amp;quot;Repayment of Loans&amp;quot;&quot;/&gt;&lt;property id=&quot;20307&quot; value=&quot;307&quot;/&gt;&lt;/object&gt;&lt;object type=&quot;3&quot; unique_id=&quot;14463&quot;&gt;&lt;property id=&quot;20148&quot; value=&quot;5&quot;/&gt;&lt;property id=&quot;20300&quot; value=&quot;Slide 30 - &amp;quot;Repayment Options&amp;quot;&quot;/&gt;&lt;property id=&quot;20307&quot; value=&quot;308&quot;/&gt;&lt;/object&gt;&lt;object type=&quot;3&quot; unique_id=&quot;14464&quot;&gt;&lt;property id=&quot;20148&quot; value=&quot;5&quot;/&gt;&lt;property id=&quot;20300&quot; value=&quot;Slide 31 - &amp;quot;Postpone Payment&amp;quot;&quot;/&gt;&lt;property id=&quot;20307&quot; value=&quot;309&quot;/&gt;&lt;/object&gt;&lt;/object&gt;&lt;object type=&quot;8&quot; unique_id=&quot;10901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929</TotalTime>
  <Words>333</Words>
  <Application>Microsoft Office PowerPoint</Application>
  <PresentationFormat>On-screen Show (4:3)</PresentationFormat>
  <Paragraphs>100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Lucida Sans Unicode</vt:lpstr>
      <vt:lpstr>Verdana</vt:lpstr>
      <vt:lpstr>Wingdings 2</vt:lpstr>
      <vt:lpstr>Wingdings 3</vt:lpstr>
      <vt:lpstr>Concourse</vt:lpstr>
      <vt:lpstr>Financial Aid</vt:lpstr>
      <vt:lpstr>Objective</vt:lpstr>
      <vt:lpstr>Applying for Financial Aid</vt:lpstr>
      <vt:lpstr>Federal Direct Stafford Loan</vt:lpstr>
      <vt:lpstr>Federal Direct Parent PLUS Loan or Alternative Loan </vt:lpstr>
      <vt:lpstr>2014-2015 In-State (1st Yr)Cost of Attendance ESTIMATE</vt:lpstr>
      <vt:lpstr>2014-2015 Out-of-State (1st yr) Cost of Attendance ESTIMATE</vt:lpstr>
      <vt:lpstr>Federal Direct Stafford Loan</vt:lpstr>
      <vt:lpstr>Federal Direct Graduate PLUS Loan </vt:lpstr>
      <vt:lpstr>2014-2015 In-State (1st Yr)Cost of Attendance ESTIMATE</vt:lpstr>
      <vt:lpstr>2014-2015 Out-of-State (1st yr) Cost of Attendance ESTIMATE</vt:lpstr>
      <vt:lpstr>One-Stop-Shop</vt:lpstr>
      <vt:lpstr>One-On-One </vt:lpstr>
      <vt:lpstr>Banner Self-Service</vt:lpstr>
      <vt:lpstr>Contact Information</vt:lpstr>
      <vt:lpstr>Questions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</dc:title>
  <dc:creator>jlewis51</dc:creator>
  <cp:lastModifiedBy>LeSueur, Jacquelyn L</cp:lastModifiedBy>
  <cp:revision>102</cp:revision>
  <dcterms:created xsi:type="dcterms:W3CDTF">2010-08-09T13:14:24Z</dcterms:created>
  <dcterms:modified xsi:type="dcterms:W3CDTF">2014-08-19T18:25:48Z</dcterms:modified>
</cp:coreProperties>
</file>