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75" r:id="rId4"/>
    <p:sldId id="276" r:id="rId5"/>
    <p:sldId id="277" r:id="rId6"/>
    <p:sldId id="278" r:id="rId7"/>
    <p:sldId id="274" r:id="rId8"/>
    <p:sldId id="259" r:id="rId9"/>
    <p:sldId id="256" r:id="rId10"/>
    <p:sldId id="261" r:id="rId11"/>
    <p:sldId id="263" r:id="rId12"/>
    <p:sldId id="264" r:id="rId13"/>
    <p:sldId id="265" r:id="rId14"/>
    <p:sldId id="266" r:id="rId15"/>
    <p:sldId id="269" r:id="rId16"/>
    <p:sldId id="270" r:id="rId17"/>
    <p:sldId id="271" r:id="rId18"/>
    <p:sldId id="272" r:id="rId19"/>
    <p:sldId id="273" r:id="rId20"/>
    <p:sldId id="262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mcowling" initials="j" lastIdx="1" clrIdx="0">
    <p:extLst>
      <p:ext uri="{19B8F6BF-5375-455C-9EA6-DF929625EA0E}">
        <p15:presenceInfo xmlns:p15="http://schemas.microsoft.com/office/powerpoint/2012/main" userId="jmcowli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7" autoAdjust="0"/>
    <p:restoredTop sz="94660"/>
  </p:normalViewPr>
  <p:slideViewPr>
    <p:cSldViewPr snapToGrid="0">
      <p:cViewPr varScale="1">
        <p:scale>
          <a:sx n="68" d="100"/>
          <a:sy n="68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48257-6B7F-420A-B557-2455829549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3F50E9-D412-4478-A240-362188B103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A03D23-44D4-4238-B957-BC090A084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7A88E-67E1-4008-BEBF-1D9393AE664A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DA021A-6AF2-41C7-B80A-74A34D535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62C83-C39D-445A-8BD1-DD3A748A5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E8848-B049-41CA-A8B6-710ADD3BC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898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75647-FCC8-4E76-81ED-F4F9E1E9B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A41603-8C21-4EDA-87DF-2D19EB6798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1F5872-F593-4D3C-B776-CDE4552CB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7A88E-67E1-4008-BEBF-1D9393AE664A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3646E1-AACD-4209-9AC6-0744BEC2E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97DF7-C267-47D9-B160-CFFF2D7F6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E8848-B049-41CA-A8B6-710ADD3BC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573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C51678-80E0-4B93-B1AA-30CCB50BD0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B65370-C068-463A-B5A0-9005A85707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3A97B-9354-4CAE-BAF4-E8BCB14FA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7A88E-67E1-4008-BEBF-1D9393AE664A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F2A77D-0448-45B8-88D2-1F7EF0D1F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736EF8-C2EB-46D8-ACEA-9D393AC30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E8848-B049-41CA-A8B6-710ADD3BC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802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2EBC4-7C4F-4019-8801-BC1CF3048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95EC3-001D-4B8F-AB5B-7BB22895A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55B0B-61DB-4E91-AE8A-059F809C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7A88E-67E1-4008-BEBF-1D9393AE664A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41770-601F-4209-B7B2-5B09043E7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C2EDDE-8469-4BDB-9650-E2BC48466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E8848-B049-41CA-A8B6-710ADD3BC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592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0F9E0-4891-4686-8E00-10672413D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26B911-68CC-4304-9965-9391E14D09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6523A-31FA-4509-AAC5-5AAD11E4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7A88E-67E1-4008-BEBF-1D9393AE664A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D38DDD-9C95-4ECF-B7E2-B5D7E79A9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7B02E9-0D3D-4037-8F6C-7A38C82F2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E8848-B049-41CA-A8B6-710ADD3BC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914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68B24-5136-4E0A-B3F6-9CA2BD7FD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664F0-A921-484E-951B-531EFDD4FC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F1D9D6-66D9-4768-8A57-C2F42AD280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C0F78B-7A49-423D-9355-7081030F5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7A88E-67E1-4008-BEBF-1D9393AE664A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DB2654-2B99-4CAB-80BF-59CCE81F2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89BC81-FDC0-427E-ACAB-869F42A54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E8848-B049-41CA-A8B6-710ADD3BC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128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0C648-F013-415C-B813-514CA23B1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4D631D-1B47-472A-B422-D0DB48F03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671F5F-6466-4A50-8B4C-9AC99A477A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6E6923-EAF3-4A8F-8CF5-B0B01A53F2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47A07C-0113-4624-B6A0-EF6E1E1196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DBCF3E-0FFC-4EC7-98CE-1EEA01F0B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7A88E-67E1-4008-BEBF-1D9393AE664A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4FACF9-AE33-42EB-94F6-9DC254276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A0CDFE-2BFA-471E-BFDA-5F828E223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E8848-B049-41CA-A8B6-710ADD3BC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806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91FA5-FEDB-42EE-833C-1417D52D5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59E362-677E-4891-9B41-43A40AD32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7A88E-67E1-4008-BEBF-1D9393AE664A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056790-94DB-4C4E-9A92-3152BB681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741C9B-EDFD-47F1-9B19-57EE7EC0B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E8848-B049-41CA-A8B6-710ADD3BC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235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8DFDB2-9B1F-43FA-A443-1922E5D72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7A88E-67E1-4008-BEBF-1D9393AE664A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22F45D-906F-447C-A777-DD7D49C5B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55A604-DDAB-4E3E-88D9-29A1C70D8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E8848-B049-41CA-A8B6-710ADD3BC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702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D57CC-C9A4-4310-AD7B-0A0CBAF3C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EA17C-7CD2-4FB5-9EFD-70523F6A1C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7CFEC6-7CE0-4317-AB04-9472F41ACD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D9BAA-B899-4488-A6FF-B29D880ED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7A88E-67E1-4008-BEBF-1D9393AE664A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622B57-D961-4240-B70F-54CF5B941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5B6EC0-27F9-4939-A087-A6CD7F0B9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E8848-B049-41CA-A8B6-710ADD3BC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623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D663D-6D03-4F15-A2E3-5826ECDE5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8BBFB0-CBA9-4FF3-84FE-E65F0A5743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1970C2-93C2-4EA7-9C58-C4DD6EAEE5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793E23-FF4C-4EF5-B222-5F1CBECCF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7A88E-67E1-4008-BEBF-1D9393AE664A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FDF8D4-7DBF-4257-AB07-7539B69F3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E68AEE-E195-45DD-A049-6610687AE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E8848-B049-41CA-A8B6-710ADD3BC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07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F450F8-A1A1-4C86-9D86-744A0217A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AA7E84-D81F-4A0A-9513-A2CE5F2D9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9E4E35-FE69-4D03-96FD-F7BC195ABD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7A88E-67E1-4008-BEBF-1D9393AE664A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35AAA-D9E3-40DE-8403-489F332918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B2A705-7F5D-493F-AF6B-13FFD42B96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E8848-B049-41CA-A8B6-710ADD3BC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311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cid:4a91d98f-391d-4dcc-84cf-c82469ac9bcd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cid:e5f8aaae-aa73-4a1c-9dad-fe60bf34cb74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cid:9bff0f34-27a3-49d1-82aa-d41186df380b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cid:79065ec4-b68d-47bd-aac7-b61438838bf6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avaems.atiwebapp.com/SecureUTHSC/index.asp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stephe1@uthsc.edu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9EC8CC9-7AB1-405C-9C43-C78DB0959A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1" y="1198486"/>
            <a:ext cx="9144000" cy="1961964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9C57A2ED-47A9-46B2-914E-1E389D2688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87263"/>
            <a:ext cx="9144000" cy="2552308"/>
          </a:xfrm>
        </p:spPr>
        <p:txBody>
          <a:bodyPr>
            <a:normAutofit/>
          </a:bodyPr>
          <a:lstStyle/>
          <a:p>
            <a:r>
              <a:rPr lang="en-US" sz="5400" dirty="0"/>
              <a:t>Cheat Sheets for everyday tasks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8EA61F-7C5E-4812-87F0-FEDCC00B39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3982" y="4757990"/>
            <a:ext cx="2758194" cy="1230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252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1B7C4268-AF58-4B05-AB36-CF98889A5F34}"/>
              </a:ext>
            </a:extLst>
          </p:cNvPr>
          <p:cNvSpPr/>
          <p:nvPr/>
        </p:nvSpPr>
        <p:spPr>
          <a:xfrm>
            <a:off x="4340936" y="4441100"/>
            <a:ext cx="4349019" cy="10156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B2B8CC-642E-4B01-B640-C815D9FD4652}"/>
              </a:ext>
            </a:extLst>
          </p:cNvPr>
          <p:cNvSpPr txBox="1"/>
          <p:nvPr/>
        </p:nvSpPr>
        <p:spPr>
          <a:xfrm>
            <a:off x="938784" y="646176"/>
            <a:ext cx="30730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/>
              <a:t>UPDATE Existing Item Information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79625F-FB15-4416-9BEC-A843391A2575}"/>
              </a:ext>
            </a:extLst>
          </p:cNvPr>
          <p:cNvSpPr/>
          <p:nvPr/>
        </p:nvSpPr>
        <p:spPr>
          <a:xfrm>
            <a:off x="1121664" y="1377696"/>
            <a:ext cx="1328928" cy="9631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A67CA76-7C6D-4538-B576-CED9CF1D8C94}"/>
              </a:ext>
            </a:extLst>
          </p:cNvPr>
          <p:cNvSpPr txBox="1"/>
          <p:nvPr/>
        </p:nvSpPr>
        <p:spPr>
          <a:xfrm>
            <a:off x="1304544" y="1540108"/>
            <a:ext cx="9260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Top Ribbon:</a:t>
            </a:r>
          </a:p>
          <a:p>
            <a:r>
              <a:rPr lang="en-US" sz="1200" b="1" i="1" dirty="0"/>
              <a:t>Supplies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CCAEE7-7544-491F-8FA1-CCB6E222BD5C}"/>
              </a:ext>
            </a:extLst>
          </p:cNvPr>
          <p:cNvSpPr/>
          <p:nvPr/>
        </p:nvSpPr>
        <p:spPr>
          <a:xfrm>
            <a:off x="1121664" y="2837843"/>
            <a:ext cx="1438735" cy="9631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E5CE63F-2E79-498D-A656-415DA69225C1}"/>
              </a:ext>
            </a:extLst>
          </p:cNvPr>
          <p:cNvSpPr txBox="1"/>
          <p:nvPr/>
        </p:nvSpPr>
        <p:spPr>
          <a:xfrm>
            <a:off x="1223003" y="3045106"/>
            <a:ext cx="12558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Blue Side Bar:</a:t>
            </a:r>
          </a:p>
          <a:p>
            <a:r>
              <a:rPr lang="en-US" sz="1200" b="1" i="1" dirty="0"/>
              <a:t>Supply Locations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2D18821-1704-4454-B7F4-265C6E074484}"/>
              </a:ext>
            </a:extLst>
          </p:cNvPr>
          <p:cNvSpPr/>
          <p:nvPr/>
        </p:nvSpPr>
        <p:spPr>
          <a:xfrm>
            <a:off x="4353367" y="709574"/>
            <a:ext cx="3213117" cy="9602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DF67827-F6BC-448F-BDFD-5351889B69BA}"/>
              </a:ext>
            </a:extLst>
          </p:cNvPr>
          <p:cNvSpPr txBox="1"/>
          <p:nvPr/>
        </p:nvSpPr>
        <p:spPr>
          <a:xfrm>
            <a:off x="4498117" y="778670"/>
            <a:ext cx="30683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Select the S</a:t>
            </a:r>
            <a:r>
              <a:rPr lang="en-US" sz="1200" b="1" i="1" dirty="0"/>
              <a:t>tockroom</a:t>
            </a:r>
            <a:r>
              <a:rPr lang="en-US" sz="1200" dirty="0"/>
              <a:t>::</a:t>
            </a:r>
          </a:p>
          <a:p>
            <a:r>
              <a:rPr lang="en-US" sz="1200" dirty="0"/>
              <a:t>Click on one from the list  </a:t>
            </a:r>
            <a:r>
              <a:rPr lang="en-US" sz="1200" b="1" i="1" dirty="0"/>
              <a:t>-- OR --</a:t>
            </a:r>
          </a:p>
          <a:p>
            <a:r>
              <a:rPr lang="en-US" sz="1200" dirty="0"/>
              <a:t>Type a few letters of the name followed by  %,</a:t>
            </a:r>
          </a:p>
          <a:p>
            <a:r>
              <a:rPr lang="en-US" sz="1200" dirty="0"/>
              <a:t>System returns a list to select from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598B322-ED6A-4A2B-B25C-963BB8853A18}"/>
              </a:ext>
            </a:extLst>
          </p:cNvPr>
          <p:cNvSpPr/>
          <p:nvPr/>
        </p:nvSpPr>
        <p:spPr>
          <a:xfrm>
            <a:off x="4353367" y="1818806"/>
            <a:ext cx="4349019" cy="7700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44F17ED-220E-478B-A244-06142C33992E}"/>
              </a:ext>
            </a:extLst>
          </p:cNvPr>
          <p:cNvSpPr txBox="1"/>
          <p:nvPr/>
        </p:nvSpPr>
        <p:spPr>
          <a:xfrm>
            <a:off x="4451488" y="1892639"/>
            <a:ext cx="422904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Search for the </a:t>
            </a:r>
            <a:r>
              <a:rPr lang="en-US" sz="1200" b="1" i="1" dirty="0"/>
              <a:t>Item</a:t>
            </a:r>
            <a:r>
              <a:rPr lang="en-US" sz="1200" dirty="0"/>
              <a:t>:</a:t>
            </a:r>
          </a:p>
          <a:p>
            <a:r>
              <a:rPr lang="en-US" sz="1200" dirty="0"/>
              <a:t>By number or </a:t>
            </a:r>
            <a:r>
              <a:rPr lang="en-US" sz="1100" dirty="0"/>
              <a:t> Name</a:t>
            </a:r>
          </a:p>
          <a:p>
            <a:r>
              <a:rPr lang="en-US" sz="1100" dirty="0"/>
              <a:t>Wildcard character % can be before and/or after any part of the name </a:t>
            </a:r>
          </a:p>
          <a:p>
            <a:endParaRPr lang="en-US" sz="11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D3DBFD1-2FC7-4C83-88BF-62E7C4B0DC73}"/>
              </a:ext>
            </a:extLst>
          </p:cNvPr>
          <p:cNvSpPr/>
          <p:nvPr/>
        </p:nvSpPr>
        <p:spPr>
          <a:xfrm>
            <a:off x="4374809" y="2759291"/>
            <a:ext cx="4349020" cy="36236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4E3E640-55BF-45C1-B4CA-40FCF161F276}"/>
              </a:ext>
            </a:extLst>
          </p:cNvPr>
          <p:cNvSpPr txBox="1"/>
          <p:nvPr/>
        </p:nvSpPr>
        <p:spPr>
          <a:xfrm>
            <a:off x="4353367" y="2788372"/>
            <a:ext cx="43167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Click on the </a:t>
            </a:r>
            <a:r>
              <a:rPr lang="en-US" sz="1200" b="1" i="1" dirty="0"/>
              <a:t>Pencil Icon </a:t>
            </a:r>
            <a:r>
              <a:rPr lang="en-US" sz="1200" dirty="0"/>
              <a:t>to the right of the item you want to select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071096D-8E09-4D3E-BE73-310C216FD79F}"/>
              </a:ext>
            </a:extLst>
          </p:cNvPr>
          <p:cNvSpPr/>
          <p:nvPr/>
        </p:nvSpPr>
        <p:spPr>
          <a:xfrm>
            <a:off x="4340936" y="5669744"/>
            <a:ext cx="3315640" cy="8827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936EB8A-BC59-4821-9670-DB4C5717E227}"/>
              </a:ext>
            </a:extLst>
          </p:cNvPr>
          <p:cNvSpPr txBox="1"/>
          <p:nvPr/>
        </p:nvSpPr>
        <p:spPr>
          <a:xfrm>
            <a:off x="4523816" y="5669745"/>
            <a:ext cx="30302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Provide the Required </a:t>
            </a:r>
            <a:r>
              <a:rPr lang="en-US" sz="1200" b="1" i="1" dirty="0"/>
              <a:t>ABC Code:</a:t>
            </a:r>
          </a:p>
          <a:p>
            <a:r>
              <a:rPr lang="en-US" sz="1200" dirty="0"/>
              <a:t>A – stocked Item</a:t>
            </a:r>
          </a:p>
          <a:p>
            <a:r>
              <a:rPr lang="en-US" sz="1200" dirty="0"/>
              <a:t>X – non-stocked item</a:t>
            </a:r>
          </a:p>
          <a:p>
            <a:r>
              <a:rPr lang="en-US" sz="1200" dirty="0"/>
              <a:t>0 – direct purchase item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D602F39-B188-4A14-B9FF-21A833090CB3}"/>
              </a:ext>
            </a:extLst>
          </p:cNvPr>
          <p:cNvSpPr/>
          <p:nvPr/>
        </p:nvSpPr>
        <p:spPr>
          <a:xfrm>
            <a:off x="9649969" y="2837842"/>
            <a:ext cx="1767840" cy="12337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CCA552A-8C3C-4442-B48F-D22B65616E4B}"/>
              </a:ext>
            </a:extLst>
          </p:cNvPr>
          <p:cNvSpPr txBox="1"/>
          <p:nvPr/>
        </p:nvSpPr>
        <p:spPr>
          <a:xfrm>
            <a:off x="9799633" y="2967335"/>
            <a:ext cx="13316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/>
              <a:t>SAVE</a:t>
            </a:r>
          </a:p>
          <a:p>
            <a:r>
              <a:rPr lang="en-US" sz="1200" dirty="0"/>
              <a:t>System will tell you if there are required fields missing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9457ACD-6A5C-4DD0-B997-12F2C3D83C2E}"/>
              </a:ext>
            </a:extLst>
          </p:cNvPr>
          <p:cNvCxnSpPr>
            <a:stCxn id="6" idx="2"/>
          </p:cNvCxnSpPr>
          <p:nvPr/>
        </p:nvCxnSpPr>
        <p:spPr>
          <a:xfrm>
            <a:off x="1786128" y="2340864"/>
            <a:ext cx="0" cy="4969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38C08DE-28B9-481D-8622-52A563F59078}"/>
              </a:ext>
            </a:extLst>
          </p:cNvPr>
          <p:cNvCxnSpPr>
            <a:cxnSpLocks/>
          </p:cNvCxnSpPr>
          <p:nvPr/>
        </p:nvCxnSpPr>
        <p:spPr>
          <a:xfrm>
            <a:off x="3739487" y="1198605"/>
            <a:ext cx="0" cy="20773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CAD4881-1522-4F83-877E-9956B2DF82B4}"/>
              </a:ext>
            </a:extLst>
          </p:cNvPr>
          <p:cNvCxnSpPr>
            <a:cxnSpLocks/>
          </p:cNvCxnSpPr>
          <p:nvPr/>
        </p:nvCxnSpPr>
        <p:spPr>
          <a:xfrm>
            <a:off x="2560399" y="3275939"/>
            <a:ext cx="11790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2418215-C4D3-4E7F-8CAA-30424C283AD4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3739485" y="1184271"/>
            <a:ext cx="613882" cy="54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73286D9-B332-4FBE-879D-84846C500930}"/>
              </a:ext>
            </a:extLst>
          </p:cNvPr>
          <p:cNvCxnSpPr>
            <a:cxnSpLocks/>
          </p:cNvCxnSpPr>
          <p:nvPr/>
        </p:nvCxnSpPr>
        <p:spPr>
          <a:xfrm>
            <a:off x="9095232" y="3475166"/>
            <a:ext cx="0" cy="26100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B14BD2A-55BD-4B8E-B4D9-65CE20581706}"/>
              </a:ext>
            </a:extLst>
          </p:cNvPr>
          <p:cNvCxnSpPr/>
          <p:nvPr/>
        </p:nvCxnSpPr>
        <p:spPr>
          <a:xfrm>
            <a:off x="9095232" y="34290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0CBFF55-0FE5-4AF7-A9F4-475B18E34C2C}"/>
              </a:ext>
            </a:extLst>
          </p:cNvPr>
          <p:cNvCxnSpPr>
            <a:cxnSpLocks/>
            <a:stCxn id="19" idx="1"/>
          </p:cNvCxnSpPr>
          <p:nvPr/>
        </p:nvCxnSpPr>
        <p:spPr>
          <a:xfrm flipH="1">
            <a:off x="9095232" y="3454708"/>
            <a:ext cx="554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E5D4D1EE-142A-447F-ADB0-3BFBE39A9CCB}"/>
              </a:ext>
            </a:extLst>
          </p:cNvPr>
          <p:cNvCxnSpPr>
            <a:cxnSpLocks/>
            <a:stCxn id="17" idx="3"/>
          </p:cNvCxnSpPr>
          <p:nvPr/>
        </p:nvCxnSpPr>
        <p:spPr>
          <a:xfrm flipV="1">
            <a:off x="7656576" y="6085244"/>
            <a:ext cx="1438656" cy="258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58457AAE-F6D1-4A78-9EDB-371311B53B1C}"/>
              </a:ext>
            </a:extLst>
          </p:cNvPr>
          <p:cNvCxnSpPr>
            <a:cxnSpLocks/>
          </p:cNvCxnSpPr>
          <p:nvPr/>
        </p:nvCxnSpPr>
        <p:spPr>
          <a:xfrm>
            <a:off x="5803059" y="1669857"/>
            <a:ext cx="0" cy="1465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9BC2517-1937-489F-A4C1-23DEB1CFA8D8}"/>
              </a:ext>
            </a:extLst>
          </p:cNvPr>
          <p:cNvCxnSpPr>
            <a:cxnSpLocks/>
          </p:cNvCxnSpPr>
          <p:nvPr/>
        </p:nvCxnSpPr>
        <p:spPr>
          <a:xfrm flipH="1">
            <a:off x="5803060" y="2580124"/>
            <a:ext cx="1" cy="164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2AC8CDBF-E0B5-4202-9DED-DC4831F894CC}"/>
              </a:ext>
            </a:extLst>
          </p:cNvPr>
          <p:cNvSpPr/>
          <p:nvPr/>
        </p:nvSpPr>
        <p:spPr>
          <a:xfrm>
            <a:off x="4359475" y="3303345"/>
            <a:ext cx="4349020" cy="8997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18A9F1F-13D2-4BC7-B4BB-10048BEB4F38}"/>
              </a:ext>
            </a:extLst>
          </p:cNvPr>
          <p:cNvSpPr txBox="1"/>
          <p:nvPr/>
        </p:nvSpPr>
        <p:spPr>
          <a:xfrm>
            <a:off x="4447314" y="3335482"/>
            <a:ext cx="33773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/>
              <a:t>Update the Item information you want to change:</a:t>
            </a:r>
          </a:p>
          <a:p>
            <a:r>
              <a:rPr lang="en-US" sz="1200" dirty="0"/>
              <a:t>Current values are populated</a:t>
            </a:r>
          </a:p>
          <a:p>
            <a:r>
              <a:rPr lang="en-US" sz="1200" dirty="0"/>
              <a:t>Fields you can change have boxes</a:t>
            </a:r>
          </a:p>
          <a:p>
            <a:r>
              <a:rPr lang="en-US" sz="1200" dirty="0">
                <a:solidFill>
                  <a:srgbClr val="FF0000"/>
                </a:solidFill>
              </a:rPr>
              <a:t>* Required fields are flagged with an asterisk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98B1F6D-6606-4C68-A356-2EA9570AB156}"/>
              </a:ext>
            </a:extLst>
          </p:cNvPr>
          <p:cNvSpPr txBox="1"/>
          <p:nvPr/>
        </p:nvSpPr>
        <p:spPr>
          <a:xfrm>
            <a:off x="4391500" y="4438373"/>
            <a:ext cx="43490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/>
              <a:t>Active Item</a:t>
            </a:r>
            <a:r>
              <a:rPr lang="en-US" sz="1200" dirty="0"/>
              <a:t>:  Item is currently used and should be available to </a:t>
            </a:r>
          </a:p>
          <a:p>
            <a:r>
              <a:rPr lang="en-US" sz="1200" dirty="0"/>
              <a:t>        order - checkbox</a:t>
            </a:r>
          </a:p>
          <a:p>
            <a:r>
              <a:rPr lang="en-US" sz="1200" dirty="0"/>
              <a:t> </a:t>
            </a:r>
            <a:r>
              <a:rPr lang="en-US" sz="1200" b="1" i="1" dirty="0"/>
              <a:t>Manager Controlled Levels:  </a:t>
            </a:r>
            <a:r>
              <a:rPr lang="en-US" sz="1200" dirty="0"/>
              <a:t>Restocking levels (ROP and ROQ) are</a:t>
            </a:r>
          </a:p>
          <a:p>
            <a:r>
              <a:rPr lang="en-US" sz="1200" dirty="0"/>
              <a:t>        manually set – if unchecked they are calculated based on </a:t>
            </a:r>
          </a:p>
          <a:p>
            <a:r>
              <a:rPr lang="en-US" sz="1200" dirty="0"/>
              <a:t>        past usage.  </a:t>
            </a:r>
            <a:r>
              <a:rPr lang="en-US" sz="1200" b="1" i="1" dirty="0"/>
              <a:t>To start all items will be manager controlled.</a:t>
            </a:r>
            <a:endParaRPr lang="en-US" sz="1100" b="1" i="1" dirty="0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12F89A3B-F20C-4D4A-82E7-9F7D620163A2}"/>
              </a:ext>
            </a:extLst>
          </p:cNvPr>
          <p:cNvCxnSpPr>
            <a:cxnSpLocks/>
          </p:cNvCxnSpPr>
          <p:nvPr/>
        </p:nvCxnSpPr>
        <p:spPr>
          <a:xfrm>
            <a:off x="5803059" y="3108225"/>
            <a:ext cx="0" cy="1677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ED13B346-576F-46BE-B423-D281E19404C4}"/>
              </a:ext>
            </a:extLst>
          </p:cNvPr>
          <p:cNvCxnSpPr/>
          <p:nvPr/>
        </p:nvCxnSpPr>
        <p:spPr>
          <a:xfrm>
            <a:off x="5803059" y="4203126"/>
            <a:ext cx="0" cy="237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C12BC864-6CF3-4B7D-89BB-7D60D606ADD5}"/>
              </a:ext>
            </a:extLst>
          </p:cNvPr>
          <p:cNvCxnSpPr/>
          <p:nvPr/>
        </p:nvCxnSpPr>
        <p:spPr>
          <a:xfrm>
            <a:off x="5803059" y="5454036"/>
            <a:ext cx="0" cy="2157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8713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CB2B8CC-642E-4B01-B640-C815D9FD4652}"/>
              </a:ext>
            </a:extLst>
          </p:cNvPr>
          <p:cNvSpPr txBox="1"/>
          <p:nvPr/>
        </p:nvSpPr>
        <p:spPr>
          <a:xfrm>
            <a:off x="857720" y="574214"/>
            <a:ext cx="48666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/>
              <a:t>Requisitions: Filling and Delivering from General Stores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79625F-FB15-4416-9BEC-A843391A2575}"/>
              </a:ext>
            </a:extLst>
          </p:cNvPr>
          <p:cNvSpPr/>
          <p:nvPr/>
        </p:nvSpPr>
        <p:spPr>
          <a:xfrm>
            <a:off x="1121663" y="1377696"/>
            <a:ext cx="1718483" cy="9631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A67CA76-7C6D-4538-B576-CED9CF1D8C94}"/>
              </a:ext>
            </a:extLst>
          </p:cNvPr>
          <p:cNvSpPr txBox="1"/>
          <p:nvPr/>
        </p:nvSpPr>
        <p:spPr>
          <a:xfrm>
            <a:off x="1136853" y="1584960"/>
            <a:ext cx="15169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Top Ribbon:</a:t>
            </a:r>
          </a:p>
          <a:p>
            <a:r>
              <a:rPr lang="en-US" sz="1200" b="1" i="1" dirty="0"/>
              <a:t>Supply Management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E5CE63F-2E79-498D-A656-415DA69225C1}"/>
              </a:ext>
            </a:extLst>
          </p:cNvPr>
          <p:cNvSpPr txBox="1"/>
          <p:nvPr/>
        </p:nvSpPr>
        <p:spPr>
          <a:xfrm>
            <a:off x="1304544" y="3045107"/>
            <a:ext cx="10454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Blue Side Bar:</a:t>
            </a:r>
          </a:p>
          <a:p>
            <a:r>
              <a:rPr lang="en-US" sz="1200" b="1" i="1" dirty="0"/>
              <a:t>Requisitions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2D18821-1704-4454-B7F4-265C6E074484}"/>
              </a:ext>
            </a:extLst>
          </p:cNvPr>
          <p:cNvSpPr/>
          <p:nvPr/>
        </p:nvSpPr>
        <p:spPr>
          <a:xfrm>
            <a:off x="3796375" y="1256487"/>
            <a:ext cx="3788843" cy="11925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DF67827-F6BC-448F-BDFD-5351889B69BA}"/>
              </a:ext>
            </a:extLst>
          </p:cNvPr>
          <p:cNvSpPr txBox="1"/>
          <p:nvPr/>
        </p:nvSpPr>
        <p:spPr>
          <a:xfrm>
            <a:off x="3925365" y="1404749"/>
            <a:ext cx="357399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Sort Documents by STATUS = O or P for open or partial</a:t>
            </a:r>
          </a:p>
          <a:p>
            <a:r>
              <a:rPr lang="en-US" sz="1200" dirty="0"/>
              <a:t>Search by drop down for specific information</a:t>
            </a:r>
          </a:p>
          <a:p>
            <a:r>
              <a:rPr lang="en-US" sz="1200" dirty="0"/>
              <a:t>Click on requisition containing items to pull from stock</a:t>
            </a:r>
          </a:p>
          <a:p>
            <a:r>
              <a:rPr lang="en-US" sz="1200" dirty="0"/>
              <a:t>Make note of quantity on hand to fill requisition</a:t>
            </a:r>
          </a:p>
          <a:p>
            <a:r>
              <a:rPr lang="en-US" sz="1200" dirty="0"/>
              <a:t>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598B322-ED6A-4A2B-B25C-963BB8853A18}"/>
              </a:ext>
            </a:extLst>
          </p:cNvPr>
          <p:cNvSpPr/>
          <p:nvPr/>
        </p:nvSpPr>
        <p:spPr>
          <a:xfrm>
            <a:off x="3817941" y="2688665"/>
            <a:ext cx="3788841" cy="12885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44F17ED-220E-478B-A244-06142C33992E}"/>
              </a:ext>
            </a:extLst>
          </p:cNvPr>
          <p:cNvSpPr txBox="1"/>
          <p:nvPr/>
        </p:nvSpPr>
        <p:spPr>
          <a:xfrm>
            <a:off x="3925365" y="2866344"/>
            <a:ext cx="35739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If QOH is enough to fill order:</a:t>
            </a:r>
          </a:p>
          <a:p>
            <a:r>
              <a:rPr lang="en-US" sz="1200" dirty="0"/>
              <a:t>Type in transfer method in Transfer Method Box</a:t>
            </a:r>
          </a:p>
          <a:p>
            <a:r>
              <a:rPr lang="en-US" sz="1200" dirty="0"/>
              <a:t>Type in tracking number IF NEEDED</a:t>
            </a:r>
          </a:p>
          <a:p>
            <a:r>
              <a:rPr lang="en-US" sz="1200" dirty="0"/>
              <a:t>Enter QTY in QTY Pulled box</a:t>
            </a:r>
          </a:p>
          <a:p>
            <a:r>
              <a:rPr lang="en-US" sz="1200" b="1" dirty="0">
                <a:solidFill>
                  <a:srgbClr val="FF0000"/>
                </a:solidFill>
              </a:rPr>
              <a:t>Click on PLACE IN TRANSIT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D3DBFD1-2FC7-4C83-88BF-62E7C4B0DC73}"/>
              </a:ext>
            </a:extLst>
          </p:cNvPr>
          <p:cNvSpPr/>
          <p:nvPr/>
        </p:nvSpPr>
        <p:spPr>
          <a:xfrm>
            <a:off x="3796375" y="4441078"/>
            <a:ext cx="3810408" cy="14795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4E3E640-55BF-45C1-B4CA-40FCF161F276}"/>
              </a:ext>
            </a:extLst>
          </p:cNvPr>
          <p:cNvSpPr txBox="1"/>
          <p:nvPr/>
        </p:nvSpPr>
        <p:spPr>
          <a:xfrm>
            <a:off x="4007661" y="4488351"/>
            <a:ext cx="292003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/>
              <a:t>Arrive at Destination:</a:t>
            </a:r>
          </a:p>
          <a:p>
            <a:r>
              <a:rPr lang="en-US" sz="1200" dirty="0"/>
              <a:t>Find Document in transit (Status T)</a:t>
            </a:r>
          </a:p>
          <a:p>
            <a:r>
              <a:rPr lang="en-US" sz="1200" dirty="0"/>
              <a:t>Enter qty received by user and click SUBMIT</a:t>
            </a:r>
          </a:p>
          <a:p>
            <a:r>
              <a:rPr lang="en-US" sz="1200" dirty="0"/>
              <a:t>Scan user’s barcode with tablet</a:t>
            </a:r>
          </a:p>
          <a:p>
            <a:r>
              <a:rPr lang="en-US" sz="1200" dirty="0"/>
              <a:t>Alternate method:</a:t>
            </a:r>
          </a:p>
          <a:p>
            <a:r>
              <a:rPr lang="en-US" sz="1200" dirty="0"/>
              <a:t>Type user’s pin from badge, hit ENTER key,</a:t>
            </a:r>
          </a:p>
          <a:p>
            <a:r>
              <a:rPr lang="en-US" sz="1200" dirty="0"/>
              <a:t>Click on SIGN button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071096D-8E09-4D3E-BE73-310C216FD79F}"/>
              </a:ext>
            </a:extLst>
          </p:cNvPr>
          <p:cNvSpPr/>
          <p:nvPr/>
        </p:nvSpPr>
        <p:spPr>
          <a:xfrm>
            <a:off x="8565664" y="1258489"/>
            <a:ext cx="2370804" cy="9631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CCA552A-8C3C-4442-B48F-D22B65616E4B}"/>
              </a:ext>
            </a:extLst>
          </p:cNvPr>
          <p:cNvSpPr txBox="1"/>
          <p:nvPr/>
        </p:nvSpPr>
        <p:spPr>
          <a:xfrm>
            <a:off x="9268287" y="2709105"/>
            <a:ext cx="1619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Requisition becomes a Purchase Document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9457ACD-6A5C-4DD0-B997-12F2C3D83C2E}"/>
              </a:ext>
            </a:extLst>
          </p:cNvPr>
          <p:cNvCxnSpPr>
            <a:cxnSpLocks/>
            <a:stCxn id="6" idx="2"/>
            <a:endCxn id="30" idx="0"/>
          </p:cNvCxnSpPr>
          <p:nvPr/>
        </p:nvCxnSpPr>
        <p:spPr>
          <a:xfrm flipH="1">
            <a:off x="1977290" y="2340864"/>
            <a:ext cx="3615" cy="5796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38C08DE-28B9-481D-8622-52A563F59078}"/>
              </a:ext>
            </a:extLst>
          </p:cNvPr>
          <p:cNvCxnSpPr>
            <a:cxnSpLocks/>
          </p:cNvCxnSpPr>
          <p:nvPr/>
        </p:nvCxnSpPr>
        <p:spPr>
          <a:xfrm>
            <a:off x="3391270" y="1899821"/>
            <a:ext cx="0" cy="15753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2418215-C4D3-4E7F-8CAA-30424C283AD4}"/>
              </a:ext>
            </a:extLst>
          </p:cNvPr>
          <p:cNvCxnSpPr>
            <a:cxnSpLocks/>
            <a:stCxn id="11" idx="1"/>
            <a:endCxn id="11" idx="1"/>
          </p:cNvCxnSpPr>
          <p:nvPr/>
        </p:nvCxnSpPr>
        <p:spPr>
          <a:xfrm>
            <a:off x="3796375" y="185273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B14BD2A-55BD-4B8E-B4D9-65CE20581706}"/>
              </a:ext>
            </a:extLst>
          </p:cNvPr>
          <p:cNvCxnSpPr/>
          <p:nvPr/>
        </p:nvCxnSpPr>
        <p:spPr>
          <a:xfrm>
            <a:off x="9095232" y="34290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E5D4D1EE-142A-447F-ADB0-3BFBE39A9CCB}"/>
              </a:ext>
            </a:extLst>
          </p:cNvPr>
          <p:cNvCxnSpPr>
            <a:cxnSpLocks/>
            <a:endCxn id="29" idx="1"/>
          </p:cNvCxnSpPr>
          <p:nvPr/>
        </p:nvCxnSpPr>
        <p:spPr>
          <a:xfrm>
            <a:off x="7705817" y="4984913"/>
            <a:ext cx="146281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58457AAE-F6D1-4A78-9EDB-371311B53B1C}"/>
              </a:ext>
            </a:extLst>
          </p:cNvPr>
          <p:cNvCxnSpPr>
            <a:cxnSpLocks/>
            <a:stCxn id="12" idx="2"/>
            <a:endCxn id="13" idx="0"/>
          </p:cNvCxnSpPr>
          <p:nvPr/>
        </p:nvCxnSpPr>
        <p:spPr>
          <a:xfrm>
            <a:off x="5712361" y="2420412"/>
            <a:ext cx="1" cy="2682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9BC2517-1937-489F-A4C1-23DEB1CFA8D8}"/>
              </a:ext>
            </a:extLst>
          </p:cNvPr>
          <p:cNvCxnSpPr>
            <a:cxnSpLocks/>
            <a:stCxn id="13" idx="2"/>
          </p:cNvCxnSpPr>
          <p:nvPr/>
        </p:nvCxnSpPr>
        <p:spPr>
          <a:xfrm>
            <a:off x="5712362" y="3977197"/>
            <a:ext cx="0" cy="4638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DE0A046-F31A-406A-ABB1-AF322379B38C}"/>
              </a:ext>
            </a:extLst>
          </p:cNvPr>
          <p:cNvCxnSpPr>
            <a:cxnSpLocks/>
          </p:cNvCxnSpPr>
          <p:nvPr/>
        </p:nvCxnSpPr>
        <p:spPr>
          <a:xfrm>
            <a:off x="3391270" y="1899821"/>
            <a:ext cx="4051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6C554490-5279-47E1-836F-150DC09FCDAB}"/>
              </a:ext>
            </a:extLst>
          </p:cNvPr>
          <p:cNvSpPr/>
          <p:nvPr/>
        </p:nvSpPr>
        <p:spPr>
          <a:xfrm>
            <a:off x="1118048" y="2920512"/>
            <a:ext cx="1718483" cy="9631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411C71A9-ED91-4A01-A545-ABADD2419624}"/>
              </a:ext>
            </a:extLst>
          </p:cNvPr>
          <p:cNvCxnSpPr>
            <a:cxnSpLocks/>
            <a:stCxn id="30" idx="3"/>
          </p:cNvCxnSpPr>
          <p:nvPr/>
        </p:nvCxnSpPr>
        <p:spPr>
          <a:xfrm>
            <a:off x="2836531" y="3402096"/>
            <a:ext cx="5547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6FFF8948-743D-4556-96D8-97225097F9FF}"/>
              </a:ext>
            </a:extLst>
          </p:cNvPr>
          <p:cNvSpPr txBox="1"/>
          <p:nvPr/>
        </p:nvSpPr>
        <p:spPr>
          <a:xfrm>
            <a:off x="8717872" y="1438156"/>
            <a:ext cx="2139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>
                <a:highlight>
                  <a:srgbClr val="FFFF00"/>
                </a:highlight>
              </a:rPr>
              <a:t>If no stock is on hand to fill requisition, place order with vendor or UTM</a:t>
            </a:r>
            <a:endParaRPr lang="en-US" sz="1200" dirty="0">
              <a:highlight>
                <a:srgbClr val="FFFF00"/>
              </a:highlight>
            </a:endParaRP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D99B77A6-B1FC-43EF-B6F6-70A69A9EB80A}"/>
              </a:ext>
            </a:extLst>
          </p:cNvPr>
          <p:cNvCxnSpPr>
            <a:cxnSpLocks/>
          </p:cNvCxnSpPr>
          <p:nvPr/>
        </p:nvCxnSpPr>
        <p:spPr>
          <a:xfrm>
            <a:off x="7585218" y="1759258"/>
            <a:ext cx="9707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8CA52E32-1389-4944-A057-0E2CF05E0535}"/>
              </a:ext>
            </a:extLst>
          </p:cNvPr>
          <p:cNvSpPr/>
          <p:nvPr/>
        </p:nvSpPr>
        <p:spPr>
          <a:xfrm>
            <a:off x="9180721" y="2491070"/>
            <a:ext cx="1767840" cy="8977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10B5689-4B97-428B-84A6-5297EFDCA04C}"/>
              </a:ext>
            </a:extLst>
          </p:cNvPr>
          <p:cNvSpPr/>
          <p:nvPr/>
        </p:nvSpPr>
        <p:spPr>
          <a:xfrm>
            <a:off x="9168628" y="4536046"/>
            <a:ext cx="1767840" cy="8977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56E077B-D688-4BB8-99DD-5436EA09B563}"/>
              </a:ext>
            </a:extLst>
          </p:cNvPr>
          <p:cNvSpPr txBox="1"/>
          <p:nvPr/>
        </p:nvSpPr>
        <p:spPr>
          <a:xfrm>
            <a:off x="9398810" y="4754081"/>
            <a:ext cx="1331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/>
              <a:t>Item is received at destination</a:t>
            </a:r>
            <a:endParaRPr lang="en-US" sz="1200" dirty="0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8F21C7C5-C016-4CE5-B794-B8ED41F4DA8F}"/>
              </a:ext>
            </a:extLst>
          </p:cNvPr>
          <p:cNvCxnSpPr>
            <a:cxnSpLocks/>
          </p:cNvCxnSpPr>
          <p:nvPr/>
        </p:nvCxnSpPr>
        <p:spPr>
          <a:xfrm flipH="1">
            <a:off x="9927872" y="2221657"/>
            <a:ext cx="1" cy="2682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3523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CB2B8CC-642E-4B01-B640-C815D9FD4652}"/>
              </a:ext>
            </a:extLst>
          </p:cNvPr>
          <p:cNvSpPr txBox="1"/>
          <p:nvPr/>
        </p:nvSpPr>
        <p:spPr>
          <a:xfrm>
            <a:off x="857720" y="574214"/>
            <a:ext cx="21194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/>
              <a:t>Suggested Reorder List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79625F-FB15-4416-9BEC-A843391A2575}"/>
              </a:ext>
            </a:extLst>
          </p:cNvPr>
          <p:cNvSpPr/>
          <p:nvPr/>
        </p:nvSpPr>
        <p:spPr>
          <a:xfrm>
            <a:off x="1121663" y="1377696"/>
            <a:ext cx="1676207" cy="9631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A67CA76-7C6D-4538-B576-CED9CF1D8C94}"/>
              </a:ext>
            </a:extLst>
          </p:cNvPr>
          <p:cNvSpPr txBox="1"/>
          <p:nvPr/>
        </p:nvSpPr>
        <p:spPr>
          <a:xfrm>
            <a:off x="1136853" y="1536115"/>
            <a:ext cx="13018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Top Ribbon:</a:t>
            </a:r>
          </a:p>
          <a:p>
            <a:r>
              <a:rPr lang="en-US" sz="1200" b="1" i="1" dirty="0"/>
              <a:t>Supply Templates</a:t>
            </a:r>
          </a:p>
          <a:p>
            <a:endParaRPr lang="en-US" sz="1200" b="1" i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CCAEE7-7544-491F-8FA1-CCB6E222BD5C}"/>
              </a:ext>
            </a:extLst>
          </p:cNvPr>
          <p:cNvSpPr/>
          <p:nvPr/>
        </p:nvSpPr>
        <p:spPr>
          <a:xfrm>
            <a:off x="1121664" y="2837843"/>
            <a:ext cx="1676198" cy="9631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E5CE63F-2E79-498D-A656-415DA69225C1}"/>
              </a:ext>
            </a:extLst>
          </p:cNvPr>
          <p:cNvSpPr txBox="1"/>
          <p:nvPr/>
        </p:nvSpPr>
        <p:spPr>
          <a:xfrm>
            <a:off x="1254287" y="3035202"/>
            <a:ext cx="10454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Blue Side Bar:</a:t>
            </a:r>
          </a:p>
          <a:p>
            <a:r>
              <a:rPr lang="en-US" sz="1200" b="1" i="1" dirty="0"/>
              <a:t>Download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D3DBFD1-2FC7-4C83-88BF-62E7C4B0DC73}"/>
              </a:ext>
            </a:extLst>
          </p:cNvPr>
          <p:cNvSpPr/>
          <p:nvPr/>
        </p:nvSpPr>
        <p:spPr>
          <a:xfrm>
            <a:off x="3861463" y="3129632"/>
            <a:ext cx="3135304" cy="12577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4E3E640-55BF-45C1-B4CA-40FCF161F276}"/>
              </a:ext>
            </a:extLst>
          </p:cNvPr>
          <p:cNvSpPr txBox="1"/>
          <p:nvPr/>
        </p:nvSpPr>
        <p:spPr>
          <a:xfrm>
            <a:off x="3986092" y="3160044"/>
            <a:ext cx="31353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Download Spreadsheet template </a:t>
            </a:r>
          </a:p>
          <a:p>
            <a:r>
              <a:rPr lang="en-US" sz="1200" dirty="0"/>
              <a:t>Enter Quantity to order for each item </a:t>
            </a:r>
          </a:p>
          <a:p>
            <a:r>
              <a:rPr lang="en-US" sz="1200" dirty="0"/>
              <a:t>Delete items that do not need to be ordered at this time</a:t>
            </a:r>
          </a:p>
          <a:p>
            <a:r>
              <a:rPr lang="en-US" sz="1200" dirty="0"/>
              <a:t>Save spreadsheet on your Desktop or Documents</a:t>
            </a:r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D602F39-B188-4A14-B9FF-21A833090CB3}"/>
              </a:ext>
            </a:extLst>
          </p:cNvPr>
          <p:cNvSpPr/>
          <p:nvPr/>
        </p:nvSpPr>
        <p:spPr>
          <a:xfrm>
            <a:off x="9581543" y="4729704"/>
            <a:ext cx="1767840" cy="12318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CCA552A-8C3C-4442-B48F-D22B65616E4B}"/>
              </a:ext>
            </a:extLst>
          </p:cNvPr>
          <p:cNvSpPr txBox="1"/>
          <p:nvPr/>
        </p:nvSpPr>
        <p:spPr>
          <a:xfrm>
            <a:off x="9772789" y="4930126"/>
            <a:ext cx="13316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/>
              <a:t>Message will pop up saying file was uploaded successfully</a:t>
            </a:r>
            <a:endParaRPr lang="en-US" sz="1200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9457ACD-6A5C-4DD0-B997-12F2C3D83C2E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1959767" y="2340864"/>
            <a:ext cx="0" cy="4969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38C08DE-28B9-481D-8622-52A563F59078}"/>
              </a:ext>
            </a:extLst>
          </p:cNvPr>
          <p:cNvCxnSpPr>
            <a:cxnSpLocks/>
          </p:cNvCxnSpPr>
          <p:nvPr/>
        </p:nvCxnSpPr>
        <p:spPr>
          <a:xfrm>
            <a:off x="3391270" y="1899821"/>
            <a:ext cx="0" cy="14196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CAD4881-1522-4F83-877E-9956B2DF82B4}"/>
              </a:ext>
            </a:extLst>
          </p:cNvPr>
          <p:cNvCxnSpPr>
            <a:cxnSpLocks/>
            <a:stCxn id="9" idx="3"/>
          </p:cNvCxnSpPr>
          <p:nvPr/>
        </p:nvCxnSpPr>
        <p:spPr>
          <a:xfrm>
            <a:off x="2797862" y="3319427"/>
            <a:ext cx="5934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2418215-C4D3-4E7F-8CAA-30424C283AD4}"/>
              </a:ext>
            </a:extLst>
          </p:cNvPr>
          <p:cNvCxnSpPr>
            <a:cxnSpLocks/>
          </p:cNvCxnSpPr>
          <p:nvPr/>
        </p:nvCxnSpPr>
        <p:spPr>
          <a:xfrm>
            <a:off x="3906817" y="576069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B14BD2A-55BD-4B8E-B4D9-65CE20581706}"/>
              </a:ext>
            </a:extLst>
          </p:cNvPr>
          <p:cNvCxnSpPr/>
          <p:nvPr/>
        </p:nvCxnSpPr>
        <p:spPr>
          <a:xfrm>
            <a:off x="9095232" y="34290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E5D4D1EE-142A-447F-ADB0-3BFBE39A9CCB}"/>
              </a:ext>
            </a:extLst>
          </p:cNvPr>
          <p:cNvCxnSpPr>
            <a:cxnSpLocks/>
            <a:stCxn id="40" idx="3"/>
            <a:endCxn id="19" idx="1"/>
          </p:cNvCxnSpPr>
          <p:nvPr/>
        </p:nvCxnSpPr>
        <p:spPr>
          <a:xfrm flipV="1">
            <a:off x="7091150" y="5345626"/>
            <a:ext cx="2490393" cy="239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58457AAE-F6D1-4A78-9EDB-371311B53B1C}"/>
              </a:ext>
            </a:extLst>
          </p:cNvPr>
          <p:cNvCxnSpPr>
            <a:cxnSpLocks/>
          </p:cNvCxnSpPr>
          <p:nvPr/>
        </p:nvCxnSpPr>
        <p:spPr>
          <a:xfrm>
            <a:off x="4960942" y="2422552"/>
            <a:ext cx="0" cy="7070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DE0A046-F31A-406A-ABB1-AF322379B38C}"/>
              </a:ext>
            </a:extLst>
          </p:cNvPr>
          <p:cNvCxnSpPr>
            <a:cxnSpLocks/>
          </p:cNvCxnSpPr>
          <p:nvPr/>
        </p:nvCxnSpPr>
        <p:spPr>
          <a:xfrm>
            <a:off x="3391270" y="1899821"/>
            <a:ext cx="4051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E39D9B74-E2AE-42EE-B05D-3FEFFDC57AC6}"/>
              </a:ext>
            </a:extLst>
          </p:cNvPr>
          <p:cNvSpPr/>
          <p:nvPr/>
        </p:nvSpPr>
        <p:spPr>
          <a:xfrm>
            <a:off x="3906816" y="4894234"/>
            <a:ext cx="3171153" cy="10136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42165CA-1312-49A0-9609-9E5A72D5F261}"/>
              </a:ext>
            </a:extLst>
          </p:cNvPr>
          <p:cNvSpPr txBox="1"/>
          <p:nvPr/>
        </p:nvSpPr>
        <p:spPr>
          <a:xfrm>
            <a:off x="3955847" y="5046412"/>
            <a:ext cx="3135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/>
              <a:t>Click CHOOSE FILE button:</a:t>
            </a:r>
          </a:p>
          <a:p>
            <a:r>
              <a:rPr lang="en-US" sz="1200" dirty="0"/>
              <a:t>Select the saved spreadsheet</a:t>
            </a:r>
          </a:p>
          <a:p>
            <a:r>
              <a:rPr lang="en-US" sz="1200" dirty="0"/>
              <a:t>Click UPLOAD FILES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0A5A95C-CB53-47D5-BF2A-BA97FBE886E9}"/>
              </a:ext>
            </a:extLst>
          </p:cNvPr>
          <p:cNvSpPr/>
          <p:nvPr/>
        </p:nvSpPr>
        <p:spPr>
          <a:xfrm>
            <a:off x="3832661" y="1456934"/>
            <a:ext cx="3420393" cy="10136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4D9CFC5-EC0F-489A-B2F6-72C28469666C}"/>
              </a:ext>
            </a:extLst>
          </p:cNvPr>
          <p:cNvCxnSpPr>
            <a:cxnSpLocks/>
          </p:cNvCxnSpPr>
          <p:nvPr/>
        </p:nvCxnSpPr>
        <p:spPr>
          <a:xfrm>
            <a:off x="2438748" y="4387389"/>
            <a:ext cx="0" cy="5068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8A7D5D7-20EC-42B0-8ADA-76F8337AE911}"/>
              </a:ext>
            </a:extLst>
          </p:cNvPr>
          <p:cNvGraphicFramePr>
            <a:graphicFrameLocks noGrp="1"/>
          </p:cNvGraphicFramePr>
          <p:nvPr/>
        </p:nvGraphicFramePr>
        <p:xfrm>
          <a:off x="3947159" y="1615736"/>
          <a:ext cx="3305889" cy="732238"/>
        </p:xfrm>
        <a:graphic>
          <a:graphicData uri="http://schemas.openxmlformats.org/drawingml/2006/table">
            <a:tbl>
              <a:tblPr/>
              <a:tblGrid>
                <a:gridCol w="1101963">
                  <a:extLst>
                    <a:ext uri="{9D8B030D-6E8A-4147-A177-3AD203B41FA5}">
                      <a16:colId xmlns:a16="http://schemas.microsoft.com/office/drawing/2014/main" val="3295329798"/>
                    </a:ext>
                  </a:extLst>
                </a:gridCol>
                <a:gridCol w="1101963">
                  <a:extLst>
                    <a:ext uri="{9D8B030D-6E8A-4147-A177-3AD203B41FA5}">
                      <a16:colId xmlns:a16="http://schemas.microsoft.com/office/drawing/2014/main" val="3385224651"/>
                    </a:ext>
                  </a:extLst>
                </a:gridCol>
                <a:gridCol w="1101963">
                  <a:extLst>
                    <a:ext uri="{9D8B030D-6E8A-4147-A177-3AD203B41FA5}">
                      <a16:colId xmlns:a16="http://schemas.microsoft.com/office/drawing/2014/main" val="2417129591"/>
                    </a:ext>
                  </a:extLst>
                </a:gridCol>
              </a:tblGrid>
              <a:tr h="732238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Procurement Documents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Suggested Reorder list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  <a:latin typeface="+mn-lt"/>
                        </a:rPr>
                        <a:t>Daily_SQL.xlsx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337006"/>
                  </a:ext>
                </a:extLst>
              </a:tr>
            </a:tbl>
          </a:graphicData>
        </a:graphic>
      </p:graphicFrame>
      <p:sp>
        <p:nvSpPr>
          <p:cNvPr id="29" name="TextBox 28">
            <a:extLst>
              <a:ext uri="{FF2B5EF4-FFF2-40B4-BE49-F238E27FC236}">
                <a16:creationId xmlns:a16="http://schemas.microsoft.com/office/drawing/2014/main" id="{8FEC7E0A-5040-4922-8581-C22BC9691C4B}"/>
              </a:ext>
            </a:extLst>
          </p:cNvPr>
          <p:cNvSpPr txBox="1"/>
          <p:nvPr/>
        </p:nvSpPr>
        <p:spPr>
          <a:xfrm>
            <a:off x="1254286" y="5091052"/>
            <a:ext cx="10454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Blue Side Bar:</a:t>
            </a:r>
          </a:p>
          <a:p>
            <a:r>
              <a:rPr lang="en-US" sz="1200" b="1" i="1" dirty="0"/>
              <a:t>Upload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56F871D-2A4F-4FEC-96C5-EF0974115269}"/>
              </a:ext>
            </a:extLst>
          </p:cNvPr>
          <p:cNvSpPr/>
          <p:nvPr/>
        </p:nvSpPr>
        <p:spPr>
          <a:xfrm>
            <a:off x="1087548" y="4887993"/>
            <a:ext cx="1676198" cy="9631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6653044-6200-4520-9530-65FEDA92BEC1}"/>
              </a:ext>
            </a:extLst>
          </p:cNvPr>
          <p:cNvCxnSpPr>
            <a:cxnSpLocks/>
          </p:cNvCxnSpPr>
          <p:nvPr/>
        </p:nvCxnSpPr>
        <p:spPr>
          <a:xfrm>
            <a:off x="2438748" y="4387389"/>
            <a:ext cx="13576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888F9BF1-B431-4082-9F49-1367C3AA4248}"/>
              </a:ext>
            </a:extLst>
          </p:cNvPr>
          <p:cNvCxnSpPr>
            <a:cxnSpLocks/>
          </p:cNvCxnSpPr>
          <p:nvPr/>
        </p:nvCxnSpPr>
        <p:spPr>
          <a:xfrm>
            <a:off x="2797862" y="5321884"/>
            <a:ext cx="10636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17690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CB2B8CC-642E-4B01-B640-C815D9FD4652}"/>
              </a:ext>
            </a:extLst>
          </p:cNvPr>
          <p:cNvSpPr txBox="1"/>
          <p:nvPr/>
        </p:nvSpPr>
        <p:spPr>
          <a:xfrm>
            <a:off x="938784" y="646176"/>
            <a:ext cx="31857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/>
              <a:t>Receiving Items into General Stores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79625F-FB15-4416-9BEC-A843391A2575}"/>
              </a:ext>
            </a:extLst>
          </p:cNvPr>
          <p:cNvSpPr/>
          <p:nvPr/>
        </p:nvSpPr>
        <p:spPr>
          <a:xfrm>
            <a:off x="1121664" y="1377696"/>
            <a:ext cx="1328928" cy="9631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A67CA76-7C6D-4538-B576-CED9CF1D8C94}"/>
              </a:ext>
            </a:extLst>
          </p:cNvPr>
          <p:cNvSpPr txBox="1"/>
          <p:nvPr/>
        </p:nvSpPr>
        <p:spPr>
          <a:xfrm>
            <a:off x="1304544" y="1584960"/>
            <a:ext cx="10104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Top Ribbon:</a:t>
            </a:r>
          </a:p>
          <a:p>
            <a:r>
              <a:rPr lang="en-US" sz="1200" b="1" i="1" dirty="0"/>
              <a:t>Procurement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CCAEE7-7544-491F-8FA1-CCB6E222BD5C}"/>
              </a:ext>
            </a:extLst>
          </p:cNvPr>
          <p:cNvSpPr/>
          <p:nvPr/>
        </p:nvSpPr>
        <p:spPr>
          <a:xfrm>
            <a:off x="1121664" y="2837843"/>
            <a:ext cx="1980616" cy="9631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E5CE63F-2E79-498D-A656-415DA69225C1}"/>
              </a:ext>
            </a:extLst>
          </p:cNvPr>
          <p:cNvSpPr txBox="1"/>
          <p:nvPr/>
        </p:nvSpPr>
        <p:spPr>
          <a:xfrm>
            <a:off x="1304544" y="3045107"/>
            <a:ext cx="15201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Blue Side Bar:</a:t>
            </a:r>
          </a:p>
          <a:p>
            <a:r>
              <a:rPr lang="en-US" sz="1200" b="1" i="1" dirty="0"/>
              <a:t>Purchase Documents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2D18821-1704-4454-B7F4-265C6E074484}"/>
              </a:ext>
            </a:extLst>
          </p:cNvPr>
          <p:cNvSpPr/>
          <p:nvPr/>
        </p:nvSpPr>
        <p:spPr>
          <a:xfrm>
            <a:off x="3796375" y="1256488"/>
            <a:ext cx="3171153" cy="10136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DF67827-F6BC-448F-BDFD-5351889B69BA}"/>
              </a:ext>
            </a:extLst>
          </p:cNvPr>
          <p:cNvSpPr txBox="1"/>
          <p:nvPr/>
        </p:nvSpPr>
        <p:spPr>
          <a:xfrm>
            <a:off x="3983148" y="1445210"/>
            <a:ext cx="30264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Sort Documents by STATUS</a:t>
            </a:r>
          </a:p>
          <a:p>
            <a:r>
              <a:rPr lang="en-US" sz="1200" dirty="0"/>
              <a:t>Search by drop down for specific information</a:t>
            </a:r>
          </a:p>
          <a:p>
            <a:r>
              <a:rPr lang="en-US" sz="1200" dirty="0"/>
              <a:t>Click on PO containing items to receive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598B322-ED6A-4A2B-B25C-963BB8853A18}"/>
              </a:ext>
            </a:extLst>
          </p:cNvPr>
          <p:cNvSpPr/>
          <p:nvPr/>
        </p:nvSpPr>
        <p:spPr>
          <a:xfrm>
            <a:off x="3817942" y="2680169"/>
            <a:ext cx="2286000" cy="692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44F17ED-220E-478B-A244-06142C33992E}"/>
              </a:ext>
            </a:extLst>
          </p:cNvPr>
          <p:cNvSpPr txBox="1"/>
          <p:nvPr/>
        </p:nvSpPr>
        <p:spPr>
          <a:xfrm>
            <a:off x="3983148" y="2861454"/>
            <a:ext cx="21244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Enter quantity received in box</a:t>
            </a:r>
          </a:p>
          <a:p>
            <a:r>
              <a:rPr lang="en-US" sz="1200" b="1" dirty="0">
                <a:solidFill>
                  <a:srgbClr val="FF0000"/>
                </a:solidFill>
              </a:rPr>
              <a:t>Click on Receive Button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D3DBFD1-2FC7-4C83-88BF-62E7C4B0DC73}"/>
              </a:ext>
            </a:extLst>
          </p:cNvPr>
          <p:cNvSpPr/>
          <p:nvPr/>
        </p:nvSpPr>
        <p:spPr>
          <a:xfrm>
            <a:off x="3796374" y="3735578"/>
            <a:ext cx="4486487" cy="10515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4E3E640-55BF-45C1-B4CA-40FCF161F276}"/>
              </a:ext>
            </a:extLst>
          </p:cNvPr>
          <p:cNvSpPr txBox="1"/>
          <p:nvPr/>
        </p:nvSpPr>
        <p:spPr>
          <a:xfrm>
            <a:off x="3817942" y="3816374"/>
            <a:ext cx="433330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/>
              <a:t>Alternate method:</a:t>
            </a:r>
          </a:p>
          <a:p>
            <a:r>
              <a:rPr lang="en-US" sz="1200" dirty="0"/>
              <a:t>Download receiving template and enter quantities for large POs</a:t>
            </a:r>
          </a:p>
          <a:p>
            <a:r>
              <a:rPr lang="en-US" sz="1200" dirty="0"/>
              <a:t>Save template spreadsheet</a:t>
            </a:r>
          </a:p>
          <a:p>
            <a:r>
              <a:rPr lang="en-US" sz="1200" dirty="0"/>
              <a:t>Upload spreadsheet in Supply Templates under Receiving Data line</a:t>
            </a:r>
          </a:p>
          <a:p>
            <a:endParaRPr lang="en-US" sz="12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071096D-8E09-4D3E-BE73-310C216FD79F}"/>
              </a:ext>
            </a:extLst>
          </p:cNvPr>
          <p:cNvSpPr/>
          <p:nvPr/>
        </p:nvSpPr>
        <p:spPr>
          <a:xfrm>
            <a:off x="9463596" y="5211159"/>
            <a:ext cx="2370804" cy="9631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936EB8A-BC59-4821-9670-DB4C5717E227}"/>
              </a:ext>
            </a:extLst>
          </p:cNvPr>
          <p:cNvSpPr txBox="1"/>
          <p:nvPr/>
        </p:nvSpPr>
        <p:spPr>
          <a:xfrm>
            <a:off x="9463596" y="5231763"/>
            <a:ext cx="20854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/>
              <a:t>If item goes onto a user instead of into General Stores stock, use Receiving Items by user sheet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D602F39-B188-4A14-B9FF-21A833090CB3}"/>
              </a:ext>
            </a:extLst>
          </p:cNvPr>
          <p:cNvSpPr/>
          <p:nvPr/>
        </p:nvSpPr>
        <p:spPr>
          <a:xfrm>
            <a:off x="9649969" y="2837843"/>
            <a:ext cx="1767840" cy="8977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CCA552A-8C3C-4442-B48F-D22B65616E4B}"/>
              </a:ext>
            </a:extLst>
          </p:cNvPr>
          <p:cNvSpPr txBox="1"/>
          <p:nvPr/>
        </p:nvSpPr>
        <p:spPr>
          <a:xfrm>
            <a:off x="9799633" y="2967335"/>
            <a:ext cx="13316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/>
              <a:t>Item is added to General Stores inventory</a:t>
            </a:r>
            <a:endParaRPr lang="en-US" sz="1200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9457ACD-6A5C-4DD0-B997-12F2C3D83C2E}"/>
              </a:ext>
            </a:extLst>
          </p:cNvPr>
          <p:cNvCxnSpPr>
            <a:stCxn id="6" idx="2"/>
          </p:cNvCxnSpPr>
          <p:nvPr/>
        </p:nvCxnSpPr>
        <p:spPr>
          <a:xfrm>
            <a:off x="1786128" y="2340864"/>
            <a:ext cx="0" cy="4969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38C08DE-28B9-481D-8622-52A563F59078}"/>
              </a:ext>
            </a:extLst>
          </p:cNvPr>
          <p:cNvCxnSpPr>
            <a:cxnSpLocks/>
          </p:cNvCxnSpPr>
          <p:nvPr/>
        </p:nvCxnSpPr>
        <p:spPr>
          <a:xfrm>
            <a:off x="3391270" y="1899821"/>
            <a:ext cx="0" cy="14196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CAD4881-1522-4F83-877E-9956B2DF82B4}"/>
              </a:ext>
            </a:extLst>
          </p:cNvPr>
          <p:cNvCxnSpPr>
            <a:cxnSpLocks/>
            <a:stCxn id="9" idx="3"/>
          </p:cNvCxnSpPr>
          <p:nvPr/>
        </p:nvCxnSpPr>
        <p:spPr>
          <a:xfrm>
            <a:off x="3102280" y="3319427"/>
            <a:ext cx="2889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2418215-C4D3-4E7F-8CAA-30424C283AD4}"/>
              </a:ext>
            </a:extLst>
          </p:cNvPr>
          <p:cNvCxnSpPr>
            <a:cxnSpLocks/>
            <a:stCxn id="11" idx="1"/>
            <a:endCxn id="11" idx="1"/>
          </p:cNvCxnSpPr>
          <p:nvPr/>
        </p:nvCxnSpPr>
        <p:spPr>
          <a:xfrm>
            <a:off x="3796375" y="176332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73286D9-B332-4FBE-879D-84846C500930}"/>
              </a:ext>
            </a:extLst>
          </p:cNvPr>
          <p:cNvCxnSpPr>
            <a:cxnSpLocks/>
          </p:cNvCxnSpPr>
          <p:nvPr/>
        </p:nvCxnSpPr>
        <p:spPr>
          <a:xfrm>
            <a:off x="9095232" y="3475166"/>
            <a:ext cx="0" cy="10524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B14BD2A-55BD-4B8E-B4D9-65CE20581706}"/>
              </a:ext>
            </a:extLst>
          </p:cNvPr>
          <p:cNvCxnSpPr/>
          <p:nvPr/>
        </p:nvCxnSpPr>
        <p:spPr>
          <a:xfrm>
            <a:off x="9095232" y="34290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0CBFF55-0FE5-4AF7-A9F4-475B18E34C2C}"/>
              </a:ext>
            </a:extLst>
          </p:cNvPr>
          <p:cNvCxnSpPr>
            <a:cxnSpLocks/>
          </p:cNvCxnSpPr>
          <p:nvPr/>
        </p:nvCxnSpPr>
        <p:spPr>
          <a:xfrm flipH="1">
            <a:off x="9095232" y="3429000"/>
            <a:ext cx="554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E5D4D1EE-142A-447F-ADB0-3BFBE39A9CCB}"/>
              </a:ext>
            </a:extLst>
          </p:cNvPr>
          <p:cNvCxnSpPr>
            <a:cxnSpLocks/>
          </p:cNvCxnSpPr>
          <p:nvPr/>
        </p:nvCxnSpPr>
        <p:spPr>
          <a:xfrm>
            <a:off x="8282861" y="4527612"/>
            <a:ext cx="81237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58457AAE-F6D1-4A78-9EDB-371311B53B1C}"/>
              </a:ext>
            </a:extLst>
          </p:cNvPr>
          <p:cNvCxnSpPr>
            <a:cxnSpLocks/>
            <a:endCxn id="13" idx="0"/>
          </p:cNvCxnSpPr>
          <p:nvPr/>
        </p:nvCxnSpPr>
        <p:spPr>
          <a:xfrm>
            <a:off x="4960942" y="2265641"/>
            <a:ext cx="0" cy="4145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9BC2517-1937-489F-A4C1-23DEB1CFA8D8}"/>
              </a:ext>
            </a:extLst>
          </p:cNvPr>
          <p:cNvCxnSpPr>
            <a:cxnSpLocks/>
            <a:stCxn id="13" idx="2"/>
          </p:cNvCxnSpPr>
          <p:nvPr/>
        </p:nvCxnSpPr>
        <p:spPr>
          <a:xfrm>
            <a:off x="4960942" y="3372265"/>
            <a:ext cx="0" cy="3633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DE0A046-F31A-406A-ABB1-AF322379B38C}"/>
              </a:ext>
            </a:extLst>
          </p:cNvPr>
          <p:cNvCxnSpPr>
            <a:cxnSpLocks/>
          </p:cNvCxnSpPr>
          <p:nvPr/>
        </p:nvCxnSpPr>
        <p:spPr>
          <a:xfrm>
            <a:off x="3391270" y="1899821"/>
            <a:ext cx="4051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95935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CB2B8CC-642E-4B01-B640-C815D9FD4652}"/>
              </a:ext>
            </a:extLst>
          </p:cNvPr>
          <p:cNvSpPr txBox="1"/>
          <p:nvPr/>
        </p:nvSpPr>
        <p:spPr>
          <a:xfrm>
            <a:off x="857720" y="574214"/>
            <a:ext cx="21970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/>
              <a:t>Receiving Items by User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79625F-FB15-4416-9BEC-A843391A2575}"/>
              </a:ext>
            </a:extLst>
          </p:cNvPr>
          <p:cNvSpPr/>
          <p:nvPr/>
        </p:nvSpPr>
        <p:spPr>
          <a:xfrm>
            <a:off x="1121663" y="1377696"/>
            <a:ext cx="1676207" cy="9631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A67CA76-7C6D-4538-B576-CED9CF1D8C94}"/>
              </a:ext>
            </a:extLst>
          </p:cNvPr>
          <p:cNvSpPr txBox="1"/>
          <p:nvPr/>
        </p:nvSpPr>
        <p:spPr>
          <a:xfrm>
            <a:off x="1136853" y="1536115"/>
            <a:ext cx="15169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Top Ribbon:</a:t>
            </a:r>
          </a:p>
          <a:p>
            <a:r>
              <a:rPr lang="en-US" sz="1200" b="1" i="1" dirty="0"/>
              <a:t>Supply Management</a:t>
            </a:r>
          </a:p>
          <a:p>
            <a:endParaRPr lang="en-US" sz="1200" b="1" i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CCAEE7-7544-491F-8FA1-CCB6E222BD5C}"/>
              </a:ext>
            </a:extLst>
          </p:cNvPr>
          <p:cNvSpPr/>
          <p:nvPr/>
        </p:nvSpPr>
        <p:spPr>
          <a:xfrm>
            <a:off x="1121664" y="2837843"/>
            <a:ext cx="1980616" cy="9631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E5CE63F-2E79-498D-A656-415DA69225C1}"/>
              </a:ext>
            </a:extLst>
          </p:cNvPr>
          <p:cNvSpPr txBox="1"/>
          <p:nvPr/>
        </p:nvSpPr>
        <p:spPr>
          <a:xfrm>
            <a:off x="1254287" y="3035202"/>
            <a:ext cx="10454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Blue Side Bar:</a:t>
            </a:r>
          </a:p>
          <a:p>
            <a:r>
              <a:rPr lang="en-US" sz="1200" b="1" i="1" dirty="0"/>
              <a:t>Requisitions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DF67827-F6BC-448F-BDFD-5351889B69BA}"/>
              </a:ext>
            </a:extLst>
          </p:cNvPr>
          <p:cNvSpPr txBox="1"/>
          <p:nvPr/>
        </p:nvSpPr>
        <p:spPr>
          <a:xfrm>
            <a:off x="3983148" y="1445210"/>
            <a:ext cx="25268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200" dirty="0"/>
          </a:p>
          <a:p>
            <a:r>
              <a:rPr lang="en-US" sz="1200" dirty="0"/>
              <a:t>Pull items from shelf for delivery </a:t>
            </a:r>
          </a:p>
          <a:p>
            <a:r>
              <a:rPr lang="en-US" sz="1200" dirty="0"/>
              <a:t>Log in on tablet and check battery life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D3DBFD1-2FC7-4C83-88BF-62E7C4B0DC73}"/>
              </a:ext>
            </a:extLst>
          </p:cNvPr>
          <p:cNvSpPr/>
          <p:nvPr/>
        </p:nvSpPr>
        <p:spPr>
          <a:xfrm>
            <a:off x="3861463" y="3129633"/>
            <a:ext cx="3135304" cy="11536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4E3E640-55BF-45C1-B4CA-40FCF161F276}"/>
              </a:ext>
            </a:extLst>
          </p:cNvPr>
          <p:cNvSpPr txBox="1"/>
          <p:nvPr/>
        </p:nvSpPr>
        <p:spPr>
          <a:xfrm>
            <a:off x="3986092" y="3160044"/>
            <a:ext cx="31353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/>
              <a:t>Arrive at Destination:</a:t>
            </a:r>
          </a:p>
          <a:p>
            <a:r>
              <a:rPr lang="en-US" sz="1200" dirty="0"/>
              <a:t>Find Document in transit (Status T)</a:t>
            </a:r>
          </a:p>
          <a:p>
            <a:r>
              <a:rPr lang="en-US" sz="1200" dirty="0"/>
              <a:t>Enter qty received by user and click SUBMIT</a:t>
            </a:r>
          </a:p>
          <a:p>
            <a:r>
              <a:rPr lang="en-US" sz="1200" dirty="0"/>
              <a:t>Scan user’s barcode with tablet</a:t>
            </a:r>
          </a:p>
          <a:p>
            <a:endParaRPr lang="en-US" sz="12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D602F39-B188-4A14-B9FF-21A833090CB3}"/>
              </a:ext>
            </a:extLst>
          </p:cNvPr>
          <p:cNvSpPr/>
          <p:nvPr/>
        </p:nvSpPr>
        <p:spPr>
          <a:xfrm>
            <a:off x="9581544" y="4090041"/>
            <a:ext cx="1767840" cy="8977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CCA552A-8C3C-4442-B48F-D22B65616E4B}"/>
              </a:ext>
            </a:extLst>
          </p:cNvPr>
          <p:cNvSpPr txBox="1"/>
          <p:nvPr/>
        </p:nvSpPr>
        <p:spPr>
          <a:xfrm>
            <a:off x="9799632" y="4283235"/>
            <a:ext cx="1331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/>
              <a:t>Item is received at destination</a:t>
            </a:r>
            <a:endParaRPr lang="en-US" sz="1200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9457ACD-6A5C-4DD0-B997-12F2C3D83C2E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1959767" y="2340864"/>
            <a:ext cx="0" cy="4969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38C08DE-28B9-481D-8622-52A563F59078}"/>
              </a:ext>
            </a:extLst>
          </p:cNvPr>
          <p:cNvCxnSpPr>
            <a:cxnSpLocks/>
          </p:cNvCxnSpPr>
          <p:nvPr/>
        </p:nvCxnSpPr>
        <p:spPr>
          <a:xfrm>
            <a:off x="3391270" y="1899821"/>
            <a:ext cx="0" cy="14196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CAD4881-1522-4F83-877E-9956B2DF82B4}"/>
              </a:ext>
            </a:extLst>
          </p:cNvPr>
          <p:cNvCxnSpPr>
            <a:cxnSpLocks/>
            <a:stCxn id="9" idx="3"/>
          </p:cNvCxnSpPr>
          <p:nvPr/>
        </p:nvCxnSpPr>
        <p:spPr>
          <a:xfrm>
            <a:off x="3102280" y="3319427"/>
            <a:ext cx="2889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2418215-C4D3-4E7F-8CAA-30424C283AD4}"/>
              </a:ext>
            </a:extLst>
          </p:cNvPr>
          <p:cNvCxnSpPr>
            <a:cxnSpLocks/>
          </p:cNvCxnSpPr>
          <p:nvPr/>
        </p:nvCxnSpPr>
        <p:spPr>
          <a:xfrm>
            <a:off x="3906817" y="576069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B14BD2A-55BD-4B8E-B4D9-65CE20581706}"/>
              </a:ext>
            </a:extLst>
          </p:cNvPr>
          <p:cNvCxnSpPr/>
          <p:nvPr/>
        </p:nvCxnSpPr>
        <p:spPr>
          <a:xfrm>
            <a:off x="9095232" y="34290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0CBFF55-0FE5-4AF7-A9F4-475B18E34C2C}"/>
              </a:ext>
            </a:extLst>
          </p:cNvPr>
          <p:cNvCxnSpPr>
            <a:cxnSpLocks/>
          </p:cNvCxnSpPr>
          <p:nvPr/>
        </p:nvCxnSpPr>
        <p:spPr>
          <a:xfrm flipH="1" flipV="1">
            <a:off x="6996768" y="3496867"/>
            <a:ext cx="2554531" cy="5931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E5D4D1EE-142A-447F-ADB0-3BFBE39A9CCB}"/>
              </a:ext>
            </a:extLst>
          </p:cNvPr>
          <p:cNvCxnSpPr>
            <a:cxnSpLocks/>
          </p:cNvCxnSpPr>
          <p:nvPr/>
        </p:nvCxnSpPr>
        <p:spPr>
          <a:xfrm flipV="1">
            <a:off x="7077969" y="4987777"/>
            <a:ext cx="2473330" cy="42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58457AAE-F6D1-4A78-9EDB-371311B53B1C}"/>
              </a:ext>
            </a:extLst>
          </p:cNvPr>
          <p:cNvCxnSpPr>
            <a:cxnSpLocks/>
          </p:cNvCxnSpPr>
          <p:nvPr/>
        </p:nvCxnSpPr>
        <p:spPr>
          <a:xfrm>
            <a:off x="4960942" y="2422552"/>
            <a:ext cx="0" cy="7070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DE0A046-F31A-406A-ABB1-AF322379B38C}"/>
              </a:ext>
            </a:extLst>
          </p:cNvPr>
          <p:cNvCxnSpPr>
            <a:cxnSpLocks/>
          </p:cNvCxnSpPr>
          <p:nvPr/>
        </p:nvCxnSpPr>
        <p:spPr>
          <a:xfrm>
            <a:off x="3391270" y="1899821"/>
            <a:ext cx="4051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E39D9B74-E2AE-42EE-B05D-3FEFFDC57AC6}"/>
              </a:ext>
            </a:extLst>
          </p:cNvPr>
          <p:cNvSpPr/>
          <p:nvPr/>
        </p:nvSpPr>
        <p:spPr>
          <a:xfrm>
            <a:off x="3906816" y="4894234"/>
            <a:ext cx="3171153" cy="10136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42165CA-1312-49A0-9609-9E5A72D5F261}"/>
              </a:ext>
            </a:extLst>
          </p:cNvPr>
          <p:cNvSpPr txBox="1"/>
          <p:nvPr/>
        </p:nvSpPr>
        <p:spPr>
          <a:xfrm>
            <a:off x="3955847" y="5046412"/>
            <a:ext cx="3135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/>
              <a:t>Alternate method:</a:t>
            </a:r>
          </a:p>
          <a:p>
            <a:r>
              <a:rPr lang="en-US" sz="1200" dirty="0"/>
              <a:t>Type user’s pin from badge, hit ENTER key,</a:t>
            </a:r>
          </a:p>
          <a:p>
            <a:r>
              <a:rPr lang="en-US" sz="1200" dirty="0"/>
              <a:t>Click on SIGN button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0A5A95C-CB53-47D5-BF2A-BA97FBE886E9}"/>
              </a:ext>
            </a:extLst>
          </p:cNvPr>
          <p:cNvSpPr/>
          <p:nvPr/>
        </p:nvSpPr>
        <p:spPr>
          <a:xfrm>
            <a:off x="3832661" y="1456934"/>
            <a:ext cx="3171153" cy="10136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4D9CFC5-EC0F-489A-B2F6-72C28469666C}"/>
              </a:ext>
            </a:extLst>
          </p:cNvPr>
          <p:cNvCxnSpPr>
            <a:cxnSpLocks/>
          </p:cNvCxnSpPr>
          <p:nvPr/>
        </p:nvCxnSpPr>
        <p:spPr>
          <a:xfrm>
            <a:off x="5086709" y="4283235"/>
            <a:ext cx="0" cy="610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66163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CB2B8CC-642E-4B01-B640-C815D9FD4652}"/>
              </a:ext>
            </a:extLst>
          </p:cNvPr>
          <p:cNvSpPr txBox="1"/>
          <p:nvPr/>
        </p:nvSpPr>
        <p:spPr>
          <a:xfrm>
            <a:off x="839880" y="550332"/>
            <a:ext cx="21108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/>
              <a:t>Inventory Adjustments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79625F-FB15-4416-9BEC-A843391A2575}"/>
              </a:ext>
            </a:extLst>
          </p:cNvPr>
          <p:cNvSpPr/>
          <p:nvPr/>
        </p:nvSpPr>
        <p:spPr>
          <a:xfrm>
            <a:off x="1121663" y="1377696"/>
            <a:ext cx="1676207" cy="9631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A67CA76-7C6D-4538-B576-CED9CF1D8C94}"/>
              </a:ext>
            </a:extLst>
          </p:cNvPr>
          <p:cNvSpPr txBox="1"/>
          <p:nvPr/>
        </p:nvSpPr>
        <p:spPr>
          <a:xfrm>
            <a:off x="1136853" y="1536115"/>
            <a:ext cx="15169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Top Ribbon:</a:t>
            </a:r>
          </a:p>
          <a:p>
            <a:r>
              <a:rPr lang="en-US" sz="1200" b="1" i="1" dirty="0"/>
              <a:t>Supply Management</a:t>
            </a:r>
          </a:p>
          <a:p>
            <a:endParaRPr lang="en-US" sz="1200" b="1" i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CCAEE7-7544-491F-8FA1-CCB6E222BD5C}"/>
              </a:ext>
            </a:extLst>
          </p:cNvPr>
          <p:cNvSpPr/>
          <p:nvPr/>
        </p:nvSpPr>
        <p:spPr>
          <a:xfrm>
            <a:off x="1121664" y="2837843"/>
            <a:ext cx="1980616" cy="9631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E5CE63F-2E79-498D-A656-415DA69225C1}"/>
              </a:ext>
            </a:extLst>
          </p:cNvPr>
          <p:cNvSpPr txBox="1"/>
          <p:nvPr/>
        </p:nvSpPr>
        <p:spPr>
          <a:xfrm>
            <a:off x="1254287" y="3035202"/>
            <a:ext cx="10454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Blue Side Bar: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DF67827-F6BC-448F-BDFD-5351889B69BA}"/>
              </a:ext>
            </a:extLst>
          </p:cNvPr>
          <p:cNvSpPr txBox="1"/>
          <p:nvPr/>
        </p:nvSpPr>
        <p:spPr>
          <a:xfrm>
            <a:off x="3906816" y="1409940"/>
            <a:ext cx="25268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200" dirty="0"/>
          </a:p>
          <a:p>
            <a:r>
              <a:rPr lang="en-US" sz="1200" dirty="0"/>
              <a:t>Pull items from shelf for delivery </a:t>
            </a:r>
          </a:p>
          <a:p>
            <a:r>
              <a:rPr lang="en-US" sz="1200" dirty="0"/>
              <a:t>Log in on tablet and check battery life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D3DBFD1-2FC7-4C83-88BF-62E7C4B0DC73}"/>
              </a:ext>
            </a:extLst>
          </p:cNvPr>
          <p:cNvSpPr/>
          <p:nvPr/>
        </p:nvSpPr>
        <p:spPr>
          <a:xfrm>
            <a:off x="3861463" y="3129633"/>
            <a:ext cx="3135304" cy="11536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4E3E640-55BF-45C1-B4CA-40FCF161F276}"/>
              </a:ext>
            </a:extLst>
          </p:cNvPr>
          <p:cNvSpPr txBox="1"/>
          <p:nvPr/>
        </p:nvSpPr>
        <p:spPr>
          <a:xfrm>
            <a:off x="3986092" y="3160044"/>
            <a:ext cx="31353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/>
              <a:t>Arrive at Destination:</a:t>
            </a:r>
          </a:p>
          <a:p>
            <a:r>
              <a:rPr lang="en-US" sz="1200" dirty="0"/>
              <a:t>Find Document in transit (Status T)</a:t>
            </a:r>
          </a:p>
          <a:p>
            <a:r>
              <a:rPr lang="en-US" sz="1200" dirty="0"/>
              <a:t>Enter qty received by user and click SUBMIT</a:t>
            </a:r>
          </a:p>
          <a:p>
            <a:r>
              <a:rPr lang="en-US" sz="1200" dirty="0"/>
              <a:t>Scan user’s barcode with tablet</a:t>
            </a:r>
          </a:p>
          <a:p>
            <a:endParaRPr lang="en-US" sz="12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D602F39-B188-4A14-B9FF-21A833090CB3}"/>
              </a:ext>
            </a:extLst>
          </p:cNvPr>
          <p:cNvSpPr/>
          <p:nvPr/>
        </p:nvSpPr>
        <p:spPr>
          <a:xfrm>
            <a:off x="9581544" y="4090041"/>
            <a:ext cx="1767840" cy="8977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9457ACD-6A5C-4DD0-B997-12F2C3D83C2E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1959767" y="2340864"/>
            <a:ext cx="0" cy="4969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38C08DE-28B9-481D-8622-52A563F59078}"/>
              </a:ext>
            </a:extLst>
          </p:cNvPr>
          <p:cNvCxnSpPr>
            <a:cxnSpLocks/>
          </p:cNvCxnSpPr>
          <p:nvPr/>
        </p:nvCxnSpPr>
        <p:spPr>
          <a:xfrm>
            <a:off x="3391270" y="1899821"/>
            <a:ext cx="0" cy="14196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CAD4881-1522-4F83-877E-9956B2DF82B4}"/>
              </a:ext>
            </a:extLst>
          </p:cNvPr>
          <p:cNvCxnSpPr>
            <a:cxnSpLocks/>
            <a:stCxn id="9" idx="3"/>
          </p:cNvCxnSpPr>
          <p:nvPr/>
        </p:nvCxnSpPr>
        <p:spPr>
          <a:xfrm>
            <a:off x="3102280" y="3319427"/>
            <a:ext cx="2889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2418215-C4D3-4E7F-8CAA-30424C283AD4}"/>
              </a:ext>
            </a:extLst>
          </p:cNvPr>
          <p:cNvCxnSpPr>
            <a:cxnSpLocks/>
          </p:cNvCxnSpPr>
          <p:nvPr/>
        </p:nvCxnSpPr>
        <p:spPr>
          <a:xfrm>
            <a:off x="3906817" y="576069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B14BD2A-55BD-4B8E-B4D9-65CE20581706}"/>
              </a:ext>
            </a:extLst>
          </p:cNvPr>
          <p:cNvCxnSpPr/>
          <p:nvPr/>
        </p:nvCxnSpPr>
        <p:spPr>
          <a:xfrm>
            <a:off x="9095232" y="34290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0CBFF55-0FE5-4AF7-A9F4-475B18E34C2C}"/>
              </a:ext>
            </a:extLst>
          </p:cNvPr>
          <p:cNvCxnSpPr>
            <a:cxnSpLocks/>
          </p:cNvCxnSpPr>
          <p:nvPr/>
        </p:nvCxnSpPr>
        <p:spPr>
          <a:xfrm flipH="1" flipV="1">
            <a:off x="6996768" y="3496867"/>
            <a:ext cx="2554531" cy="5931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E5D4D1EE-142A-447F-ADB0-3BFBE39A9CCB}"/>
              </a:ext>
            </a:extLst>
          </p:cNvPr>
          <p:cNvCxnSpPr>
            <a:cxnSpLocks/>
          </p:cNvCxnSpPr>
          <p:nvPr/>
        </p:nvCxnSpPr>
        <p:spPr>
          <a:xfrm flipV="1">
            <a:off x="7077969" y="4987777"/>
            <a:ext cx="2473330" cy="42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58457AAE-F6D1-4A78-9EDB-371311B53B1C}"/>
              </a:ext>
            </a:extLst>
          </p:cNvPr>
          <p:cNvCxnSpPr>
            <a:cxnSpLocks/>
          </p:cNvCxnSpPr>
          <p:nvPr/>
        </p:nvCxnSpPr>
        <p:spPr>
          <a:xfrm>
            <a:off x="4960942" y="2422552"/>
            <a:ext cx="0" cy="7070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DE0A046-F31A-406A-ABB1-AF322379B38C}"/>
              </a:ext>
            </a:extLst>
          </p:cNvPr>
          <p:cNvCxnSpPr>
            <a:cxnSpLocks/>
          </p:cNvCxnSpPr>
          <p:nvPr/>
        </p:nvCxnSpPr>
        <p:spPr>
          <a:xfrm>
            <a:off x="3391270" y="1899821"/>
            <a:ext cx="4051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E39D9B74-E2AE-42EE-B05D-3FEFFDC57AC6}"/>
              </a:ext>
            </a:extLst>
          </p:cNvPr>
          <p:cNvSpPr/>
          <p:nvPr/>
        </p:nvSpPr>
        <p:spPr>
          <a:xfrm>
            <a:off x="3906816" y="4894234"/>
            <a:ext cx="3171153" cy="10136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42165CA-1312-49A0-9609-9E5A72D5F261}"/>
              </a:ext>
            </a:extLst>
          </p:cNvPr>
          <p:cNvSpPr txBox="1"/>
          <p:nvPr/>
        </p:nvSpPr>
        <p:spPr>
          <a:xfrm>
            <a:off x="3955847" y="5046412"/>
            <a:ext cx="3135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/>
              <a:t>Alternate method:</a:t>
            </a:r>
          </a:p>
          <a:p>
            <a:r>
              <a:rPr lang="en-US" sz="1200" dirty="0"/>
              <a:t>Type user’s pin from badge, hit ENTER key,</a:t>
            </a:r>
          </a:p>
          <a:p>
            <a:r>
              <a:rPr lang="en-US" sz="1200" dirty="0"/>
              <a:t>Click on SIGN button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0A5A95C-CB53-47D5-BF2A-BA97FBE886E9}"/>
              </a:ext>
            </a:extLst>
          </p:cNvPr>
          <p:cNvSpPr/>
          <p:nvPr/>
        </p:nvSpPr>
        <p:spPr>
          <a:xfrm>
            <a:off x="3832661" y="1456934"/>
            <a:ext cx="3171153" cy="10136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4D9CFC5-EC0F-489A-B2F6-72C28469666C}"/>
              </a:ext>
            </a:extLst>
          </p:cNvPr>
          <p:cNvCxnSpPr>
            <a:cxnSpLocks/>
          </p:cNvCxnSpPr>
          <p:nvPr/>
        </p:nvCxnSpPr>
        <p:spPr>
          <a:xfrm>
            <a:off x="5086709" y="4283235"/>
            <a:ext cx="0" cy="610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84871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CB2B8CC-642E-4B01-B640-C815D9FD4652}"/>
              </a:ext>
            </a:extLst>
          </p:cNvPr>
          <p:cNvSpPr txBox="1"/>
          <p:nvPr/>
        </p:nvSpPr>
        <p:spPr>
          <a:xfrm>
            <a:off x="857720" y="574214"/>
            <a:ext cx="21487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/>
              <a:t>Returns and Exchanges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79625F-FB15-4416-9BEC-A843391A2575}"/>
              </a:ext>
            </a:extLst>
          </p:cNvPr>
          <p:cNvSpPr/>
          <p:nvPr/>
        </p:nvSpPr>
        <p:spPr>
          <a:xfrm>
            <a:off x="1121663" y="1377696"/>
            <a:ext cx="1676207" cy="9631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A67CA76-7C6D-4538-B576-CED9CF1D8C94}"/>
              </a:ext>
            </a:extLst>
          </p:cNvPr>
          <p:cNvSpPr txBox="1"/>
          <p:nvPr/>
        </p:nvSpPr>
        <p:spPr>
          <a:xfrm>
            <a:off x="1136853" y="1536115"/>
            <a:ext cx="15169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Top Ribbon:</a:t>
            </a:r>
          </a:p>
          <a:p>
            <a:r>
              <a:rPr lang="en-US" sz="1200" b="1" i="1" dirty="0"/>
              <a:t>Supply Management</a:t>
            </a:r>
          </a:p>
          <a:p>
            <a:endParaRPr lang="en-US" sz="1200" b="1" i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CCAEE7-7544-491F-8FA1-CCB6E222BD5C}"/>
              </a:ext>
            </a:extLst>
          </p:cNvPr>
          <p:cNvSpPr/>
          <p:nvPr/>
        </p:nvSpPr>
        <p:spPr>
          <a:xfrm>
            <a:off x="1121664" y="2837843"/>
            <a:ext cx="1980616" cy="9631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E5CE63F-2E79-498D-A656-415DA69225C1}"/>
              </a:ext>
            </a:extLst>
          </p:cNvPr>
          <p:cNvSpPr txBox="1"/>
          <p:nvPr/>
        </p:nvSpPr>
        <p:spPr>
          <a:xfrm>
            <a:off x="1254287" y="3035202"/>
            <a:ext cx="10454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Blue Side Bar: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DF67827-F6BC-448F-BDFD-5351889B69BA}"/>
              </a:ext>
            </a:extLst>
          </p:cNvPr>
          <p:cNvSpPr txBox="1"/>
          <p:nvPr/>
        </p:nvSpPr>
        <p:spPr>
          <a:xfrm>
            <a:off x="3906816" y="1409940"/>
            <a:ext cx="25268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200" dirty="0"/>
          </a:p>
          <a:p>
            <a:r>
              <a:rPr lang="en-US" sz="1200" dirty="0"/>
              <a:t>Pull items from shelf for delivery </a:t>
            </a:r>
          </a:p>
          <a:p>
            <a:r>
              <a:rPr lang="en-US" sz="1200" dirty="0"/>
              <a:t>Log in on tablet and check battery life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D3DBFD1-2FC7-4C83-88BF-62E7C4B0DC73}"/>
              </a:ext>
            </a:extLst>
          </p:cNvPr>
          <p:cNvSpPr/>
          <p:nvPr/>
        </p:nvSpPr>
        <p:spPr>
          <a:xfrm>
            <a:off x="3861463" y="3129633"/>
            <a:ext cx="3135304" cy="11536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4E3E640-55BF-45C1-B4CA-40FCF161F276}"/>
              </a:ext>
            </a:extLst>
          </p:cNvPr>
          <p:cNvSpPr txBox="1"/>
          <p:nvPr/>
        </p:nvSpPr>
        <p:spPr>
          <a:xfrm>
            <a:off x="3986092" y="3160044"/>
            <a:ext cx="31353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/>
              <a:t>Arrive at Destination:</a:t>
            </a:r>
          </a:p>
          <a:p>
            <a:r>
              <a:rPr lang="en-US" sz="1200" dirty="0"/>
              <a:t>Find Document in transit (Status T)</a:t>
            </a:r>
          </a:p>
          <a:p>
            <a:r>
              <a:rPr lang="en-US" sz="1200" dirty="0"/>
              <a:t>Enter qty received by user and click SUBMIT</a:t>
            </a:r>
          </a:p>
          <a:p>
            <a:r>
              <a:rPr lang="en-US" sz="1200" dirty="0"/>
              <a:t>Scan user’s barcode with tablet</a:t>
            </a:r>
          </a:p>
          <a:p>
            <a:endParaRPr lang="en-US" sz="12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D602F39-B188-4A14-B9FF-21A833090CB3}"/>
              </a:ext>
            </a:extLst>
          </p:cNvPr>
          <p:cNvSpPr/>
          <p:nvPr/>
        </p:nvSpPr>
        <p:spPr>
          <a:xfrm>
            <a:off x="9581544" y="4090041"/>
            <a:ext cx="1767840" cy="8977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9457ACD-6A5C-4DD0-B997-12F2C3D83C2E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1959767" y="2340864"/>
            <a:ext cx="0" cy="4969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38C08DE-28B9-481D-8622-52A563F59078}"/>
              </a:ext>
            </a:extLst>
          </p:cNvPr>
          <p:cNvCxnSpPr>
            <a:cxnSpLocks/>
          </p:cNvCxnSpPr>
          <p:nvPr/>
        </p:nvCxnSpPr>
        <p:spPr>
          <a:xfrm>
            <a:off x="3391270" y="1899821"/>
            <a:ext cx="0" cy="14196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CAD4881-1522-4F83-877E-9956B2DF82B4}"/>
              </a:ext>
            </a:extLst>
          </p:cNvPr>
          <p:cNvCxnSpPr>
            <a:cxnSpLocks/>
            <a:stCxn id="9" idx="3"/>
          </p:cNvCxnSpPr>
          <p:nvPr/>
        </p:nvCxnSpPr>
        <p:spPr>
          <a:xfrm>
            <a:off x="3102280" y="3319427"/>
            <a:ext cx="2889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2418215-C4D3-4E7F-8CAA-30424C283AD4}"/>
              </a:ext>
            </a:extLst>
          </p:cNvPr>
          <p:cNvCxnSpPr>
            <a:cxnSpLocks/>
          </p:cNvCxnSpPr>
          <p:nvPr/>
        </p:nvCxnSpPr>
        <p:spPr>
          <a:xfrm>
            <a:off x="3906817" y="576069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B14BD2A-55BD-4B8E-B4D9-65CE20581706}"/>
              </a:ext>
            </a:extLst>
          </p:cNvPr>
          <p:cNvCxnSpPr/>
          <p:nvPr/>
        </p:nvCxnSpPr>
        <p:spPr>
          <a:xfrm>
            <a:off x="9095232" y="34290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0CBFF55-0FE5-4AF7-A9F4-475B18E34C2C}"/>
              </a:ext>
            </a:extLst>
          </p:cNvPr>
          <p:cNvCxnSpPr>
            <a:cxnSpLocks/>
          </p:cNvCxnSpPr>
          <p:nvPr/>
        </p:nvCxnSpPr>
        <p:spPr>
          <a:xfrm flipH="1" flipV="1">
            <a:off x="6996768" y="3496867"/>
            <a:ext cx="2554531" cy="5931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E5D4D1EE-142A-447F-ADB0-3BFBE39A9CCB}"/>
              </a:ext>
            </a:extLst>
          </p:cNvPr>
          <p:cNvCxnSpPr>
            <a:cxnSpLocks/>
          </p:cNvCxnSpPr>
          <p:nvPr/>
        </p:nvCxnSpPr>
        <p:spPr>
          <a:xfrm flipV="1">
            <a:off x="7077969" y="4987777"/>
            <a:ext cx="2473330" cy="42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58457AAE-F6D1-4A78-9EDB-371311B53B1C}"/>
              </a:ext>
            </a:extLst>
          </p:cNvPr>
          <p:cNvCxnSpPr>
            <a:cxnSpLocks/>
          </p:cNvCxnSpPr>
          <p:nvPr/>
        </p:nvCxnSpPr>
        <p:spPr>
          <a:xfrm>
            <a:off x="4960942" y="2422552"/>
            <a:ext cx="0" cy="7070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DE0A046-F31A-406A-ABB1-AF322379B38C}"/>
              </a:ext>
            </a:extLst>
          </p:cNvPr>
          <p:cNvCxnSpPr>
            <a:cxnSpLocks/>
          </p:cNvCxnSpPr>
          <p:nvPr/>
        </p:nvCxnSpPr>
        <p:spPr>
          <a:xfrm>
            <a:off x="3391270" y="1899821"/>
            <a:ext cx="4051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E39D9B74-E2AE-42EE-B05D-3FEFFDC57AC6}"/>
              </a:ext>
            </a:extLst>
          </p:cNvPr>
          <p:cNvSpPr/>
          <p:nvPr/>
        </p:nvSpPr>
        <p:spPr>
          <a:xfrm>
            <a:off x="3906816" y="4894234"/>
            <a:ext cx="3171153" cy="10136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42165CA-1312-49A0-9609-9E5A72D5F261}"/>
              </a:ext>
            </a:extLst>
          </p:cNvPr>
          <p:cNvSpPr txBox="1"/>
          <p:nvPr/>
        </p:nvSpPr>
        <p:spPr>
          <a:xfrm>
            <a:off x="3955847" y="5046412"/>
            <a:ext cx="3135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/>
              <a:t>Alternate method:</a:t>
            </a:r>
          </a:p>
          <a:p>
            <a:r>
              <a:rPr lang="en-US" sz="1200" dirty="0"/>
              <a:t>Type user’s pin from badge, hit ENTER key,</a:t>
            </a:r>
          </a:p>
          <a:p>
            <a:r>
              <a:rPr lang="en-US" sz="1200" dirty="0"/>
              <a:t>Click on SIGN button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0A5A95C-CB53-47D5-BF2A-BA97FBE886E9}"/>
              </a:ext>
            </a:extLst>
          </p:cNvPr>
          <p:cNvSpPr/>
          <p:nvPr/>
        </p:nvSpPr>
        <p:spPr>
          <a:xfrm>
            <a:off x="3832661" y="1456934"/>
            <a:ext cx="3171153" cy="10136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4D9CFC5-EC0F-489A-B2F6-72C28469666C}"/>
              </a:ext>
            </a:extLst>
          </p:cNvPr>
          <p:cNvCxnSpPr>
            <a:cxnSpLocks/>
          </p:cNvCxnSpPr>
          <p:nvPr/>
        </p:nvCxnSpPr>
        <p:spPr>
          <a:xfrm>
            <a:off x="5086709" y="4283235"/>
            <a:ext cx="0" cy="610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7912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CB2B8CC-642E-4B01-B640-C815D9FD4652}"/>
              </a:ext>
            </a:extLst>
          </p:cNvPr>
          <p:cNvSpPr txBox="1"/>
          <p:nvPr/>
        </p:nvSpPr>
        <p:spPr>
          <a:xfrm>
            <a:off x="702661" y="542163"/>
            <a:ext cx="24356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/>
              <a:t>Walk in Student Purchases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79625F-FB15-4416-9BEC-A843391A2575}"/>
              </a:ext>
            </a:extLst>
          </p:cNvPr>
          <p:cNvSpPr/>
          <p:nvPr/>
        </p:nvSpPr>
        <p:spPr>
          <a:xfrm>
            <a:off x="1121663" y="1377696"/>
            <a:ext cx="1676207" cy="9631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A67CA76-7C6D-4538-B576-CED9CF1D8C94}"/>
              </a:ext>
            </a:extLst>
          </p:cNvPr>
          <p:cNvSpPr txBox="1"/>
          <p:nvPr/>
        </p:nvSpPr>
        <p:spPr>
          <a:xfrm>
            <a:off x="1136853" y="1536115"/>
            <a:ext cx="15169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Top Ribbon:</a:t>
            </a:r>
          </a:p>
          <a:p>
            <a:r>
              <a:rPr lang="en-US" sz="1200" b="1" i="1" dirty="0"/>
              <a:t>Supply Management</a:t>
            </a:r>
          </a:p>
          <a:p>
            <a:endParaRPr lang="en-US" sz="1200" b="1" i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CCAEE7-7544-491F-8FA1-CCB6E222BD5C}"/>
              </a:ext>
            </a:extLst>
          </p:cNvPr>
          <p:cNvSpPr/>
          <p:nvPr/>
        </p:nvSpPr>
        <p:spPr>
          <a:xfrm>
            <a:off x="1121664" y="2837843"/>
            <a:ext cx="1980616" cy="9631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E5CE63F-2E79-498D-A656-415DA69225C1}"/>
              </a:ext>
            </a:extLst>
          </p:cNvPr>
          <p:cNvSpPr txBox="1"/>
          <p:nvPr/>
        </p:nvSpPr>
        <p:spPr>
          <a:xfrm>
            <a:off x="1254287" y="3035202"/>
            <a:ext cx="10454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Blue Side Bar: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DF67827-F6BC-448F-BDFD-5351889B69BA}"/>
              </a:ext>
            </a:extLst>
          </p:cNvPr>
          <p:cNvSpPr txBox="1"/>
          <p:nvPr/>
        </p:nvSpPr>
        <p:spPr>
          <a:xfrm>
            <a:off x="3906816" y="1409940"/>
            <a:ext cx="25268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200" dirty="0"/>
          </a:p>
          <a:p>
            <a:r>
              <a:rPr lang="en-US" sz="1200" dirty="0"/>
              <a:t>Pull items from shelf for delivery </a:t>
            </a:r>
          </a:p>
          <a:p>
            <a:r>
              <a:rPr lang="en-US" sz="1200" dirty="0"/>
              <a:t>Log in on tablet and check battery life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D3DBFD1-2FC7-4C83-88BF-62E7C4B0DC73}"/>
              </a:ext>
            </a:extLst>
          </p:cNvPr>
          <p:cNvSpPr/>
          <p:nvPr/>
        </p:nvSpPr>
        <p:spPr>
          <a:xfrm>
            <a:off x="3861463" y="3129633"/>
            <a:ext cx="3135304" cy="11536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4E3E640-55BF-45C1-B4CA-40FCF161F276}"/>
              </a:ext>
            </a:extLst>
          </p:cNvPr>
          <p:cNvSpPr txBox="1"/>
          <p:nvPr/>
        </p:nvSpPr>
        <p:spPr>
          <a:xfrm>
            <a:off x="3986092" y="3160044"/>
            <a:ext cx="31353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/>
              <a:t>Arrive at Destination:</a:t>
            </a:r>
          </a:p>
          <a:p>
            <a:r>
              <a:rPr lang="en-US" sz="1200" dirty="0"/>
              <a:t>Find Document in transit (Status T)</a:t>
            </a:r>
          </a:p>
          <a:p>
            <a:r>
              <a:rPr lang="en-US" sz="1200" dirty="0"/>
              <a:t>Enter qty received by user and click SUBMIT</a:t>
            </a:r>
          </a:p>
          <a:p>
            <a:r>
              <a:rPr lang="en-US" sz="1200" dirty="0"/>
              <a:t>Scan user’s barcode with tablet</a:t>
            </a:r>
          </a:p>
          <a:p>
            <a:endParaRPr lang="en-US" sz="12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D602F39-B188-4A14-B9FF-21A833090CB3}"/>
              </a:ext>
            </a:extLst>
          </p:cNvPr>
          <p:cNvSpPr/>
          <p:nvPr/>
        </p:nvSpPr>
        <p:spPr>
          <a:xfrm>
            <a:off x="9581544" y="4090041"/>
            <a:ext cx="1767840" cy="8977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9457ACD-6A5C-4DD0-B997-12F2C3D83C2E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1959767" y="2340864"/>
            <a:ext cx="0" cy="4969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38C08DE-28B9-481D-8622-52A563F59078}"/>
              </a:ext>
            </a:extLst>
          </p:cNvPr>
          <p:cNvCxnSpPr>
            <a:cxnSpLocks/>
          </p:cNvCxnSpPr>
          <p:nvPr/>
        </p:nvCxnSpPr>
        <p:spPr>
          <a:xfrm>
            <a:off x="3391270" y="1899821"/>
            <a:ext cx="0" cy="14196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CAD4881-1522-4F83-877E-9956B2DF82B4}"/>
              </a:ext>
            </a:extLst>
          </p:cNvPr>
          <p:cNvCxnSpPr>
            <a:cxnSpLocks/>
            <a:stCxn id="9" idx="3"/>
          </p:cNvCxnSpPr>
          <p:nvPr/>
        </p:nvCxnSpPr>
        <p:spPr>
          <a:xfrm>
            <a:off x="3102280" y="3319427"/>
            <a:ext cx="2889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2418215-C4D3-4E7F-8CAA-30424C283AD4}"/>
              </a:ext>
            </a:extLst>
          </p:cNvPr>
          <p:cNvCxnSpPr>
            <a:cxnSpLocks/>
          </p:cNvCxnSpPr>
          <p:nvPr/>
        </p:nvCxnSpPr>
        <p:spPr>
          <a:xfrm>
            <a:off x="3906817" y="576069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B14BD2A-55BD-4B8E-B4D9-65CE20581706}"/>
              </a:ext>
            </a:extLst>
          </p:cNvPr>
          <p:cNvCxnSpPr/>
          <p:nvPr/>
        </p:nvCxnSpPr>
        <p:spPr>
          <a:xfrm>
            <a:off x="9095232" y="34290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0CBFF55-0FE5-4AF7-A9F4-475B18E34C2C}"/>
              </a:ext>
            </a:extLst>
          </p:cNvPr>
          <p:cNvCxnSpPr>
            <a:cxnSpLocks/>
          </p:cNvCxnSpPr>
          <p:nvPr/>
        </p:nvCxnSpPr>
        <p:spPr>
          <a:xfrm flipH="1" flipV="1">
            <a:off x="6996768" y="3496867"/>
            <a:ext cx="2554531" cy="5931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E5D4D1EE-142A-447F-ADB0-3BFBE39A9CCB}"/>
              </a:ext>
            </a:extLst>
          </p:cNvPr>
          <p:cNvCxnSpPr>
            <a:cxnSpLocks/>
          </p:cNvCxnSpPr>
          <p:nvPr/>
        </p:nvCxnSpPr>
        <p:spPr>
          <a:xfrm flipV="1">
            <a:off x="7077969" y="4987777"/>
            <a:ext cx="2473330" cy="42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58457AAE-F6D1-4A78-9EDB-371311B53B1C}"/>
              </a:ext>
            </a:extLst>
          </p:cNvPr>
          <p:cNvCxnSpPr>
            <a:cxnSpLocks/>
          </p:cNvCxnSpPr>
          <p:nvPr/>
        </p:nvCxnSpPr>
        <p:spPr>
          <a:xfrm>
            <a:off x="4960942" y="2422552"/>
            <a:ext cx="0" cy="7070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DE0A046-F31A-406A-ABB1-AF322379B38C}"/>
              </a:ext>
            </a:extLst>
          </p:cNvPr>
          <p:cNvCxnSpPr>
            <a:cxnSpLocks/>
          </p:cNvCxnSpPr>
          <p:nvPr/>
        </p:nvCxnSpPr>
        <p:spPr>
          <a:xfrm>
            <a:off x="3391270" y="1899821"/>
            <a:ext cx="4051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E39D9B74-E2AE-42EE-B05D-3FEFFDC57AC6}"/>
              </a:ext>
            </a:extLst>
          </p:cNvPr>
          <p:cNvSpPr/>
          <p:nvPr/>
        </p:nvSpPr>
        <p:spPr>
          <a:xfrm>
            <a:off x="3906816" y="4894234"/>
            <a:ext cx="3171153" cy="10136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42165CA-1312-49A0-9609-9E5A72D5F261}"/>
              </a:ext>
            </a:extLst>
          </p:cNvPr>
          <p:cNvSpPr txBox="1"/>
          <p:nvPr/>
        </p:nvSpPr>
        <p:spPr>
          <a:xfrm>
            <a:off x="3955847" y="5046412"/>
            <a:ext cx="3135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/>
              <a:t>Alternate method:</a:t>
            </a:r>
          </a:p>
          <a:p>
            <a:r>
              <a:rPr lang="en-US" sz="1200" dirty="0"/>
              <a:t>Type user’s pin from badge, hit ENTER key,</a:t>
            </a:r>
          </a:p>
          <a:p>
            <a:r>
              <a:rPr lang="en-US" sz="1200" dirty="0"/>
              <a:t>Click on SIGN button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0A5A95C-CB53-47D5-BF2A-BA97FBE886E9}"/>
              </a:ext>
            </a:extLst>
          </p:cNvPr>
          <p:cNvSpPr/>
          <p:nvPr/>
        </p:nvSpPr>
        <p:spPr>
          <a:xfrm>
            <a:off x="3832661" y="1456934"/>
            <a:ext cx="3171153" cy="10136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4D9CFC5-EC0F-489A-B2F6-72C28469666C}"/>
              </a:ext>
            </a:extLst>
          </p:cNvPr>
          <p:cNvCxnSpPr>
            <a:cxnSpLocks/>
          </p:cNvCxnSpPr>
          <p:nvPr/>
        </p:nvCxnSpPr>
        <p:spPr>
          <a:xfrm>
            <a:off x="5086709" y="4283235"/>
            <a:ext cx="0" cy="610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5660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CB2B8CC-642E-4B01-B640-C815D9FD4652}"/>
              </a:ext>
            </a:extLst>
          </p:cNvPr>
          <p:cNvSpPr txBox="1"/>
          <p:nvPr/>
        </p:nvSpPr>
        <p:spPr>
          <a:xfrm>
            <a:off x="702661" y="542163"/>
            <a:ext cx="17257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/>
              <a:t>Physical Inventory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79625F-FB15-4416-9BEC-A843391A2575}"/>
              </a:ext>
            </a:extLst>
          </p:cNvPr>
          <p:cNvSpPr/>
          <p:nvPr/>
        </p:nvSpPr>
        <p:spPr>
          <a:xfrm>
            <a:off x="1121663" y="1377696"/>
            <a:ext cx="1676207" cy="9631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A67CA76-7C6D-4538-B576-CED9CF1D8C94}"/>
              </a:ext>
            </a:extLst>
          </p:cNvPr>
          <p:cNvSpPr txBox="1"/>
          <p:nvPr/>
        </p:nvSpPr>
        <p:spPr>
          <a:xfrm>
            <a:off x="1136853" y="1536115"/>
            <a:ext cx="15169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Top Ribbon:</a:t>
            </a:r>
          </a:p>
          <a:p>
            <a:r>
              <a:rPr lang="en-US" sz="1200" b="1" i="1" dirty="0"/>
              <a:t>Supply Management</a:t>
            </a:r>
          </a:p>
          <a:p>
            <a:endParaRPr lang="en-US" sz="1200" b="1" i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CCAEE7-7544-491F-8FA1-CCB6E222BD5C}"/>
              </a:ext>
            </a:extLst>
          </p:cNvPr>
          <p:cNvSpPr/>
          <p:nvPr/>
        </p:nvSpPr>
        <p:spPr>
          <a:xfrm>
            <a:off x="1121664" y="2837843"/>
            <a:ext cx="1980616" cy="9631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E5CE63F-2E79-498D-A656-415DA69225C1}"/>
              </a:ext>
            </a:extLst>
          </p:cNvPr>
          <p:cNvSpPr txBox="1"/>
          <p:nvPr/>
        </p:nvSpPr>
        <p:spPr>
          <a:xfrm>
            <a:off x="1254287" y="3035202"/>
            <a:ext cx="10454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Blue Side Bar: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DF67827-F6BC-448F-BDFD-5351889B69BA}"/>
              </a:ext>
            </a:extLst>
          </p:cNvPr>
          <p:cNvSpPr txBox="1"/>
          <p:nvPr/>
        </p:nvSpPr>
        <p:spPr>
          <a:xfrm>
            <a:off x="3906816" y="1409940"/>
            <a:ext cx="25268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200" dirty="0"/>
          </a:p>
          <a:p>
            <a:r>
              <a:rPr lang="en-US" sz="1200" dirty="0"/>
              <a:t>Pull items from shelf for delivery </a:t>
            </a:r>
          </a:p>
          <a:p>
            <a:r>
              <a:rPr lang="en-US" sz="1200" dirty="0"/>
              <a:t>Log in on tablet and check battery life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D3DBFD1-2FC7-4C83-88BF-62E7C4B0DC73}"/>
              </a:ext>
            </a:extLst>
          </p:cNvPr>
          <p:cNvSpPr/>
          <p:nvPr/>
        </p:nvSpPr>
        <p:spPr>
          <a:xfrm>
            <a:off x="3861463" y="3129633"/>
            <a:ext cx="3135304" cy="11536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4E3E640-55BF-45C1-B4CA-40FCF161F276}"/>
              </a:ext>
            </a:extLst>
          </p:cNvPr>
          <p:cNvSpPr txBox="1"/>
          <p:nvPr/>
        </p:nvSpPr>
        <p:spPr>
          <a:xfrm>
            <a:off x="3986092" y="3160044"/>
            <a:ext cx="31353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/>
              <a:t>Arrive at Destination:</a:t>
            </a:r>
          </a:p>
          <a:p>
            <a:r>
              <a:rPr lang="en-US" sz="1200" dirty="0"/>
              <a:t>Find Document in transit (Status T)</a:t>
            </a:r>
          </a:p>
          <a:p>
            <a:r>
              <a:rPr lang="en-US" sz="1200" dirty="0"/>
              <a:t>Enter qty received by user and click SUBMIT</a:t>
            </a:r>
          </a:p>
          <a:p>
            <a:r>
              <a:rPr lang="en-US" sz="1200" dirty="0"/>
              <a:t>Scan user’s barcode with tablet</a:t>
            </a:r>
          </a:p>
          <a:p>
            <a:endParaRPr lang="en-US" sz="12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D602F39-B188-4A14-B9FF-21A833090CB3}"/>
              </a:ext>
            </a:extLst>
          </p:cNvPr>
          <p:cNvSpPr/>
          <p:nvPr/>
        </p:nvSpPr>
        <p:spPr>
          <a:xfrm>
            <a:off x="9581544" y="4090041"/>
            <a:ext cx="1767840" cy="8977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9457ACD-6A5C-4DD0-B997-12F2C3D83C2E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1959767" y="2340864"/>
            <a:ext cx="0" cy="4969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38C08DE-28B9-481D-8622-52A563F59078}"/>
              </a:ext>
            </a:extLst>
          </p:cNvPr>
          <p:cNvCxnSpPr>
            <a:cxnSpLocks/>
          </p:cNvCxnSpPr>
          <p:nvPr/>
        </p:nvCxnSpPr>
        <p:spPr>
          <a:xfrm>
            <a:off x="3391270" y="1899821"/>
            <a:ext cx="0" cy="14196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CAD4881-1522-4F83-877E-9956B2DF82B4}"/>
              </a:ext>
            </a:extLst>
          </p:cNvPr>
          <p:cNvCxnSpPr>
            <a:cxnSpLocks/>
            <a:stCxn id="9" idx="3"/>
          </p:cNvCxnSpPr>
          <p:nvPr/>
        </p:nvCxnSpPr>
        <p:spPr>
          <a:xfrm>
            <a:off x="3102280" y="3319427"/>
            <a:ext cx="2889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2418215-C4D3-4E7F-8CAA-30424C283AD4}"/>
              </a:ext>
            </a:extLst>
          </p:cNvPr>
          <p:cNvCxnSpPr>
            <a:cxnSpLocks/>
          </p:cNvCxnSpPr>
          <p:nvPr/>
        </p:nvCxnSpPr>
        <p:spPr>
          <a:xfrm>
            <a:off x="3906817" y="576069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B14BD2A-55BD-4B8E-B4D9-65CE20581706}"/>
              </a:ext>
            </a:extLst>
          </p:cNvPr>
          <p:cNvCxnSpPr/>
          <p:nvPr/>
        </p:nvCxnSpPr>
        <p:spPr>
          <a:xfrm>
            <a:off x="9095232" y="34290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0CBFF55-0FE5-4AF7-A9F4-475B18E34C2C}"/>
              </a:ext>
            </a:extLst>
          </p:cNvPr>
          <p:cNvCxnSpPr>
            <a:cxnSpLocks/>
          </p:cNvCxnSpPr>
          <p:nvPr/>
        </p:nvCxnSpPr>
        <p:spPr>
          <a:xfrm flipH="1" flipV="1">
            <a:off x="6996768" y="3496867"/>
            <a:ext cx="2554531" cy="5931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E5D4D1EE-142A-447F-ADB0-3BFBE39A9CCB}"/>
              </a:ext>
            </a:extLst>
          </p:cNvPr>
          <p:cNvCxnSpPr>
            <a:cxnSpLocks/>
          </p:cNvCxnSpPr>
          <p:nvPr/>
        </p:nvCxnSpPr>
        <p:spPr>
          <a:xfrm flipV="1">
            <a:off x="7077969" y="4987777"/>
            <a:ext cx="2473330" cy="42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58457AAE-F6D1-4A78-9EDB-371311B53B1C}"/>
              </a:ext>
            </a:extLst>
          </p:cNvPr>
          <p:cNvCxnSpPr>
            <a:cxnSpLocks/>
          </p:cNvCxnSpPr>
          <p:nvPr/>
        </p:nvCxnSpPr>
        <p:spPr>
          <a:xfrm>
            <a:off x="4960942" y="2422552"/>
            <a:ext cx="0" cy="7070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DE0A046-F31A-406A-ABB1-AF322379B38C}"/>
              </a:ext>
            </a:extLst>
          </p:cNvPr>
          <p:cNvCxnSpPr>
            <a:cxnSpLocks/>
          </p:cNvCxnSpPr>
          <p:nvPr/>
        </p:nvCxnSpPr>
        <p:spPr>
          <a:xfrm>
            <a:off x="3391270" y="1899821"/>
            <a:ext cx="4051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E39D9B74-E2AE-42EE-B05D-3FEFFDC57AC6}"/>
              </a:ext>
            </a:extLst>
          </p:cNvPr>
          <p:cNvSpPr/>
          <p:nvPr/>
        </p:nvSpPr>
        <p:spPr>
          <a:xfrm>
            <a:off x="3906816" y="4894234"/>
            <a:ext cx="3171153" cy="10136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42165CA-1312-49A0-9609-9E5A72D5F261}"/>
              </a:ext>
            </a:extLst>
          </p:cNvPr>
          <p:cNvSpPr txBox="1"/>
          <p:nvPr/>
        </p:nvSpPr>
        <p:spPr>
          <a:xfrm>
            <a:off x="3955847" y="5046412"/>
            <a:ext cx="3135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/>
              <a:t>Alternate method:</a:t>
            </a:r>
          </a:p>
          <a:p>
            <a:r>
              <a:rPr lang="en-US" sz="1200" dirty="0"/>
              <a:t>Type user’s pin from badge, hit ENTER key,</a:t>
            </a:r>
          </a:p>
          <a:p>
            <a:r>
              <a:rPr lang="en-US" sz="1200" dirty="0"/>
              <a:t>Click on SIGN button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0A5A95C-CB53-47D5-BF2A-BA97FBE886E9}"/>
              </a:ext>
            </a:extLst>
          </p:cNvPr>
          <p:cNvSpPr/>
          <p:nvPr/>
        </p:nvSpPr>
        <p:spPr>
          <a:xfrm>
            <a:off x="3832661" y="1456934"/>
            <a:ext cx="3171153" cy="10136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4D9CFC5-EC0F-489A-B2F6-72C28469666C}"/>
              </a:ext>
            </a:extLst>
          </p:cNvPr>
          <p:cNvCxnSpPr>
            <a:cxnSpLocks/>
          </p:cNvCxnSpPr>
          <p:nvPr/>
        </p:nvCxnSpPr>
        <p:spPr>
          <a:xfrm>
            <a:off x="5086709" y="4283235"/>
            <a:ext cx="0" cy="610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53065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CB2B8CC-642E-4B01-B640-C815D9FD4652}"/>
              </a:ext>
            </a:extLst>
          </p:cNvPr>
          <p:cNvSpPr txBox="1"/>
          <p:nvPr/>
        </p:nvSpPr>
        <p:spPr>
          <a:xfrm>
            <a:off x="702661" y="542163"/>
            <a:ext cx="17257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/>
              <a:t>Physical Inventory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79625F-FB15-4416-9BEC-A843391A2575}"/>
              </a:ext>
            </a:extLst>
          </p:cNvPr>
          <p:cNvSpPr/>
          <p:nvPr/>
        </p:nvSpPr>
        <p:spPr>
          <a:xfrm>
            <a:off x="1121663" y="1377696"/>
            <a:ext cx="1676207" cy="9631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A67CA76-7C6D-4538-B576-CED9CF1D8C94}"/>
              </a:ext>
            </a:extLst>
          </p:cNvPr>
          <p:cNvSpPr txBox="1"/>
          <p:nvPr/>
        </p:nvSpPr>
        <p:spPr>
          <a:xfrm>
            <a:off x="1136853" y="1536115"/>
            <a:ext cx="15169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Top Ribbon:</a:t>
            </a:r>
          </a:p>
          <a:p>
            <a:r>
              <a:rPr lang="en-US" sz="1200" b="1" i="1" dirty="0"/>
              <a:t>Supply Management</a:t>
            </a:r>
          </a:p>
          <a:p>
            <a:endParaRPr lang="en-US" sz="1200" b="1" i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CCAEE7-7544-491F-8FA1-CCB6E222BD5C}"/>
              </a:ext>
            </a:extLst>
          </p:cNvPr>
          <p:cNvSpPr/>
          <p:nvPr/>
        </p:nvSpPr>
        <p:spPr>
          <a:xfrm>
            <a:off x="1121664" y="2837843"/>
            <a:ext cx="1980616" cy="9631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E5CE63F-2E79-498D-A656-415DA69225C1}"/>
              </a:ext>
            </a:extLst>
          </p:cNvPr>
          <p:cNvSpPr txBox="1"/>
          <p:nvPr/>
        </p:nvSpPr>
        <p:spPr>
          <a:xfrm>
            <a:off x="1254287" y="3035202"/>
            <a:ext cx="10454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Blue Side Bar: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DF67827-F6BC-448F-BDFD-5351889B69BA}"/>
              </a:ext>
            </a:extLst>
          </p:cNvPr>
          <p:cNvSpPr txBox="1"/>
          <p:nvPr/>
        </p:nvSpPr>
        <p:spPr>
          <a:xfrm>
            <a:off x="3906816" y="1409940"/>
            <a:ext cx="25268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200" dirty="0"/>
          </a:p>
          <a:p>
            <a:r>
              <a:rPr lang="en-US" sz="1200" dirty="0"/>
              <a:t>Pull items from shelf for delivery </a:t>
            </a:r>
          </a:p>
          <a:p>
            <a:r>
              <a:rPr lang="en-US" sz="1200" dirty="0"/>
              <a:t>Log in on tablet and check battery life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D3DBFD1-2FC7-4C83-88BF-62E7C4B0DC73}"/>
              </a:ext>
            </a:extLst>
          </p:cNvPr>
          <p:cNvSpPr/>
          <p:nvPr/>
        </p:nvSpPr>
        <p:spPr>
          <a:xfrm>
            <a:off x="3861463" y="3129633"/>
            <a:ext cx="3135304" cy="11536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4E3E640-55BF-45C1-B4CA-40FCF161F276}"/>
              </a:ext>
            </a:extLst>
          </p:cNvPr>
          <p:cNvSpPr txBox="1"/>
          <p:nvPr/>
        </p:nvSpPr>
        <p:spPr>
          <a:xfrm>
            <a:off x="3986092" y="3160044"/>
            <a:ext cx="31353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/>
              <a:t>Arrive at Destination:</a:t>
            </a:r>
          </a:p>
          <a:p>
            <a:r>
              <a:rPr lang="en-US" sz="1200" dirty="0"/>
              <a:t>Find Document in transit (Status T)</a:t>
            </a:r>
          </a:p>
          <a:p>
            <a:r>
              <a:rPr lang="en-US" sz="1200" dirty="0"/>
              <a:t>Enter qty received by user and click SUBMIT</a:t>
            </a:r>
          </a:p>
          <a:p>
            <a:r>
              <a:rPr lang="en-US" sz="1200" dirty="0"/>
              <a:t>Scan user’s barcode with tablet</a:t>
            </a:r>
          </a:p>
          <a:p>
            <a:endParaRPr lang="en-US" sz="12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D602F39-B188-4A14-B9FF-21A833090CB3}"/>
              </a:ext>
            </a:extLst>
          </p:cNvPr>
          <p:cNvSpPr/>
          <p:nvPr/>
        </p:nvSpPr>
        <p:spPr>
          <a:xfrm>
            <a:off x="9581544" y="4090041"/>
            <a:ext cx="1767840" cy="8977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9457ACD-6A5C-4DD0-B997-12F2C3D83C2E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1959767" y="2340864"/>
            <a:ext cx="0" cy="4969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38C08DE-28B9-481D-8622-52A563F59078}"/>
              </a:ext>
            </a:extLst>
          </p:cNvPr>
          <p:cNvCxnSpPr>
            <a:cxnSpLocks/>
          </p:cNvCxnSpPr>
          <p:nvPr/>
        </p:nvCxnSpPr>
        <p:spPr>
          <a:xfrm>
            <a:off x="3391270" y="1899821"/>
            <a:ext cx="0" cy="14196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CAD4881-1522-4F83-877E-9956B2DF82B4}"/>
              </a:ext>
            </a:extLst>
          </p:cNvPr>
          <p:cNvCxnSpPr>
            <a:cxnSpLocks/>
            <a:stCxn id="9" idx="3"/>
          </p:cNvCxnSpPr>
          <p:nvPr/>
        </p:nvCxnSpPr>
        <p:spPr>
          <a:xfrm>
            <a:off x="3102280" y="3319427"/>
            <a:ext cx="2889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2418215-C4D3-4E7F-8CAA-30424C283AD4}"/>
              </a:ext>
            </a:extLst>
          </p:cNvPr>
          <p:cNvCxnSpPr>
            <a:cxnSpLocks/>
          </p:cNvCxnSpPr>
          <p:nvPr/>
        </p:nvCxnSpPr>
        <p:spPr>
          <a:xfrm>
            <a:off x="3906817" y="576069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B14BD2A-55BD-4B8E-B4D9-65CE20581706}"/>
              </a:ext>
            </a:extLst>
          </p:cNvPr>
          <p:cNvCxnSpPr/>
          <p:nvPr/>
        </p:nvCxnSpPr>
        <p:spPr>
          <a:xfrm>
            <a:off x="9095232" y="34290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0CBFF55-0FE5-4AF7-A9F4-475B18E34C2C}"/>
              </a:ext>
            </a:extLst>
          </p:cNvPr>
          <p:cNvCxnSpPr>
            <a:cxnSpLocks/>
          </p:cNvCxnSpPr>
          <p:nvPr/>
        </p:nvCxnSpPr>
        <p:spPr>
          <a:xfrm flipH="1" flipV="1">
            <a:off x="6996768" y="3496867"/>
            <a:ext cx="2554531" cy="5931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E5D4D1EE-142A-447F-ADB0-3BFBE39A9CCB}"/>
              </a:ext>
            </a:extLst>
          </p:cNvPr>
          <p:cNvCxnSpPr>
            <a:cxnSpLocks/>
          </p:cNvCxnSpPr>
          <p:nvPr/>
        </p:nvCxnSpPr>
        <p:spPr>
          <a:xfrm flipV="1">
            <a:off x="7077969" y="4987777"/>
            <a:ext cx="2473330" cy="42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58457AAE-F6D1-4A78-9EDB-371311B53B1C}"/>
              </a:ext>
            </a:extLst>
          </p:cNvPr>
          <p:cNvCxnSpPr>
            <a:cxnSpLocks/>
          </p:cNvCxnSpPr>
          <p:nvPr/>
        </p:nvCxnSpPr>
        <p:spPr>
          <a:xfrm>
            <a:off x="4960942" y="2422552"/>
            <a:ext cx="0" cy="7070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DE0A046-F31A-406A-ABB1-AF322379B38C}"/>
              </a:ext>
            </a:extLst>
          </p:cNvPr>
          <p:cNvCxnSpPr>
            <a:cxnSpLocks/>
          </p:cNvCxnSpPr>
          <p:nvPr/>
        </p:nvCxnSpPr>
        <p:spPr>
          <a:xfrm>
            <a:off x="3391270" y="1899821"/>
            <a:ext cx="4051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E39D9B74-E2AE-42EE-B05D-3FEFFDC57AC6}"/>
              </a:ext>
            </a:extLst>
          </p:cNvPr>
          <p:cNvSpPr/>
          <p:nvPr/>
        </p:nvSpPr>
        <p:spPr>
          <a:xfrm>
            <a:off x="3906816" y="4894234"/>
            <a:ext cx="3171153" cy="10136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42165CA-1312-49A0-9609-9E5A72D5F261}"/>
              </a:ext>
            </a:extLst>
          </p:cNvPr>
          <p:cNvSpPr txBox="1"/>
          <p:nvPr/>
        </p:nvSpPr>
        <p:spPr>
          <a:xfrm>
            <a:off x="3955847" y="5046412"/>
            <a:ext cx="3135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/>
              <a:t>Alternate method:</a:t>
            </a:r>
          </a:p>
          <a:p>
            <a:r>
              <a:rPr lang="en-US" sz="1200" dirty="0"/>
              <a:t>Type user’s pin from badge, hit ENTER key,</a:t>
            </a:r>
          </a:p>
          <a:p>
            <a:r>
              <a:rPr lang="en-US" sz="1200" dirty="0"/>
              <a:t>Click on SIGN button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0A5A95C-CB53-47D5-BF2A-BA97FBE886E9}"/>
              </a:ext>
            </a:extLst>
          </p:cNvPr>
          <p:cNvSpPr/>
          <p:nvPr/>
        </p:nvSpPr>
        <p:spPr>
          <a:xfrm>
            <a:off x="3832661" y="1456934"/>
            <a:ext cx="3171153" cy="10136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4D9CFC5-EC0F-489A-B2F6-72C28469666C}"/>
              </a:ext>
            </a:extLst>
          </p:cNvPr>
          <p:cNvCxnSpPr>
            <a:cxnSpLocks/>
          </p:cNvCxnSpPr>
          <p:nvPr/>
        </p:nvCxnSpPr>
        <p:spPr>
          <a:xfrm>
            <a:off x="5086709" y="4283235"/>
            <a:ext cx="0" cy="610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0872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FEF37-83BB-4798-AFF0-86FBDF475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of Contents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C2D4A1-6443-4617-9A3F-22F59DB62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455939"/>
            <a:ext cx="10515600" cy="4829452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b="1" i="1" dirty="0"/>
              <a:t>Log in Process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i="1" dirty="0"/>
              <a:t>Order Fulfillment Process Overview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i="1" dirty="0"/>
              <a:t>Order Items Using the Shopping Cart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i="1" dirty="0"/>
              <a:t>ADD a New Item to the System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i="1" dirty="0"/>
              <a:t>UPDATE Existing Item Information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i="1" dirty="0"/>
              <a:t>Requisitions: Filling and Delivering from General Stores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i="1" dirty="0"/>
              <a:t>Suggested Reorder List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i="1" dirty="0"/>
              <a:t>Receiving Items into General Stores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i="1" dirty="0"/>
              <a:t>Receiving Items by User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i="1" dirty="0"/>
              <a:t>Inventory Adjustments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i="1" dirty="0"/>
              <a:t>Returns and Exchanges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i="1" dirty="0"/>
              <a:t>Walk in Purchases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i="1" dirty="0"/>
              <a:t>Physical Inventory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i="1" dirty="0"/>
              <a:t>Common System Abbreviations and Terms</a:t>
            </a:r>
          </a:p>
          <a:p>
            <a:endParaRPr lang="en-US" sz="1600" dirty="0"/>
          </a:p>
          <a:p>
            <a:endParaRPr lang="en-US" b="1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7019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7ECC32-64B5-41B1-ACDB-3A09423763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703961"/>
            <a:ext cx="10817352" cy="3567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i="1" dirty="0"/>
              <a:t>Common System Abbreviations and Terms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CC91C98-A042-42BE-9880-50B584151A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3103" y="1294574"/>
            <a:ext cx="9171507" cy="4268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586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6">
            <a:extLst>
              <a:ext uri="{FF2B5EF4-FFF2-40B4-BE49-F238E27FC236}">
                <a16:creationId xmlns:a16="http://schemas.microsoft.com/office/drawing/2014/main" id="{4DBC1DC7-4700-444B-BBDC-B7C7661F5F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273" y="67718"/>
            <a:ext cx="11273365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Click on the online catalog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9" name="Picture 15">
            <a:extLst>
              <a:ext uri="{FF2B5EF4-FFF2-40B4-BE49-F238E27FC236}">
                <a16:creationId xmlns:a16="http://schemas.microsoft.com/office/drawing/2014/main" id="{0F98FAC4-DFFD-434C-9259-83FF3A2DA3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026366"/>
            <a:ext cx="10198359" cy="5262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7">
            <a:extLst>
              <a:ext uri="{FF2B5EF4-FFF2-40B4-BE49-F238E27FC236}">
                <a16:creationId xmlns:a16="http://schemas.microsoft.com/office/drawing/2014/main" id="{61F6D022-152C-4515-98CB-7235D5C6E5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2727325"/>
            <a:ext cx="2091971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724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6CC03709-7CB1-4FF9-9DE7-C941F1A228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928"/>
            <a:ext cx="11924522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Click on the online catalog it takes you to the below log in screen. Sign in using your NetID and password and click login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49" name="Picture 1">
            <a:extLst>
              <a:ext uri="{FF2B5EF4-FFF2-40B4-BE49-F238E27FC236}">
                <a16:creationId xmlns:a16="http://schemas.microsoft.com/office/drawing/2014/main" id="{00C721BA-9226-409A-BB28-9652487D69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5042"/>
            <a:ext cx="11327363" cy="5536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E05D92C1-4A8F-4671-BB83-97980A1F35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38500"/>
            <a:ext cx="2377152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818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AD63EEBF-ECE2-4466-8074-130E066618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-79176"/>
            <a:ext cx="11756571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Click on LOGIN it takes you to the below where you select, "Send Me a Push".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3" name="Picture 1">
            <a:extLst>
              <a:ext uri="{FF2B5EF4-FFF2-40B4-BE49-F238E27FC236}">
                <a16:creationId xmlns:a16="http://schemas.microsoft.com/office/drawing/2014/main" id="{C29881AD-4FE5-49FF-964E-A366CA81F9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826864"/>
            <a:ext cx="11756571" cy="5836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4F232584-97E3-4DCB-BDDE-BF4F8FEC1B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3154363"/>
            <a:ext cx="2411604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187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11227566-49A4-48C8-ABF4-A0CBD5723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8701"/>
            <a:ext cx="1175657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Receive the Push Notification on your phone. Accept it and it takes you to the below screen.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097" name="Picture 1">
            <a:extLst>
              <a:ext uri="{FF2B5EF4-FFF2-40B4-BE49-F238E27FC236}">
                <a16:creationId xmlns:a16="http://schemas.microsoft.com/office/drawing/2014/main" id="{6AF2CDD6-3F79-4F8A-8275-97F1C86709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75174"/>
            <a:ext cx="12047974" cy="487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1690D374-63DD-4205-8398-A9CD3F81BD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714" y="6262300"/>
            <a:ext cx="1175657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4"/>
              </a:rPr>
              <a:t>https://avaems.atiwebapp.com/SecureUTHSC/index.aspx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864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72B6AAE-A1E0-4595-8133-0E095BC62B58}"/>
              </a:ext>
            </a:extLst>
          </p:cNvPr>
          <p:cNvSpPr/>
          <p:nvPr/>
        </p:nvSpPr>
        <p:spPr>
          <a:xfrm>
            <a:off x="813004" y="795420"/>
            <a:ext cx="925032" cy="5103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End User creates Shopping Cart</a:t>
            </a:r>
          </a:p>
        </p:txBody>
      </p:sp>
      <p:sp>
        <p:nvSpPr>
          <p:cNvPr id="5" name="Flowchart: Decision 4">
            <a:extLst>
              <a:ext uri="{FF2B5EF4-FFF2-40B4-BE49-F238E27FC236}">
                <a16:creationId xmlns:a16="http://schemas.microsoft.com/office/drawing/2014/main" id="{1F987EE3-3138-474B-8F86-7F000B1D5AD6}"/>
              </a:ext>
            </a:extLst>
          </p:cNvPr>
          <p:cNvSpPr/>
          <p:nvPr/>
        </p:nvSpPr>
        <p:spPr>
          <a:xfrm>
            <a:off x="2074454" y="744278"/>
            <a:ext cx="1193531" cy="612648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Stocked Item?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36A1DA-C92C-4FCF-99B2-66939CF5C994}"/>
              </a:ext>
            </a:extLst>
          </p:cNvPr>
          <p:cNvSpPr/>
          <p:nvPr/>
        </p:nvSpPr>
        <p:spPr>
          <a:xfrm>
            <a:off x="3598699" y="722562"/>
            <a:ext cx="925032" cy="6560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Open Purchase Request Created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780029-C441-4FC4-9371-C9F9F01610E8}"/>
              </a:ext>
            </a:extLst>
          </p:cNvPr>
          <p:cNvSpPr/>
          <p:nvPr/>
        </p:nvSpPr>
        <p:spPr>
          <a:xfrm>
            <a:off x="4854445" y="737275"/>
            <a:ext cx="925032" cy="6049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Unprocessed Purchase Request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3F4BD8E-C8A9-446E-8E5A-FC85B8D29A53}"/>
              </a:ext>
            </a:extLst>
          </p:cNvPr>
          <p:cNvSpPr/>
          <p:nvPr/>
        </p:nvSpPr>
        <p:spPr>
          <a:xfrm>
            <a:off x="6064280" y="744277"/>
            <a:ext cx="925032" cy="5979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Appears on Suggested Order List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5E78E97-CE98-4B15-90F1-8724029319B7}"/>
              </a:ext>
            </a:extLst>
          </p:cNvPr>
          <p:cNvSpPr/>
          <p:nvPr/>
        </p:nvSpPr>
        <p:spPr>
          <a:xfrm>
            <a:off x="2208703" y="1574858"/>
            <a:ext cx="913209" cy="5615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Open Requisition Created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7A40522-75DB-40B6-BB60-8688DB8B6A2C}"/>
              </a:ext>
            </a:extLst>
          </p:cNvPr>
          <p:cNvSpPr/>
          <p:nvPr/>
        </p:nvSpPr>
        <p:spPr>
          <a:xfrm>
            <a:off x="10488908" y="3046152"/>
            <a:ext cx="1121565" cy="74447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Purchase Order is Closed when all lines received</a:t>
            </a:r>
          </a:p>
        </p:txBody>
      </p:sp>
      <p:sp>
        <p:nvSpPr>
          <p:cNvPr id="11" name="Flowchart: Decision 10">
            <a:extLst>
              <a:ext uri="{FF2B5EF4-FFF2-40B4-BE49-F238E27FC236}">
                <a16:creationId xmlns:a16="http://schemas.microsoft.com/office/drawing/2014/main" id="{478DA4FA-D1DA-46FD-856E-773D223E7BEF}"/>
              </a:ext>
            </a:extLst>
          </p:cNvPr>
          <p:cNvSpPr/>
          <p:nvPr/>
        </p:nvSpPr>
        <p:spPr>
          <a:xfrm>
            <a:off x="2062630" y="3133731"/>
            <a:ext cx="1193531" cy="612648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Fillable Lines?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A77D5D5-351F-4926-A34C-6AB71F205E9E}"/>
              </a:ext>
            </a:extLst>
          </p:cNvPr>
          <p:cNvSpPr/>
          <p:nvPr/>
        </p:nvSpPr>
        <p:spPr>
          <a:xfrm>
            <a:off x="3536185" y="3184874"/>
            <a:ext cx="925032" cy="5103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Unfillable Items on SOL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94D9FF-7E1D-419B-9EB8-CCC86D5E132F}"/>
              </a:ext>
            </a:extLst>
          </p:cNvPr>
          <p:cNvSpPr/>
          <p:nvPr/>
        </p:nvSpPr>
        <p:spPr>
          <a:xfrm>
            <a:off x="4854445" y="3173818"/>
            <a:ext cx="925032" cy="5103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List downloaded and edited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8B6AFF-7DE9-49AA-8897-0E1F1B3D50F6}"/>
              </a:ext>
            </a:extLst>
          </p:cNvPr>
          <p:cNvSpPr/>
          <p:nvPr/>
        </p:nvSpPr>
        <p:spPr>
          <a:xfrm>
            <a:off x="6172705" y="3122675"/>
            <a:ext cx="925032" cy="612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Orders Placed with Vendors/UT </a:t>
            </a:r>
            <a:r>
              <a:rPr lang="en-US" sz="1000" dirty="0" err="1">
                <a:solidFill>
                  <a:schemeClr val="tx1"/>
                </a:solidFill>
              </a:rPr>
              <a:t>Mktplace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0A19264-BC44-4967-B5DE-DA3E94189F69}"/>
              </a:ext>
            </a:extLst>
          </p:cNvPr>
          <p:cNvSpPr/>
          <p:nvPr/>
        </p:nvSpPr>
        <p:spPr>
          <a:xfrm>
            <a:off x="7490965" y="3056762"/>
            <a:ext cx="925032" cy="74447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View/Print from Purchase Document List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94AA280-8F2E-47C3-9B98-B218FDE1401D}"/>
              </a:ext>
            </a:extLst>
          </p:cNvPr>
          <p:cNvSpPr/>
          <p:nvPr/>
        </p:nvSpPr>
        <p:spPr>
          <a:xfrm>
            <a:off x="8809225" y="3050761"/>
            <a:ext cx="1286456" cy="74447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Orders Received into General Stores Inventory/ QOH Incremented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E3556D8-D996-4DC8-B95D-E0161BA5378F}"/>
              </a:ext>
            </a:extLst>
          </p:cNvPr>
          <p:cNvSpPr/>
          <p:nvPr/>
        </p:nvSpPr>
        <p:spPr>
          <a:xfrm>
            <a:off x="2196879" y="3964312"/>
            <a:ext cx="925032" cy="5615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Fillable stock put In Transit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B88CF49-4E74-46AE-8135-DBDA3DB24096}"/>
              </a:ext>
            </a:extLst>
          </p:cNvPr>
          <p:cNvSpPr/>
          <p:nvPr/>
        </p:nvSpPr>
        <p:spPr>
          <a:xfrm>
            <a:off x="1995654" y="4772779"/>
            <a:ext cx="1327482" cy="5615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Qty Committed Incremented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QOH decremented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14E630D-4D6C-4390-9876-CF7810DE8EC3}"/>
              </a:ext>
            </a:extLst>
          </p:cNvPr>
          <p:cNvSpPr/>
          <p:nvPr/>
        </p:nvSpPr>
        <p:spPr>
          <a:xfrm>
            <a:off x="2196880" y="2365741"/>
            <a:ext cx="925032" cy="5615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General Stores Review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A70A7C5-9736-4AC5-A141-511C3659F092}"/>
              </a:ext>
            </a:extLst>
          </p:cNvPr>
          <p:cNvSpPr/>
          <p:nvPr/>
        </p:nvSpPr>
        <p:spPr>
          <a:xfrm>
            <a:off x="2165684" y="5552217"/>
            <a:ext cx="989916" cy="6560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Items Delivered to End User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B722D32-DA0F-4563-A662-2DC71BBDD136}"/>
              </a:ext>
            </a:extLst>
          </p:cNvPr>
          <p:cNvSpPr/>
          <p:nvPr/>
        </p:nvSpPr>
        <p:spPr>
          <a:xfrm>
            <a:off x="3522938" y="5599503"/>
            <a:ext cx="1318260" cy="5615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User badge is scanned to sign for receipt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FB70B4C-F79F-46F2-BA72-099E9EC7D655}"/>
              </a:ext>
            </a:extLst>
          </p:cNvPr>
          <p:cNvSpPr/>
          <p:nvPr/>
        </p:nvSpPr>
        <p:spPr>
          <a:xfrm>
            <a:off x="5196266" y="5599502"/>
            <a:ext cx="1318260" cy="5615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Quantity Committed (in transit) is zeroed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887EF92-AAA9-4BAB-BD88-70029483EE65}"/>
              </a:ext>
            </a:extLst>
          </p:cNvPr>
          <p:cNvSpPr/>
          <p:nvPr/>
        </p:nvSpPr>
        <p:spPr>
          <a:xfrm>
            <a:off x="6880887" y="5599501"/>
            <a:ext cx="1318260" cy="5615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Filled Requisition Lines are Closed 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5B70601-8700-4A58-BC35-88C1F9A7AD58}"/>
              </a:ext>
            </a:extLst>
          </p:cNvPr>
          <p:cNvSpPr/>
          <p:nvPr/>
        </p:nvSpPr>
        <p:spPr>
          <a:xfrm>
            <a:off x="8553238" y="5599501"/>
            <a:ext cx="1318260" cy="5615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Requisition status is Closed or Partial if open lines remain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A0437A9-3612-400A-B9CC-A8063A7EF650}"/>
              </a:ext>
            </a:extLst>
          </p:cNvPr>
          <p:cNvCxnSpPr>
            <a:stCxn id="4" idx="3"/>
            <a:endCxn id="5" idx="1"/>
          </p:cNvCxnSpPr>
          <p:nvPr/>
        </p:nvCxnSpPr>
        <p:spPr>
          <a:xfrm>
            <a:off x="1738036" y="1050602"/>
            <a:ext cx="3364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720141E-FF10-4EBA-B452-7DB8731625D9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 flipV="1">
            <a:off x="3267985" y="1050601"/>
            <a:ext cx="33071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2378D74C-509C-4AF2-862B-FF90DBF6E2F8}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>
          <a:xfrm flipV="1">
            <a:off x="4523731" y="1039743"/>
            <a:ext cx="330714" cy="108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A7DFF0C-86EB-41F5-B001-3FC61B32DECC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>
            <a:off x="5779477" y="1039743"/>
            <a:ext cx="284803" cy="35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48F7F5AF-BF21-44D7-84B6-2DA15BEED9F1}"/>
              </a:ext>
            </a:extLst>
          </p:cNvPr>
          <p:cNvCxnSpPr>
            <a:cxnSpLocks/>
            <a:stCxn id="5" idx="2"/>
            <a:endCxn id="9" idx="0"/>
          </p:cNvCxnSpPr>
          <p:nvPr/>
        </p:nvCxnSpPr>
        <p:spPr>
          <a:xfrm flipH="1">
            <a:off x="2665308" y="1356926"/>
            <a:ext cx="5912" cy="2179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DA529703-C2C1-4DBB-A364-B3BE80F1D134}"/>
              </a:ext>
            </a:extLst>
          </p:cNvPr>
          <p:cNvCxnSpPr>
            <a:cxnSpLocks/>
            <a:stCxn id="9" idx="2"/>
            <a:endCxn id="19" idx="0"/>
          </p:cNvCxnSpPr>
          <p:nvPr/>
        </p:nvCxnSpPr>
        <p:spPr>
          <a:xfrm flipH="1">
            <a:off x="2659396" y="2136363"/>
            <a:ext cx="5912" cy="2293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D09166DE-82F1-406C-9587-73B4BD197E7D}"/>
              </a:ext>
            </a:extLst>
          </p:cNvPr>
          <p:cNvCxnSpPr>
            <a:stCxn id="19" idx="2"/>
            <a:endCxn id="11" idx="0"/>
          </p:cNvCxnSpPr>
          <p:nvPr/>
        </p:nvCxnSpPr>
        <p:spPr>
          <a:xfrm>
            <a:off x="2659396" y="2927246"/>
            <a:ext cx="0" cy="2064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07168F73-6818-40D6-82FA-D3883D7E61A5}"/>
              </a:ext>
            </a:extLst>
          </p:cNvPr>
          <p:cNvCxnSpPr>
            <a:stCxn id="11" idx="2"/>
            <a:endCxn id="17" idx="0"/>
          </p:cNvCxnSpPr>
          <p:nvPr/>
        </p:nvCxnSpPr>
        <p:spPr>
          <a:xfrm flipH="1">
            <a:off x="2659395" y="3746379"/>
            <a:ext cx="1" cy="217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FC3C3013-C16B-43D9-96B7-83B9D2828644}"/>
              </a:ext>
            </a:extLst>
          </p:cNvPr>
          <p:cNvCxnSpPr>
            <a:stCxn id="11" idx="3"/>
            <a:endCxn id="12" idx="1"/>
          </p:cNvCxnSpPr>
          <p:nvPr/>
        </p:nvCxnSpPr>
        <p:spPr>
          <a:xfrm>
            <a:off x="3256161" y="3440055"/>
            <a:ext cx="28002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CB43488D-94C4-42D4-9C98-45D785E43C35}"/>
              </a:ext>
            </a:extLst>
          </p:cNvPr>
          <p:cNvCxnSpPr>
            <a:stCxn id="12" idx="3"/>
            <a:endCxn id="13" idx="1"/>
          </p:cNvCxnSpPr>
          <p:nvPr/>
        </p:nvCxnSpPr>
        <p:spPr>
          <a:xfrm flipV="1">
            <a:off x="4461217" y="3429000"/>
            <a:ext cx="393228" cy="11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51D78901-A892-42DF-B288-66C585E5933D}"/>
              </a:ext>
            </a:extLst>
          </p:cNvPr>
          <p:cNvCxnSpPr>
            <a:stCxn id="13" idx="3"/>
            <a:endCxn id="14" idx="1"/>
          </p:cNvCxnSpPr>
          <p:nvPr/>
        </p:nvCxnSpPr>
        <p:spPr>
          <a:xfrm flipV="1">
            <a:off x="5779477" y="3428999"/>
            <a:ext cx="39322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C7FBEF7A-3DD2-4703-BE4E-55715FBDA335}"/>
              </a:ext>
            </a:extLst>
          </p:cNvPr>
          <p:cNvCxnSpPr>
            <a:stCxn id="14" idx="3"/>
            <a:endCxn id="15" idx="1"/>
          </p:cNvCxnSpPr>
          <p:nvPr/>
        </p:nvCxnSpPr>
        <p:spPr>
          <a:xfrm>
            <a:off x="7097737" y="3428999"/>
            <a:ext cx="3932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354CEB91-A9D0-49FE-BFB1-21ED42AA6FD9}"/>
              </a:ext>
            </a:extLst>
          </p:cNvPr>
          <p:cNvCxnSpPr>
            <a:stCxn id="15" idx="3"/>
            <a:endCxn id="16" idx="1"/>
          </p:cNvCxnSpPr>
          <p:nvPr/>
        </p:nvCxnSpPr>
        <p:spPr>
          <a:xfrm flipV="1">
            <a:off x="8415997" y="3422998"/>
            <a:ext cx="393228" cy="60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4AD8CCA7-1C25-459E-959A-D25FB4441664}"/>
              </a:ext>
            </a:extLst>
          </p:cNvPr>
          <p:cNvCxnSpPr>
            <a:stCxn id="16" idx="3"/>
            <a:endCxn id="10" idx="1"/>
          </p:cNvCxnSpPr>
          <p:nvPr/>
        </p:nvCxnSpPr>
        <p:spPr>
          <a:xfrm flipV="1">
            <a:off x="10095681" y="3418389"/>
            <a:ext cx="393227" cy="46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3BDB48F3-A5F1-44ED-B134-72BCD86B393C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6526796" y="1342211"/>
            <a:ext cx="0" cy="9088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135669F0-7C0C-4526-8AFE-F4B73DA5C8C6}"/>
              </a:ext>
            </a:extLst>
          </p:cNvPr>
          <p:cNvCxnSpPr>
            <a:stCxn id="13" idx="0"/>
          </p:cNvCxnSpPr>
          <p:nvPr/>
        </p:nvCxnSpPr>
        <p:spPr>
          <a:xfrm flipV="1">
            <a:off x="5316961" y="2251052"/>
            <a:ext cx="0" cy="9227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78089BA2-BB5A-4EF2-AD89-87D3A967FA99}"/>
              </a:ext>
            </a:extLst>
          </p:cNvPr>
          <p:cNvCxnSpPr/>
          <p:nvPr/>
        </p:nvCxnSpPr>
        <p:spPr>
          <a:xfrm>
            <a:off x="5316961" y="2251052"/>
            <a:ext cx="12098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6B24D3C4-CD54-41FC-8F99-34305EC8506C}"/>
              </a:ext>
            </a:extLst>
          </p:cNvPr>
          <p:cNvCxnSpPr>
            <a:stCxn id="17" idx="2"/>
            <a:endCxn id="18" idx="0"/>
          </p:cNvCxnSpPr>
          <p:nvPr/>
        </p:nvCxnSpPr>
        <p:spPr>
          <a:xfrm>
            <a:off x="2659395" y="4525817"/>
            <a:ext cx="0" cy="2469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35B3339D-0935-4233-A1DA-ABB60D1B7C04}"/>
              </a:ext>
            </a:extLst>
          </p:cNvPr>
          <p:cNvCxnSpPr>
            <a:cxnSpLocks/>
            <a:stCxn id="18" idx="2"/>
            <a:endCxn id="20" idx="0"/>
          </p:cNvCxnSpPr>
          <p:nvPr/>
        </p:nvCxnSpPr>
        <p:spPr>
          <a:xfrm>
            <a:off x="2659395" y="5334284"/>
            <a:ext cx="1247" cy="217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9CA73EAD-4066-4493-A38B-CB199EE16097}"/>
              </a:ext>
            </a:extLst>
          </p:cNvPr>
          <p:cNvCxnSpPr>
            <a:cxnSpLocks/>
          </p:cNvCxnSpPr>
          <p:nvPr/>
        </p:nvCxnSpPr>
        <p:spPr>
          <a:xfrm>
            <a:off x="3116569" y="4246737"/>
            <a:ext cx="6335884" cy="456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2DCE15F4-BA88-4E87-A9FB-30A2D03F2198}"/>
              </a:ext>
            </a:extLst>
          </p:cNvPr>
          <p:cNvCxnSpPr>
            <a:cxnSpLocks/>
            <a:stCxn id="16" idx="2"/>
          </p:cNvCxnSpPr>
          <p:nvPr/>
        </p:nvCxnSpPr>
        <p:spPr>
          <a:xfrm>
            <a:off x="9452453" y="3795234"/>
            <a:ext cx="0" cy="4971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22844525-CD17-48A4-9FB0-ADBBD2572820}"/>
              </a:ext>
            </a:extLst>
          </p:cNvPr>
          <p:cNvCxnSpPr>
            <a:stCxn id="20" idx="3"/>
            <a:endCxn id="21" idx="1"/>
          </p:cNvCxnSpPr>
          <p:nvPr/>
        </p:nvCxnSpPr>
        <p:spPr>
          <a:xfrm>
            <a:off x="3155600" y="5880256"/>
            <a:ext cx="3673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24FA40C3-2F48-4E86-A7B8-90CE5D8DF5C3}"/>
              </a:ext>
            </a:extLst>
          </p:cNvPr>
          <p:cNvCxnSpPr>
            <a:stCxn id="21" idx="3"/>
            <a:endCxn id="22" idx="1"/>
          </p:cNvCxnSpPr>
          <p:nvPr/>
        </p:nvCxnSpPr>
        <p:spPr>
          <a:xfrm flipV="1">
            <a:off x="4841198" y="5880255"/>
            <a:ext cx="35506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3DC4C25B-805E-48B2-B54B-7D23217E1AF6}"/>
              </a:ext>
            </a:extLst>
          </p:cNvPr>
          <p:cNvCxnSpPr>
            <a:stCxn id="22" idx="3"/>
            <a:endCxn id="23" idx="1"/>
          </p:cNvCxnSpPr>
          <p:nvPr/>
        </p:nvCxnSpPr>
        <p:spPr>
          <a:xfrm flipV="1">
            <a:off x="6514526" y="5880254"/>
            <a:ext cx="36636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5F10385D-2A55-4735-9D2B-75A30A3EB93B}"/>
              </a:ext>
            </a:extLst>
          </p:cNvPr>
          <p:cNvCxnSpPr>
            <a:stCxn id="23" idx="3"/>
            <a:endCxn id="24" idx="1"/>
          </p:cNvCxnSpPr>
          <p:nvPr/>
        </p:nvCxnSpPr>
        <p:spPr>
          <a:xfrm>
            <a:off x="8199147" y="5880254"/>
            <a:ext cx="3540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>
            <a:extLst>
              <a:ext uri="{FF2B5EF4-FFF2-40B4-BE49-F238E27FC236}">
                <a16:creationId xmlns:a16="http://schemas.microsoft.com/office/drawing/2014/main" id="{2ED3A264-EDB4-4664-9885-DC2B0CFDCAD6}"/>
              </a:ext>
            </a:extLst>
          </p:cNvPr>
          <p:cNvSpPr txBox="1"/>
          <p:nvPr/>
        </p:nvSpPr>
        <p:spPr>
          <a:xfrm>
            <a:off x="8051800" y="795420"/>
            <a:ext cx="34796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Order Fulfillment Process </a:t>
            </a:r>
          </a:p>
          <a:p>
            <a:pPr algn="ctr"/>
            <a:r>
              <a:rPr lang="en-US" sz="2400" b="1" i="1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614219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E5FA7B1-505C-4DB3-8A83-1FF30F3E6A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4352" y="2514709"/>
            <a:ext cx="3386212" cy="106079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CB2B8CC-642E-4B01-B640-C815D9FD4652}"/>
              </a:ext>
            </a:extLst>
          </p:cNvPr>
          <p:cNvSpPr txBox="1"/>
          <p:nvPr/>
        </p:nvSpPr>
        <p:spPr>
          <a:xfrm>
            <a:off x="938784" y="646176"/>
            <a:ext cx="3402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/>
              <a:t>Order Items Using the Shopping Cart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79625F-FB15-4416-9BEC-A843391A2575}"/>
              </a:ext>
            </a:extLst>
          </p:cNvPr>
          <p:cNvSpPr/>
          <p:nvPr/>
        </p:nvSpPr>
        <p:spPr>
          <a:xfrm>
            <a:off x="1121663" y="1377696"/>
            <a:ext cx="1699827" cy="9631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A67CA76-7C6D-4538-B576-CED9CF1D8C94}"/>
              </a:ext>
            </a:extLst>
          </p:cNvPr>
          <p:cNvSpPr txBox="1"/>
          <p:nvPr/>
        </p:nvSpPr>
        <p:spPr>
          <a:xfrm>
            <a:off x="1163330" y="1584960"/>
            <a:ext cx="15169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Top Ribbon:</a:t>
            </a:r>
          </a:p>
          <a:p>
            <a:r>
              <a:rPr lang="en-US" sz="1200" b="1" i="1" dirty="0"/>
              <a:t>Supply Management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CCAEE7-7544-491F-8FA1-CCB6E222BD5C}"/>
              </a:ext>
            </a:extLst>
          </p:cNvPr>
          <p:cNvSpPr/>
          <p:nvPr/>
        </p:nvSpPr>
        <p:spPr>
          <a:xfrm>
            <a:off x="1121664" y="2837843"/>
            <a:ext cx="1980616" cy="9631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E5CE63F-2E79-498D-A656-415DA69225C1}"/>
              </a:ext>
            </a:extLst>
          </p:cNvPr>
          <p:cNvSpPr txBox="1"/>
          <p:nvPr/>
        </p:nvSpPr>
        <p:spPr>
          <a:xfrm>
            <a:off x="1304544" y="3045107"/>
            <a:ext cx="10903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Blue Side Bar:</a:t>
            </a:r>
          </a:p>
          <a:p>
            <a:r>
              <a:rPr lang="en-US" sz="1200" b="1" i="1" dirty="0"/>
              <a:t>Shopping Cart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2D18821-1704-4454-B7F4-265C6E074484}"/>
              </a:ext>
            </a:extLst>
          </p:cNvPr>
          <p:cNvSpPr/>
          <p:nvPr/>
        </p:nvSpPr>
        <p:spPr>
          <a:xfrm>
            <a:off x="4340936" y="1218593"/>
            <a:ext cx="2638984" cy="8489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DF67827-F6BC-448F-BDFD-5351889B69BA}"/>
              </a:ext>
            </a:extLst>
          </p:cNvPr>
          <p:cNvSpPr txBox="1"/>
          <p:nvPr/>
        </p:nvSpPr>
        <p:spPr>
          <a:xfrm>
            <a:off x="4485680" y="1350187"/>
            <a:ext cx="23494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Fill in </a:t>
            </a:r>
            <a:r>
              <a:rPr lang="en-US" sz="1200" b="1" i="1" dirty="0"/>
              <a:t>Address</a:t>
            </a:r>
            <a:r>
              <a:rPr lang="en-US" sz="1200" dirty="0"/>
              <a:t>::</a:t>
            </a:r>
          </a:p>
          <a:p>
            <a:r>
              <a:rPr lang="en-US" sz="1200" dirty="0"/>
              <a:t>Type 1</a:t>
            </a:r>
            <a:r>
              <a:rPr lang="en-US" sz="1200" baseline="30000" dirty="0"/>
              <a:t>st</a:t>
            </a:r>
            <a:r>
              <a:rPr lang="en-US" sz="1200" dirty="0"/>
              <a:t> digit of room number,</a:t>
            </a:r>
          </a:p>
          <a:p>
            <a:r>
              <a:rPr lang="en-US" sz="1200" dirty="0"/>
              <a:t>System returns a list to select from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598B322-ED6A-4A2B-B25C-963BB8853A18}"/>
              </a:ext>
            </a:extLst>
          </p:cNvPr>
          <p:cNvSpPr/>
          <p:nvPr/>
        </p:nvSpPr>
        <p:spPr>
          <a:xfrm>
            <a:off x="4336518" y="2272532"/>
            <a:ext cx="2717048" cy="8125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44F17ED-220E-478B-A244-06142C33992E}"/>
              </a:ext>
            </a:extLst>
          </p:cNvPr>
          <p:cNvSpPr txBox="1"/>
          <p:nvPr/>
        </p:nvSpPr>
        <p:spPr>
          <a:xfrm>
            <a:off x="4446727" y="2337555"/>
            <a:ext cx="2175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Select UT Expense or Grant</a:t>
            </a:r>
          </a:p>
          <a:p>
            <a:r>
              <a:rPr lang="en-US" sz="1200" dirty="0"/>
              <a:t> Account Number that will pay </a:t>
            </a:r>
          </a:p>
          <a:p>
            <a:r>
              <a:rPr lang="en-US" sz="1200" dirty="0"/>
              <a:t>for purchase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D3DBFD1-2FC7-4C83-88BF-62E7C4B0DC73}"/>
              </a:ext>
            </a:extLst>
          </p:cNvPr>
          <p:cNvSpPr/>
          <p:nvPr/>
        </p:nvSpPr>
        <p:spPr>
          <a:xfrm>
            <a:off x="4032070" y="5507813"/>
            <a:ext cx="3846016" cy="7040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4E3E640-55BF-45C1-B4CA-40FCF161F276}"/>
              </a:ext>
            </a:extLst>
          </p:cNvPr>
          <p:cNvSpPr txBox="1"/>
          <p:nvPr/>
        </p:nvSpPr>
        <p:spPr>
          <a:xfrm>
            <a:off x="4013201" y="3448811"/>
            <a:ext cx="37305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/>
              <a:t>Type in product number or name, click on box with …  </a:t>
            </a:r>
          </a:p>
          <a:p>
            <a:r>
              <a:rPr lang="en-US" sz="1200" dirty="0"/>
              <a:t>Catalog will load and select item to order	</a:t>
            </a:r>
          </a:p>
          <a:p>
            <a:r>
              <a:rPr lang="en-US" sz="1200" dirty="0"/>
              <a:t>Tab over to quantity to order and enter quantity needed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071096D-8E09-4D3E-BE73-310C216FD79F}"/>
              </a:ext>
            </a:extLst>
          </p:cNvPr>
          <p:cNvSpPr/>
          <p:nvPr/>
        </p:nvSpPr>
        <p:spPr>
          <a:xfrm>
            <a:off x="8350669" y="3888665"/>
            <a:ext cx="3389837" cy="8489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D602F39-B188-4A14-B9FF-21A833090CB3}"/>
              </a:ext>
            </a:extLst>
          </p:cNvPr>
          <p:cNvSpPr/>
          <p:nvPr/>
        </p:nvSpPr>
        <p:spPr>
          <a:xfrm>
            <a:off x="4047432" y="4322167"/>
            <a:ext cx="3835775" cy="9253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9457ACD-6A5C-4DD0-B997-12F2C3D83C2E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1971577" y="2340864"/>
            <a:ext cx="0" cy="4969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38C08DE-28B9-481D-8622-52A563F59078}"/>
              </a:ext>
            </a:extLst>
          </p:cNvPr>
          <p:cNvCxnSpPr>
            <a:cxnSpLocks/>
          </p:cNvCxnSpPr>
          <p:nvPr/>
        </p:nvCxnSpPr>
        <p:spPr>
          <a:xfrm>
            <a:off x="3739487" y="1643065"/>
            <a:ext cx="0" cy="16763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CAD4881-1522-4F83-877E-9956B2DF82B4}"/>
              </a:ext>
            </a:extLst>
          </p:cNvPr>
          <p:cNvCxnSpPr>
            <a:cxnSpLocks/>
            <a:stCxn id="9" idx="3"/>
          </p:cNvCxnSpPr>
          <p:nvPr/>
        </p:nvCxnSpPr>
        <p:spPr>
          <a:xfrm>
            <a:off x="3102280" y="3319427"/>
            <a:ext cx="6372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2418215-C4D3-4E7F-8CAA-30424C283AD4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3739486" y="1643065"/>
            <a:ext cx="6014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B14BD2A-55BD-4B8E-B4D9-65CE20581706}"/>
              </a:ext>
            </a:extLst>
          </p:cNvPr>
          <p:cNvCxnSpPr/>
          <p:nvPr/>
        </p:nvCxnSpPr>
        <p:spPr>
          <a:xfrm>
            <a:off x="9095232" y="34290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0CBFF55-0FE5-4AF7-A9F4-475B18E34C2C}"/>
              </a:ext>
            </a:extLst>
          </p:cNvPr>
          <p:cNvCxnSpPr>
            <a:cxnSpLocks/>
            <a:stCxn id="19" idx="1"/>
            <a:endCxn id="19" idx="1"/>
          </p:cNvCxnSpPr>
          <p:nvPr/>
        </p:nvCxnSpPr>
        <p:spPr>
          <a:xfrm>
            <a:off x="4047432" y="478483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58457AAE-F6D1-4A78-9EDB-371311B53B1C}"/>
              </a:ext>
            </a:extLst>
          </p:cNvPr>
          <p:cNvCxnSpPr>
            <a:cxnSpLocks/>
          </p:cNvCxnSpPr>
          <p:nvPr/>
        </p:nvCxnSpPr>
        <p:spPr>
          <a:xfrm>
            <a:off x="5483936" y="2077481"/>
            <a:ext cx="0" cy="1446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8D06BF50-1389-4294-A1D9-E6165797C2E6}"/>
              </a:ext>
            </a:extLst>
          </p:cNvPr>
          <p:cNvSpPr/>
          <p:nvPr/>
        </p:nvSpPr>
        <p:spPr>
          <a:xfrm>
            <a:off x="8475752" y="3999001"/>
            <a:ext cx="3260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i="1" dirty="0"/>
              <a:t>SUBMIT </a:t>
            </a:r>
            <a:r>
              <a:rPr lang="en-US" sz="1200" dirty="0"/>
              <a:t>shopping cart and items will be ordered.  Message that cart has been successfully submitted will appear.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F27189C-0DD9-4C5D-A59F-308D0E280253}"/>
              </a:ext>
            </a:extLst>
          </p:cNvPr>
          <p:cNvSpPr txBox="1"/>
          <p:nvPr/>
        </p:nvSpPr>
        <p:spPr>
          <a:xfrm>
            <a:off x="4142254" y="4388406"/>
            <a:ext cx="36461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/>
              <a:t>To Order Additional Items:</a:t>
            </a:r>
          </a:p>
          <a:p>
            <a:r>
              <a:rPr lang="en-US" sz="1200" dirty="0"/>
              <a:t>Tab to next line or click in box on next line.  Select the item and quantity from the catalog.  Continue until order is complete for that Expense Account 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57366BDE-D033-466A-A9A0-DE9A5703B19F}"/>
              </a:ext>
            </a:extLst>
          </p:cNvPr>
          <p:cNvSpPr/>
          <p:nvPr/>
        </p:nvSpPr>
        <p:spPr>
          <a:xfrm>
            <a:off x="4037191" y="3339530"/>
            <a:ext cx="3835775" cy="8489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C9CB4267-BFD6-4357-9786-25650D70EC33}"/>
              </a:ext>
            </a:extLst>
          </p:cNvPr>
          <p:cNvSpPr txBox="1"/>
          <p:nvPr/>
        </p:nvSpPr>
        <p:spPr>
          <a:xfrm>
            <a:off x="4108677" y="5601145"/>
            <a:ext cx="37591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/>
              <a:t>IF the item you need is not in the catalog</a:t>
            </a:r>
            <a:r>
              <a:rPr lang="en-US" sz="1200" dirty="0"/>
              <a:t>, email Travis at:</a:t>
            </a:r>
          </a:p>
          <a:p>
            <a:r>
              <a:rPr lang="en-US" sz="1200" dirty="0">
                <a:hlinkClick r:id="rId3"/>
              </a:rPr>
              <a:t>stephe1@uthsc.edu</a:t>
            </a:r>
            <a:r>
              <a:rPr lang="en-US" sz="1200" dirty="0"/>
              <a:t> to request a direct purchase 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ED07A2A7-72EC-4E68-B722-991FB376679F}"/>
              </a:ext>
            </a:extLst>
          </p:cNvPr>
          <p:cNvCxnSpPr>
            <a:cxnSpLocks/>
          </p:cNvCxnSpPr>
          <p:nvPr/>
        </p:nvCxnSpPr>
        <p:spPr>
          <a:xfrm>
            <a:off x="5475577" y="3097029"/>
            <a:ext cx="1" cy="2425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42827DAA-53B2-4E34-A9F0-4B718DCFBEF9}"/>
              </a:ext>
            </a:extLst>
          </p:cNvPr>
          <p:cNvCxnSpPr/>
          <p:nvPr/>
        </p:nvCxnSpPr>
        <p:spPr>
          <a:xfrm>
            <a:off x="5475577" y="4188474"/>
            <a:ext cx="0" cy="1336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496A922B-6921-420C-A29F-54C5DFA6CA59}"/>
              </a:ext>
            </a:extLst>
          </p:cNvPr>
          <p:cNvCxnSpPr>
            <a:cxnSpLocks/>
          </p:cNvCxnSpPr>
          <p:nvPr/>
        </p:nvCxnSpPr>
        <p:spPr>
          <a:xfrm>
            <a:off x="5475577" y="5247497"/>
            <a:ext cx="0" cy="2603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2C5309FE-FEDB-4B5C-8F99-5D515343605D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10007458" y="3575505"/>
            <a:ext cx="0" cy="3351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BA12E46D-7B59-4A6B-8521-B8D660C592B5}"/>
              </a:ext>
            </a:extLst>
          </p:cNvPr>
          <p:cNvSpPr txBox="1"/>
          <p:nvPr/>
        </p:nvSpPr>
        <p:spPr>
          <a:xfrm>
            <a:off x="9564475" y="3602865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/>
              <a:t>OR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4573C710-4DFC-450F-8BC4-DBA24BE8DF3B}"/>
              </a:ext>
            </a:extLst>
          </p:cNvPr>
          <p:cNvCxnSpPr/>
          <p:nvPr/>
        </p:nvCxnSpPr>
        <p:spPr>
          <a:xfrm>
            <a:off x="8107680" y="3045107"/>
            <a:ext cx="0" cy="27868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7B330AB7-2284-4DE8-B535-795F80370BA7}"/>
              </a:ext>
            </a:extLst>
          </p:cNvPr>
          <p:cNvCxnSpPr>
            <a:stCxn id="70" idx="3"/>
          </p:cNvCxnSpPr>
          <p:nvPr/>
        </p:nvCxnSpPr>
        <p:spPr>
          <a:xfrm flipV="1">
            <a:off x="7867848" y="5831977"/>
            <a:ext cx="27640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54B32B62-2510-4EB4-95DC-6F5C0AA04D03}"/>
              </a:ext>
            </a:extLst>
          </p:cNvPr>
          <p:cNvCxnSpPr>
            <a:endCxn id="7" idx="1"/>
          </p:cNvCxnSpPr>
          <p:nvPr/>
        </p:nvCxnSpPr>
        <p:spPr>
          <a:xfrm>
            <a:off x="8107680" y="3045107"/>
            <a:ext cx="2066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4165129B-BDE9-4244-BDFF-5E8A41C294D9}"/>
              </a:ext>
            </a:extLst>
          </p:cNvPr>
          <p:cNvSpPr txBox="1"/>
          <p:nvPr/>
        </p:nvSpPr>
        <p:spPr>
          <a:xfrm>
            <a:off x="8436272" y="2601608"/>
            <a:ext cx="31341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/>
              <a:t>SAVE Shopping Cart  to Finish Later</a:t>
            </a:r>
            <a:r>
              <a:rPr lang="en-US" sz="1200" dirty="0"/>
              <a:t>,  message that cart is successfully saved will appear.  If not saved and user navigated to a new screen, shopping cart items will be lost.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1A18D2EE-0AA4-44F6-B734-1C64DBA830A4}"/>
              </a:ext>
            </a:extLst>
          </p:cNvPr>
          <p:cNvSpPr/>
          <p:nvPr/>
        </p:nvSpPr>
        <p:spPr>
          <a:xfrm>
            <a:off x="8350669" y="5050769"/>
            <a:ext cx="3386077" cy="125249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A68FDC40-FB04-45A5-9038-E85C9DB2C658}"/>
              </a:ext>
            </a:extLst>
          </p:cNvPr>
          <p:cNvSpPr txBox="1"/>
          <p:nvPr/>
        </p:nvSpPr>
        <p:spPr>
          <a:xfrm>
            <a:off x="8475752" y="5064464"/>
            <a:ext cx="328666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>
                <a:solidFill>
                  <a:srgbClr val="00B050"/>
                </a:solidFill>
              </a:rPr>
              <a:t>NOTE:</a:t>
            </a:r>
          </a:p>
          <a:p>
            <a:r>
              <a:rPr lang="en-US" sz="1200" dirty="0"/>
              <a:t>Shopping carts that have been submitted and are </a:t>
            </a:r>
          </a:p>
          <a:p>
            <a:r>
              <a:rPr lang="en-US" sz="1200" dirty="0"/>
              <a:t>waiting to be fulfilled  will appear on your </a:t>
            </a:r>
          </a:p>
          <a:p>
            <a:r>
              <a:rPr lang="en-US" sz="1200" dirty="0"/>
              <a:t>Supply Locations Dashboard  under the</a:t>
            </a:r>
          </a:p>
          <a:p>
            <a:r>
              <a:rPr lang="en-US" sz="1200" dirty="0"/>
              <a:t>heading  </a:t>
            </a:r>
            <a:r>
              <a:rPr lang="en-US" sz="1200" b="1" i="1" dirty="0"/>
              <a:t>Open Supply Requisitions </a:t>
            </a:r>
            <a:r>
              <a:rPr lang="en-US" sz="1200" dirty="0"/>
              <a:t>.  </a:t>
            </a:r>
          </a:p>
          <a:p>
            <a:r>
              <a:rPr lang="en-US" sz="1200" dirty="0"/>
              <a:t>Status will be “O” for Open.</a:t>
            </a:r>
            <a:endParaRPr lang="en-US" sz="1200" b="1" i="1" dirty="0"/>
          </a:p>
        </p:txBody>
      </p:sp>
    </p:spTree>
    <p:extLst>
      <p:ext uri="{BB962C8B-B14F-4D97-AF65-F5344CB8AC3E}">
        <p14:creationId xmlns:p14="http://schemas.microsoft.com/office/powerpoint/2010/main" val="3223133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CB2B8CC-642E-4B01-B640-C815D9FD4652}"/>
              </a:ext>
            </a:extLst>
          </p:cNvPr>
          <p:cNvSpPr txBox="1"/>
          <p:nvPr/>
        </p:nvSpPr>
        <p:spPr>
          <a:xfrm>
            <a:off x="938784" y="646176"/>
            <a:ext cx="28007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/>
              <a:t>ADD a New Item to the System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79625F-FB15-4416-9BEC-A843391A2575}"/>
              </a:ext>
            </a:extLst>
          </p:cNvPr>
          <p:cNvSpPr/>
          <p:nvPr/>
        </p:nvSpPr>
        <p:spPr>
          <a:xfrm>
            <a:off x="1121664" y="1377696"/>
            <a:ext cx="1328928" cy="9631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A67CA76-7C6D-4538-B576-CED9CF1D8C94}"/>
              </a:ext>
            </a:extLst>
          </p:cNvPr>
          <p:cNvSpPr txBox="1"/>
          <p:nvPr/>
        </p:nvSpPr>
        <p:spPr>
          <a:xfrm>
            <a:off x="1304544" y="1584960"/>
            <a:ext cx="1016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Top Ribbon:</a:t>
            </a:r>
          </a:p>
          <a:p>
            <a:r>
              <a:rPr lang="en-US" sz="1200" b="1" i="1" dirty="0"/>
              <a:t>Procurement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CCAEE7-7544-491F-8FA1-CCB6E222BD5C}"/>
              </a:ext>
            </a:extLst>
          </p:cNvPr>
          <p:cNvSpPr/>
          <p:nvPr/>
        </p:nvSpPr>
        <p:spPr>
          <a:xfrm>
            <a:off x="1121664" y="2837843"/>
            <a:ext cx="1980616" cy="9631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E5CE63F-2E79-498D-A656-415DA69225C1}"/>
              </a:ext>
            </a:extLst>
          </p:cNvPr>
          <p:cNvSpPr txBox="1"/>
          <p:nvPr/>
        </p:nvSpPr>
        <p:spPr>
          <a:xfrm>
            <a:off x="1304544" y="3045107"/>
            <a:ext cx="18345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Blue Side Bar:</a:t>
            </a:r>
          </a:p>
          <a:p>
            <a:r>
              <a:rPr lang="en-US" sz="1200" b="1" i="1" dirty="0"/>
              <a:t>Create a New Supply Item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2D18821-1704-4454-B7F4-265C6E074484}"/>
              </a:ext>
            </a:extLst>
          </p:cNvPr>
          <p:cNvSpPr/>
          <p:nvPr/>
        </p:nvSpPr>
        <p:spPr>
          <a:xfrm>
            <a:off x="4340936" y="1218593"/>
            <a:ext cx="2638984" cy="10515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DF67827-F6BC-448F-BDFD-5351889B69BA}"/>
              </a:ext>
            </a:extLst>
          </p:cNvPr>
          <p:cNvSpPr txBox="1"/>
          <p:nvPr/>
        </p:nvSpPr>
        <p:spPr>
          <a:xfrm>
            <a:off x="4485683" y="1326538"/>
            <a:ext cx="23494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Fill in S</a:t>
            </a:r>
            <a:r>
              <a:rPr lang="en-US" sz="1200" b="1" i="1" dirty="0"/>
              <a:t>tockroom</a:t>
            </a:r>
            <a:r>
              <a:rPr lang="en-US" sz="1200" dirty="0"/>
              <a:t>::</a:t>
            </a:r>
          </a:p>
          <a:p>
            <a:r>
              <a:rPr lang="en-US" sz="1200" dirty="0"/>
              <a:t>Type a letter or 2 of the name,</a:t>
            </a:r>
          </a:p>
          <a:p>
            <a:r>
              <a:rPr lang="en-US" sz="1200" dirty="0"/>
              <a:t>System returns a list to select from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598B322-ED6A-4A2B-B25C-963BB8853A18}"/>
              </a:ext>
            </a:extLst>
          </p:cNvPr>
          <p:cNvSpPr/>
          <p:nvPr/>
        </p:nvSpPr>
        <p:spPr>
          <a:xfrm>
            <a:off x="4340936" y="2684681"/>
            <a:ext cx="2286000" cy="9631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44F17ED-220E-478B-A244-06142C33992E}"/>
              </a:ext>
            </a:extLst>
          </p:cNvPr>
          <p:cNvSpPr txBox="1"/>
          <p:nvPr/>
        </p:nvSpPr>
        <p:spPr>
          <a:xfrm>
            <a:off x="4523816" y="2891945"/>
            <a:ext cx="1968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Fill in other required fields.</a:t>
            </a:r>
          </a:p>
          <a:p>
            <a:r>
              <a:rPr lang="en-US" sz="1200" b="1" dirty="0">
                <a:solidFill>
                  <a:srgbClr val="FF0000"/>
                </a:solidFill>
              </a:rPr>
              <a:t>* Starred fields are required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D3DBFD1-2FC7-4C83-88BF-62E7C4B0DC73}"/>
              </a:ext>
            </a:extLst>
          </p:cNvPr>
          <p:cNvSpPr/>
          <p:nvPr/>
        </p:nvSpPr>
        <p:spPr>
          <a:xfrm>
            <a:off x="4340936" y="4071574"/>
            <a:ext cx="4349020" cy="10515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4E3E640-55BF-45C1-B4CA-40FCF161F276}"/>
              </a:ext>
            </a:extLst>
          </p:cNvPr>
          <p:cNvSpPr txBox="1"/>
          <p:nvPr/>
        </p:nvSpPr>
        <p:spPr>
          <a:xfrm>
            <a:off x="4439056" y="4251606"/>
            <a:ext cx="41661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/>
              <a:t>Important For Suggested Order List - </a:t>
            </a:r>
          </a:p>
          <a:p>
            <a:r>
              <a:rPr lang="en-US" sz="1200" dirty="0"/>
              <a:t>Fill in ROP (Reorder Point – qty at which item should be ordered</a:t>
            </a:r>
          </a:p>
          <a:p>
            <a:r>
              <a:rPr lang="en-US" sz="1200" dirty="0"/>
              <a:t>and ROQ (Reorder Quantity – qty that should be ordered)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071096D-8E09-4D3E-BE73-310C216FD79F}"/>
              </a:ext>
            </a:extLst>
          </p:cNvPr>
          <p:cNvSpPr/>
          <p:nvPr/>
        </p:nvSpPr>
        <p:spPr>
          <a:xfrm>
            <a:off x="4340936" y="5480357"/>
            <a:ext cx="3315640" cy="9631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936EB8A-BC59-4821-9670-DB4C5717E227}"/>
              </a:ext>
            </a:extLst>
          </p:cNvPr>
          <p:cNvSpPr txBox="1"/>
          <p:nvPr/>
        </p:nvSpPr>
        <p:spPr>
          <a:xfrm>
            <a:off x="4523816" y="5522425"/>
            <a:ext cx="30302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Provide the </a:t>
            </a:r>
            <a:r>
              <a:rPr lang="en-US" sz="1200" b="1" i="1" dirty="0"/>
              <a:t>ABC Code:</a:t>
            </a:r>
          </a:p>
          <a:p>
            <a:r>
              <a:rPr lang="en-US" sz="1200" dirty="0"/>
              <a:t>A – stocked Item</a:t>
            </a:r>
          </a:p>
          <a:p>
            <a:r>
              <a:rPr lang="en-US" sz="1200" dirty="0"/>
              <a:t>X – non-stocked item</a:t>
            </a:r>
          </a:p>
          <a:p>
            <a:r>
              <a:rPr lang="en-US" sz="1200" dirty="0"/>
              <a:t>0 – direct purchase item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D602F39-B188-4A14-B9FF-21A833090CB3}"/>
              </a:ext>
            </a:extLst>
          </p:cNvPr>
          <p:cNvSpPr/>
          <p:nvPr/>
        </p:nvSpPr>
        <p:spPr>
          <a:xfrm>
            <a:off x="9649969" y="2837842"/>
            <a:ext cx="1767840" cy="12337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CCA552A-8C3C-4442-B48F-D22B65616E4B}"/>
              </a:ext>
            </a:extLst>
          </p:cNvPr>
          <p:cNvSpPr txBox="1"/>
          <p:nvPr/>
        </p:nvSpPr>
        <p:spPr>
          <a:xfrm>
            <a:off x="9799633" y="2967335"/>
            <a:ext cx="13316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/>
              <a:t>SAVE</a:t>
            </a:r>
          </a:p>
          <a:p>
            <a:r>
              <a:rPr lang="en-US" sz="1200" dirty="0"/>
              <a:t>System will tell you if there are required fields missing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9457ACD-6A5C-4DD0-B997-12F2C3D83C2E}"/>
              </a:ext>
            </a:extLst>
          </p:cNvPr>
          <p:cNvCxnSpPr>
            <a:stCxn id="6" idx="2"/>
          </p:cNvCxnSpPr>
          <p:nvPr/>
        </p:nvCxnSpPr>
        <p:spPr>
          <a:xfrm>
            <a:off x="1786128" y="2340864"/>
            <a:ext cx="0" cy="4969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38C08DE-28B9-481D-8622-52A563F59078}"/>
              </a:ext>
            </a:extLst>
          </p:cNvPr>
          <p:cNvCxnSpPr>
            <a:cxnSpLocks/>
          </p:cNvCxnSpPr>
          <p:nvPr/>
        </p:nvCxnSpPr>
        <p:spPr>
          <a:xfrm>
            <a:off x="3739487" y="1770941"/>
            <a:ext cx="0" cy="15049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CAD4881-1522-4F83-877E-9956B2DF82B4}"/>
              </a:ext>
            </a:extLst>
          </p:cNvPr>
          <p:cNvCxnSpPr>
            <a:stCxn id="10" idx="3"/>
          </p:cNvCxnSpPr>
          <p:nvPr/>
        </p:nvCxnSpPr>
        <p:spPr>
          <a:xfrm flipV="1">
            <a:off x="3139085" y="3275939"/>
            <a:ext cx="60040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2418215-C4D3-4E7F-8CAA-30424C283AD4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3739487" y="1744373"/>
            <a:ext cx="6014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73286D9-B332-4FBE-879D-84846C500930}"/>
              </a:ext>
            </a:extLst>
          </p:cNvPr>
          <p:cNvCxnSpPr>
            <a:cxnSpLocks/>
          </p:cNvCxnSpPr>
          <p:nvPr/>
        </p:nvCxnSpPr>
        <p:spPr>
          <a:xfrm>
            <a:off x="9095232" y="3475166"/>
            <a:ext cx="0" cy="25010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B14BD2A-55BD-4B8E-B4D9-65CE20581706}"/>
              </a:ext>
            </a:extLst>
          </p:cNvPr>
          <p:cNvCxnSpPr/>
          <p:nvPr/>
        </p:nvCxnSpPr>
        <p:spPr>
          <a:xfrm>
            <a:off x="9095232" y="34290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0CBFF55-0FE5-4AF7-A9F4-475B18E34C2C}"/>
              </a:ext>
            </a:extLst>
          </p:cNvPr>
          <p:cNvCxnSpPr>
            <a:cxnSpLocks/>
            <a:stCxn id="19" idx="1"/>
          </p:cNvCxnSpPr>
          <p:nvPr/>
        </p:nvCxnSpPr>
        <p:spPr>
          <a:xfrm flipH="1">
            <a:off x="9095232" y="3454708"/>
            <a:ext cx="554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E5D4D1EE-142A-447F-ADB0-3BFBE39A9CCB}"/>
              </a:ext>
            </a:extLst>
          </p:cNvPr>
          <p:cNvCxnSpPr>
            <a:stCxn id="17" idx="3"/>
          </p:cNvCxnSpPr>
          <p:nvPr/>
        </p:nvCxnSpPr>
        <p:spPr>
          <a:xfrm>
            <a:off x="7656576" y="5961941"/>
            <a:ext cx="1438656" cy="143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58457AAE-F6D1-4A78-9EDB-371311B53B1C}"/>
              </a:ext>
            </a:extLst>
          </p:cNvPr>
          <p:cNvCxnSpPr>
            <a:endCxn id="13" idx="0"/>
          </p:cNvCxnSpPr>
          <p:nvPr/>
        </p:nvCxnSpPr>
        <p:spPr>
          <a:xfrm>
            <a:off x="5483936" y="2270153"/>
            <a:ext cx="0" cy="4145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9BC2517-1937-489F-A4C1-23DEB1CFA8D8}"/>
              </a:ext>
            </a:extLst>
          </p:cNvPr>
          <p:cNvCxnSpPr>
            <a:stCxn id="13" idx="2"/>
          </p:cNvCxnSpPr>
          <p:nvPr/>
        </p:nvCxnSpPr>
        <p:spPr>
          <a:xfrm>
            <a:off x="5483936" y="3647849"/>
            <a:ext cx="0" cy="4237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B5BFD049-414E-41CA-99DB-21A63F7B73AF}"/>
              </a:ext>
            </a:extLst>
          </p:cNvPr>
          <p:cNvCxnSpPr/>
          <p:nvPr/>
        </p:nvCxnSpPr>
        <p:spPr>
          <a:xfrm>
            <a:off x="5508028" y="5123134"/>
            <a:ext cx="0" cy="3572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2372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1547</Words>
  <Application>Microsoft Office PowerPoint</Application>
  <PresentationFormat>Widescreen</PresentationFormat>
  <Paragraphs>266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PowerPoint Presentation</vt:lpstr>
      <vt:lpstr>Table of Contents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Leslie</dc:creator>
  <cp:lastModifiedBy>Daniel, Donna</cp:lastModifiedBy>
  <cp:revision>39</cp:revision>
  <dcterms:created xsi:type="dcterms:W3CDTF">2020-05-11T18:50:56Z</dcterms:created>
  <dcterms:modified xsi:type="dcterms:W3CDTF">2020-09-09T16:28:00Z</dcterms:modified>
</cp:coreProperties>
</file>