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074"/>
    <a:srgbClr val="9C2424"/>
    <a:srgbClr val="261D9F"/>
    <a:srgbClr val="30348C"/>
    <a:srgbClr val="B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245" autoAdjust="0"/>
  </p:normalViewPr>
  <p:slideViewPr>
    <p:cSldViewPr>
      <p:cViewPr varScale="1">
        <p:scale>
          <a:sx n="118" d="100"/>
          <a:sy n="118" d="100"/>
        </p:scale>
        <p:origin x="20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891D7-BA72-4BB4-ABD4-2C0F8795734A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12C9C-8002-4E92-8616-C38F47D6A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2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12C9C-8002-4E92-8616-C38F47D6A6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9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12C9C-8002-4E92-8616-C38F47D6A6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6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12C9C-8002-4E92-8616-C38F47D6A6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8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12C9C-8002-4E92-8616-C38F47D6A6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2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12C9C-8002-4E92-8616-C38F47D6A6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6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i11042\Desktop\Powerpoint Templates\Treasury PPT\Treasury ppt background 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"/>
            <a:ext cx="9144000" cy="685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SHARED\IICC11CO\Images\LOGOS\Treasury Logo Transparent Bkg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44" y="609600"/>
            <a:ext cx="2048511" cy="68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2819400"/>
            <a:ext cx="8458200" cy="457200"/>
          </a:xfrm>
        </p:spPr>
        <p:txBody>
          <a:bodyPr>
            <a:noAutofit/>
          </a:bodyPr>
          <a:lstStyle>
            <a:lvl1pPr marL="0" indent="0" algn="ctr">
              <a:buNone/>
              <a:defRPr sz="2400" b="1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752600"/>
            <a:ext cx="8458200" cy="990601"/>
          </a:xfrm>
        </p:spPr>
        <p:txBody>
          <a:bodyPr>
            <a:normAutofit/>
          </a:bodyPr>
          <a:lstStyle>
            <a:lvl1pPr algn="ctr">
              <a:defRPr sz="3800" b="1" cap="small" baseline="0">
                <a:solidFill>
                  <a:srgbClr val="9C2424"/>
                </a:solidFill>
                <a:latin typeface="Trebuchet MS" panose="020B0603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85545" y="304800"/>
            <a:ext cx="9372600" cy="885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76200" y="0"/>
            <a:ext cx="9372600" cy="2289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919855" y="1240051"/>
            <a:ext cx="1676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latin typeface="Baskerville Old Face" panose="02020602080505020303" pitchFamily="18" charset="0"/>
              </a:rPr>
              <a:t>David H. </a:t>
            </a:r>
            <a:r>
              <a:rPr lang="en-US" sz="750" dirty="0" err="1">
                <a:latin typeface="Baskerville Old Face" panose="02020602080505020303" pitchFamily="18" charset="0"/>
              </a:rPr>
              <a:t>Lillard</a:t>
            </a:r>
            <a:r>
              <a:rPr lang="en-US" sz="750" dirty="0">
                <a:latin typeface="Baskerville Old Face" panose="02020602080505020303" pitchFamily="18" charset="0"/>
              </a:rPr>
              <a:t>, Jr.,</a:t>
            </a:r>
            <a:r>
              <a:rPr lang="en-US" sz="750" baseline="0" dirty="0">
                <a:latin typeface="Baskerville Old Face" panose="02020602080505020303" pitchFamily="18" charset="0"/>
              </a:rPr>
              <a:t> </a:t>
            </a:r>
            <a:r>
              <a:rPr lang="en-US" sz="750" dirty="0">
                <a:latin typeface="Baskerville Old Face" panose="02020602080505020303" pitchFamily="18" charset="0"/>
              </a:rPr>
              <a:t>State Treasurer</a:t>
            </a:r>
          </a:p>
        </p:txBody>
      </p:sp>
    </p:spTree>
    <p:extLst>
      <p:ext uri="{BB962C8B-B14F-4D97-AF65-F5344CB8AC3E}">
        <p14:creationId xmlns:p14="http://schemas.microsoft.com/office/powerpoint/2010/main" val="210557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02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1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66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1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1"/>
            <a:ext cx="7772400" cy="609599"/>
          </a:xfrm>
        </p:spPr>
        <p:txBody>
          <a:bodyPr anchor="t">
            <a:noAutofit/>
          </a:bodyPr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381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03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8"/>
            <a:ext cx="8229600" cy="8382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4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58" y="990600"/>
            <a:ext cx="82296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533400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733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533400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3733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7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1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799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1816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69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33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75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i11042\Desktop\Powerpoint Templates\Treasury PPT\Treasury ppt background_gen slide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" y="3485"/>
            <a:ext cx="9140883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758" y="1066801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399"/>
            <a:ext cx="8229600" cy="396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113742" y="6629400"/>
            <a:ext cx="9372600" cy="2289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0" y="685800"/>
            <a:ext cx="16764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latin typeface="Baskerville Old Face" panose="02020602080505020303" pitchFamily="18" charset="0"/>
              </a:rPr>
              <a:t>David H. </a:t>
            </a:r>
            <a:r>
              <a:rPr lang="en-US" sz="750" dirty="0" err="1">
                <a:latin typeface="Baskerville Old Face" panose="02020602080505020303" pitchFamily="18" charset="0"/>
              </a:rPr>
              <a:t>Lillard</a:t>
            </a:r>
            <a:r>
              <a:rPr lang="en-US" sz="750" dirty="0">
                <a:latin typeface="Baskerville Old Face" panose="02020602080505020303" pitchFamily="18" charset="0"/>
              </a:rPr>
              <a:t>, Jr.,</a:t>
            </a:r>
            <a:r>
              <a:rPr lang="en-US" sz="750" baseline="0" dirty="0">
                <a:latin typeface="Baskerville Old Face" panose="02020602080505020303" pitchFamily="18" charset="0"/>
              </a:rPr>
              <a:t> </a:t>
            </a:r>
            <a:r>
              <a:rPr lang="en-US" sz="750" dirty="0">
                <a:latin typeface="Baskerville Old Face" panose="02020602080505020303" pitchFamily="18" charset="0"/>
              </a:rPr>
              <a:t>State Treasurer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20744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0" dirty="0">
                <a:solidFill>
                  <a:schemeClr val="bg1"/>
                </a:solidFill>
                <a:latin typeface="+mn-lt"/>
              </a:rPr>
              <a:t>treasury.tn.gov</a:t>
            </a:r>
          </a:p>
        </p:txBody>
      </p:sp>
    </p:spTree>
    <p:extLst>
      <p:ext uri="{BB962C8B-B14F-4D97-AF65-F5344CB8AC3E}">
        <p14:creationId xmlns:p14="http://schemas.microsoft.com/office/powerpoint/2010/main" val="413605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800" b="1" kern="1200">
          <a:solidFill>
            <a:srgbClr val="9C242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762001"/>
          </a:xfrm>
        </p:spPr>
        <p:txBody>
          <a:bodyPr>
            <a:normAutofit fontScale="90000"/>
          </a:bodyPr>
          <a:lstStyle/>
          <a:p>
            <a:r>
              <a:rPr lang="en-US" dirty="0"/>
              <a:t>Division of Claims and Risk Management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8458200" cy="1219200"/>
          </a:xfrm>
        </p:spPr>
        <p:txBody>
          <a:bodyPr>
            <a:normAutofit/>
          </a:bodyPr>
          <a:lstStyle/>
          <a:p>
            <a:r>
              <a:rPr lang="en-US" dirty="0"/>
              <a:t>New Auto Liability Accident Reporting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3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 Liability Accident Reporting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0" y="6599382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0FC0C6F-B72E-4E1B-BEB9-8E09815D04E2}" type="slidenum">
              <a:rPr lang="en-US" sz="1200" smtClean="0">
                <a:solidFill>
                  <a:schemeClr val="bg1"/>
                </a:solidFill>
              </a:rPr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5943600" cy="3962400"/>
          </a:xfrm>
        </p:spPr>
      </p:pic>
    </p:spTree>
    <p:extLst>
      <p:ext uri="{BB962C8B-B14F-4D97-AF65-F5344CB8AC3E}">
        <p14:creationId xmlns:p14="http://schemas.microsoft.com/office/powerpoint/2010/main" val="48716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Liability Accident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Relevant materials:</a:t>
            </a:r>
          </a:p>
          <a:p>
            <a:pPr lvl="1"/>
            <a:r>
              <a:rPr lang="en-US" dirty="0"/>
              <a:t>In-vehicle Accident Reporting Instructions for employees</a:t>
            </a:r>
          </a:p>
          <a:p>
            <a:pPr lvl="1"/>
            <a:r>
              <a:rPr lang="en-US" dirty="0"/>
              <a:t>Leave-behind Damage Notification Card (for unoccupied vehicles)</a:t>
            </a:r>
          </a:p>
          <a:p>
            <a:pPr lvl="1"/>
            <a:r>
              <a:rPr lang="en-US" dirty="0"/>
              <a:t>Implementation Guide for HR/designated staff at each agency responsible for training supervisors &amp; employees</a:t>
            </a:r>
          </a:p>
          <a:p>
            <a:pPr lvl="1"/>
            <a:r>
              <a:rPr lang="en-US" dirty="0"/>
              <a:t>Poster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7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329646"/>
              </p:ext>
            </p:extLst>
          </p:nvPr>
        </p:nvGraphicFramePr>
        <p:xfrm>
          <a:off x="5257800" y="2281158"/>
          <a:ext cx="3124200" cy="404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4" imgW="2914515" imgH="3771900" progId="Acrobat.Document.DC">
                  <p:embed/>
                </p:oleObj>
              </mc:Choice>
              <mc:Fallback>
                <p:oleObj name="Acrobat Document" r:id="rId4" imgW="2914515" imgH="3771900" progId="Acrobat.Document.D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281158"/>
                        <a:ext cx="3124200" cy="4043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293043"/>
              </p:ext>
            </p:extLst>
          </p:nvPr>
        </p:nvGraphicFramePr>
        <p:xfrm>
          <a:off x="609600" y="1644579"/>
          <a:ext cx="3733800" cy="4832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6" imgW="5829300" imgH="7543800" progId="Acrobat.Document.DC">
                  <p:embed/>
                </p:oleObj>
              </mc:Choice>
              <mc:Fallback>
                <p:oleObj name="Acrobat Document" r:id="rId6" imgW="5829300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1644579"/>
                        <a:ext cx="3733800" cy="4832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n-US" dirty="0"/>
              <a:t>Auto Liability Accident Reporting</a:t>
            </a:r>
          </a:p>
        </p:txBody>
      </p:sp>
    </p:spTree>
    <p:extLst>
      <p:ext uri="{BB962C8B-B14F-4D97-AF65-F5344CB8AC3E}">
        <p14:creationId xmlns:p14="http://schemas.microsoft.com/office/powerpoint/2010/main" val="126704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081247"/>
              </p:ext>
            </p:extLst>
          </p:nvPr>
        </p:nvGraphicFramePr>
        <p:xfrm>
          <a:off x="5181600" y="1676400"/>
          <a:ext cx="315429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Acrobat Document" r:id="rId4" imgW="7543800" imgH="11658600" progId="Acrobat.Document.DC">
                  <p:embed/>
                </p:oleObj>
              </mc:Choice>
              <mc:Fallback>
                <p:oleObj name="Acrobat Document" r:id="rId4" imgW="7543800" imgH="11658600" progId="Acrobat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676400"/>
                        <a:ext cx="315429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464637"/>
              </p:ext>
            </p:extLst>
          </p:nvPr>
        </p:nvGraphicFramePr>
        <p:xfrm>
          <a:off x="609600" y="1524000"/>
          <a:ext cx="3733800" cy="483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Acrobat Document" r:id="rId6" imgW="5829300" imgH="7543800" progId="Acrobat.Document.DC">
                  <p:embed/>
                </p:oleObj>
              </mc:Choice>
              <mc:Fallback>
                <p:oleObj name="Acrobat Document" r:id="rId6" imgW="5829300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1524000"/>
                        <a:ext cx="3733800" cy="4832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n-US" dirty="0"/>
              <a:t>Auto Liability Accident Reporting</a:t>
            </a:r>
          </a:p>
        </p:txBody>
      </p:sp>
    </p:spTree>
    <p:extLst>
      <p:ext uri="{BB962C8B-B14F-4D97-AF65-F5344CB8AC3E}">
        <p14:creationId xmlns:p14="http://schemas.microsoft.com/office/powerpoint/2010/main" val="60591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Liability Accident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267201"/>
          </a:xfrm>
        </p:spPr>
        <p:txBody>
          <a:bodyPr>
            <a:normAutofit/>
          </a:bodyPr>
          <a:lstStyle/>
          <a:p>
            <a:r>
              <a:rPr lang="en-US" dirty="0"/>
              <a:t>Bottom Line Process:</a:t>
            </a:r>
          </a:p>
          <a:p>
            <a:pPr lvl="1"/>
            <a:r>
              <a:rPr lang="en-US" dirty="0"/>
              <a:t>Accident happens</a:t>
            </a:r>
          </a:p>
          <a:p>
            <a:pPr lvl="1"/>
            <a:r>
              <a:rPr lang="en-US" dirty="0"/>
              <a:t>State Employee calls Call Center</a:t>
            </a:r>
          </a:p>
          <a:p>
            <a:pPr lvl="1"/>
            <a:r>
              <a:rPr lang="en-US" dirty="0"/>
              <a:t>Call center emails adjuster from VeriClaim</a:t>
            </a:r>
          </a:p>
          <a:p>
            <a:pPr lvl="1"/>
            <a:r>
              <a:rPr lang="en-US" dirty="0"/>
              <a:t>VeriClaim adjuster calls State Employee and Citizen</a:t>
            </a:r>
          </a:p>
          <a:p>
            <a:pPr lvl="1"/>
            <a:r>
              <a:rPr lang="en-US" dirty="0"/>
              <a:t>VeriClaim makes a decision on negligence and assists citizen with repairs</a:t>
            </a:r>
          </a:p>
        </p:txBody>
      </p:sp>
    </p:spTree>
    <p:extLst>
      <p:ext uri="{BB962C8B-B14F-4D97-AF65-F5344CB8AC3E}">
        <p14:creationId xmlns:p14="http://schemas.microsoft.com/office/powerpoint/2010/main" val="41883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Liability Accident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6324600" cy="4343401"/>
          </a:xfrm>
        </p:spPr>
        <p:txBody>
          <a:bodyPr>
            <a:normAutofit/>
          </a:bodyPr>
          <a:lstStyle/>
          <a:p>
            <a:r>
              <a:rPr lang="en-US" dirty="0"/>
              <a:t>Two Important Notes:</a:t>
            </a:r>
          </a:p>
          <a:p>
            <a:pPr lvl="1"/>
            <a:r>
              <a:rPr lang="en-US" dirty="0"/>
              <a:t>This program does not replace other current Department processes, it just adds the single step of calling the Call Center immediately from the site of the accident.</a:t>
            </a:r>
          </a:p>
          <a:p>
            <a:pPr lvl="1"/>
            <a:r>
              <a:rPr lang="en-US" dirty="0"/>
              <a:t>Do not call the Call Center if damage is only to State vehicles. This process is for accidents involving 2 parties where one is a citizen/a citizen’s vehicle.</a:t>
            </a:r>
          </a:p>
          <a:p>
            <a:pPr lvl="1"/>
            <a:endParaRPr lang="en-US" dirty="0"/>
          </a:p>
        </p:txBody>
      </p:sp>
      <p:pic>
        <p:nvPicPr>
          <p:cNvPr id="4098" name="Picture 2" descr="C:\Users\ii11035\AppData\Local\Microsoft\Windows\Temporary Internet Files\Content.IE5\T4MWKX5U\Check_Mark_and_Box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4252" r="21265" b="8391"/>
          <a:stretch/>
        </p:blipFill>
        <p:spPr bwMode="auto">
          <a:xfrm>
            <a:off x="7315200" y="2362200"/>
            <a:ext cx="1343000" cy="128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i11035\AppData\Local\Microsoft\Windows\Temporary Internet Files\Content.IE5\T4MWKX5U\Check_Mark_and_Box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4252" r="21265" b="8391"/>
          <a:stretch/>
        </p:blipFill>
        <p:spPr bwMode="auto">
          <a:xfrm>
            <a:off x="7315200" y="4419600"/>
            <a:ext cx="1343000" cy="128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49552"/>
      </p:ext>
    </p:extLst>
  </p:cSld>
  <p:clrMapOvr>
    <a:masterClrMapping/>
  </p:clrMapOvr>
</p:sld>
</file>

<file path=ppt/theme/theme1.xml><?xml version="1.0" encoding="utf-8"?>
<a:theme xmlns:a="http://schemas.openxmlformats.org/drawingml/2006/main" name="Treasury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Treasury PPT Template</Template>
  <TotalTime>63</TotalTime>
  <Words>176</Words>
  <Application>Microsoft Macintosh PowerPoint</Application>
  <PresentationFormat>On-screen Show (4:3)</PresentationFormat>
  <Paragraphs>28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Baskerville Old Face</vt:lpstr>
      <vt:lpstr>Calibri</vt:lpstr>
      <vt:lpstr>Trebuchet MS</vt:lpstr>
      <vt:lpstr>Treasury PPT Template</vt:lpstr>
      <vt:lpstr>Acrobat Document</vt:lpstr>
      <vt:lpstr>Division of Claims and Risk Management</vt:lpstr>
      <vt:lpstr>Auto Liability Accident Reporting</vt:lpstr>
      <vt:lpstr>Auto Liability Accident Reporting</vt:lpstr>
      <vt:lpstr>Auto Liability Accident Reporting</vt:lpstr>
      <vt:lpstr>Auto Liability Accident Reporting</vt:lpstr>
      <vt:lpstr>Auto Liability Accident Reporting</vt:lpstr>
      <vt:lpstr>Auto Liability Accident Reporting</vt:lpstr>
    </vt:vector>
  </TitlesOfParts>
  <Company>State of Tennessee, Treasury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</dc:title>
  <dc:creator>Gillian Johnson</dc:creator>
  <cp:lastModifiedBy>Jackie Cotton</cp:lastModifiedBy>
  <cp:revision>14</cp:revision>
  <dcterms:created xsi:type="dcterms:W3CDTF">2018-07-13T18:57:43Z</dcterms:created>
  <dcterms:modified xsi:type="dcterms:W3CDTF">2019-03-11T17:58:29Z</dcterms:modified>
</cp:coreProperties>
</file>