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9" r:id="rId3"/>
    <p:sldId id="318" r:id="rId4"/>
    <p:sldId id="327" r:id="rId5"/>
    <p:sldId id="281" r:id="rId6"/>
    <p:sldId id="260" r:id="rId7"/>
    <p:sldId id="261" r:id="rId8"/>
    <p:sldId id="316" r:id="rId9"/>
    <p:sldId id="268" r:id="rId10"/>
    <p:sldId id="274" r:id="rId11"/>
    <p:sldId id="319" r:id="rId12"/>
    <p:sldId id="276" r:id="rId13"/>
    <p:sldId id="277" r:id="rId14"/>
    <p:sldId id="280" r:id="rId15"/>
    <p:sldId id="283" r:id="rId16"/>
    <p:sldId id="329" r:id="rId17"/>
    <p:sldId id="303"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13A"/>
    <a:srgbClr val="9E9FA1"/>
    <a:srgbClr val="006325"/>
    <a:srgbClr val="00A94F"/>
    <a:srgbClr val="0095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89" autoAdjust="0"/>
  </p:normalViewPr>
  <p:slideViewPr>
    <p:cSldViewPr snapToGrid="0" snapToObjects="1" showGuides="1">
      <p:cViewPr varScale="1">
        <p:scale>
          <a:sx n="60" d="100"/>
          <a:sy n="60" d="100"/>
        </p:scale>
        <p:origin x="-1434" y="-78"/>
      </p:cViewPr>
      <p:guideLst>
        <p:guide orient="horz" pos="4169"/>
        <p:guide orient="horz" pos="3097"/>
        <p:guide pos="84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E55C704-6948-420F-8C45-608A3AA94BA0}" type="datetimeFigureOut">
              <a:rPr lang="en-US" smtClean="0"/>
              <a:t>10/14/2016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F85384E-DC39-425E-92BF-E708B3AEADD3}" type="slidenum">
              <a:rPr lang="en-US" smtClean="0"/>
              <a:t>‹#›</a:t>
            </a:fld>
            <a:endParaRPr lang="en-US"/>
          </a:p>
        </p:txBody>
      </p:sp>
    </p:spTree>
    <p:extLst>
      <p:ext uri="{BB962C8B-B14F-4D97-AF65-F5344CB8AC3E}">
        <p14:creationId xmlns:p14="http://schemas.microsoft.com/office/powerpoint/2010/main" val="1482859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5E9A4F9-7005-7D43-BCFA-F1CA68E7BFEF}" type="datetimeFigureOut">
              <a:rPr lang="en-US" smtClean="0"/>
              <a:t>10/14/2016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0A9FAEE-4D10-0546-80E3-F7F184BA5F8A}" type="slidenum">
              <a:rPr lang="en-US" smtClean="0"/>
              <a:t>‹#›</a:t>
            </a:fld>
            <a:endParaRPr lang="en-US"/>
          </a:p>
        </p:txBody>
      </p:sp>
    </p:spTree>
    <p:extLst>
      <p:ext uri="{BB962C8B-B14F-4D97-AF65-F5344CB8AC3E}">
        <p14:creationId xmlns:p14="http://schemas.microsoft.com/office/powerpoint/2010/main" val="1889491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enterpriseholdings.com/press-room/car-rental-business-adapting-to-innovative-technologies-changing-consumer-preferences.html" TargetMode="External"/><Relationship Id="rId3" Type="http://schemas.openxmlformats.org/officeDocument/2006/relationships/hyperlink" Target="http://www.enterprise.com/" TargetMode="External"/><Relationship Id="rId7" Type="http://schemas.openxmlformats.org/officeDocument/2006/relationships/hyperlink" Target="http://www.enterpriseholdings.com/press-room/enterprise-national-recognized-as-jd-power-2014-customer-champion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alamo.com/" TargetMode="External"/><Relationship Id="rId5" Type="http://schemas.openxmlformats.org/officeDocument/2006/relationships/hyperlink" Target="http://www.nationalcar.com/" TargetMode="External"/><Relationship Id="rId4" Type="http://schemas.openxmlformats.org/officeDocument/2006/relationships/hyperlink" Target="http://www.jdpower.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9FAEE-4D10-0546-80E3-F7F184BA5F8A}" type="slidenum">
              <a:rPr lang="en-US" smtClean="0"/>
              <a:t>1</a:t>
            </a:fld>
            <a:endParaRPr lang="en-US"/>
          </a:p>
        </p:txBody>
      </p:sp>
    </p:spTree>
    <p:extLst>
      <p:ext uri="{BB962C8B-B14F-4D97-AF65-F5344CB8AC3E}">
        <p14:creationId xmlns:p14="http://schemas.microsoft.com/office/powerpoint/2010/main" val="240994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http://www.enterpriseholdings.com/press-room/enterprise-rent-a-car-ranks-highest-in-jd-power-2014-rental-car-satisfaction-study.html </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ENTERPRISE RENT-A-CAR RANKS HIGHEST IN J.D. POWER 2014 RENTAL CAR SATISFACTION STUDY</a:t>
            </a:r>
          </a:p>
          <a:p>
            <a:r>
              <a:rPr lang="en-US" b="1" i="1">
                <a:latin typeface="Arial" charset="0"/>
                <a:ea typeface="ＭＳ Ｐゴシック" charset="0"/>
                <a:cs typeface="ＭＳ Ｐゴシック" charset="0"/>
              </a:rPr>
              <a:t>Enterprise, National and Alamo Brands All Above Industry Average</a:t>
            </a:r>
          </a:p>
          <a:p>
            <a:r>
              <a:rPr lang="en-US" b="1">
                <a:latin typeface="Arial" charset="0"/>
                <a:ea typeface="ＭＳ Ｐゴシック" charset="0"/>
                <a:cs typeface="ＭＳ Ｐゴシック" charset="0"/>
              </a:rPr>
              <a:t>ST. LOUIS, Mo. (Nov. 11, 2014) – </a:t>
            </a:r>
            <a:r>
              <a:rPr lang="en-US" u="sng">
                <a:latin typeface="Arial" charset="0"/>
                <a:ea typeface="ＭＳ Ｐゴシック" charset="0"/>
                <a:cs typeface="ＭＳ Ｐゴシック" charset="0"/>
                <a:hlinkClick r:id="rId3"/>
              </a:rPr>
              <a:t>Enterprise Rent-A-Car</a:t>
            </a:r>
            <a:r>
              <a:rPr lang="en-US">
                <a:latin typeface="Arial" charset="0"/>
                <a:ea typeface="ＭＳ Ｐゴシック" charset="0"/>
                <a:cs typeface="ＭＳ Ｐゴシック" charset="0"/>
              </a:rPr>
              <a:t> is the highest-ranked car rental brand in the </a:t>
            </a:r>
            <a:r>
              <a:rPr lang="en-US" u="sng">
                <a:latin typeface="Arial" charset="0"/>
                <a:ea typeface="ＭＳ Ｐゴシック" charset="0"/>
                <a:cs typeface="ＭＳ Ｐゴシック" charset="0"/>
                <a:hlinkClick r:id="rId4"/>
              </a:rPr>
              <a:t>J.D. Power</a:t>
            </a:r>
            <a:r>
              <a:rPr lang="en-US">
                <a:latin typeface="Arial" charset="0"/>
                <a:ea typeface="ＭＳ Ｐゴシック" charset="0"/>
                <a:cs typeface="ＭＳ Ｐゴシック" charset="0"/>
              </a:rPr>
              <a:t> 2014 North American Rental Car Satisfaction Study</a:t>
            </a:r>
            <a:r>
              <a:rPr lang="en-US" baseline="30000">
                <a:latin typeface="Arial" charset="0"/>
                <a:ea typeface="ＭＳ Ｐゴシック" charset="0"/>
                <a:cs typeface="ＭＳ Ｐゴシック" charset="0"/>
              </a:rPr>
              <a:t>SM </a:t>
            </a:r>
            <a:r>
              <a:rPr lang="en-US">
                <a:latin typeface="Arial" charset="0"/>
                <a:ea typeface="ＭＳ Ｐゴシック" charset="0"/>
                <a:cs typeface="ＭＳ Ｐゴシック" charset="0"/>
              </a:rPr>
              <a:t>. The Enterprise brand received the highest score for the ninth time in the past eleven years, and excelled in all six factors: costs and fees; pick-up process; rental car; return process; reservation process; and shuttle bus/van.</a:t>
            </a:r>
          </a:p>
          <a:p>
            <a:r>
              <a:rPr lang="en-US">
                <a:latin typeface="Arial" charset="0"/>
                <a:ea typeface="ＭＳ Ｐゴシック" charset="0"/>
                <a:cs typeface="ＭＳ Ｐゴシック" charset="0"/>
              </a:rPr>
              <a:t>Enterprise Rent-A-Car is owned by Enterprise Holdings, the largest car rental company in the world. Enterprise Holdings also operates the </a:t>
            </a:r>
            <a:r>
              <a:rPr lang="en-US" u="sng">
                <a:latin typeface="Arial" charset="0"/>
                <a:ea typeface="ＭＳ Ｐゴシック" charset="0"/>
                <a:cs typeface="ＭＳ Ｐゴシック" charset="0"/>
                <a:hlinkClick r:id="rId5"/>
              </a:rPr>
              <a:t>National Car Rental</a:t>
            </a:r>
            <a:r>
              <a:rPr lang="en-US">
                <a:latin typeface="Arial" charset="0"/>
                <a:ea typeface="ＭＳ Ｐゴシック" charset="0"/>
                <a:cs typeface="ＭＳ Ｐゴシック" charset="0"/>
              </a:rPr>
              <a:t> and</a:t>
            </a:r>
            <a:r>
              <a:rPr lang="en-US" u="sng">
                <a:latin typeface="Arial" charset="0"/>
                <a:ea typeface="ＭＳ Ｐゴシック" charset="0"/>
                <a:cs typeface="ＭＳ Ｐゴシック" charset="0"/>
                <a:hlinkClick r:id="rId6"/>
              </a:rPr>
              <a:t>Alamo Rent A Car</a:t>
            </a:r>
            <a:r>
              <a:rPr lang="en-US">
                <a:latin typeface="Arial" charset="0"/>
                <a:ea typeface="ＭＳ Ｐゴシック" charset="0"/>
                <a:cs typeface="ＭＳ Ｐゴシック" charset="0"/>
              </a:rPr>
              <a:t> brands. National ranked second in the annual study, followed by Alamo (tied for third) – with all three brands once again finishing above the industry average.</a:t>
            </a:r>
          </a:p>
          <a:p>
            <a:r>
              <a:rPr lang="en-US">
                <a:latin typeface="Arial" charset="0"/>
                <a:ea typeface="ＭＳ Ｐゴシック" charset="0"/>
                <a:cs typeface="ＭＳ Ｐゴシック" charset="0"/>
              </a:rPr>
              <a:t>The annual 2014 study surveyed leisure and business travelers who rented vehicles at North American airports.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We know how hard our employees work every day to put customers first,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said Pam Nicholson, Chief Executive Officer and President of Enterprise Holdings.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We also know that listening to feedback –positive as well as negative – is the key to long-term success. So we not only are honored by today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recognition, but also grateful for the continued trust and confidence of our customers, clients and partners.</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Both the Enterprise Rent-A-Car and National Car Rental brands were recognized earlier this year as J.D. Power </a:t>
            </a:r>
            <a:r>
              <a:rPr lang="en-US" u="sng">
                <a:latin typeface="Arial" charset="0"/>
                <a:ea typeface="ＭＳ Ｐゴシック" charset="0"/>
                <a:cs typeface="ＭＳ Ｐゴシック" charset="0"/>
                <a:hlinkClick r:id="rId7"/>
              </a:rPr>
              <a:t>Customer Champions</a:t>
            </a:r>
            <a:r>
              <a:rPr lang="en-US">
                <a:latin typeface="Arial" charset="0"/>
                <a:ea typeface="ＭＳ Ｐゴシック" charset="0"/>
                <a:cs typeface="ＭＳ Ｐゴシック" charset="0"/>
              </a:rPr>
              <a:t>. Five factors – people, presentation, process, product and price – were examined, with feedback, opinions and perceptions primarily gathered from J.D. Power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syndicated research in 2013. Only 50 brands total earned this distinction, and Enterprise and National were the only two car rental brands to be recognized as Customer Champions.</a:t>
            </a:r>
          </a:p>
          <a:p>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Today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car rental marketplace is highly competitive,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Nicholson stated,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so our portfolio of brands is specifically designed to meet the diverse needs of car rental customers across the board, from cost-conscious families to road warriors to leisure travelers. Recognition like this from J.D. Power tells us that our customer-focused strategy is making a difference in the car rental and travel industries.</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r>
              <a:rPr lang="en-US">
                <a:latin typeface="Arial" charset="0"/>
                <a:ea typeface="ＭＳ Ｐゴシック" charset="0"/>
                <a:cs typeface="ＭＳ Ｐゴシック" charset="0"/>
              </a:rPr>
              <a:t>In fact, when an Enterprise Holdings executive delivered this spring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t>
            </a:r>
            <a:r>
              <a:rPr lang="en-US" altLang="ja-JP" u="sng">
                <a:latin typeface="Arial" charset="0"/>
                <a:ea typeface="ＭＳ Ｐゴシック" charset="0"/>
                <a:cs typeface="ＭＳ Ｐゴシック" charset="0"/>
                <a:hlinkClick r:id="rId8"/>
              </a:rPr>
              <a:t>Car Rental Show</a:t>
            </a:r>
            <a:r>
              <a:rPr lang="en-US" altLang="ja-JP">
                <a:latin typeface="Arial" charset="0"/>
                <a:ea typeface="ＭＳ Ｐゴシック" charset="0"/>
                <a:cs typeface="ＭＳ Ｐゴシック" charset="0"/>
              </a:rPr>
              <a:t> keynote address, he reiterated the significance of customer relationships: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The car rental industry meets people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very real, important and urgent needs. … Our world will continue to change: innovation will drive growth, technology will drive growth and customer preferences will drive growth. Whether we, as individual companies or an industry, succeed or fail will come down to one simple thing – how we deal with each customer.</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0"/>
                <a:cs typeface="ＭＳ Ｐゴシック" charset="0"/>
              </a:defRPr>
            </a:lvl1pPr>
            <a:lvl2pPr marL="742950" indent="-285750" defTabSz="922338" eaLnBrk="0" hangingPunct="0">
              <a:defRPr sz="2400">
                <a:solidFill>
                  <a:schemeClr val="tx1"/>
                </a:solidFill>
                <a:latin typeface="Arial" charset="0"/>
                <a:ea typeface="ＭＳ Ｐゴシック" charset="0"/>
              </a:defRPr>
            </a:lvl2pPr>
            <a:lvl3pPr marL="1143000" indent="-228600" defTabSz="922338" eaLnBrk="0" hangingPunct="0">
              <a:defRPr sz="2400">
                <a:solidFill>
                  <a:schemeClr val="tx1"/>
                </a:solidFill>
                <a:latin typeface="Arial" charset="0"/>
                <a:ea typeface="ＭＳ Ｐゴシック" charset="0"/>
              </a:defRPr>
            </a:lvl3pPr>
            <a:lvl4pPr marL="1600200" indent="-228600" defTabSz="922338" eaLnBrk="0" hangingPunct="0">
              <a:defRPr sz="2400">
                <a:solidFill>
                  <a:schemeClr val="tx1"/>
                </a:solidFill>
                <a:latin typeface="Arial" charset="0"/>
                <a:ea typeface="ＭＳ Ｐゴシック" charset="0"/>
              </a:defRPr>
            </a:lvl4pPr>
            <a:lvl5pPr marL="2057400" indent="-228600" defTabSz="922338" eaLnBrk="0" hangingPunct="0">
              <a:defRPr sz="2400">
                <a:solidFill>
                  <a:schemeClr val="tx1"/>
                </a:solidFill>
                <a:latin typeface="Arial"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E892CB-B896-C847-9E04-24DCA0D551E1}" type="slidenum">
              <a:rPr lang="en-US" sz="1200"/>
              <a:pPr eaLnBrk="1" hangingPunct="1"/>
              <a:t>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noFill/>
        </p:spPr>
      </p:sp>
      <p:sp>
        <p:nvSpPr>
          <p:cNvPr id="65539" name="Notes Placeholder 2"/>
          <p:cNvSpPr>
            <a:spLocks noGrp="1"/>
          </p:cNvSpPr>
          <p:nvPr>
            <p:ph type="body" idx="1"/>
          </p:nvPr>
        </p:nvSpPr>
        <p:spPr>
          <a:noFill/>
        </p:spPr>
        <p:txBody>
          <a:bodyPr/>
          <a:lstStyle/>
          <a:p>
            <a:r>
              <a:rPr lang="en-US" dirty="0"/>
              <a:t>National was selected “Best Rental Car Company Overall” and “Best Rental Car Company Loyalty Program” as part of the Executive Travel magazine’s 2013 Leading Edge Awards.</a:t>
            </a:r>
          </a:p>
          <a:p>
            <a:r>
              <a:rPr lang="en-US" dirty="0"/>
              <a:t> </a:t>
            </a:r>
          </a:p>
          <a:p>
            <a:r>
              <a:rPr lang="en-US" dirty="0"/>
              <a:t>National was named the “Best Car Rental Company in North America” at the </a:t>
            </a:r>
            <a:r>
              <a:rPr lang="en-US" dirty="0" smtClean="0"/>
              <a:t>26</a:t>
            </a:r>
            <a:r>
              <a:rPr lang="en-US" baseline="30000" dirty="0" smtClean="0"/>
              <a:t>th</a:t>
            </a:r>
            <a:r>
              <a:rPr lang="en-US" dirty="0" smtClean="0"/>
              <a:t> </a:t>
            </a:r>
            <a:r>
              <a:rPr lang="en-US" dirty="0"/>
              <a:t>Annual “Best in Business Travel” Awards by Business Traveler magazine.</a:t>
            </a:r>
          </a:p>
          <a:p>
            <a:r>
              <a:rPr lang="en-US" dirty="0"/>
              <a:t> </a:t>
            </a:r>
          </a:p>
          <a:p>
            <a:r>
              <a:rPr lang="en-US" dirty="0"/>
              <a:t>Global Traveler 2013 GT Tested Awards Survey named  National the “Best Car Rental Company”.</a:t>
            </a:r>
          </a:p>
          <a:p>
            <a:r>
              <a:rPr lang="en-US" dirty="0"/>
              <a:t> </a:t>
            </a:r>
          </a:p>
          <a:p>
            <a:r>
              <a:rPr lang="en-US" dirty="0"/>
              <a:t>Premier Traveler named National “Best Car Rental Company in the World” for the Best of </a:t>
            </a:r>
            <a:r>
              <a:rPr lang="en-US" dirty="0" smtClean="0"/>
              <a:t>2014.</a:t>
            </a:r>
            <a:endParaRPr lang="en-US" dirty="0"/>
          </a:p>
          <a:p>
            <a:r>
              <a:rPr lang="en-US" dirty="0"/>
              <a:t> </a:t>
            </a:r>
          </a:p>
          <a:p>
            <a:r>
              <a:rPr lang="en-US" dirty="0"/>
              <a:t>Enterprise was named “Most Admired Car Rental Company” for </a:t>
            </a:r>
            <a:r>
              <a:rPr lang="en-US" dirty="0" smtClean="0"/>
              <a:t>2014 </a:t>
            </a:r>
            <a:r>
              <a:rPr lang="en-US" dirty="0"/>
              <a:t>in The Beat Readers’ Choice Awards.  This is the </a:t>
            </a:r>
            <a:r>
              <a:rPr lang="en-US" dirty="0" smtClean="0"/>
              <a:t>5</a:t>
            </a:r>
            <a:r>
              <a:rPr lang="en-US" baseline="30000" dirty="0" smtClean="0"/>
              <a:t>th</a:t>
            </a:r>
            <a:r>
              <a:rPr lang="en-US" dirty="0" smtClean="0"/>
              <a:t> </a:t>
            </a:r>
            <a:r>
              <a:rPr lang="en-US" dirty="0"/>
              <a:t>consecutive year for this honor.  </a:t>
            </a:r>
            <a:endParaRPr lang="en-US" dirty="0" smtClean="0"/>
          </a:p>
          <a:p>
            <a:endParaRPr lang="en-US" dirty="0" smtClean="0"/>
          </a:p>
          <a:p>
            <a:r>
              <a:rPr lang="en-US" sz="1200" kern="1200" dirty="0" smtClean="0">
                <a:solidFill>
                  <a:schemeClr val="tx1"/>
                </a:solidFill>
                <a:latin typeface="+mn-lt"/>
                <a:ea typeface="+mn-ea"/>
                <a:cs typeface="+mn-cs"/>
              </a:rPr>
              <a:t>The 2015 Travel + Leisure “World’s Best Awards” ranked National No. </a:t>
            </a:r>
            <a:r>
              <a:rPr lang="en-US" sz="1200" kern="1200" smtClean="0">
                <a:solidFill>
                  <a:schemeClr val="tx1"/>
                </a:solidFill>
                <a:latin typeface="+mn-lt"/>
                <a:ea typeface="+mn-ea"/>
                <a:cs typeface="+mn-cs"/>
              </a:rPr>
              <a:t>1 in the “Car Rental Agencies” category, followed by Enterprise and Alamo, respectively.</a:t>
            </a:r>
            <a:endParaRPr lang="en-US" dirty="0" smtClean="0">
              <a:ea typeface="ＭＳ Ｐゴシック" pitchFamily="34" charset="-128"/>
            </a:endParaRPr>
          </a:p>
        </p:txBody>
      </p:sp>
      <p:sp>
        <p:nvSpPr>
          <p:cNvPr id="65540" name="Slide Number Placeholder 3"/>
          <p:cNvSpPr txBox="1">
            <a:spLocks noGrp="1"/>
          </p:cNvSpPr>
          <p:nvPr/>
        </p:nvSpPr>
        <p:spPr bwMode="auto">
          <a:xfrm>
            <a:off x="3977532" y="8842384"/>
            <a:ext cx="3043979" cy="46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9" tIns="46659" rIns="93319" bIns="46659" anchor="b"/>
          <a:lstStyle>
            <a:lvl1pPr defTabSz="468313" eaLnBrk="0" hangingPunct="0">
              <a:defRPr>
                <a:solidFill>
                  <a:schemeClr val="tx1"/>
                </a:solidFill>
                <a:latin typeface="Arial" pitchFamily="34" charset="0"/>
                <a:ea typeface="ＭＳ Ｐゴシック" pitchFamily="34" charset="-128"/>
              </a:defRPr>
            </a:lvl1pPr>
            <a:lvl2pPr marL="742950" indent="-285750" defTabSz="468313" eaLnBrk="0" hangingPunct="0">
              <a:defRPr>
                <a:solidFill>
                  <a:schemeClr val="tx1"/>
                </a:solidFill>
                <a:latin typeface="Arial" pitchFamily="34" charset="0"/>
                <a:ea typeface="ＭＳ Ｐゴシック" pitchFamily="34" charset="-128"/>
              </a:defRPr>
            </a:lvl2pPr>
            <a:lvl3pPr marL="1143000" indent="-228600" defTabSz="468313" eaLnBrk="0" hangingPunct="0">
              <a:defRPr>
                <a:solidFill>
                  <a:schemeClr val="tx1"/>
                </a:solidFill>
                <a:latin typeface="Arial" pitchFamily="34" charset="0"/>
                <a:ea typeface="ＭＳ Ｐゴシック" pitchFamily="34" charset="-128"/>
              </a:defRPr>
            </a:lvl3pPr>
            <a:lvl4pPr marL="1600200" indent="-228600" defTabSz="468313" eaLnBrk="0" hangingPunct="0">
              <a:defRPr>
                <a:solidFill>
                  <a:schemeClr val="tx1"/>
                </a:solidFill>
                <a:latin typeface="Arial" pitchFamily="34" charset="0"/>
                <a:ea typeface="ＭＳ Ｐゴシック" pitchFamily="34" charset="-128"/>
              </a:defRPr>
            </a:lvl4pPr>
            <a:lvl5pPr marL="2057400" indent="-228600" defTabSz="468313" eaLnBrk="0" hangingPunct="0">
              <a:defRPr>
                <a:solidFill>
                  <a:schemeClr val="tx1"/>
                </a:solidFill>
                <a:latin typeface="Arial" pitchFamily="34" charset="0"/>
                <a:ea typeface="ＭＳ Ｐゴシック" pitchFamily="34" charset="-128"/>
              </a:defRPr>
            </a:lvl5pPr>
            <a:lvl6pPr marL="2514600" indent="-228600" defTabSz="4683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683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683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683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C91CC87-7C51-437A-B78D-393498FA623B}" type="slidenum">
              <a:rPr lang="en-US" sz="1200"/>
              <a:pPr algn="r" eaLnBrk="1" hangingPunct="1"/>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noFill/>
        </p:spPr>
      </p:sp>
      <p:sp>
        <p:nvSpPr>
          <p:cNvPr id="71683" name="Notes Placeholder 2"/>
          <p:cNvSpPr>
            <a:spLocks noGrp="1"/>
          </p:cNvSpPr>
          <p:nvPr>
            <p:ph type="body" idx="1"/>
          </p:nvPr>
        </p:nvSpPr>
        <p:spPr>
          <a:noFill/>
        </p:spPr>
        <p:txBody>
          <a:bodyPr/>
          <a:lstStyle/>
          <a:p>
            <a:pPr eaLnBrk="1" hangingPunct="1">
              <a:buFont typeface="+mj-lt" charset="0"/>
              <a:buNone/>
            </a:pPr>
            <a:r>
              <a:rPr lang="en-US" smtClean="0">
                <a:ea typeface="ＭＳ Ｐゴシック" pitchFamily="34" charset="-128"/>
              </a:rPr>
              <a:t>Reserve a Midsize</a:t>
            </a:r>
          </a:p>
          <a:p>
            <a:pPr eaLnBrk="1" hangingPunct="1">
              <a:buFont typeface="+mj-lt" charset="0"/>
              <a:buNone/>
            </a:pPr>
            <a:r>
              <a:rPr lang="en-US" smtClean="0">
                <a:ea typeface="ＭＳ Ｐゴシック" pitchFamily="34" charset="-128"/>
              </a:rPr>
              <a:t>Always reserve a midsize car to begin your Emerald Aisle experience</a:t>
            </a:r>
          </a:p>
          <a:p>
            <a:pPr eaLnBrk="1" hangingPunct="1">
              <a:buFont typeface="+mj-lt" charset="0"/>
              <a:buNone/>
            </a:pPr>
            <a:endParaRPr lang="en-US" smtClean="0">
              <a:ea typeface="ＭＳ Ｐゴシック" pitchFamily="34" charset="-128"/>
            </a:endParaRPr>
          </a:p>
          <a:p>
            <a:pPr eaLnBrk="1" hangingPunct="1">
              <a:buFont typeface="+mj-lt" charset="0"/>
              <a:buNone/>
            </a:pPr>
            <a:r>
              <a:rPr lang="en-US" smtClean="0">
                <a:ea typeface="ＭＳ Ｐゴシック" pitchFamily="34" charset="-128"/>
              </a:rPr>
              <a:t>Bypass the Counter</a:t>
            </a:r>
          </a:p>
          <a:p>
            <a:pPr eaLnBrk="1" hangingPunct="1">
              <a:buFont typeface="+mj-lt" charset="0"/>
              <a:buNone/>
            </a:pPr>
            <a:r>
              <a:rPr lang="en-US" smtClean="0">
                <a:ea typeface="ＭＳ Ｐゴシック" pitchFamily="34" charset="-128"/>
              </a:rPr>
              <a:t>Go straight to the Emerald Aisle; the keys are in the cars</a:t>
            </a:r>
          </a:p>
          <a:p>
            <a:pPr eaLnBrk="1" hangingPunct="1">
              <a:buFont typeface="+mj-lt" charset="0"/>
              <a:buNone/>
            </a:pPr>
            <a:endParaRPr lang="en-US" smtClean="0">
              <a:ea typeface="ＭＳ Ｐゴシック" pitchFamily="34" charset="-128"/>
            </a:endParaRPr>
          </a:p>
          <a:p>
            <a:pPr eaLnBrk="1" hangingPunct="1">
              <a:buFont typeface="+mj-lt" charset="0"/>
              <a:buNone/>
            </a:pPr>
            <a:r>
              <a:rPr lang="en-US" smtClean="0">
                <a:ea typeface="ＭＳ Ｐゴシック" pitchFamily="34" charset="-128"/>
              </a:rPr>
              <a:t>Choose Any Car</a:t>
            </a:r>
          </a:p>
          <a:p>
            <a:pPr eaLnBrk="1" hangingPunct="1">
              <a:buFont typeface="+mj-lt" charset="0"/>
              <a:buNone/>
            </a:pPr>
            <a:r>
              <a:rPr lang="en-US" smtClean="0">
                <a:ea typeface="ＭＳ Ｐゴシック" pitchFamily="34" charset="-128"/>
              </a:rPr>
              <a:t>Any size, color, make or model on the Emerald Aisle is yours at the reserved midsize rate</a:t>
            </a:r>
          </a:p>
          <a:p>
            <a:pPr eaLnBrk="1" hangingPunct="1"/>
            <a:endParaRPr lang="en-US" smtClean="0">
              <a:ea typeface="ＭＳ Ｐゴシック" pitchFamily="34" charset="-128"/>
            </a:endParaRPr>
          </a:p>
        </p:txBody>
      </p:sp>
      <p:sp>
        <p:nvSpPr>
          <p:cNvPr id="71684" name="Slide Number Placeholder 3"/>
          <p:cNvSpPr>
            <a:spLocks noGrp="1"/>
          </p:cNvSpPr>
          <p:nvPr>
            <p:ph type="sldNum" sz="quarter" idx="5"/>
          </p:nvPr>
        </p:nvSpPr>
        <p:spPr>
          <a:noFill/>
        </p:spPr>
        <p:txBody>
          <a:bodyPr/>
          <a:lstStyle>
            <a:lvl1pPr defTabSz="466823" eaLnBrk="0" hangingPunct="0">
              <a:defRPr>
                <a:solidFill>
                  <a:schemeClr val="tx1"/>
                </a:solidFill>
                <a:latin typeface="Arial" pitchFamily="34" charset="0"/>
                <a:ea typeface="ＭＳ Ｐゴシック" pitchFamily="34" charset="-128"/>
              </a:defRPr>
            </a:lvl1pPr>
            <a:lvl2pPr marL="740587" indent="-284841" defTabSz="466823" eaLnBrk="0" hangingPunct="0">
              <a:defRPr>
                <a:solidFill>
                  <a:schemeClr val="tx1"/>
                </a:solidFill>
                <a:latin typeface="Arial" pitchFamily="34" charset="0"/>
                <a:ea typeface="ＭＳ Ｐゴシック" pitchFamily="34" charset="-128"/>
              </a:defRPr>
            </a:lvl2pPr>
            <a:lvl3pPr marL="1139365" indent="-227873" defTabSz="466823" eaLnBrk="0" hangingPunct="0">
              <a:defRPr>
                <a:solidFill>
                  <a:schemeClr val="tx1"/>
                </a:solidFill>
                <a:latin typeface="Arial" pitchFamily="34" charset="0"/>
                <a:ea typeface="ＭＳ Ｐゴシック" pitchFamily="34" charset="-128"/>
              </a:defRPr>
            </a:lvl3pPr>
            <a:lvl4pPr marL="1595111" indent="-227873" defTabSz="466823" eaLnBrk="0" hangingPunct="0">
              <a:defRPr>
                <a:solidFill>
                  <a:schemeClr val="tx1"/>
                </a:solidFill>
                <a:latin typeface="Arial" pitchFamily="34" charset="0"/>
                <a:ea typeface="ＭＳ Ｐゴシック" pitchFamily="34" charset="-128"/>
              </a:defRPr>
            </a:lvl4pPr>
            <a:lvl5pPr marL="2050858" indent="-227873" defTabSz="466823" eaLnBrk="0" hangingPunct="0">
              <a:defRPr>
                <a:solidFill>
                  <a:schemeClr val="tx1"/>
                </a:solidFill>
                <a:latin typeface="Arial" pitchFamily="34" charset="0"/>
                <a:ea typeface="ＭＳ Ｐゴシック" pitchFamily="34" charset="-128"/>
              </a:defRPr>
            </a:lvl5pPr>
            <a:lvl6pPr marL="2506604"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2350"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18096"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3842"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0CE780E-D5D4-42DE-B122-C5E07FA6577F}" type="slidenum">
              <a:rPr lang="en-US" smtClean="0"/>
              <a:pPr eaLnBrk="1" hangingPunct="1"/>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466823" eaLnBrk="0" hangingPunct="0">
              <a:defRPr>
                <a:solidFill>
                  <a:schemeClr val="tx1"/>
                </a:solidFill>
                <a:latin typeface="Arial" pitchFamily="34" charset="0"/>
                <a:ea typeface="ＭＳ Ｐゴシック" pitchFamily="34" charset="-128"/>
              </a:defRPr>
            </a:lvl1pPr>
            <a:lvl2pPr marL="740587" indent="-284841" defTabSz="466823" eaLnBrk="0" hangingPunct="0">
              <a:defRPr>
                <a:solidFill>
                  <a:schemeClr val="tx1"/>
                </a:solidFill>
                <a:latin typeface="Arial" pitchFamily="34" charset="0"/>
                <a:ea typeface="ＭＳ Ｐゴシック" pitchFamily="34" charset="-128"/>
              </a:defRPr>
            </a:lvl2pPr>
            <a:lvl3pPr marL="1139365" indent="-227873" defTabSz="466823" eaLnBrk="0" hangingPunct="0">
              <a:defRPr>
                <a:solidFill>
                  <a:schemeClr val="tx1"/>
                </a:solidFill>
                <a:latin typeface="Arial" pitchFamily="34" charset="0"/>
                <a:ea typeface="ＭＳ Ｐゴシック" pitchFamily="34" charset="-128"/>
              </a:defRPr>
            </a:lvl3pPr>
            <a:lvl4pPr marL="1595111" indent="-227873" defTabSz="466823" eaLnBrk="0" hangingPunct="0">
              <a:defRPr>
                <a:solidFill>
                  <a:schemeClr val="tx1"/>
                </a:solidFill>
                <a:latin typeface="Arial" pitchFamily="34" charset="0"/>
                <a:ea typeface="ＭＳ Ｐゴシック" pitchFamily="34" charset="-128"/>
              </a:defRPr>
            </a:lvl4pPr>
            <a:lvl5pPr marL="2050858" indent="-227873" defTabSz="466823" eaLnBrk="0" hangingPunct="0">
              <a:defRPr>
                <a:solidFill>
                  <a:schemeClr val="tx1"/>
                </a:solidFill>
                <a:latin typeface="Arial" pitchFamily="34" charset="0"/>
                <a:ea typeface="ＭＳ Ｐゴシック" pitchFamily="34" charset="-128"/>
              </a:defRPr>
            </a:lvl5pPr>
            <a:lvl6pPr marL="2506604"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2350"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18096"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3842" indent="-227873" defTabSz="46682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4DEA195-D719-4AB8-B1A7-B31727759329}" type="slidenum">
              <a:rPr lang="en-US" smtClean="0"/>
              <a:pPr eaLnBrk="1" hangingPunct="1"/>
              <a:t>14</a:t>
            </a:fld>
            <a:endParaRPr lang="en-US" smtClean="0"/>
          </a:p>
        </p:txBody>
      </p:sp>
      <p:sp>
        <p:nvSpPr>
          <p:cNvPr id="74755" name="Rectangle 2"/>
          <p:cNvSpPr>
            <a:spLocks noGrp="1" noRot="1" noChangeAspect="1" noChangeArrowheads="1" noTextEdit="1"/>
          </p:cNvSpPr>
          <p:nvPr>
            <p:ph type="sldImg"/>
          </p:nvPr>
        </p:nvSpPr>
        <p:spPr>
          <a:noFill/>
        </p:spPr>
      </p:sp>
      <p:sp>
        <p:nvSpPr>
          <p:cNvPr id="74756" name="Rectangle 3"/>
          <p:cNvSpPr>
            <a:spLocks noGrp="1" noChangeArrowheads="1"/>
          </p:cNvSpPr>
          <p:nvPr>
            <p:ph type="body" idx="1"/>
          </p:nvPr>
        </p:nvSpPr>
        <p:spPr>
          <a:noFill/>
        </p:spPr>
        <p:txBody>
          <a:bodyPr/>
          <a:lstStyle/>
          <a:p>
            <a:r>
              <a:rPr lang="en-US" dirty="0" smtClean="0">
                <a:ea typeface="ＭＳ Ｐゴシック" pitchFamily="34" charset="-128"/>
              </a:rPr>
              <a:t>National continues to differentiate itself by carefully researching and integrating the important tools and on-the-go utility essential to today’s business travelers. Its primary goal is to focus on making business travelers more efficient when they’re on the road, offering speed, choice and control.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64628" y="439885"/>
            <a:ext cx="6283021" cy="1921621"/>
          </a:xfrm>
        </p:spPr>
        <p:txBody>
          <a:bodyPr>
            <a:normAutofit/>
          </a:bodyPr>
          <a:lstStyle>
            <a:lvl1pPr algn="l">
              <a:defRPr sz="4800" b="1" baseline="0">
                <a:solidFill>
                  <a:schemeClr val="bg1"/>
                </a:solidFill>
              </a:defRPr>
            </a:lvl1pPr>
          </a:lstStyle>
          <a:p>
            <a:endParaRPr lang="en-US" dirty="0"/>
          </a:p>
        </p:txBody>
      </p:sp>
      <p:sp>
        <p:nvSpPr>
          <p:cNvPr id="3" name="Subtitle 2"/>
          <p:cNvSpPr>
            <a:spLocks noGrp="1"/>
          </p:cNvSpPr>
          <p:nvPr>
            <p:ph type="subTitle" idx="1"/>
          </p:nvPr>
        </p:nvSpPr>
        <p:spPr>
          <a:xfrm>
            <a:off x="464628" y="2369802"/>
            <a:ext cx="6400800" cy="1752600"/>
          </a:xfrm>
        </p:spPr>
        <p:txBody>
          <a:bodyPr>
            <a:normAutofit/>
          </a:bodyPr>
          <a:lstStyle>
            <a:lvl1pPr marL="0" indent="0" algn="l">
              <a:spcBef>
                <a:spcPts val="120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119136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C1203-ABB3-3140-91AC-B516F84E712C}" type="slidenum">
              <a:rPr lang="en-US" smtClean="0"/>
              <a:pPr/>
              <a:t>‹#›</a:t>
            </a:fld>
            <a:endParaRPr lang="en-US" dirty="0"/>
          </a:p>
        </p:txBody>
      </p:sp>
    </p:spTree>
    <p:extLst>
      <p:ext uri="{BB962C8B-B14F-4D97-AF65-F5344CB8AC3E}">
        <p14:creationId xmlns:p14="http://schemas.microsoft.com/office/powerpoint/2010/main" val="41272637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4264210"/>
            <a:ext cx="9144000" cy="1121525"/>
          </a:xfrm>
          <a:prstGeom prst="rect">
            <a:avLst/>
          </a:prstGeom>
          <a:gradFill flip="none" rotWithShape="1">
            <a:gsLst>
              <a:gs pos="0">
                <a:srgbClr val="006325">
                  <a:alpha val="80000"/>
                </a:srgbClr>
              </a:gs>
              <a:gs pos="100000">
                <a:srgbClr val="00A94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931" y="4264210"/>
            <a:ext cx="7809782" cy="1121525"/>
          </a:xfrm>
        </p:spPr>
        <p:txBody>
          <a:bodyPr anchor="ctr" anchorCtr="0">
            <a:normAutofit/>
          </a:bodyPr>
          <a:lstStyle>
            <a:lvl1pPr algn="l">
              <a:defRPr sz="3600" b="0" cap="none">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8EC1203-ABB3-3140-91AC-B516F84E712C}" type="slidenum">
              <a:rPr lang="en-US" smtClean="0"/>
              <a:pPr/>
              <a:t>‹#›</a:t>
            </a:fld>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72306" y="6450196"/>
            <a:ext cx="1557900" cy="296020"/>
          </a:xfrm>
          <a:prstGeom prst="rect">
            <a:avLst/>
          </a:prstGeom>
        </p:spPr>
      </p:pic>
    </p:spTree>
    <p:extLst>
      <p:ext uri="{BB962C8B-B14F-4D97-AF65-F5344CB8AC3E}">
        <p14:creationId xmlns:p14="http://schemas.microsoft.com/office/powerpoint/2010/main" val="205519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301750"/>
            <a:ext cx="3944439" cy="4370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1750"/>
            <a:ext cx="4038600" cy="43707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EC1203-ABB3-3140-91AC-B516F84E712C}" type="slidenum">
              <a:rPr lang="en-US" smtClean="0"/>
              <a:pPr/>
              <a:t>‹#›</a:t>
            </a:fld>
            <a:endParaRPr lang="en-US" dirty="0"/>
          </a:p>
        </p:txBody>
      </p:sp>
    </p:spTree>
    <p:extLst>
      <p:ext uri="{BB962C8B-B14F-4D97-AF65-F5344CB8AC3E}">
        <p14:creationId xmlns:p14="http://schemas.microsoft.com/office/powerpoint/2010/main" val="17356843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6739" y="1754469"/>
            <a:ext cx="40052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6739" y="2394231"/>
            <a:ext cx="40052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44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42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EC1203-ABB3-3140-91AC-B516F84E712C}" type="slidenum">
              <a:rPr lang="en-US" smtClean="0"/>
              <a:pPr/>
              <a:t>‹#›</a:t>
            </a:fld>
            <a:endParaRPr lang="en-US" dirty="0"/>
          </a:p>
        </p:txBody>
      </p:sp>
    </p:spTree>
    <p:extLst>
      <p:ext uri="{BB962C8B-B14F-4D97-AF65-F5344CB8AC3E}">
        <p14:creationId xmlns:p14="http://schemas.microsoft.com/office/powerpoint/2010/main" val="36575940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EC1203-ABB3-3140-91AC-B516F84E712C}" type="slidenum">
              <a:rPr lang="en-US" smtClean="0"/>
              <a:pPr/>
              <a:t>‹#›</a:t>
            </a:fld>
            <a:endParaRPr lang="en-US" dirty="0"/>
          </a:p>
        </p:txBody>
      </p:sp>
    </p:spTree>
    <p:extLst>
      <p:ext uri="{BB962C8B-B14F-4D97-AF65-F5344CB8AC3E}">
        <p14:creationId xmlns:p14="http://schemas.microsoft.com/office/powerpoint/2010/main" val="1600878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573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45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401" y="462635"/>
            <a:ext cx="7905385" cy="68601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1401" y="1298448"/>
            <a:ext cx="7905385" cy="4370704"/>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a:t>
            </a:fld>
            <a:endParaRPr lang="en-US" dirty="0"/>
          </a:p>
        </p:txBody>
      </p:sp>
      <p:sp>
        <p:nvSpPr>
          <p:cNvPr id="7" name="Rectangle 6"/>
          <p:cNvSpPr/>
          <p:nvPr/>
        </p:nvSpPr>
        <p:spPr>
          <a:xfrm>
            <a:off x="565004" y="0"/>
            <a:ext cx="137160" cy="456605"/>
          </a:xfrm>
          <a:prstGeom prst="rect">
            <a:avLst/>
          </a:prstGeom>
          <a:solidFill>
            <a:srgbClr val="0063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72306" y="6450196"/>
            <a:ext cx="1557900" cy="296020"/>
          </a:xfrm>
          <a:prstGeom prst="rect">
            <a:avLst/>
          </a:prstGeom>
        </p:spPr>
      </p:pic>
    </p:spTree>
    <p:extLst>
      <p:ext uri="{BB962C8B-B14F-4D97-AF65-F5344CB8AC3E}">
        <p14:creationId xmlns:p14="http://schemas.microsoft.com/office/powerpoint/2010/main" val="326634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457200" rtl="0" eaLnBrk="1" latinLnBrk="0" hangingPunct="1">
        <a:spcBef>
          <a:spcPct val="0"/>
        </a:spcBef>
        <a:buNone/>
        <a:defRPr sz="3000" b="1" i="0" kern="1200">
          <a:solidFill>
            <a:srgbClr val="595959"/>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emeraldaisle.com/main/home/iataNumber/NC002328/affiliateRes/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enterprise.com/car_rental/deeplinkmap.do?bid=028&amp;refId=UNITENN"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Rental Presentation</a:t>
            </a:r>
            <a:endParaRPr lang="en-US" dirty="0"/>
          </a:p>
        </p:txBody>
      </p:sp>
      <p:sp>
        <p:nvSpPr>
          <p:cNvPr id="3" name="Subtitle 2"/>
          <p:cNvSpPr>
            <a:spLocks noGrp="1"/>
          </p:cNvSpPr>
          <p:nvPr>
            <p:ph type="subTitle" idx="1"/>
          </p:nvPr>
        </p:nvSpPr>
        <p:spPr>
          <a:xfrm>
            <a:off x="464628" y="2149673"/>
            <a:ext cx="6400800" cy="1752600"/>
          </a:xfrm>
        </p:spPr>
        <p:txBody>
          <a:bodyPr>
            <a:normAutofit/>
          </a:bodyPr>
          <a:lstStyle/>
          <a:p>
            <a:r>
              <a:rPr lang="en-US" dirty="0" smtClean="0"/>
              <a:t>University of Tennessee</a:t>
            </a:r>
          </a:p>
          <a:p>
            <a:r>
              <a:rPr lang="en-US" sz="2000" b="1" dirty="0" smtClean="0"/>
              <a:t>October</a:t>
            </a:r>
            <a:r>
              <a:rPr lang="en-US" sz="2000" b="1" dirty="0" smtClean="0"/>
              <a:t> 20</a:t>
            </a:r>
            <a:r>
              <a:rPr lang="en-US" sz="2000" b="1" baseline="30000" dirty="0" smtClean="0"/>
              <a:t>th</a:t>
            </a:r>
            <a:r>
              <a:rPr lang="en-US" sz="2000" b="1" dirty="0" smtClean="0"/>
              <a:t>, 2016</a:t>
            </a:r>
            <a:endParaRPr lang="en-US" sz="2000" b="1" dirty="0" smtClean="0"/>
          </a:p>
          <a:p>
            <a:r>
              <a:rPr lang="en-US" sz="2000" b="1" dirty="0" smtClean="0"/>
              <a:t>Ericka Dombroski</a:t>
            </a:r>
          </a:p>
          <a:p>
            <a:endParaRPr lang="en-US" sz="2000" b="1" dirty="0"/>
          </a:p>
          <a:p>
            <a:endParaRPr lang="en-US" sz="2000" b="1" dirty="0" smtClean="0"/>
          </a:p>
        </p:txBody>
      </p:sp>
      <p:sp>
        <p:nvSpPr>
          <p:cNvPr id="4" name="Rectangle 3"/>
          <p:cNvSpPr/>
          <p:nvPr/>
        </p:nvSpPr>
        <p:spPr>
          <a:xfrm>
            <a:off x="0" y="5005629"/>
            <a:ext cx="9144000" cy="1121525"/>
          </a:xfrm>
          <a:prstGeom prst="rect">
            <a:avLst/>
          </a:prstGeom>
          <a:gradFill flip="none" rotWithShape="1">
            <a:gsLst>
              <a:gs pos="0">
                <a:srgbClr val="006325">
                  <a:alpha val="80000"/>
                </a:srgbClr>
              </a:gs>
              <a:gs pos="100000">
                <a:srgbClr val="00A94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1966" y="5210660"/>
            <a:ext cx="3868538" cy="735069"/>
          </a:xfrm>
          <a:prstGeom prst="rect">
            <a:avLst/>
          </a:prstGeom>
        </p:spPr>
      </p:pic>
    </p:spTree>
    <p:extLst>
      <p:ext uri="{BB962C8B-B14F-4D97-AF65-F5344CB8AC3E}">
        <p14:creationId xmlns:p14="http://schemas.microsoft.com/office/powerpoint/2010/main" val="2943575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5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p:txBody>
          <a:bodyPr/>
          <a:lstStyle/>
          <a:p>
            <a:r>
              <a:rPr lang="en-US" dirty="0" smtClean="0"/>
              <a:t>Emerald Club Loyalty Program</a:t>
            </a:r>
            <a:endParaRPr lang="en-US" dirty="0"/>
          </a:p>
        </p:txBody>
      </p:sp>
      <p:sp>
        <p:nvSpPr>
          <p:cNvPr id="4"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10</a:t>
            </a:fld>
            <a:endParaRPr lang="en-US" dirty="0"/>
          </a:p>
        </p:txBody>
      </p:sp>
    </p:spTree>
    <p:extLst>
      <p:ext uri="{BB962C8B-B14F-4D97-AF65-F5344CB8AC3E}">
        <p14:creationId xmlns:p14="http://schemas.microsoft.com/office/powerpoint/2010/main" val="3036580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Emerald Club</a:t>
            </a: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56" y="2105775"/>
            <a:ext cx="8920724" cy="392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3384" y="1133105"/>
            <a:ext cx="8217339" cy="923330"/>
          </a:xfrm>
          <a:prstGeom prst="rect">
            <a:avLst/>
          </a:prstGeom>
          <a:noFill/>
        </p:spPr>
        <p:txBody>
          <a:bodyPr wrap="square" rtlCol="0">
            <a:spAutoFit/>
          </a:bodyPr>
          <a:lstStyle/>
          <a:p>
            <a:r>
              <a:rPr lang="en-US" b="1" dirty="0" smtClean="0"/>
              <a:t>                 Membership     Annual        Annual                            Benefits</a:t>
            </a:r>
          </a:p>
          <a:p>
            <a:r>
              <a:rPr lang="en-US" b="1" dirty="0"/>
              <a:t>	</a:t>
            </a:r>
            <a:r>
              <a:rPr lang="en-US" b="1" dirty="0" smtClean="0"/>
              <a:t>		Level          Rentals        Rental </a:t>
            </a:r>
          </a:p>
          <a:p>
            <a:r>
              <a:rPr lang="en-US" b="1" dirty="0"/>
              <a:t>	</a:t>
            </a:r>
            <a:r>
              <a:rPr lang="en-US" b="1" dirty="0" smtClean="0"/>
              <a:t>				                        Days</a:t>
            </a:r>
            <a:endParaRPr lang="en-US" b="1" dirty="0"/>
          </a:p>
        </p:txBody>
      </p:sp>
    </p:spTree>
    <p:extLst>
      <p:ext uri="{BB962C8B-B14F-4D97-AF65-F5344CB8AC3E}">
        <p14:creationId xmlns:p14="http://schemas.microsoft.com/office/powerpoint/2010/main" val="2344059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
          <p:cNvSpPr>
            <a:spLocks noGrp="1"/>
          </p:cNvSpPr>
          <p:nvPr>
            <p:ph type="title" idx="4294967295"/>
          </p:nvPr>
        </p:nvSpPr>
        <p:spPr/>
        <p:txBody>
          <a:bodyPr/>
          <a:lstStyle/>
          <a:p>
            <a:r>
              <a:rPr lang="en-US" smtClean="0">
                <a:latin typeface="Arial" pitchFamily="34" charset="0"/>
                <a:ea typeface="ＭＳ Ｐゴシック" pitchFamily="34" charset="-128"/>
              </a:rPr>
              <a:t>Emerald Aisle: 3 Easy Steps</a:t>
            </a:r>
          </a:p>
        </p:txBody>
      </p:sp>
      <p:sp>
        <p:nvSpPr>
          <p:cNvPr id="46089" name="Rectangle 5"/>
          <p:cNvSpPr txBox="1">
            <a:spLocks/>
          </p:cNvSpPr>
          <p:nvPr/>
        </p:nvSpPr>
        <p:spPr bwMode="auto">
          <a:xfrm>
            <a:off x="1201865" y="2819400"/>
            <a:ext cx="119538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7200" b="1">
                <a:solidFill>
                  <a:srgbClr val="006739"/>
                </a:solidFill>
              </a:rPr>
              <a:t>2.</a:t>
            </a:r>
            <a:endParaRPr lang="en-US" sz="7200">
              <a:solidFill>
                <a:srgbClr val="006739"/>
              </a:solidFill>
            </a:endParaRPr>
          </a:p>
        </p:txBody>
      </p:sp>
      <p:sp>
        <p:nvSpPr>
          <p:cNvPr id="46090" name="Rectangle 5"/>
          <p:cNvSpPr txBox="1">
            <a:spLocks/>
          </p:cNvSpPr>
          <p:nvPr/>
        </p:nvSpPr>
        <p:spPr bwMode="auto">
          <a:xfrm>
            <a:off x="2114677" y="3327400"/>
            <a:ext cx="46497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3200">
                <a:solidFill>
                  <a:srgbClr val="595959"/>
                </a:solidFill>
              </a:rPr>
              <a:t>Bypass the Counter</a:t>
            </a:r>
          </a:p>
        </p:txBody>
      </p:sp>
      <p:sp>
        <p:nvSpPr>
          <p:cNvPr id="46087" name="Rectangle 5"/>
          <p:cNvSpPr txBox="1">
            <a:spLocks/>
          </p:cNvSpPr>
          <p:nvPr/>
        </p:nvSpPr>
        <p:spPr bwMode="auto">
          <a:xfrm>
            <a:off x="1201865" y="4160838"/>
            <a:ext cx="119538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7200" b="1">
                <a:solidFill>
                  <a:srgbClr val="006739"/>
                </a:solidFill>
              </a:rPr>
              <a:t>3.</a:t>
            </a:r>
            <a:endParaRPr lang="en-US" sz="7200">
              <a:solidFill>
                <a:srgbClr val="006739"/>
              </a:solidFill>
            </a:endParaRPr>
          </a:p>
        </p:txBody>
      </p:sp>
      <p:sp>
        <p:nvSpPr>
          <p:cNvPr id="46088" name="Rectangle 5"/>
          <p:cNvSpPr txBox="1">
            <a:spLocks/>
          </p:cNvSpPr>
          <p:nvPr/>
        </p:nvSpPr>
        <p:spPr bwMode="auto">
          <a:xfrm>
            <a:off x="2114677" y="4668838"/>
            <a:ext cx="46497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3200">
                <a:solidFill>
                  <a:srgbClr val="595959"/>
                </a:solidFill>
              </a:rPr>
              <a:t>Choose any Car</a:t>
            </a:r>
          </a:p>
        </p:txBody>
      </p:sp>
      <p:sp>
        <p:nvSpPr>
          <p:cNvPr id="46085" name="Rectangle 5"/>
          <p:cNvSpPr txBox="1">
            <a:spLocks/>
          </p:cNvSpPr>
          <p:nvPr/>
        </p:nvSpPr>
        <p:spPr bwMode="auto">
          <a:xfrm>
            <a:off x="1201865" y="1476375"/>
            <a:ext cx="7784480" cy="401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7200" b="1" dirty="0">
                <a:solidFill>
                  <a:srgbClr val="006739"/>
                </a:solidFill>
              </a:rPr>
              <a:t>1.</a:t>
            </a:r>
            <a:endParaRPr lang="en-US" sz="7200" dirty="0">
              <a:solidFill>
                <a:srgbClr val="006739"/>
              </a:solidFill>
            </a:endParaRPr>
          </a:p>
        </p:txBody>
      </p:sp>
      <p:sp>
        <p:nvSpPr>
          <p:cNvPr id="46086" name="Rectangle 5"/>
          <p:cNvSpPr txBox="1">
            <a:spLocks/>
          </p:cNvSpPr>
          <p:nvPr/>
        </p:nvSpPr>
        <p:spPr bwMode="auto">
          <a:xfrm>
            <a:off x="2114677" y="1984375"/>
            <a:ext cx="702932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3200" dirty="0">
                <a:solidFill>
                  <a:srgbClr val="595959"/>
                </a:solidFill>
              </a:rPr>
              <a:t>Reserve and Pay for a </a:t>
            </a:r>
            <a:r>
              <a:rPr lang="en-US" sz="3200" dirty="0" smtClean="0">
                <a:solidFill>
                  <a:srgbClr val="595959"/>
                </a:solidFill>
              </a:rPr>
              <a:t>Midsize Car</a:t>
            </a:r>
            <a:endParaRPr lang="en-US" sz="3200" dirty="0">
              <a:solidFill>
                <a:srgbClr val="595959"/>
              </a:solidFill>
            </a:endParaRPr>
          </a:p>
        </p:txBody>
      </p:sp>
      <p:sp>
        <p:nvSpPr>
          <p:cNvPr id="11"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12</a:t>
            </a:fld>
            <a:endParaRPr lang="en-US" dirty="0"/>
          </a:p>
        </p:txBody>
      </p:sp>
      <p:sp>
        <p:nvSpPr>
          <p:cNvPr id="2" name="Rectangle 1"/>
          <p:cNvSpPr/>
          <p:nvPr/>
        </p:nvSpPr>
        <p:spPr>
          <a:xfrm>
            <a:off x="819807" y="5493435"/>
            <a:ext cx="7375935" cy="646331"/>
          </a:xfrm>
          <a:prstGeom prst="rect">
            <a:avLst/>
          </a:prstGeom>
        </p:spPr>
        <p:txBody>
          <a:bodyPr wrap="square">
            <a:spAutoFit/>
          </a:bodyPr>
          <a:lstStyle/>
          <a:p>
            <a:r>
              <a:rPr lang="en-US" dirty="0">
                <a:hlinkClick r:id="rId3"/>
              </a:rPr>
              <a:t>http://</a:t>
            </a:r>
            <a:r>
              <a:rPr lang="en-US" dirty="0" smtClean="0">
                <a:hlinkClick r:id="rId3"/>
              </a:rPr>
              <a:t>www.emeraldaisle.com/main/home/iataNumber/NC002328/affiliateRes/Y</a:t>
            </a:r>
            <a:r>
              <a:rPr lang="en-US" dirty="0" smtClean="0"/>
              <a:t> </a:t>
            </a:r>
            <a:endParaRPr lang="en-US" dirty="0"/>
          </a:p>
        </p:txBody>
      </p:sp>
    </p:spTree>
    <p:extLst>
      <p:ext uri="{BB962C8B-B14F-4D97-AF65-F5344CB8AC3E}">
        <p14:creationId xmlns:p14="http://schemas.microsoft.com/office/powerpoint/2010/main" val="38597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6"/>
                                        </p:tgtEl>
                                        <p:attrNameLst>
                                          <p:attrName>style.visibility</p:attrName>
                                        </p:attrNameLst>
                                      </p:cBhvr>
                                      <p:to>
                                        <p:strVal val="visible"/>
                                      </p:to>
                                    </p:set>
                                    <p:animEffect transition="in" filter="fade">
                                      <p:cBhvr>
                                        <p:cTn id="10" dur="2000"/>
                                        <p:tgtEl>
                                          <p:spTgt spid="46086"/>
                                        </p:tgtEl>
                                      </p:cBhvr>
                                    </p:animEffec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6089"/>
                                        </p:tgtEl>
                                        <p:attrNameLst>
                                          <p:attrName>style.visibility</p:attrName>
                                        </p:attrNameLst>
                                      </p:cBhvr>
                                      <p:to>
                                        <p:strVal val="visible"/>
                                      </p:to>
                                    </p:set>
                                    <p:animEffect transition="in" filter="wipe(left)">
                                      <p:cBhvr>
                                        <p:cTn id="14" dur="500"/>
                                        <p:tgtEl>
                                          <p:spTgt spid="4608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fade">
                                      <p:cBhvr>
                                        <p:cTn id="17" dur="2000"/>
                                        <p:tgtEl>
                                          <p:spTgt spid="46090"/>
                                        </p:tgtEl>
                                      </p:cBhvr>
                                    </p:animEffect>
                                  </p:childTnLst>
                                </p:cTn>
                              </p:par>
                            </p:childTnLst>
                          </p:cTn>
                        </p:par>
                        <p:par>
                          <p:cTn id="18" fill="hold" nodeType="afterGroup">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46087"/>
                                        </p:tgtEl>
                                        <p:attrNameLst>
                                          <p:attrName>style.visibility</p:attrName>
                                        </p:attrNameLst>
                                      </p:cBhvr>
                                      <p:to>
                                        <p:strVal val="visible"/>
                                      </p:to>
                                    </p:set>
                                    <p:animEffect transition="in" filter="wipe(left)">
                                      <p:cBhvr>
                                        <p:cTn id="21" dur="500"/>
                                        <p:tgtEl>
                                          <p:spTgt spid="460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088"/>
                                        </p:tgtEl>
                                        <p:attrNameLst>
                                          <p:attrName>style.visibility</p:attrName>
                                        </p:attrNameLst>
                                      </p:cBhvr>
                                      <p:to>
                                        <p:strVal val="visible"/>
                                      </p:to>
                                    </p:set>
                                    <p:animEffect transition="in" filter="fade">
                                      <p:cBhvr>
                                        <p:cTn id="24" dur="20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p:bldP spid="46087" grpId="0"/>
      <p:bldP spid="46088" grpId="0"/>
      <p:bldP spid="46085" grpId="0"/>
      <p:bldP spid="460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820" y="1281113"/>
            <a:ext cx="6812280" cy="4568572"/>
          </a:xfrm>
          <a:prstGeom prst="rect">
            <a:avLst/>
          </a:prstGeom>
        </p:spPr>
      </p:pic>
      <p:sp>
        <p:nvSpPr>
          <p:cNvPr id="25604" name="Rectangle 13"/>
          <p:cNvSpPr>
            <a:spLocks noGrp="1"/>
          </p:cNvSpPr>
          <p:nvPr>
            <p:ph type="title" idx="4294967295"/>
          </p:nvPr>
        </p:nvSpPr>
        <p:spPr/>
        <p:txBody>
          <a:bodyPr/>
          <a:lstStyle/>
          <a:p>
            <a:r>
              <a:rPr lang="en-US" smtClean="0">
                <a:latin typeface="Arial" pitchFamily="34" charset="0"/>
                <a:ea typeface="ＭＳ Ｐゴシック" pitchFamily="34" charset="-128"/>
              </a:rPr>
              <a:t>Emerald Club Lot Design</a:t>
            </a:r>
          </a:p>
        </p:txBody>
      </p:sp>
      <p:sp>
        <p:nvSpPr>
          <p:cNvPr id="25605" name="Text Box 5"/>
          <p:cNvSpPr txBox="1">
            <a:spLocks noChangeArrowheads="1"/>
          </p:cNvSpPr>
          <p:nvPr/>
        </p:nvSpPr>
        <p:spPr bwMode="auto">
          <a:xfrm>
            <a:off x="668338" y="6084888"/>
            <a:ext cx="6846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Bef>
                <a:spcPct val="50000"/>
              </a:spcBef>
            </a:pPr>
            <a:r>
              <a:rPr lang="en-US" sz="1400">
                <a:solidFill>
                  <a:srgbClr val="595959"/>
                </a:solidFill>
              </a:rPr>
              <a:t>This is an example for illustration purposes; not all lots will look the same. </a:t>
            </a:r>
          </a:p>
        </p:txBody>
      </p:sp>
      <p:pic>
        <p:nvPicPr>
          <p:cNvPr id="2" name="Picture 1" descr="dottedlin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3100" y="3170238"/>
            <a:ext cx="539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rrowline.png"/>
          <p:cNvPicPr>
            <a:picLocks noChangeAspect="1"/>
          </p:cNvPicPr>
          <p:nvPr/>
        </p:nvPicPr>
        <p:blipFill rotWithShape="1">
          <a:blip r:embed="rId4" cstate="email">
            <a:duotone>
              <a:schemeClr val="accent3">
                <a:shade val="45000"/>
                <a:satMod val="135000"/>
              </a:schemeClr>
              <a:prstClr val="white"/>
            </a:duotone>
            <a:extLst>
              <a:ext uri="{28A0092B-C50C-407E-A947-70E740481C1C}">
                <a14:useLocalDpi xmlns:a14="http://schemas.microsoft.com/office/drawing/2010/main"/>
              </a:ext>
            </a:extLst>
          </a:blip>
          <a:srcRect t="16822"/>
          <a:stretch/>
        </p:blipFill>
        <p:spPr>
          <a:xfrm>
            <a:off x="2545501" y="3673472"/>
            <a:ext cx="300167" cy="1926590"/>
          </a:xfrm>
          <a:prstGeom prst="rect">
            <a:avLst/>
          </a:prstGeom>
        </p:spPr>
      </p:pic>
      <p:pic>
        <p:nvPicPr>
          <p:cNvPr id="12" name="Picture 11" descr="dottedline.png"/>
          <p:cNvPicPr>
            <a:picLocks noChangeAspect="1"/>
          </p:cNvPicPr>
          <p:nvPr/>
        </p:nvPicPr>
        <p:blipFill>
          <a:blip r:embed="rId5" cstate="email">
            <a:extLst>
              <a:ext uri="{28A0092B-C50C-407E-A947-70E740481C1C}">
                <a14:useLocalDpi xmlns:a14="http://schemas.microsoft.com/office/drawing/2010/main"/>
              </a:ext>
            </a:extLst>
          </a:blip>
          <a:srcRect l="8707" t="-5" b="5"/>
          <a:stretch>
            <a:fillRect/>
          </a:stretch>
        </p:blipFill>
        <p:spPr bwMode="auto">
          <a:xfrm>
            <a:off x="3625850" y="3189288"/>
            <a:ext cx="21383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ottedline.png"/>
          <p:cNvPicPr>
            <a:picLocks noChangeAspect="1"/>
          </p:cNvPicPr>
          <p:nvPr/>
        </p:nvPicPr>
        <p:blipFill rotWithShape="1">
          <a:blip r:embed="rId6" cstate="email">
            <a:duotone>
              <a:schemeClr val="accent3">
                <a:shade val="45000"/>
                <a:satMod val="135000"/>
              </a:schemeClr>
              <a:prstClr val="white"/>
            </a:duotone>
            <a:extLst>
              <a:ext uri="{28A0092B-C50C-407E-A947-70E740481C1C}">
                <a14:useLocalDpi xmlns:a14="http://schemas.microsoft.com/office/drawing/2010/main"/>
              </a:ext>
            </a:extLst>
          </a:blip>
          <a:srcRect l="-2" r="-55964" b="74318"/>
          <a:stretch/>
        </p:blipFill>
        <p:spPr>
          <a:xfrm>
            <a:off x="3557884" y="3170146"/>
            <a:ext cx="83844" cy="601753"/>
          </a:xfrm>
          <a:prstGeom prst="rect">
            <a:avLst/>
          </a:prstGeom>
        </p:spPr>
      </p:pic>
      <p:pic>
        <p:nvPicPr>
          <p:cNvPr id="14" name="Picture 13" descr="dottedline.png"/>
          <p:cNvPicPr>
            <a:picLocks noChangeAspect="1"/>
          </p:cNvPicPr>
          <p:nvPr/>
        </p:nvPicPr>
        <p:blipFill rotWithShape="1">
          <a:blip r:embed="rId7" cstate="email">
            <a:duotone>
              <a:schemeClr val="accent3">
                <a:shade val="45000"/>
                <a:satMod val="135000"/>
              </a:schemeClr>
              <a:prstClr val="white"/>
            </a:duotone>
            <a:extLst>
              <a:ext uri="{28A0092B-C50C-407E-A947-70E740481C1C}">
                <a14:useLocalDpi xmlns:a14="http://schemas.microsoft.com/office/drawing/2010/main"/>
              </a:ext>
            </a:extLst>
          </a:blip>
          <a:srcRect l="7" t="60422" r="-38795" b="5351"/>
          <a:stretch/>
        </p:blipFill>
        <p:spPr>
          <a:xfrm rot="16200000">
            <a:off x="3119587" y="3309787"/>
            <a:ext cx="74614" cy="801981"/>
          </a:xfrm>
          <a:prstGeom prst="rect">
            <a:avLst/>
          </a:prstGeom>
        </p:spPr>
      </p:pic>
      <p:pic>
        <p:nvPicPr>
          <p:cNvPr id="25611" name="Picture 1" descr="EmeraldAisle_diagram_sign.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03600" y="3133725"/>
            <a:ext cx="3619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5" descr="EmeraldAisle_diagram_exit.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93963" y="4243388"/>
            <a:ext cx="4079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5" descr="counte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12913" y="2935288"/>
            <a:ext cx="15255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8" descr="reserv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0" y="1482725"/>
            <a:ext cx="34575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6" descr="executiv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70350" y="3354388"/>
            <a:ext cx="16303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descr="aisl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875338" y="3354388"/>
            <a:ext cx="162718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13</a:t>
            </a:fld>
            <a:endParaRPr lang="en-US" dirty="0"/>
          </a:p>
        </p:txBody>
      </p:sp>
    </p:spTree>
    <p:extLst>
      <p:ext uri="{BB962C8B-B14F-4D97-AF65-F5344CB8AC3E}">
        <p14:creationId xmlns:p14="http://schemas.microsoft.com/office/powerpoint/2010/main" val="36291146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3025"/>
                                        </p:tgtEl>
                                      </p:cBhvr>
                                      <p:by x="200000" y="20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1000"/>
                                        <p:tgtEl>
                                          <p:spTgt spid="43025"/>
                                        </p:tgtEl>
                                      </p:cBhvr>
                                    </p:animEffect>
                                    <p:set>
                                      <p:cBhvr>
                                        <p:cTn id="11" dur="1" fill="hold">
                                          <p:stCondLst>
                                            <p:cond delay="999"/>
                                          </p:stCondLst>
                                        </p:cTn>
                                        <p:tgtEl>
                                          <p:spTgt spid="43025"/>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nodeType="clickEffect">
                                  <p:stCondLst>
                                    <p:cond delay="0"/>
                                  </p:stCondLst>
                                  <p:childTnLst>
                                    <p:animScale>
                                      <p:cBhvr>
                                        <p:cTn id="15" dur="2000" fill="hold"/>
                                        <p:tgtEl>
                                          <p:spTgt spid="43024"/>
                                        </p:tgtEl>
                                      </p:cBhvr>
                                      <p:by x="200000" y="20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1000"/>
                                        <p:tgtEl>
                                          <p:spTgt spid="43024"/>
                                        </p:tgtEl>
                                      </p:cBhvr>
                                    </p:animEffect>
                                    <p:set>
                                      <p:cBhvr>
                                        <p:cTn id="20" dur="1" fill="hold">
                                          <p:stCondLst>
                                            <p:cond delay="999"/>
                                          </p:stCondLst>
                                        </p:cTn>
                                        <p:tgtEl>
                                          <p:spTgt spid="4302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fill="hold" nodeType="clickEffect">
                                  <p:stCondLst>
                                    <p:cond delay="0"/>
                                  </p:stCondLst>
                                  <p:childTnLst>
                                    <p:animScale>
                                      <p:cBhvr>
                                        <p:cTn id="24" dur="2000" fill="hold"/>
                                        <p:tgtEl>
                                          <p:spTgt spid="43026"/>
                                        </p:tgtEl>
                                      </p:cBhvr>
                                      <p:by x="190000" y="19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1000"/>
                                        <p:tgtEl>
                                          <p:spTgt spid="43026"/>
                                        </p:tgtEl>
                                      </p:cBhvr>
                                    </p:animEffect>
                                    <p:set>
                                      <p:cBhvr>
                                        <p:cTn id="29" dur="1" fill="hold">
                                          <p:stCondLst>
                                            <p:cond delay="999"/>
                                          </p:stCondLst>
                                        </p:cTn>
                                        <p:tgtEl>
                                          <p:spTgt spid="43026"/>
                                        </p:tgtEl>
                                        <p:attrNameLst>
                                          <p:attrName>style.visibility</p:attrName>
                                        </p:attrNameLst>
                                      </p:cBhvr>
                                      <p:to>
                                        <p:strVal val="hidden"/>
                                      </p:to>
                                    </p:set>
                                  </p:childTnLst>
                                </p:cTn>
                              </p:par>
                            </p:childTnLst>
                          </p:cTn>
                        </p:par>
                        <p:par>
                          <p:cTn id="30" fill="hold" nodeType="afterGroup">
                            <p:stCondLst>
                              <p:cond delay="1000"/>
                            </p:stCondLst>
                            <p:childTnLst>
                              <p:par>
                                <p:cTn id="31" presetID="2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1000"/>
                                        <p:tgtEl>
                                          <p:spTgt spid="2"/>
                                        </p:tgtEl>
                                      </p:cBhvr>
                                    </p:animEffect>
                                  </p:childTnLst>
                                </p:cTn>
                              </p:par>
                            </p:childTnLst>
                          </p:cTn>
                        </p:par>
                        <p:par>
                          <p:cTn id="34" fill="hold" nodeType="afterGroup">
                            <p:stCondLst>
                              <p:cond delay="2000"/>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hold" nodeType="clickEffect">
                                  <p:stCondLst>
                                    <p:cond delay="0"/>
                                  </p:stCondLst>
                                  <p:childTnLst>
                                    <p:animScale>
                                      <p:cBhvr>
                                        <p:cTn id="41" dur="2000" fill="hold"/>
                                        <p:tgtEl>
                                          <p:spTgt spid="43023"/>
                                        </p:tgtEl>
                                      </p:cBhvr>
                                      <p:by x="200000" y="2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1000"/>
                                        <p:tgtEl>
                                          <p:spTgt spid="43023"/>
                                        </p:tgtEl>
                                      </p:cBhvr>
                                    </p:animEffect>
                                    <p:set>
                                      <p:cBhvr>
                                        <p:cTn id="46" dur="1" fill="hold">
                                          <p:stCondLst>
                                            <p:cond delay="999"/>
                                          </p:stCondLst>
                                        </p:cTn>
                                        <p:tgtEl>
                                          <p:spTgt spid="43023"/>
                                        </p:tgtEl>
                                        <p:attrNameLst>
                                          <p:attrName>style.visibility</p:attrName>
                                        </p:attrNameLst>
                                      </p:cBhvr>
                                      <p:to>
                                        <p:strVal val="hidden"/>
                                      </p:to>
                                    </p:set>
                                  </p:childTnLst>
                                </p:cTn>
                              </p:par>
                            </p:childTnLst>
                          </p:cTn>
                        </p:par>
                        <p:par>
                          <p:cTn id="47" fill="hold" nodeType="afterGroup">
                            <p:stCondLst>
                              <p:cond delay="1000"/>
                            </p:stCondLst>
                            <p:childTnLst>
                              <p:par>
                                <p:cTn id="48" presetID="22" presetClass="entr" presetSubtype="1"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1000"/>
                                        <p:tgtEl>
                                          <p:spTgt spid="13"/>
                                        </p:tgtEl>
                                      </p:cBhvr>
                                    </p:animEffect>
                                  </p:childTnLst>
                                </p:cTn>
                              </p:par>
                            </p:childTnLst>
                          </p:cTn>
                        </p:par>
                        <p:par>
                          <p:cTn id="51" fill="hold" nodeType="afterGroup">
                            <p:stCondLst>
                              <p:cond delay="2000"/>
                            </p:stCondLst>
                            <p:childTnLst>
                              <p:par>
                                <p:cTn id="52" presetID="2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1000"/>
                                        <p:tgtEl>
                                          <p:spTgt spid="14"/>
                                        </p:tgtEl>
                                      </p:cBhvr>
                                    </p:animEffect>
                                  </p:childTnLst>
                                </p:cTn>
                              </p:par>
                            </p:childTnLst>
                          </p:cTn>
                        </p:par>
                        <p:par>
                          <p:cTn id="55" fill="hold" nodeType="afterGroup">
                            <p:stCondLst>
                              <p:cond delay="3000"/>
                            </p:stCondLst>
                            <p:childTnLst>
                              <p:par>
                                <p:cTn id="56" presetID="22" presetClass="entr" presetSubtype="1"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up)">
                                      <p:cBhvr>
                                        <p:cTn id="5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5498" y="2793442"/>
            <a:ext cx="3627131" cy="3322451"/>
          </a:xfrm>
          <a:prstGeom prst="rect">
            <a:avLst/>
          </a:prstGeom>
        </p:spPr>
      </p:pic>
      <p:sp>
        <p:nvSpPr>
          <p:cNvPr id="28675" name="Rectangle 3"/>
          <p:cNvSpPr>
            <a:spLocks noGrp="1" noChangeArrowheads="1"/>
          </p:cNvSpPr>
          <p:nvPr>
            <p:ph type="title"/>
          </p:nvPr>
        </p:nvSpPr>
        <p:spPr/>
        <p:txBody>
          <a:bodyPr/>
          <a:lstStyle/>
          <a:p>
            <a:r>
              <a:rPr lang="en-US" dirty="0" smtClean="0"/>
              <a:t>National Car Rental App</a:t>
            </a:r>
          </a:p>
        </p:txBody>
      </p:sp>
      <p:sp>
        <p:nvSpPr>
          <p:cNvPr id="365572" name="Rectangle 4"/>
          <p:cNvSpPr>
            <a:spLocks noGrp="1" noChangeArrowheads="1"/>
          </p:cNvSpPr>
          <p:nvPr>
            <p:ph idx="1"/>
          </p:nvPr>
        </p:nvSpPr>
        <p:spPr>
          <a:xfrm>
            <a:off x="461402" y="1298448"/>
            <a:ext cx="8411084" cy="5162642"/>
          </a:xfrm>
        </p:spPr>
        <p:txBody>
          <a:bodyPr>
            <a:normAutofit lnSpcReduction="10000"/>
          </a:bodyPr>
          <a:lstStyle/>
          <a:p>
            <a:pPr marL="0" indent="0">
              <a:buNone/>
            </a:pPr>
            <a:r>
              <a:rPr lang="en-US" dirty="0" smtClean="0"/>
              <a:t>Single point of contact to manage rentals from reservation to return. Features allow you to:</a:t>
            </a:r>
          </a:p>
          <a:p>
            <a:pPr lvl="1"/>
            <a:r>
              <a:rPr lang="en-US" dirty="0" smtClean="0"/>
              <a:t>Make, modify and cancel reservations</a:t>
            </a:r>
          </a:p>
          <a:p>
            <a:pPr lvl="1"/>
            <a:r>
              <a:rPr lang="en-US" dirty="0" smtClean="0"/>
              <a:t>Track, extend itineraries</a:t>
            </a:r>
          </a:p>
          <a:p>
            <a:pPr lvl="1"/>
            <a:r>
              <a:rPr lang="en-US" dirty="0" smtClean="0"/>
              <a:t>Drop&amp; Go Receipts </a:t>
            </a:r>
          </a:p>
          <a:p>
            <a:pPr lvl="2"/>
            <a:r>
              <a:rPr lang="en-US" dirty="0" smtClean="0"/>
              <a:t>(Sign up for this in your profile)</a:t>
            </a:r>
          </a:p>
          <a:p>
            <a:pPr lvl="1"/>
            <a:r>
              <a:rPr lang="en-US" dirty="0" smtClean="0"/>
              <a:t>Manage profile </a:t>
            </a:r>
          </a:p>
          <a:p>
            <a:pPr lvl="1"/>
            <a:r>
              <a:rPr lang="en-US" dirty="0" smtClean="0"/>
              <a:t>Map pickup and drop off locations</a:t>
            </a:r>
          </a:p>
          <a:p>
            <a:pPr lvl="1"/>
            <a:r>
              <a:rPr lang="en-US" dirty="0" smtClean="0"/>
              <a:t>View Emerald Club </a:t>
            </a:r>
            <a:br>
              <a:rPr lang="en-US" dirty="0" smtClean="0"/>
            </a:br>
            <a:r>
              <a:rPr lang="en-US" dirty="0" smtClean="0"/>
              <a:t>membership card</a:t>
            </a:r>
          </a:p>
          <a:p>
            <a:pPr lvl="1"/>
            <a:r>
              <a:rPr lang="en-US" dirty="0" smtClean="0"/>
              <a:t>Redeem Free Rental Days</a:t>
            </a:r>
          </a:p>
          <a:p>
            <a:pPr lvl="1"/>
            <a:r>
              <a:rPr lang="en-US" dirty="0" smtClean="0"/>
              <a:t>Access roadside assistance and </a:t>
            </a:r>
            <a:br>
              <a:rPr lang="en-US" dirty="0" smtClean="0"/>
            </a:br>
            <a:r>
              <a:rPr lang="en-US" dirty="0" smtClean="0"/>
              <a:t>customer service</a:t>
            </a:r>
          </a:p>
          <a:p>
            <a:pPr lvl="1"/>
            <a:r>
              <a:rPr lang="en-US" dirty="0" smtClean="0"/>
              <a:t>Take advantage of Virtual </a:t>
            </a:r>
            <a:br>
              <a:rPr lang="en-US" dirty="0" smtClean="0"/>
            </a:br>
            <a:r>
              <a:rPr lang="en-US" dirty="0" smtClean="0"/>
              <a:t>Aisle at select locations</a:t>
            </a:r>
          </a:p>
        </p:txBody>
      </p:sp>
      <p:sp>
        <p:nvSpPr>
          <p:cNvPr id="7" name="Date Placeholder 3"/>
          <p:cNvSpPr>
            <a:spLocks noGrp="1"/>
          </p:cNvSpPr>
          <p:nvPr>
            <p:ph type="dt" sz="half" idx="10"/>
          </p:nvPr>
        </p:nvSpPr>
        <p:spPr/>
        <p:txBody>
          <a:bodyPr/>
          <a:lstStyle>
            <a:lvl1pPr algn="l">
              <a:defRPr sz="900">
                <a:solidFill>
                  <a:schemeClr val="tx1">
                    <a:tint val="75000"/>
                  </a:schemeClr>
                </a:solidFill>
                <a:latin typeface="Arial"/>
                <a:cs typeface="Arial"/>
              </a:defRPr>
            </a:lvl1pPr>
          </a:lstStyle>
          <a:p>
            <a:fld id="{08EC1203-ABB3-3140-91AC-B516F84E712C}" type="slidenum">
              <a:rPr lang="en-US" smtClean="0"/>
              <a:pPr/>
              <a:t>14</a:t>
            </a:fld>
            <a:endParaRPr lang="en-US" dirty="0"/>
          </a:p>
        </p:txBody>
      </p:sp>
    </p:spTree>
    <p:extLst>
      <p:ext uri="{BB962C8B-B14F-4D97-AF65-F5344CB8AC3E}">
        <p14:creationId xmlns:p14="http://schemas.microsoft.com/office/powerpoint/2010/main" val="3678592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5572">
                                            <p:txEl>
                                              <p:pRg st="0" end="0"/>
                                            </p:txEl>
                                          </p:spTgt>
                                        </p:tgtEl>
                                        <p:attrNameLst>
                                          <p:attrName>style.visibility</p:attrName>
                                        </p:attrNameLst>
                                      </p:cBhvr>
                                      <p:to>
                                        <p:strVal val="visible"/>
                                      </p:to>
                                    </p:set>
                                    <p:animEffect transition="in" filter="fade">
                                      <p:cBhvr>
                                        <p:cTn id="7" dur="1000"/>
                                        <p:tgtEl>
                                          <p:spTgt spid="36557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5572">
                                            <p:txEl>
                                              <p:pRg st="1" end="1"/>
                                            </p:txEl>
                                          </p:spTgt>
                                        </p:tgtEl>
                                        <p:attrNameLst>
                                          <p:attrName>style.visibility</p:attrName>
                                        </p:attrNameLst>
                                      </p:cBhvr>
                                      <p:to>
                                        <p:strVal val="visible"/>
                                      </p:to>
                                    </p:set>
                                    <p:animEffect transition="in" filter="fade">
                                      <p:cBhvr>
                                        <p:cTn id="10" dur="1000"/>
                                        <p:tgtEl>
                                          <p:spTgt spid="36557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5572">
                                            <p:txEl>
                                              <p:pRg st="2" end="2"/>
                                            </p:txEl>
                                          </p:spTgt>
                                        </p:tgtEl>
                                        <p:attrNameLst>
                                          <p:attrName>style.visibility</p:attrName>
                                        </p:attrNameLst>
                                      </p:cBhvr>
                                      <p:to>
                                        <p:strVal val="visible"/>
                                      </p:to>
                                    </p:set>
                                    <p:animEffect transition="in" filter="fade">
                                      <p:cBhvr>
                                        <p:cTn id="13" dur="1000"/>
                                        <p:tgtEl>
                                          <p:spTgt spid="36557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5572">
                                            <p:txEl>
                                              <p:pRg st="3" end="3"/>
                                            </p:txEl>
                                          </p:spTgt>
                                        </p:tgtEl>
                                        <p:attrNameLst>
                                          <p:attrName>style.visibility</p:attrName>
                                        </p:attrNameLst>
                                      </p:cBhvr>
                                      <p:to>
                                        <p:strVal val="visible"/>
                                      </p:to>
                                    </p:set>
                                    <p:animEffect transition="in" filter="fade">
                                      <p:cBhvr>
                                        <p:cTn id="16" dur="1000"/>
                                        <p:tgtEl>
                                          <p:spTgt spid="36557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5572">
                                            <p:txEl>
                                              <p:pRg st="4" end="4"/>
                                            </p:txEl>
                                          </p:spTgt>
                                        </p:tgtEl>
                                        <p:attrNameLst>
                                          <p:attrName>style.visibility</p:attrName>
                                        </p:attrNameLst>
                                      </p:cBhvr>
                                      <p:to>
                                        <p:strVal val="visible"/>
                                      </p:to>
                                    </p:set>
                                    <p:animEffect transition="in" filter="fade">
                                      <p:cBhvr>
                                        <p:cTn id="19" dur="1000"/>
                                        <p:tgtEl>
                                          <p:spTgt spid="36557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5572">
                                            <p:txEl>
                                              <p:pRg st="5" end="5"/>
                                            </p:txEl>
                                          </p:spTgt>
                                        </p:tgtEl>
                                        <p:attrNameLst>
                                          <p:attrName>style.visibility</p:attrName>
                                        </p:attrNameLst>
                                      </p:cBhvr>
                                      <p:to>
                                        <p:strVal val="visible"/>
                                      </p:to>
                                    </p:set>
                                    <p:animEffect transition="in" filter="fade">
                                      <p:cBhvr>
                                        <p:cTn id="22" dur="1000"/>
                                        <p:tgtEl>
                                          <p:spTgt spid="36557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5572">
                                            <p:txEl>
                                              <p:pRg st="6" end="6"/>
                                            </p:txEl>
                                          </p:spTgt>
                                        </p:tgtEl>
                                        <p:attrNameLst>
                                          <p:attrName>style.visibility</p:attrName>
                                        </p:attrNameLst>
                                      </p:cBhvr>
                                      <p:to>
                                        <p:strVal val="visible"/>
                                      </p:to>
                                    </p:set>
                                    <p:animEffect transition="in" filter="fade">
                                      <p:cBhvr>
                                        <p:cTn id="25" dur="1000"/>
                                        <p:tgtEl>
                                          <p:spTgt spid="36557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5572">
                                            <p:txEl>
                                              <p:pRg st="7" end="7"/>
                                            </p:txEl>
                                          </p:spTgt>
                                        </p:tgtEl>
                                        <p:attrNameLst>
                                          <p:attrName>style.visibility</p:attrName>
                                        </p:attrNameLst>
                                      </p:cBhvr>
                                      <p:to>
                                        <p:strVal val="visible"/>
                                      </p:to>
                                    </p:set>
                                    <p:animEffect transition="in" filter="fade">
                                      <p:cBhvr>
                                        <p:cTn id="28" dur="1000"/>
                                        <p:tgtEl>
                                          <p:spTgt spid="36557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5572">
                                            <p:txEl>
                                              <p:pRg st="8" end="8"/>
                                            </p:txEl>
                                          </p:spTgt>
                                        </p:tgtEl>
                                        <p:attrNameLst>
                                          <p:attrName>style.visibility</p:attrName>
                                        </p:attrNameLst>
                                      </p:cBhvr>
                                      <p:to>
                                        <p:strVal val="visible"/>
                                      </p:to>
                                    </p:set>
                                    <p:animEffect transition="in" filter="fade">
                                      <p:cBhvr>
                                        <p:cTn id="31" dur="1000"/>
                                        <p:tgtEl>
                                          <p:spTgt spid="365572">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5572">
                                            <p:txEl>
                                              <p:pRg st="9" end="9"/>
                                            </p:txEl>
                                          </p:spTgt>
                                        </p:tgtEl>
                                        <p:attrNameLst>
                                          <p:attrName>style.visibility</p:attrName>
                                        </p:attrNameLst>
                                      </p:cBhvr>
                                      <p:to>
                                        <p:strVal val="visible"/>
                                      </p:to>
                                    </p:set>
                                    <p:animEffect transition="in" filter="fade">
                                      <p:cBhvr>
                                        <p:cTn id="34" dur="1000"/>
                                        <p:tgtEl>
                                          <p:spTgt spid="365572">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5572">
                                            <p:txEl>
                                              <p:pRg st="10" end="10"/>
                                            </p:txEl>
                                          </p:spTgt>
                                        </p:tgtEl>
                                        <p:attrNameLst>
                                          <p:attrName>style.visibility</p:attrName>
                                        </p:attrNameLst>
                                      </p:cBhvr>
                                      <p:to>
                                        <p:strVal val="visible"/>
                                      </p:to>
                                    </p:set>
                                    <p:animEffect transition="in" filter="fade">
                                      <p:cBhvr>
                                        <p:cTn id="37" dur="1000"/>
                                        <p:tgtEl>
                                          <p:spTgt spid="3655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
          <p:cNvSpPr>
            <a:spLocks noGrp="1"/>
          </p:cNvSpPr>
          <p:nvPr>
            <p:ph type="title" idx="4294967295"/>
          </p:nvPr>
        </p:nvSpPr>
        <p:spPr/>
        <p:txBody>
          <a:bodyPr/>
          <a:lstStyle/>
          <a:p>
            <a:r>
              <a:rPr lang="en-US" smtClean="0">
                <a:latin typeface="Arial" pitchFamily="34" charset="0"/>
                <a:ea typeface="ＭＳ Ｐゴシック" pitchFamily="34" charset="-128"/>
              </a:rPr>
              <a:t>Total Transportation Solution</a:t>
            </a:r>
            <a:r>
              <a:rPr lang="en-US" baseline="30000" smtClean="0">
                <a:latin typeface="Arial" pitchFamily="34" charset="0"/>
                <a:ea typeface="ＭＳ Ｐゴシック" pitchFamily="34" charset="-128"/>
              </a:rPr>
              <a:t>SM</a:t>
            </a:r>
          </a:p>
        </p:txBody>
      </p:sp>
      <p:sp>
        <p:nvSpPr>
          <p:cNvPr id="46091" name="Rectangle 11"/>
          <p:cNvSpPr>
            <a:spLocks noGrp="1"/>
          </p:cNvSpPr>
          <p:nvPr>
            <p:ph type="body" idx="4294967295"/>
          </p:nvPr>
        </p:nvSpPr>
        <p:spPr/>
        <p:txBody>
          <a:bodyPr>
            <a:normAutofit/>
          </a:bodyPr>
          <a:lstStyle/>
          <a:p>
            <a:pPr>
              <a:spcBef>
                <a:spcPct val="165000"/>
              </a:spcBef>
            </a:pPr>
            <a:r>
              <a:rPr lang="en-US" dirty="0" smtClean="0">
                <a:latin typeface="Arial" pitchFamily="34" charset="0"/>
                <a:ea typeface="ＭＳ Ｐゴシック" pitchFamily="34" charset="-128"/>
              </a:rPr>
              <a:t>Car Sharing</a:t>
            </a:r>
          </a:p>
          <a:p>
            <a:pPr>
              <a:spcBef>
                <a:spcPct val="165000"/>
              </a:spcBef>
            </a:pPr>
            <a:r>
              <a:rPr lang="en-US" dirty="0" smtClean="0">
                <a:latin typeface="Arial" pitchFamily="34" charset="0"/>
                <a:ea typeface="ＭＳ Ｐゴシック" pitchFamily="34" charset="-128"/>
              </a:rPr>
              <a:t>Truck Rental</a:t>
            </a:r>
          </a:p>
          <a:p>
            <a:pPr>
              <a:spcBef>
                <a:spcPct val="165000"/>
              </a:spcBef>
            </a:pPr>
            <a:r>
              <a:rPr lang="en-US" dirty="0" smtClean="0">
                <a:latin typeface="Arial" pitchFamily="34" charset="0"/>
                <a:ea typeface="ＭＳ Ｐゴシック" pitchFamily="34" charset="-128"/>
              </a:rPr>
              <a:t>Vanpooling (Rideshare)</a:t>
            </a:r>
          </a:p>
          <a:p>
            <a:pPr>
              <a:spcBef>
                <a:spcPct val="165000"/>
              </a:spcBef>
            </a:pPr>
            <a:r>
              <a:rPr lang="en-US" dirty="0" smtClean="0">
                <a:latin typeface="Arial" pitchFamily="34" charset="0"/>
                <a:ea typeface="ＭＳ Ｐゴシック" pitchFamily="34" charset="-128"/>
              </a:rPr>
              <a:t>Fleet Management</a:t>
            </a:r>
          </a:p>
          <a:p>
            <a:pPr>
              <a:spcBef>
                <a:spcPct val="165000"/>
              </a:spcBef>
            </a:pPr>
            <a:r>
              <a:rPr lang="en-US" dirty="0" smtClean="0">
                <a:latin typeface="Arial" pitchFamily="34" charset="0"/>
                <a:ea typeface="ＭＳ Ｐゴシック" pitchFamily="34" charset="-128"/>
              </a:rPr>
              <a:t>Car Sales</a:t>
            </a:r>
          </a:p>
        </p:txBody>
      </p:sp>
      <p:pic>
        <p:nvPicPr>
          <p:cNvPr id="2" name="Picture 11">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456555" y="5206076"/>
            <a:ext cx="1645920" cy="43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2">
            <a:hlinkClick r:id="" action="ppaction://noaction"/>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07127" y="3108325"/>
            <a:ext cx="157303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a:hlinkClick r:id="" action="ppaction://noaction"/>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484813" y="4245949"/>
            <a:ext cx="1617662" cy="44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4">
            <a:hlinkClick r:id="" action="ppaction://noaction"/>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485127" y="2108200"/>
            <a:ext cx="1617034"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15" descr="12_CarShare">
            <a:hlinkClick r:id="" action="ppaction://noaction"/>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4813" y="1355725"/>
            <a:ext cx="16176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txBox="1">
            <a:spLocks/>
          </p:cNvSpPr>
          <p:nvPr/>
        </p:nvSpPr>
        <p:spPr>
          <a:xfrm>
            <a:off x="461401" y="6535804"/>
            <a:ext cx="2133600" cy="27127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EC1203-ABB3-3140-91AC-B516F84E712C}" type="slidenum">
              <a:rPr lang="en-US" smtClean="0"/>
              <a:pPr/>
              <a:t>15</a:t>
            </a:fld>
            <a:endParaRPr lang="en-US" dirty="0"/>
          </a:p>
        </p:txBody>
      </p:sp>
    </p:spTree>
    <p:extLst>
      <p:ext uri="{BB962C8B-B14F-4D97-AF65-F5344CB8AC3E}">
        <p14:creationId xmlns:p14="http://schemas.microsoft.com/office/powerpoint/2010/main" val="3522034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91">
                                            <p:txEl>
                                              <p:pRg st="0" end="0"/>
                                            </p:txEl>
                                          </p:spTgt>
                                        </p:tgtEl>
                                        <p:attrNameLst>
                                          <p:attrName>style.visibility</p:attrName>
                                        </p:attrNameLst>
                                      </p:cBhvr>
                                      <p:to>
                                        <p:strVal val="visible"/>
                                      </p:to>
                                    </p:set>
                                    <p:animEffect transition="in" filter="fade">
                                      <p:cBhvr>
                                        <p:cTn id="7" dur="1000"/>
                                        <p:tgtEl>
                                          <p:spTgt spid="460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95"/>
                                        </p:tgtEl>
                                        <p:attrNameLst>
                                          <p:attrName>style.visibility</p:attrName>
                                        </p:attrNameLst>
                                      </p:cBhvr>
                                      <p:to>
                                        <p:strVal val="visible"/>
                                      </p:to>
                                    </p:set>
                                    <p:animEffect transition="in" filter="fade">
                                      <p:cBhvr>
                                        <p:cTn id="10" dur="1000"/>
                                        <p:tgtEl>
                                          <p:spTgt spid="46095"/>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6091">
                                            <p:txEl>
                                              <p:pRg st="1" end="1"/>
                                            </p:txEl>
                                          </p:spTgt>
                                        </p:tgtEl>
                                        <p:attrNameLst>
                                          <p:attrName>style.visibility</p:attrName>
                                        </p:attrNameLst>
                                      </p:cBhvr>
                                      <p:to>
                                        <p:strVal val="visible"/>
                                      </p:to>
                                    </p:set>
                                    <p:animEffect transition="in" filter="fade">
                                      <p:cBhvr>
                                        <p:cTn id="14" dur="1000"/>
                                        <p:tgtEl>
                                          <p:spTgt spid="4609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6094"/>
                                        </p:tgtEl>
                                        <p:attrNameLst>
                                          <p:attrName>style.visibility</p:attrName>
                                        </p:attrNameLst>
                                      </p:cBhvr>
                                      <p:to>
                                        <p:strVal val="visible"/>
                                      </p:to>
                                    </p:set>
                                    <p:animEffect transition="in" filter="fade">
                                      <p:cBhvr>
                                        <p:cTn id="17" dur="1000"/>
                                        <p:tgtEl>
                                          <p:spTgt spid="46094"/>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6091">
                                            <p:txEl>
                                              <p:pRg st="2" end="2"/>
                                            </p:txEl>
                                          </p:spTgt>
                                        </p:tgtEl>
                                        <p:attrNameLst>
                                          <p:attrName>style.visibility</p:attrName>
                                        </p:attrNameLst>
                                      </p:cBhvr>
                                      <p:to>
                                        <p:strVal val="visible"/>
                                      </p:to>
                                    </p:set>
                                    <p:animEffect transition="in" filter="fade">
                                      <p:cBhvr>
                                        <p:cTn id="21" dur="1000"/>
                                        <p:tgtEl>
                                          <p:spTgt spid="46091">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6092"/>
                                        </p:tgtEl>
                                        <p:attrNameLst>
                                          <p:attrName>style.visibility</p:attrName>
                                        </p:attrNameLst>
                                      </p:cBhvr>
                                      <p:to>
                                        <p:strVal val="visible"/>
                                      </p:to>
                                    </p:set>
                                    <p:animEffect transition="in" filter="fade">
                                      <p:cBhvr>
                                        <p:cTn id="24" dur="1000"/>
                                        <p:tgtEl>
                                          <p:spTgt spid="46092"/>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6091">
                                            <p:txEl>
                                              <p:pRg st="3" end="3"/>
                                            </p:txEl>
                                          </p:spTgt>
                                        </p:tgtEl>
                                        <p:attrNameLst>
                                          <p:attrName>style.visibility</p:attrName>
                                        </p:attrNameLst>
                                      </p:cBhvr>
                                      <p:to>
                                        <p:strVal val="visible"/>
                                      </p:to>
                                    </p:set>
                                    <p:animEffect transition="in" filter="fade">
                                      <p:cBhvr>
                                        <p:cTn id="28" dur="1000"/>
                                        <p:tgtEl>
                                          <p:spTgt spid="46091">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6093"/>
                                        </p:tgtEl>
                                        <p:attrNameLst>
                                          <p:attrName>style.visibility</p:attrName>
                                        </p:attrNameLst>
                                      </p:cBhvr>
                                      <p:to>
                                        <p:strVal val="visible"/>
                                      </p:to>
                                    </p:set>
                                    <p:animEffect transition="in" filter="fade">
                                      <p:cBhvr>
                                        <p:cTn id="31" dur="1000"/>
                                        <p:tgtEl>
                                          <p:spTgt spid="46093"/>
                                        </p:tgtEl>
                                      </p:cBhvr>
                                    </p:animEffect>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6091">
                                            <p:txEl>
                                              <p:pRg st="4" end="4"/>
                                            </p:txEl>
                                          </p:spTgt>
                                        </p:tgtEl>
                                        <p:attrNameLst>
                                          <p:attrName>style.visibility</p:attrName>
                                        </p:attrNameLst>
                                      </p:cBhvr>
                                      <p:to>
                                        <p:strVal val="visible"/>
                                      </p:to>
                                    </p:set>
                                    <p:animEffect transition="in" filter="fade">
                                      <p:cBhvr>
                                        <p:cTn id="35" dur="1000"/>
                                        <p:tgtEl>
                                          <p:spTgt spid="46091">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3" descr="104687282.jpg"/>
          <p:cNvPicPr>
            <a:picLocks noChangeAspect="1"/>
          </p:cNvPicPr>
          <p:nvPr/>
        </p:nvPicPr>
        <p:blipFill>
          <a:blip r:embed="rId2"/>
          <a:srcRect b="90144"/>
          <a:stretch>
            <a:fillRect/>
          </a:stretch>
        </p:blipFill>
        <p:spPr bwMode="auto">
          <a:xfrm>
            <a:off x="0" y="0"/>
            <a:ext cx="9144000" cy="895350"/>
          </a:xfrm>
          <a:prstGeom prst="rect">
            <a:avLst/>
          </a:prstGeom>
          <a:noFill/>
          <a:ln w="9525">
            <a:noFill/>
            <a:miter lim="800000"/>
            <a:headEnd/>
            <a:tailEnd/>
          </a:ln>
        </p:spPr>
      </p:pic>
      <p:sp>
        <p:nvSpPr>
          <p:cNvPr id="5" name="Rectangle 4"/>
          <p:cNvSpPr/>
          <p:nvPr/>
        </p:nvSpPr>
        <p:spPr>
          <a:xfrm>
            <a:off x="0" y="835095"/>
            <a:ext cx="9144000" cy="60892"/>
          </a:xfrm>
          <a:prstGeom prst="rect">
            <a:avLst/>
          </a:prstGeom>
          <a:solidFill>
            <a:srgbClr val="008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583719" y="156321"/>
            <a:ext cx="5177443" cy="523220"/>
          </a:xfrm>
          <a:prstGeom prst="rect">
            <a:avLst/>
          </a:prstGeom>
          <a:noFill/>
        </p:spPr>
        <p:txBody>
          <a:bodyPr wrap="none">
            <a:spAutoFit/>
            <a:scene3d>
              <a:camera prst="orthographicFront"/>
              <a:lightRig rig="threePt" dir="t"/>
            </a:scene3d>
            <a:sp3d extrusionH="57150">
              <a:bevelT w="57150" h="38100" prst="artDeco"/>
            </a:sp3d>
          </a:bodyPr>
          <a:lstStyle/>
          <a:p>
            <a:pPr fontAlgn="auto">
              <a:spcBef>
                <a:spcPts val="0"/>
              </a:spcBef>
              <a:spcAft>
                <a:spcPts val="0"/>
              </a:spcAft>
              <a:defRPr/>
            </a:pPr>
            <a:r>
              <a:rPr lang="en-US" sz="2800" b="1" dirty="0" smtClean="0">
                <a:effectLst>
                  <a:outerShdw blurRad="50800" dist="38100" dir="2700000" algn="tl" rotWithShape="0">
                    <a:srgbClr val="000000">
                      <a:alpha val="43000"/>
                    </a:srgbClr>
                  </a:outerShdw>
                </a:effectLst>
                <a:latin typeface="Arial"/>
                <a:cs typeface="Arial"/>
              </a:rPr>
              <a:t>Enterprise Commercial Truck</a:t>
            </a:r>
            <a:endParaRPr lang="en-US" sz="2800" b="1" dirty="0">
              <a:effectLst>
                <a:outerShdw blurRad="50800" dist="38100" dir="2700000" algn="tl" rotWithShape="0">
                  <a:srgbClr val="000000">
                    <a:alpha val="43000"/>
                  </a:srgbClr>
                </a:outerShdw>
              </a:effectLst>
              <a:latin typeface="Arial"/>
              <a:cs typeface="Arial"/>
            </a:endParaRPr>
          </a:p>
        </p:txBody>
      </p:sp>
      <p:sp>
        <p:nvSpPr>
          <p:cNvPr id="2" name="TextBox 1"/>
          <p:cNvSpPr txBox="1"/>
          <p:nvPr/>
        </p:nvSpPr>
        <p:spPr>
          <a:xfrm>
            <a:off x="0" y="6441156"/>
            <a:ext cx="9143999" cy="200055"/>
          </a:xfrm>
          <a:prstGeom prst="rect">
            <a:avLst/>
          </a:prstGeom>
          <a:noFill/>
        </p:spPr>
        <p:txBody>
          <a:bodyPr wrap="square" rtlCol="0">
            <a:spAutoFit/>
          </a:bodyPr>
          <a:lstStyle/>
          <a:p>
            <a:pPr algn="ctr"/>
            <a:r>
              <a:rPr lang="en-US" sz="700" dirty="0"/>
              <a:t>Rate plan is for illustration and subject to change. </a:t>
            </a:r>
            <a:r>
              <a:rPr lang="en-US" sz="700" dirty="0" smtClean="0"/>
              <a:t>Final </a:t>
            </a:r>
            <a:r>
              <a:rPr lang="en-US" sz="700" dirty="0"/>
              <a:t>rates, terms and conditions are defined in rental agreements</a:t>
            </a:r>
            <a:r>
              <a:rPr lang="en-US" sz="700" dirty="0" smtClean="0"/>
              <a:t>.</a:t>
            </a:r>
            <a:endParaRPr lang="en-US" sz="700" dirty="0"/>
          </a:p>
        </p:txBody>
      </p:sp>
      <p:sp>
        <p:nvSpPr>
          <p:cNvPr id="21" name="TextBox 20"/>
          <p:cNvSpPr txBox="1"/>
          <p:nvPr/>
        </p:nvSpPr>
        <p:spPr>
          <a:xfrm>
            <a:off x="1" y="6617170"/>
            <a:ext cx="9143999" cy="215444"/>
          </a:xfrm>
          <a:prstGeom prst="rect">
            <a:avLst/>
          </a:prstGeom>
          <a:noFill/>
        </p:spPr>
        <p:txBody>
          <a:bodyPr wrap="square" rtlCol="0">
            <a:spAutoFit/>
          </a:bodyPr>
          <a:lstStyle/>
          <a:p>
            <a:pPr algn="ctr"/>
            <a:r>
              <a:rPr lang="en-US" sz="800" dirty="0">
                <a:solidFill>
                  <a:schemeClr val="bg1">
                    <a:lumMod val="65000"/>
                  </a:schemeClr>
                </a:solidFill>
              </a:rPr>
              <a:t>This document is proprietary and confidential.</a:t>
            </a:r>
          </a:p>
        </p:txBody>
      </p:sp>
      <p:sp>
        <p:nvSpPr>
          <p:cNvPr id="23" name="Date Placeholder 2"/>
          <p:cNvSpPr>
            <a:spLocks noGrp="1"/>
          </p:cNvSpPr>
          <p:nvPr>
            <p:ph type="dt" sz="half" idx="4294967295"/>
          </p:nvPr>
        </p:nvSpPr>
        <p:spPr>
          <a:xfrm>
            <a:off x="457200" y="6356350"/>
            <a:ext cx="2133600" cy="365125"/>
          </a:xfrm>
          <a:prstGeom prst="rect">
            <a:avLst/>
          </a:prstGeom>
        </p:spPr>
        <p:txBody>
          <a:bodyPr/>
          <a:lstStyle/>
          <a:p>
            <a:fld id="{AE4B328D-5C25-394F-A2B6-72EB6B6637B7}" type="datetime4">
              <a:rPr lang="en-US" sz="1000" smtClean="0">
                <a:solidFill>
                  <a:schemeClr val="bg1">
                    <a:lumMod val="65000"/>
                  </a:schemeClr>
                </a:solidFill>
              </a:rPr>
              <a:t>October 14, 2016</a:t>
            </a:fld>
            <a:endParaRPr lang="en-US" sz="1000" dirty="0">
              <a:solidFill>
                <a:schemeClr val="bg1">
                  <a:lumMod val="65000"/>
                </a:schemeClr>
              </a:solidFill>
            </a:endParaRPr>
          </a:p>
        </p:txBody>
      </p:sp>
      <p:pic>
        <p:nvPicPr>
          <p:cNvPr id="20" name="Picture 2" descr="\\10.10.192.251\Artwork\ Artwork\07 Branding\Logos\Truck Rental\Truck Rental_ENG\PNG\15_ETR_CMYK_k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611" y="6130270"/>
            <a:ext cx="1078142"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raighttruck-front 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744" y="929052"/>
            <a:ext cx="1193322" cy="840099"/>
          </a:xfrm>
          <a:prstGeom prst="rect">
            <a:avLst/>
          </a:prstGeom>
        </p:spPr>
      </p:pic>
      <p:pic>
        <p:nvPicPr>
          <p:cNvPr id="4" name="Picture 3" descr="stakebed-front Fin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27" y="2057472"/>
            <a:ext cx="1345000" cy="742440"/>
          </a:xfrm>
          <a:prstGeom prst="rect">
            <a:avLst/>
          </a:prstGeom>
        </p:spPr>
      </p:pic>
      <p:pic>
        <p:nvPicPr>
          <p:cNvPr id="6" name="Picture 5" descr="cabover-truck-frnt Fin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647" y="3059132"/>
            <a:ext cx="1058360" cy="901722"/>
          </a:xfrm>
          <a:prstGeom prst="rect">
            <a:avLst/>
          </a:prstGeom>
        </p:spPr>
      </p:pic>
      <p:pic>
        <p:nvPicPr>
          <p:cNvPr id="7" name="Picture 6" descr="parcel-van-front Fi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017" y="4145318"/>
            <a:ext cx="1141620" cy="866109"/>
          </a:xfrm>
          <a:prstGeom prst="rect">
            <a:avLst/>
          </a:prstGeom>
        </p:spPr>
      </p:pic>
      <p:pic>
        <p:nvPicPr>
          <p:cNvPr id="8" name="Picture 7" descr="16 ft stakeb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941" y="5227125"/>
            <a:ext cx="1387772" cy="719791"/>
          </a:xfrm>
          <a:prstGeom prst="rect">
            <a:avLst/>
          </a:prstGeom>
        </p:spPr>
      </p:pic>
      <p:pic>
        <p:nvPicPr>
          <p:cNvPr id="9" name="Picture 8" descr="dodge-pickup-front Fin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0119" y="1040269"/>
            <a:ext cx="1204278" cy="709721"/>
          </a:xfrm>
          <a:prstGeom prst="rect">
            <a:avLst/>
          </a:prstGeom>
        </p:spPr>
      </p:pic>
      <p:pic>
        <p:nvPicPr>
          <p:cNvPr id="13" name="Picture 12" descr="cargovan-chevy-front Fina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8291" y="1988463"/>
            <a:ext cx="1168470" cy="696408"/>
          </a:xfrm>
          <a:prstGeom prst="rect">
            <a:avLst/>
          </a:prstGeom>
        </p:spPr>
      </p:pic>
      <p:pic>
        <p:nvPicPr>
          <p:cNvPr id="14" name="Picture 13" descr="CHRY_RVM15US4_021 cargo 34F NEW_Flipped.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26177" y="2917377"/>
            <a:ext cx="1227518" cy="893633"/>
          </a:xfrm>
          <a:prstGeom prst="rect">
            <a:avLst/>
          </a:prstGeom>
        </p:spPr>
      </p:pic>
      <p:pic>
        <p:nvPicPr>
          <p:cNvPr id="15" name="Picture 14" descr="ford_15transit250mr6a_angularfron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3638" y="4049488"/>
            <a:ext cx="1228063" cy="830171"/>
          </a:xfrm>
          <a:prstGeom prst="rect">
            <a:avLst/>
          </a:prstGeom>
        </p:spPr>
      </p:pic>
      <p:sp>
        <p:nvSpPr>
          <p:cNvPr id="16" name="TextBox 15"/>
          <p:cNvSpPr txBox="1"/>
          <p:nvPr/>
        </p:nvSpPr>
        <p:spPr>
          <a:xfrm>
            <a:off x="609288" y="1731605"/>
            <a:ext cx="1154232" cy="215444"/>
          </a:xfrm>
          <a:prstGeom prst="rect">
            <a:avLst/>
          </a:prstGeom>
          <a:noFill/>
        </p:spPr>
        <p:txBody>
          <a:bodyPr wrap="none" rtlCol="0">
            <a:spAutoFit/>
          </a:bodyPr>
          <a:lstStyle/>
          <a:p>
            <a:r>
              <a:rPr lang="en-US" sz="800" b="1" dirty="0" smtClean="0"/>
              <a:t>24’ – 26’ Box Trucks</a:t>
            </a:r>
            <a:endParaRPr lang="en-US" sz="800" b="1" dirty="0"/>
          </a:p>
        </p:txBody>
      </p:sp>
      <p:sp>
        <p:nvSpPr>
          <p:cNvPr id="31" name="TextBox 30"/>
          <p:cNvSpPr txBox="1"/>
          <p:nvPr/>
        </p:nvSpPr>
        <p:spPr>
          <a:xfrm>
            <a:off x="609288" y="2714038"/>
            <a:ext cx="1114358" cy="215444"/>
          </a:xfrm>
          <a:prstGeom prst="rect">
            <a:avLst/>
          </a:prstGeom>
          <a:noFill/>
        </p:spPr>
        <p:txBody>
          <a:bodyPr wrap="none" rtlCol="0">
            <a:spAutoFit/>
          </a:bodyPr>
          <a:lstStyle/>
          <a:p>
            <a:r>
              <a:rPr lang="en-US" sz="800" b="1" dirty="0" smtClean="0"/>
              <a:t>20’ – 24’ Stakebeds</a:t>
            </a:r>
            <a:endParaRPr lang="en-US" sz="800" b="1" dirty="0"/>
          </a:p>
        </p:txBody>
      </p:sp>
      <p:sp>
        <p:nvSpPr>
          <p:cNvPr id="32" name="TextBox 31"/>
          <p:cNvSpPr txBox="1"/>
          <p:nvPr/>
        </p:nvSpPr>
        <p:spPr>
          <a:xfrm>
            <a:off x="609288" y="3837681"/>
            <a:ext cx="903212" cy="215444"/>
          </a:xfrm>
          <a:prstGeom prst="rect">
            <a:avLst/>
          </a:prstGeom>
          <a:noFill/>
        </p:spPr>
        <p:txBody>
          <a:bodyPr wrap="none" rtlCol="0">
            <a:spAutoFit/>
          </a:bodyPr>
          <a:lstStyle/>
          <a:p>
            <a:r>
              <a:rPr lang="en-US" sz="800" b="1" dirty="0" smtClean="0"/>
              <a:t>16’ Box Trucks</a:t>
            </a:r>
            <a:endParaRPr lang="en-US" sz="800" b="1" dirty="0"/>
          </a:p>
        </p:txBody>
      </p:sp>
      <p:sp>
        <p:nvSpPr>
          <p:cNvPr id="33" name="TextBox 32"/>
          <p:cNvSpPr txBox="1"/>
          <p:nvPr/>
        </p:nvSpPr>
        <p:spPr>
          <a:xfrm>
            <a:off x="609288" y="4927233"/>
            <a:ext cx="760745" cy="215444"/>
          </a:xfrm>
          <a:prstGeom prst="rect">
            <a:avLst/>
          </a:prstGeom>
          <a:noFill/>
        </p:spPr>
        <p:txBody>
          <a:bodyPr wrap="none" rtlCol="0">
            <a:spAutoFit/>
          </a:bodyPr>
          <a:lstStyle/>
          <a:p>
            <a:r>
              <a:rPr lang="en-US" sz="800" b="1" dirty="0" smtClean="0"/>
              <a:t>Parcel Vans</a:t>
            </a:r>
            <a:endParaRPr lang="en-US" sz="800" b="1" dirty="0"/>
          </a:p>
        </p:txBody>
      </p:sp>
      <p:sp>
        <p:nvSpPr>
          <p:cNvPr id="34" name="TextBox 33"/>
          <p:cNvSpPr txBox="1"/>
          <p:nvPr/>
        </p:nvSpPr>
        <p:spPr>
          <a:xfrm>
            <a:off x="609288" y="5862668"/>
            <a:ext cx="1114358" cy="215444"/>
          </a:xfrm>
          <a:prstGeom prst="rect">
            <a:avLst/>
          </a:prstGeom>
          <a:noFill/>
        </p:spPr>
        <p:txBody>
          <a:bodyPr wrap="none" rtlCol="0">
            <a:spAutoFit/>
          </a:bodyPr>
          <a:lstStyle/>
          <a:p>
            <a:r>
              <a:rPr lang="en-US" sz="800" b="1" dirty="0" smtClean="0"/>
              <a:t>12’ – 16’ Stakebeds</a:t>
            </a:r>
            <a:endParaRPr lang="en-US" sz="800" b="1" dirty="0"/>
          </a:p>
        </p:txBody>
      </p:sp>
      <p:sp>
        <p:nvSpPr>
          <p:cNvPr id="35" name="TextBox 34"/>
          <p:cNvSpPr txBox="1"/>
          <p:nvPr/>
        </p:nvSpPr>
        <p:spPr>
          <a:xfrm>
            <a:off x="7365687" y="1666060"/>
            <a:ext cx="1203274" cy="215444"/>
          </a:xfrm>
          <a:prstGeom prst="rect">
            <a:avLst/>
          </a:prstGeom>
          <a:noFill/>
        </p:spPr>
        <p:txBody>
          <a:bodyPr wrap="none" rtlCol="0">
            <a:spAutoFit/>
          </a:bodyPr>
          <a:lstStyle/>
          <a:p>
            <a:r>
              <a:rPr lang="en-US" sz="800" b="1" dirty="0" smtClean="0"/>
              <a:t>¾ Ton Pickup Trucks</a:t>
            </a:r>
            <a:endParaRPr lang="en-US" sz="800" b="1" dirty="0"/>
          </a:p>
        </p:txBody>
      </p:sp>
      <p:sp>
        <p:nvSpPr>
          <p:cNvPr id="36" name="TextBox 35"/>
          <p:cNvSpPr txBox="1"/>
          <p:nvPr/>
        </p:nvSpPr>
        <p:spPr>
          <a:xfrm>
            <a:off x="7365687" y="2638519"/>
            <a:ext cx="749123" cy="215444"/>
          </a:xfrm>
          <a:prstGeom prst="rect">
            <a:avLst/>
          </a:prstGeom>
          <a:noFill/>
        </p:spPr>
        <p:txBody>
          <a:bodyPr wrap="none" rtlCol="0">
            <a:spAutoFit/>
          </a:bodyPr>
          <a:lstStyle/>
          <a:p>
            <a:r>
              <a:rPr lang="en-US" sz="800" b="1" dirty="0" smtClean="0"/>
              <a:t>Cargo Vans</a:t>
            </a:r>
            <a:endParaRPr lang="en-US" sz="800" b="1" dirty="0"/>
          </a:p>
        </p:txBody>
      </p:sp>
      <p:sp>
        <p:nvSpPr>
          <p:cNvPr id="37" name="TextBox 36"/>
          <p:cNvSpPr txBox="1"/>
          <p:nvPr/>
        </p:nvSpPr>
        <p:spPr>
          <a:xfrm>
            <a:off x="7365687" y="3756119"/>
            <a:ext cx="1216549" cy="215444"/>
          </a:xfrm>
          <a:prstGeom prst="rect">
            <a:avLst/>
          </a:prstGeom>
          <a:noFill/>
        </p:spPr>
        <p:txBody>
          <a:bodyPr wrap="none" rtlCol="0">
            <a:spAutoFit/>
          </a:bodyPr>
          <a:lstStyle/>
          <a:p>
            <a:r>
              <a:rPr lang="en-US" sz="800" b="1" dirty="0" smtClean="0"/>
              <a:t>Compact Cargo Vans</a:t>
            </a:r>
            <a:endParaRPr lang="en-US" sz="800" b="1" dirty="0"/>
          </a:p>
        </p:txBody>
      </p:sp>
      <p:sp>
        <p:nvSpPr>
          <p:cNvPr id="38" name="TextBox 37"/>
          <p:cNvSpPr txBox="1"/>
          <p:nvPr/>
        </p:nvSpPr>
        <p:spPr>
          <a:xfrm>
            <a:off x="7365687" y="4830174"/>
            <a:ext cx="942736" cy="215444"/>
          </a:xfrm>
          <a:prstGeom prst="rect">
            <a:avLst/>
          </a:prstGeom>
          <a:noFill/>
        </p:spPr>
        <p:txBody>
          <a:bodyPr wrap="none" rtlCol="0">
            <a:spAutoFit/>
          </a:bodyPr>
          <a:lstStyle/>
          <a:p>
            <a:r>
              <a:rPr lang="en-US" sz="800" b="1" dirty="0" smtClean="0"/>
              <a:t>High Roof Vans</a:t>
            </a:r>
            <a:endParaRPr lang="en-US" sz="800" b="1" dirty="0"/>
          </a:p>
        </p:txBody>
      </p:sp>
    </p:spTree>
    <p:extLst>
      <p:ext uri="{BB962C8B-B14F-4D97-AF65-F5344CB8AC3E}">
        <p14:creationId xmlns:p14="http://schemas.microsoft.com/office/powerpoint/2010/main" val="2464247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cs typeface="+mj-cs"/>
              </a:rPr>
              <a:t>Q &amp; A</a:t>
            </a:r>
          </a:p>
        </p:txBody>
      </p:sp>
      <p:sp>
        <p:nvSpPr>
          <p:cNvPr id="4"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17</a:t>
            </a:fld>
            <a:endParaRPr lang="en-US" dirty="0"/>
          </a:p>
        </p:txBody>
      </p:sp>
    </p:spTree>
    <p:extLst>
      <p:ext uri="{BB962C8B-B14F-4D97-AF65-F5344CB8AC3E}">
        <p14:creationId xmlns:p14="http://schemas.microsoft.com/office/powerpoint/2010/main" val="3704397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9"/>
          <p:cNvSpPr>
            <a:spLocks noGrp="1"/>
          </p:cNvSpPr>
          <p:nvPr>
            <p:ph type="title" idx="4294967295"/>
          </p:nvPr>
        </p:nvSpPr>
        <p:spPr/>
        <p:txBody>
          <a:bodyPr/>
          <a:lstStyle/>
          <a:p>
            <a:r>
              <a:rPr lang="en-US" dirty="0" smtClean="0">
                <a:latin typeface="Arial" pitchFamily="34" charset="0"/>
                <a:ea typeface="ＭＳ Ｐゴシック" pitchFamily="34" charset="-128"/>
              </a:rPr>
              <a:t>Agenda</a:t>
            </a:r>
          </a:p>
        </p:txBody>
      </p:sp>
      <p:sp>
        <p:nvSpPr>
          <p:cNvPr id="14346" name="Rectangle 10"/>
          <p:cNvSpPr>
            <a:spLocks noGrp="1"/>
          </p:cNvSpPr>
          <p:nvPr>
            <p:ph type="body" idx="4294967295"/>
          </p:nvPr>
        </p:nvSpPr>
        <p:spPr>
          <a:xfrm>
            <a:off x="461400" y="1298448"/>
            <a:ext cx="7192467" cy="3933952"/>
          </a:xfrm>
        </p:spPr>
        <p:txBody>
          <a:bodyPr>
            <a:normAutofit/>
          </a:bodyPr>
          <a:lstStyle/>
          <a:p>
            <a:r>
              <a:rPr lang="en-US" dirty="0" smtClean="0">
                <a:latin typeface="Arial" pitchFamily="34" charset="0"/>
                <a:ea typeface="ＭＳ Ｐゴシック" pitchFamily="34" charset="-128"/>
              </a:rPr>
              <a:t>State </a:t>
            </a:r>
            <a:r>
              <a:rPr lang="en-US" dirty="0" smtClean="0">
                <a:latin typeface="Arial" pitchFamily="34" charset="0"/>
                <a:ea typeface="ＭＳ Ｐゴシック" pitchFamily="34" charset="-128"/>
              </a:rPr>
              <a:t>of TN Program</a:t>
            </a:r>
          </a:p>
          <a:p>
            <a:pPr lvl="1"/>
            <a:r>
              <a:rPr lang="en-US" dirty="0" smtClean="0">
                <a:latin typeface="Arial" pitchFamily="34" charset="0"/>
                <a:ea typeface="ＭＳ Ｐゴシック" pitchFamily="34" charset="-128"/>
              </a:rPr>
              <a:t>Rates</a:t>
            </a:r>
          </a:p>
          <a:p>
            <a:r>
              <a:rPr lang="en-US" dirty="0" smtClean="0">
                <a:latin typeface="Arial" pitchFamily="34" charset="0"/>
                <a:ea typeface="ＭＳ Ｐゴシック" pitchFamily="34" charset="-128"/>
              </a:rPr>
              <a:t>Emerald Club Program</a:t>
            </a:r>
          </a:p>
          <a:p>
            <a:pPr lvl="1"/>
            <a:r>
              <a:rPr lang="en-US" dirty="0" smtClean="0">
                <a:latin typeface="Arial" pitchFamily="34" charset="0"/>
                <a:ea typeface="ＭＳ Ｐゴシック" pitchFamily="34" charset="-128"/>
              </a:rPr>
              <a:t>Emerald Club Benefits</a:t>
            </a:r>
          </a:p>
          <a:p>
            <a:r>
              <a:rPr lang="en-US" dirty="0" smtClean="0">
                <a:latin typeface="Arial" pitchFamily="34" charset="0"/>
                <a:ea typeface="ＭＳ Ｐゴシック" pitchFamily="34" charset="-128"/>
              </a:rPr>
              <a:t>How to Reserve a Vehicle</a:t>
            </a:r>
          </a:p>
          <a:p>
            <a:r>
              <a:rPr lang="en-US" dirty="0" smtClean="0">
                <a:latin typeface="Arial" pitchFamily="34" charset="0"/>
                <a:ea typeface="ＭＳ Ｐゴシック" pitchFamily="34" charset="-128"/>
              </a:rPr>
              <a:t>Q&amp;A</a:t>
            </a:r>
          </a:p>
        </p:txBody>
      </p:sp>
      <p:sp>
        <p:nvSpPr>
          <p:cNvPr id="6"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2</a:t>
            </a:fld>
            <a:endParaRPr lang="en-US" dirty="0"/>
          </a:p>
        </p:txBody>
      </p:sp>
    </p:spTree>
    <p:extLst>
      <p:ext uri="{BB962C8B-B14F-4D97-AF65-F5344CB8AC3E}">
        <p14:creationId xmlns:p14="http://schemas.microsoft.com/office/powerpoint/2010/main" val="1601767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Effect transition="in" filter="fade">
                                      <p:cBhvr>
                                        <p:cTn id="7" dur="1000"/>
                                        <p:tgtEl>
                                          <p:spTgt spid="143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6">
                                            <p:txEl>
                                              <p:pRg st="1" end="1"/>
                                            </p:txEl>
                                          </p:spTgt>
                                        </p:tgtEl>
                                        <p:attrNameLst>
                                          <p:attrName>style.visibility</p:attrName>
                                        </p:attrNameLst>
                                      </p:cBhvr>
                                      <p:to>
                                        <p:strVal val="visible"/>
                                      </p:to>
                                    </p:set>
                                    <p:animEffect transition="in" filter="fade">
                                      <p:cBhvr>
                                        <p:cTn id="10" dur="1000"/>
                                        <p:tgtEl>
                                          <p:spTgt spid="1434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346">
                                            <p:txEl>
                                              <p:pRg st="2" end="2"/>
                                            </p:txEl>
                                          </p:spTgt>
                                        </p:tgtEl>
                                        <p:attrNameLst>
                                          <p:attrName>style.visibility</p:attrName>
                                        </p:attrNameLst>
                                      </p:cBhvr>
                                      <p:to>
                                        <p:strVal val="visible"/>
                                      </p:to>
                                    </p:set>
                                    <p:animEffect transition="in" filter="fade">
                                      <p:cBhvr>
                                        <p:cTn id="15" dur="1000"/>
                                        <p:tgtEl>
                                          <p:spTgt spid="1434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46">
                                            <p:txEl>
                                              <p:pRg st="3" end="3"/>
                                            </p:txEl>
                                          </p:spTgt>
                                        </p:tgtEl>
                                        <p:attrNameLst>
                                          <p:attrName>style.visibility</p:attrName>
                                        </p:attrNameLst>
                                      </p:cBhvr>
                                      <p:to>
                                        <p:strVal val="visible"/>
                                      </p:to>
                                    </p:set>
                                    <p:animEffect transition="in" filter="fade">
                                      <p:cBhvr>
                                        <p:cTn id="18" dur="1000"/>
                                        <p:tgtEl>
                                          <p:spTgt spid="1434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346">
                                            <p:txEl>
                                              <p:pRg st="4" end="4"/>
                                            </p:txEl>
                                          </p:spTgt>
                                        </p:tgtEl>
                                        <p:attrNameLst>
                                          <p:attrName>style.visibility</p:attrName>
                                        </p:attrNameLst>
                                      </p:cBhvr>
                                      <p:to>
                                        <p:strVal val="visible"/>
                                      </p:to>
                                    </p:set>
                                    <p:animEffect transition="in" filter="fade">
                                      <p:cBhvr>
                                        <p:cTn id="21" dur="1000"/>
                                        <p:tgtEl>
                                          <p:spTgt spid="1434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346">
                                            <p:txEl>
                                              <p:pRg st="5" end="5"/>
                                            </p:txEl>
                                          </p:spTgt>
                                        </p:tgtEl>
                                        <p:attrNameLst>
                                          <p:attrName>style.visibility</p:attrName>
                                        </p:attrNameLst>
                                      </p:cBhvr>
                                      <p:to>
                                        <p:strVal val="visible"/>
                                      </p:to>
                                    </p:set>
                                    <p:animEffect transition="in" filter="fade">
                                      <p:cBhvr>
                                        <p:cTn id="24" dur="1000"/>
                                        <p:tgtEl>
                                          <p:spTgt spid="143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p:txBody>
          <a:bodyPr>
            <a:normAutofit/>
          </a:bodyPr>
          <a:lstStyle/>
          <a:p>
            <a:r>
              <a:rPr lang="en-US" dirty="0" smtClean="0"/>
              <a:t>State of Tennessee Agreement</a:t>
            </a:r>
            <a:endParaRPr lang="en-US" dirty="0"/>
          </a:p>
        </p:txBody>
      </p:sp>
      <p:sp>
        <p:nvSpPr>
          <p:cNvPr id="4"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3</a:t>
            </a:fld>
            <a:endParaRPr lang="en-US" dirty="0"/>
          </a:p>
        </p:txBody>
      </p:sp>
    </p:spTree>
    <p:extLst>
      <p:ext uri="{BB962C8B-B14F-4D97-AF65-F5344CB8AC3E}">
        <p14:creationId xmlns:p14="http://schemas.microsoft.com/office/powerpoint/2010/main" val="42448553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txBox="1">
            <a:spLocks/>
          </p:cNvSpPr>
          <p:nvPr/>
        </p:nvSpPr>
        <p:spPr>
          <a:xfrm>
            <a:off x="461401" y="6535804"/>
            <a:ext cx="2133600" cy="27127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EC1203-ABB3-3140-91AC-B516F84E712C}" type="slidenum">
              <a:rPr lang="en-US" smtClean="0"/>
              <a:pPr/>
              <a:t>4</a:t>
            </a:fld>
            <a:endParaRPr lang="en-US" dirty="0"/>
          </a:p>
        </p:txBody>
      </p:sp>
      <p:sp>
        <p:nvSpPr>
          <p:cNvPr id="9" name="Text Box 19"/>
          <p:cNvSpPr txBox="1">
            <a:spLocks noChangeArrowheads="1"/>
          </p:cNvSpPr>
          <p:nvPr/>
        </p:nvSpPr>
        <p:spPr bwMode="auto">
          <a:xfrm>
            <a:off x="5770563" y="9244013"/>
            <a:ext cx="2454275" cy="773112"/>
          </a:xfrm>
          <a:prstGeom prst="rect">
            <a:avLst/>
          </a:prstGeom>
          <a:solidFill>
            <a:srgbClr val="F8F8F8"/>
          </a:solidFill>
          <a:ln w="3175">
            <a:solidFill>
              <a:srgbClr val="B2B2B2"/>
            </a:solidFill>
            <a:miter lim="800000"/>
            <a:headEnd/>
            <a:tailEnd/>
          </a:ln>
        </p:spPr>
        <p:txBody>
          <a:bodyPr rot="0" vert="horz" wrap="square" lIns="91440" tIns="45720" rIns="91440" bIns="45720" anchor="t" anchorCtr="0" upright="1">
            <a:noAutofit/>
          </a:bodyPr>
          <a:lstStyle/>
          <a:p>
            <a:pPr marL="0" marR="0" algn="just">
              <a:spcBef>
                <a:spcPts val="0"/>
              </a:spcBef>
              <a:spcAft>
                <a:spcPts val="600"/>
              </a:spcAft>
            </a:pPr>
            <a:r>
              <a:rPr lang="en-US" sz="900">
                <a:effectLst/>
                <a:latin typeface="Arial Narrow"/>
                <a:ea typeface="Times New Roman"/>
                <a:cs typeface="Arial Narrow"/>
              </a:rPr>
              <a:t>For rentals commencing in Manhattan all day Friday through 12:59pm Sunday and for rentals commencing at JFK and LaGuardia Airports between the hours of 1:00pm Friday through 12:59pm Sunday, current published rates, less a discount will apply.</a:t>
            </a:r>
            <a:endParaRPr lang="en-US" sz="1200">
              <a:effectLst/>
              <a:latin typeface="Times New Roman"/>
              <a:ea typeface="Times New Roman"/>
            </a:endParaRPr>
          </a:p>
          <a:p>
            <a:pPr marL="0" marR="0" algn="just">
              <a:spcBef>
                <a:spcPts val="0"/>
              </a:spcBef>
              <a:spcAft>
                <a:spcPts val="0"/>
              </a:spcAft>
              <a:tabLst>
                <a:tab pos="609600" algn="l"/>
                <a:tab pos="685800" algn="l"/>
                <a:tab pos="3657600" algn="l"/>
              </a:tabLst>
            </a:pPr>
            <a:r>
              <a:rPr lang="en-US" sz="1000">
                <a:effectLst/>
                <a:latin typeface="Arial Narrow"/>
                <a:ea typeface="Times New Roman"/>
                <a:cs typeface="Arial Narrow"/>
              </a:rPr>
              <a:t>				through 12:59pm Sunday, current published rates, less a 				discount will apply.</a:t>
            </a:r>
            <a:r>
              <a:rPr lang="en-US" sz="1100">
                <a:effectLst/>
                <a:latin typeface="Arial Narrow"/>
                <a:ea typeface="Times New Roman"/>
                <a:cs typeface="Arial Narrow"/>
              </a:rPr>
              <a:t>	</a:t>
            </a:r>
            <a:endParaRPr lang="en-US" sz="1200">
              <a:effectLst/>
              <a:latin typeface="Times New Roman"/>
              <a:ea typeface="Times New Roman"/>
            </a:endParaRPr>
          </a:p>
        </p:txBody>
      </p:sp>
      <p:pic>
        <p:nvPicPr>
          <p:cNvPr id="206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0"/>
            <a:ext cx="5433483" cy="681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336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3372.jpg"/>
          <p:cNvPicPr>
            <a:picLocks noChangeAspect="1"/>
          </p:cNvPicPr>
          <p:nvPr/>
        </p:nvPicPr>
        <p:blipFill>
          <a:blip r:embed="rId2" cstate="email">
            <a:extLst>
              <a:ext uri="{28A0092B-C50C-407E-A947-70E740481C1C}">
                <a14:useLocalDpi xmlns:a14="http://schemas.microsoft.com/office/drawing/2010/main"/>
              </a:ext>
            </a:extLst>
          </a:blip>
          <a:srcRect l="5104"/>
          <a:stretch>
            <a:fillRect/>
          </a:stretch>
        </p:blipFill>
        <p:spPr bwMode="auto">
          <a:xfrm>
            <a:off x="5638800" y="1363663"/>
            <a:ext cx="31877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Grp="1"/>
          </p:cNvSpPr>
          <p:nvPr>
            <p:ph type="title" idx="4294967295"/>
          </p:nvPr>
        </p:nvSpPr>
        <p:spPr/>
        <p:txBody>
          <a:bodyPr>
            <a:normAutofit/>
          </a:bodyPr>
          <a:lstStyle/>
          <a:p>
            <a:r>
              <a:rPr lang="en-US" dirty="0" smtClean="0">
                <a:latin typeface="Arial" pitchFamily="34" charset="0"/>
                <a:ea typeface="ＭＳ Ｐゴシック" pitchFamily="34" charset="-128"/>
              </a:rPr>
              <a:t>How to Reserve a Vehicle</a:t>
            </a:r>
          </a:p>
        </p:txBody>
      </p:sp>
      <p:sp>
        <p:nvSpPr>
          <p:cNvPr id="82946" name="Rectangle 6"/>
          <p:cNvSpPr>
            <a:spLocks noGrp="1"/>
          </p:cNvSpPr>
          <p:nvPr>
            <p:ph type="body" idx="4294967295"/>
          </p:nvPr>
        </p:nvSpPr>
        <p:spPr>
          <a:xfrm>
            <a:off x="169333" y="1377419"/>
            <a:ext cx="5469467" cy="4710112"/>
          </a:xfrm>
        </p:spPr>
        <p:txBody>
          <a:bodyPr>
            <a:normAutofit/>
          </a:bodyPr>
          <a:lstStyle/>
          <a:p>
            <a:pPr marL="0" indent="0">
              <a:buNone/>
            </a:pPr>
            <a:r>
              <a:rPr lang="en-US" b="1" u="sng" dirty="0" smtClean="0"/>
              <a:t>Reservations</a:t>
            </a:r>
          </a:p>
          <a:p>
            <a:pPr marL="0" indent="0">
              <a:buNone/>
            </a:pPr>
            <a:endParaRPr lang="en-US" dirty="0"/>
          </a:p>
          <a:p>
            <a:r>
              <a:rPr lang="en-US" sz="2000" dirty="0"/>
              <a:t>The State of  University of Tennessee has a specialized website for all car rental needs (copy and paste this into your web browser</a:t>
            </a:r>
            <a:r>
              <a:rPr lang="en-US" sz="2000" dirty="0" smtClean="0"/>
              <a:t>):</a:t>
            </a:r>
          </a:p>
          <a:p>
            <a:endParaRPr lang="en-US" sz="2000" dirty="0"/>
          </a:p>
          <a:p>
            <a:r>
              <a:rPr lang="en-US" sz="1800" u="sng" dirty="0">
                <a:hlinkClick r:id="rId3"/>
              </a:rPr>
              <a:t>http://www.enterprise.com/car_rental/deeplinkmap.do?bid=028&amp;refId=UNITENN</a:t>
            </a:r>
            <a:r>
              <a:rPr lang="en-US" sz="1800" dirty="0"/>
              <a:t> </a:t>
            </a:r>
          </a:p>
        </p:txBody>
      </p:sp>
      <p:sp>
        <p:nvSpPr>
          <p:cNvPr id="7" name="Date Placeholder 3"/>
          <p:cNvSpPr txBox="1">
            <a:spLocks/>
          </p:cNvSpPr>
          <p:nvPr/>
        </p:nvSpPr>
        <p:spPr>
          <a:xfrm>
            <a:off x="461401" y="6535804"/>
            <a:ext cx="2133600" cy="27127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EC1203-ABB3-3140-91AC-B516F84E712C}" type="slidenum">
              <a:rPr lang="en-US" smtClean="0"/>
              <a:pPr/>
              <a:t>5</a:t>
            </a:fld>
            <a:endParaRPr lang="en-US" dirty="0"/>
          </a:p>
        </p:txBody>
      </p:sp>
    </p:spTree>
    <p:extLst>
      <p:ext uri="{BB962C8B-B14F-4D97-AF65-F5344CB8AC3E}">
        <p14:creationId xmlns:p14="http://schemas.microsoft.com/office/powerpoint/2010/main" val="35623326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946">
                                            <p:txEl>
                                              <p:pRg st="0" end="0"/>
                                            </p:txEl>
                                          </p:spTgt>
                                        </p:tgtEl>
                                        <p:attrNameLst>
                                          <p:attrName>style.visibility</p:attrName>
                                        </p:attrNameLst>
                                      </p:cBhvr>
                                      <p:to>
                                        <p:strVal val="visible"/>
                                      </p:to>
                                    </p:set>
                                    <p:animEffect transition="in" filter="fade">
                                      <p:cBhvr>
                                        <p:cTn id="10" dur="1000"/>
                                        <p:tgtEl>
                                          <p:spTgt spid="8294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946">
                                            <p:txEl>
                                              <p:pRg st="2" end="2"/>
                                            </p:txEl>
                                          </p:spTgt>
                                        </p:tgtEl>
                                        <p:attrNameLst>
                                          <p:attrName>style.visibility</p:attrName>
                                        </p:attrNameLst>
                                      </p:cBhvr>
                                      <p:to>
                                        <p:strVal val="visible"/>
                                      </p:to>
                                    </p:set>
                                    <p:animEffect transition="in" filter="fade">
                                      <p:cBhvr>
                                        <p:cTn id="13" dur="1000"/>
                                        <p:tgtEl>
                                          <p:spTgt spid="8294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946">
                                            <p:txEl>
                                              <p:pRg st="4" end="4"/>
                                            </p:txEl>
                                          </p:spTgt>
                                        </p:tgtEl>
                                        <p:attrNameLst>
                                          <p:attrName>style.visibility</p:attrName>
                                        </p:attrNameLst>
                                      </p:cBhvr>
                                      <p:to>
                                        <p:strVal val="visible"/>
                                      </p:to>
                                    </p:set>
                                    <p:animEffect transition="in" filter="fade">
                                      <p:cBhvr>
                                        <p:cTn id="16" dur="1000"/>
                                        <p:tgtEl>
                                          <p:spTgt spid="82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0" name="Rectangle 2"/>
          <p:cNvSpPr>
            <a:spLocks noGrp="1"/>
          </p:cNvSpPr>
          <p:nvPr>
            <p:ph type="title"/>
          </p:nvPr>
        </p:nvSpPr>
        <p:spPr/>
        <p:txBody>
          <a:bodyPr/>
          <a:lstStyle/>
          <a:p>
            <a:r>
              <a:rPr lang="en-US" smtClean="0"/>
              <a:t>Company / Industry Overview</a:t>
            </a:r>
            <a:endParaRPr lang="en-US" dirty="0"/>
          </a:p>
        </p:txBody>
      </p:sp>
      <p:sp>
        <p:nvSpPr>
          <p:cNvPr id="7"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6</a:t>
            </a:fld>
            <a:endParaRPr lang="en-US" dirty="0"/>
          </a:p>
        </p:txBody>
      </p:sp>
    </p:spTree>
    <p:extLst>
      <p:ext uri="{BB962C8B-B14F-4D97-AF65-F5344CB8AC3E}">
        <p14:creationId xmlns:p14="http://schemas.microsoft.com/office/powerpoint/2010/main" val="21539290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34"/>
          <p:cNvSpPr>
            <a:spLocks noGrp="1"/>
          </p:cNvSpPr>
          <p:nvPr>
            <p:ph type="title" idx="4294967295"/>
          </p:nvPr>
        </p:nvSpPr>
        <p:spPr/>
        <p:txBody>
          <a:bodyPr/>
          <a:lstStyle/>
          <a:p>
            <a:r>
              <a:rPr lang="en-US" dirty="0" smtClean="0">
                <a:latin typeface="Arial" pitchFamily="34" charset="0"/>
                <a:ea typeface="ＭＳ Ｐゴシック" pitchFamily="34" charset="-128"/>
              </a:rPr>
              <a:t>About Enterprise Holdings</a:t>
            </a:r>
          </a:p>
        </p:txBody>
      </p:sp>
      <p:grpSp>
        <p:nvGrpSpPr>
          <p:cNvPr id="13" name="Group 12"/>
          <p:cNvGrpSpPr>
            <a:grpSpLocks/>
          </p:cNvGrpSpPr>
          <p:nvPr/>
        </p:nvGrpSpPr>
        <p:grpSpPr bwMode="auto">
          <a:xfrm>
            <a:off x="609600" y="1458913"/>
            <a:ext cx="2719388" cy="1704975"/>
            <a:chOff x="609600" y="1458913"/>
            <a:chExt cx="2719388" cy="1704975"/>
          </a:xfrm>
        </p:grpSpPr>
        <p:grpSp>
          <p:nvGrpSpPr>
            <p:cNvPr id="10270" name="Group 19"/>
            <p:cNvGrpSpPr>
              <a:grpSpLocks/>
            </p:cNvGrpSpPr>
            <p:nvPr/>
          </p:nvGrpSpPr>
          <p:grpSpPr bwMode="auto">
            <a:xfrm>
              <a:off x="690561" y="2410131"/>
              <a:ext cx="2638427" cy="753757"/>
              <a:chOff x="635012" y="1560919"/>
              <a:chExt cx="2638547" cy="753315"/>
            </a:xfrm>
          </p:grpSpPr>
          <p:sp>
            <p:nvSpPr>
              <p:cNvPr id="10272" name="TextBox 4"/>
              <p:cNvSpPr txBox="1">
                <a:spLocks noChangeArrowheads="1"/>
              </p:cNvSpPr>
              <p:nvPr/>
            </p:nvSpPr>
            <p:spPr bwMode="auto">
              <a:xfrm>
                <a:off x="635012" y="1560919"/>
                <a:ext cx="2638547" cy="52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b="1" dirty="0" smtClean="0">
                    <a:solidFill>
                      <a:srgbClr val="595959"/>
                    </a:solidFill>
                  </a:rPr>
                  <a:t>$17.8 </a:t>
                </a:r>
                <a:r>
                  <a:rPr lang="en-US" sz="2800" b="1" dirty="0">
                    <a:solidFill>
                      <a:srgbClr val="595959"/>
                    </a:solidFill>
                  </a:rPr>
                  <a:t>billion</a:t>
                </a:r>
              </a:p>
            </p:txBody>
          </p:sp>
          <p:sp>
            <p:nvSpPr>
              <p:cNvPr id="10273" name="TextBox 5"/>
              <p:cNvSpPr txBox="1">
                <a:spLocks noChangeArrowheads="1"/>
              </p:cNvSpPr>
              <p:nvPr/>
            </p:nvSpPr>
            <p:spPr bwMode="auto">
              <a:xfrm>
                <a:off x="658530" y="1975680"/>
                <a:ext cx="2170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dirty="0">
                    <a:solidFill>
                      <a:srgbClr val="595959"/>
                    </a:solidFill>
                  </a:rPr>
                  <a:t>in annual revenue</a:t>
                </a:r>
              </a:p>
            </p:txBody>
          </p:sp>
        </p:grpSp>
        <p:pic>
          <p:nvPicPr>
            <p:cNvPr id="10271" name="Picture 1" descr="mone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458913"/>
              <a:ext cx="1308600" cy="9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3878263" y="1279525"/>
            <a:ext cx="1525587" cy="1916113"/>
            <a:chOff x="3878263" y="1279525"/>
            <a:chExt cx="1525587" cy="1916113"/>
          </a:xfrm>
        </p:grpSpPr>
        <p:grpSp>
          <p:nvGrpSpPr>
            <p:cNvPr id="10266" name="Group 20"/>
            <p:cNvGrpSpPr>
              <a:grpSpLocks/>
            </p:cNvGrpSpPr>
            <p:nvPr/>
          </p:nvGrpSpPr>
          <p:grpSpPr bwMode="auto">
            <a:xfrm>
              <a:off x="3878263" y="2358770"/>
              <a:ext cx="1525587" cy="836868"/>
              <a:chOff x="1022603" y="3627703"/>
              <a:chExt cx="1525291" cy="836563"/>
            </a:xfrm>
          </p:grpSpPr>
          <p:sp>
            <p:nvSpPr>
              <p:cNvPr id="10268" name="TextBox 6"/>
              <p:cNvSpPr txBox="1">
                <a:spLocks noChangeArrowheads="1"/>
              </p:cNvSpPr>
              <p:nvPr/>
            </p:nvSpPr>
            <p:spPr bwMode="auto">
              <a:xfrm>
                <a:off x="1022603" y="3627703"/>
                <a:ext cx="1525291" cy="5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200" b="1" dirty="0" smtClean="0">
                    <a:solidFill>
                      <a:srgbClr val="595959"/>
                    </a:solidFill>
                  </a:rPr>
                  <a:t>83,000</a:t>
                </a:r>
                <a:endParaRPr lang="en-US" sz="3200" b="1" dirty="0">
                  <a:solidFill>
                    <a:srgbClr val="595959"/>
                  </a:solidFill>
                </a:endParaRPr>
              </a:p>
            </p:txBody>
          </p:sp>
          <p:sp>
            <p:nvSpPr>
              <p:cNvPr id="10269" name="TextBox 7"/>
              <p:cNvSpPr txBox="1">
                <a:spLocks noChangeArrowheads="1"/>
              </p:cNvSpPr>
              <p:nvPr/>
            </p:nvSpPr>
            <p:spPr bwMode="auto">
              <a:xfrm>
                <a:off x="1030443" y="4064156"/>
                <a:ext cx="1517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dirty="0">
                    <a:solidFill>
                      <a:srgbClr val="595959"/>
                    </a:solidFill>
                  </a:rPr>
                  <a:t>employees</a:t>
                </a:r>
              </a:p>
            </p:txBody>
          </p:sp>
        </p:grpSp>
        <p:pic>
          <p:nvPicPr>
            <p:cNvPr id="10267" name="Picture 2" descr="peopl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6484" y="1279525"/>
              <a:ext cx="1360229" cy="109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6373813" y="1522413"/>
            <a:ext cx="2185987" cy="1665287"/>
            <a:chOff x="6373813" y="1522413"/>
            <a:chExt cx="2185987" cy="1665287"/>
          </a:xfrm>
        </p:grpSpPr>
        <p:grpSp>
          <p:nvGrpSpPr>
            <p:cNvPr id="10262" name="Group 18"/>
            <p:cNvGrpSpPr>
              <a:grpSpLocks/>
            </p:cNvGrpSpPr>
            <p:nvPr/>
          </p:nvGrpSpPr>
          <p:grpSpPr bwMode="auto">
            <a:xfrm>
              <a:off x="6373813" y="2408662"/>
              <a:ext cx="2185987" cy="779038"/>
              <a:chOff x="4780657" y="2078036"/>
              <a:chExt cx="2186305" cy="779452"/>
            </a:xfrm>
          </p:grpSpPr>
          <p:sp>
            <p:nvSpPr>
              <p:cNvPr id="10264" name="TextBox 8"/>
              <p:cNvSpPr txBox="1">
                <a:spLocks noChangeArrowheads="1"/>
              </p:cNvSpPr>
              <p:nvPr/>
            </p:nvSpPr>
            <p:spPr bwMode="auto">
              <a:xfrm>
                <a:off x="4780657" y="2078036"/>
                <a:ext cx="2186305" cy="52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b="1" dirty="0" smtClean="0">
                    <a:solidFill>
                      <a:srgbClr val="595959"/>
                    </a:solidFill>
                  </a:rPr>
                  <a:t>1.7 </a:t>
                </a:r>
                <a:r>
                  <a:rPr lang="en-US" sz="2800" b="1" dirty="0">
                    <a:solidFill>
                      <a:srgbClr val="595959"/>
                    </a:solidFill>
                  </a:rPr>
                  <a:t>million</a:t>
                </a:r>
              </a:p>
            </p:txBody>
          </p:sp>
          <p:sp>
            <p:nvSpPr>
              <p:cNvPr id="10265" name="TextBox 9"/>
              <p:cNvSpPr txBox="1">
                <a:spLocks noChangeArrowheads="1"/>
              </p:cNvSpPr>
              <p:nvPr/>
            </p:nvSpPr>
            <p:spPr bwMode="auto">
              <a:xfrm>
                <a:off x="4828291" y="2457196"/>
                <a:ext cx="1249545" cy="40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a:solidFill>
                      <a:srgbClr val="595959"/>
                    </a:solidFill>
                  </a:rPr>
                  <a:t>vehicles</a:t>
                </a:r>
              </a:p>
            </p:txBody>
          </p:sp>
        </p:grpSp>
        <p:pic>
          <p:nvPicPr>
            <p:cNvPr id="10263" name="Picture 3" descr="vehicl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290" y="1522413"/>
              <a:ext cx="969194" cy="81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a:grpSpLocks/>
          </p:cNvGrpSpPr>
          <p:nvPr/>
        </p:nvGrpSpPr>
        <p:grpSpPr bwMode="auto">
          <a:xfrm>
            <a:off x="1005498" y="3590106"/>
            <a:ext cx="3484563" cy="1236316"/>
            <a:chOff x="609600" y="3641725"/>
            <a:chExt cx="3484563" cy="1236129"/>
          </a:xfrm>
        </p:grpSpPr>
        <p:grpSp>
          <p:nvGrpSpPr>
            <p:cNvPr id="10258" name="Group 16"/>
            <p:cNvGrpSpPr>
              <a:grpSpLocks/>
            </p:cNvGrpSpPr>
            <p:nvPr/>
          </p:nvGrpSpPr>
          <p:grpSpPr bwMode="auto">
            <a:xfrm>
              <a:off x="1952631" y="3684852"/>
              <a:ext cx="2141532" cy="1193002"/>
              <a:chOff x="3676804" y="4240525"/>
              <a:chExt cx="2141927" cy="1192463"/>
            </a:xfrm>
          </p:grpSpPr>
          <p:sp>
            <p:nvSpPr>
              <p:cNvPr id="10260" name="TextBox 10"/>
              <p:cNvSpPr txBox="1">
                <a:spLocks noChangeArrowheads="1"/>
              </p:cNvSpPr>
              <p:nvPr/>
            </p:nvSpPr>
            <p:spPr bwMode="auto">
              <a:xfrm>
                <a:off x="3676804" y="4240525"/>
                <a:ext cx="1373386" cy="5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200" b="1" dirty="0" smtClean="0">
                    <a:solidFill>
                      <a:srgbClr val="595959"/>
                    </a:solidFill>
                  </a:rPr>
                  <a:t>8,600</a:t>
                </a:r>
                <a:endParaRPr lang="en-US" sz="3200" b="1" dirty="0">
                  <a:solidFill>
                    <a:srgbClr val="595959"/>
                  </a:solidFill>
                </a:endParaRPr>
              </a:p>
            </p:txBody>
          </p:sp>
          <p:sp>
            <p:nvSpPr>
              <p:cNvPr id="10261" name="TextBox 11"/>
              <p:cNvSpPr txBox="1">
                <a:spLocks noChangeArrowheads="1"/>
              </p:cNvSpPr>
              <p:nvPr/>
            </p:nvSpPr>
            <p:spPr bwMode="auto">
              <a:xfrm>
                <a:off x="3676805" y="4694769"/>
                <a:ext cx="2141926" cy="73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dirty="0" smtClean="0">
                    <a:solidFill>
                      <a:srgbClr val="595959"/>
                    </a:solidFill>
                  </a:rPr>
                  <a:t>fully staffed neighborhood </a:t>
                </a:r>
                <a:r>
                  <a:rPr lang="en-US" sz="1400" dirty="0">
                    <a:solidFill>
                      <a:srgbClr val="595959"/>
                    </a:solidFill>
                  </a:rPr>
                  <a:t>and airport locations</a:t>
                </a:r>
              </a:p>
            </p:txBody>
          </p:sp>
        </p:grpSp>
        <p:pic>
          <p:nvPicPr>
            <p:cNvPr id="10259" name="Picture 4" descr="location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3641725"/>
              <a:ext cx="1301899" cy="11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p:cNvGrpSpPr>
          <p:nvPr/>
        </p:nvGrpSpPr>
        <p:grpSpPr bwMode="auto">
          <a:xfrm>
            <a:off x="4490061" y="5166061"/>
            <a:ext cx="4069739" cy="1033334"/>
            <a:chOff x="3981731" y="3621540"/>
            <a:chExt cx="4069739" cy="1033334"/>
          </a:xfrm>
        </p:grpSpPr>
        <p:grpSp>
          <p:nvGrpSpPr>
            <p:cNvPr id="10254" name="Group 21"/>
            <p:cNvGrpSpPr>
              <a:grpSpLocks/>
            </p:cNvGrpSpPr>
            <p:nvPr/>
          </p:nvGrpSpPr>
          <p:grpSpPr bwMode="auto">
            <a:xfrm>
              <a:off x="4819589" y="3705345"/>
              <a:ext cx="3231881" cy="904178"/>
              <a:chOff x="658529" y="5384441"/>
              <a:chExt cx="3232521" cy="904157"/>
            </a:xfrm>
          </p:grpSpPr>
          <p:sp>
            <p:nvSpPr>
              <p:cNvPr id="10256" name="TextBox 12"/>
              <p:cNvSpPr txBox="1">
                <a:spLocks noChangeArrowheads="1"/>
              </p:cNvSpPr>
              <p:nvPr/>
            </p:nvSpPr>
            <p:spPr bwMode="auto">
              <a:xfrm>
                <a:off x="658529" y="5384441"/>
                <a:ext cx="3232521" cy="6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2200"/>
                  </a:lnSpc>
                </a:pPr>
                <a:r>
                  <a:rPr lang="en-US" sz="2000" dirty="0" smtClean="0">
                    <a:solidFill>
                      <a:srgbClr val="595959"/>
                    </a:solidFill>
                  </a:rPr>
                  <a:t>One of </a:t>
                </a:r>
                <a:r>
                  <a:rPr lang="en-US" sz="2000" b="1" dirty="0" smtClean="0">
                    <a:solidFill>
                      <a:srgbClr val="595959"/>
                    </a:solidFill>
                  </a:rPr>
                  <a:t>America’s Largest Private Companies</a:t>
                </a:r>
                <a:endParaRPr lang="en-US" sz="2000" b="1" dirty="0">
                  <a:solidFill>
                    <a:srgbClr val="595959"/>
                  </a:solidFill>
                </a:endParaRPr>
              </a:p>
            </p:txBody>
          </p:sp>
          <p:sp>
            <p:nvSpPr>
              <p:cNvPr id="10257" name="TextBox 13"/>
              <p:cNvSpPr txBox="1">
                <a:spLocks noChangeArrowheads="1"/>
              </p:cNvSpPr>
              <p:nvPr/>
            </p:nvSpPr>
            <p:spPr bwMode="auto">
              <a:xfrm>
                <a:off x="658529" y="5980829"/>
                <a:ext cx="2648535" cy="3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dirty="0" smtClean="0">
                    <a:solidFill>
                      <a:srgbClr val="595959"/>
                    </a:solidFill>
                  </a:rPr>
                  <a:t>according to Forbes</a:t>
                </a:r>
                <a:endParaRPr lang="en-US" sz="1400" dirty="0">
                  <a:solidFill>
                    <a:srgbClr val="595959"/>
                  </a:solidFill>
                </a:endParaRPr>
              </a:p>
            </p:txBody>
          </p:sp>
        </p:grpSp>
        <p:pic>
          <p:nvPicPr>
            <p:cNvPr id="10255" name="Picture 5" descr="ranking.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81731" y="3621540"/>
              <a:ext cx="809139" cy="103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609600" y="5349887"/>
            <a:ext cx="3706637" cy="933438"/>
            <a:chOff x="609600" y="5349887"/>
            <a:chExt cx="3706637" cy="933438"/>
          </a:xfrm>
        </p:grpSpPr>
        <p:sp>
          <p:nvSpPr>
            <p:cNvPr id="10253" name="TextBox 15"/>
            <p:cNvSpPr txBox="1">
              <a:spLocks noChangeArrowheads="1"/>
            </p:cNvSpPr>
            <p:nvPr/>
          </p:nvSpPr>
          <p:spPr bwMode="auto">
            <a:xfrm>
              <a:off x="1518445" y="5352232"/>
              <a:ext cx="2797792"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2100"/>
                </a:lnSpc>
              </a:pPr>
              <a:r>
                <a:rPr lang="en-US" dirty="0" smtClean="0">
                  <a:solidFill>
                    <a:srgbClr val="595959"/>
                  </a:solidFill>
                </a:rPr>
                <a:t>Only U.S. </a:t>
              </a:r>
            </a:p>
            <a:p>
              <a:pPr eaLnBrk="1" hangingPunct="1">
                <a:lnSpc>
                  <a:spcPts val="2100"/>
                </a:lnSpc>
              </a:pPr>
              <a:r>
                <a:rPr lang="en-US" sz="2000" b="1" dirty="0" smtClean="0">
                  <a:solidFill>
                    <a:srgbClr val="595959"/>
                  </a:solidFill>
                </a:rPr>
                <a:t>investment</a:t>
              </a:r>
              <a:r>
                <a:rPr lang="en-US" sz="2000" b="1" dirty="0">
                  <a:solidFill>
                    <a:srgbClr val="595959"/>
                  </a:solidFill>
                </a:rPr>
                <a:t>-grade</a:t>
              </a:r>
            </a:p>
            <a:p>
              <a:pPr eaLnBrk="1" hangingPunct="1">
                <a:lnSpc>
                  <a:spcPts val="2100"/>
                </a:lnSpc>
              </a:pPr>
              <a:r>
                <a:rPr lang="en-US" dirty="0">
                  <a:solidFill>
                    <a:srgbClr val="595959"/>
                  </a:solidFill>
                </a:rPr>
                <a:t>car rental company</a:t>
              </a:r>
            </a:p>
          </p:txBody>
        </p:sp>
        <p:pic>
          <p:nvPicPr>
            <p:cNvPr id="10251" name="Picture 6" descr="bbb.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 y="5349887"/>
              <a:ext cx="909926" cy="9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7</a:t>
            </a:fld>
            <a:endParaRPr lang="en-US" dirty="0"/>
          </a:p>
        </p:txBody>
      </p:sp>
      <p:grpSp>
        <p:nvGrpSpPr>
          <p:cNvPr id="32" name="Group 31"/>
          <p:cNvGrpSpPr>
            <a:grpSpLocks/>
          </p:cNvGrpSpPr>
          <p:nvPr/>
        </p:nvGrpSpPr>
        <p:grpSpPr bwMode="auto">
          <a:xfrm>
            <a:off x="4849280" y="3590104"/>
            <a:ext cx="3851552" cy="1166813"/>
            <a:chOff x="745174" y="3641725"/>
            <a:chExt cx="3851552" cy="1166637"/>
          </a:xfrm>
        </p:grpSpPr>
        <p:grpSp>
          <p:nvGrpSpPr>
            <p:cNvPr id="33" name="Group 16"/>
            <p:cNvGrpSpPr>
              <a:grpSpLocks/>
            </p:cNvGrpSpPr>
            <p:nvPr/>
          </p:nvGrpSpPr>
          <p:grpSpPr bwMode="auto">
            <a:xfrm>
              <a:off x="1921338" y="3890486"/>
              <a:ext cx="2675388" cy="803931"/>
              <a:chOff x="3645506" y="4446032"/>
              <a:chExt cx="2675882" cy="803561"/>
            </a:xfrm>
          </p:grpSpPr>
          <p:sp>
            <p:nvSpPr>
              <p:cNvPr id="36" name="TextBox 10"/>
              <p:cNvSpPr txBox="1">
                <a:spLocks noChangeArrowheads="1"/>
              </p:cNvSpPr>
              <p:nvPr/>
            </p:nvSpPr>
            <p:spPr bwMode="auto">
              <a:xfrm>
                <a:off x="4158099" y="4446032"/>
                <a:ext cx="1037022" cy="5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200" b="1" dirty="0" smtClean="0">
                    <a:solidFill>
                      <a:srgbClr val="595959"/>
                    </a:solidFill>
                  </a:rPr>
                  <a:t>70</a:t>
                </a:r>
                <a:endParaRPr lang="en-US" sz="3200" b="1" dirty="0">
                  <a:solidFill>
                    <a:srgbClr val="595959"/>
                  </a:solidFill>
                </a:endParaRPr>
              </a:p>
            </p:txBody>
          </p:sp>
          <p:sp>
            <p:nvSpPr>
              <p:cNvPr id="37" name="TextBox 11"/>
              <p:cNvSpPr txBox="1">
                <a:spLocks noChangeArrowheads="1"/>
              </p:cNvSpPr>
              <p:nvPr/>
            </p:nvSpPr>
            <p:spPr bwMode="auto">
              <a:xfrm>
                <a:off x="3676806" y="4493256"/>
                <a:ext cx="781360" cy="52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dirty="0" smtClean="0">
                    <a:solidFill>
                      <a:srgbClr val="595959"/>
                    </a:solidFill>
                  </a:rPr>
                  <a:t>more than</a:t>
                </a:r>
                <a:endParaRPr lang="en-US" sz="1400" dirty="0">
                  <a:solidFill>
                    <a:srgbClr val="595959"/>
                  </a:solidFill>
                </a:endParaRPr>
              </a:p>
            </p:txBody>
          </p:sp>
          <p:sp>
            <p:nvSpPr>
              <p:cNvPr id="38" name="TextBox 11"/>
              <p:cNvSpPr txBox="1">
                <a:spLocks noChangeArrowheads="1"/>
              </p:cNvSpPr>
              <p:nvPr/>
            </p:nvSpPr>
            <p:spPr bwMode="auto">
              <a:xfrm>
                <a:off x="3645506" y="4880486"/>
                <a:ext cx="2675882" cy="36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smtClean="0">
                    <a:solidFill>
                      <a:srgbClr val="595959"/>
                    </a:solidFill>
                  </a:rPr>
                  <a:t>countries and territories</a:t>
                </a:r>
                <a:endParaRPr lang="en-US" dirty="0">
                  <a:solidFill>
                    <a:srgbClr val="595959"/>
                  </a:solidFill>
                </a:endParaRPr>
              </a:p>
            </p:txBody>
          </p:sp>
        </p:grpSp>
        <p:pic>
          <p:nvPicPr>
            <p:cNvPr id="34"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auto">
            <a:xfrm>
              <a:off x="745174" y="3641725"/>
              <a:ext cx="1166813" cy="11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56466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1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20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par>
                                <p:cTn id="20" presetID="10" presetClass="entr" presetSubtype="0" fill="hold" nodeType="withEffect">
                                  <p:stCondLst>
                                    <p:cond delay="2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nodeType="withEffect">
                                  <p:stCondLst>
                                    <p:cond delay="3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smtClean="0"/>
              <a:t>Enterprise Ranks Highest</a:t>
            </a:r>
            <a:endParaRPr lang="en-US"/>
          </a:p>
        </p:txBody>
      </p:sp>
      <p:sp>
        <p:nvSpPr>
          <p:cNvPr id="118786" name="Content Placeholder 2"/>
          <p:cNvSpPr>
            <a:spLocks noGrp="1"/>
          </p:cNvSpPr>
          <p:nvPr>
            <p:ph idx="1"/>
          </p:nvPr>
        </p:nvSpPr>
        <p:spPr>
          <a:xfrm>
            <a:off x="461401" y="1298448"/>
            <a:ext cx="6137927" cy="4370704"/>
          </a:xfrm>
        </p:spPr>
        <p:txBody>
          <a:bodyPr/>
          <a:lstStyle/>
          <a:p>
            <a:r>
              <a:rPr lang="en-US" dirty="0" smtClean="0"/>
              <a:t>Enterprise Rent-A-Car ranked “Highest in Rental Car Customer Satisfaction” in the J.D. Power 2015 Rental Car Satisfaction Study</a:t>
            </a:r>
          </a:p>
          <a:p>
            <a:r>
              <a:rPr lang="en-US" dirty="0" smtClean="0"/>
              <a:t>Surveyed leisure and business travelers who rented vehicles at North American airports</a:t>
            </a:r>
            <a:endParaRPr lang="en-US" dirty="0"/>
          </a:p>
        </p:txBody>
      </p:sp>
      <p:sp>
        <p:nvSpPr>
          <p:cNvPr id="118787" name="TextBox 1"/>
          <p:cNvSpPr txBox="1">
            <a:spLocks noChangeArrowheads="1"/>
          </p:cNvSpPr>
          <p:nvPr/>
        </p:nvSpPr>
        <p:spPr bwMode="auto">
          <a:xfrm>
            <a:off x="461400" y="4343400"/>
            <a:ext cx="851749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“We know how hard our employees work every day to put customers first. We also know that listening to feedback – positive as well as negative – is the key to long-term success. So we not only are honored by this recognition, but also grateful for the continued trust and confidence of our customers, clients and partners.”</a:t>
            </a:r>
          </a:p>
          <a:p>
            <a:pPr eaLnBrk="1" hangingPunct="1"/>
            <a:r>
              <a:rPr lang="en-US" sz="1400" i="1" dirty="0"/>
              <a:t>~</a:t>
            </a:r>
            <a:r>
              <a:rPr lang="en-US" sz="1400" dirty="0"/>
              <a:t> Pam Nicholson, CEO and president of Enterprise Holdings</a:t>
            </a:r>
            <a:endParaRPr lang="en-US" sz="1400" i="1" dirty="0"/>
          </a:p>
        </p:txBody>
      </p:sp>
      <p:sp>
        <p:nvSpPr>
          <p:cNvPr id="118788" name="TextBox 1"/>
          <p:cNvSpPr txBox="1">
            <a:spLocks noChangeArrowheads="1"/>
          </p:cNvSpPr>
          <p:nvPr/>
        </p:nvSpPr>
        <p:spPr bwMode="auto">
          <a:xfrm>
            <a:off x="551834" y="6172200"/>
            <a:ext cx="645856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t>Enterprise received the highest numerical score among rental car companies in the proprietary J.D. Power 2014 North American Rental </a:t>
            </a:r>
            <a:r>
              <a:rPr lang="en-US" sz="800" dirty="0" smtClean="0"/>
              <a:t>Car Satisfaction </a:t>
            </a:r>
            <a:r>
              <a:rPr lang="en-US" sz="800" dirty="0" err="1"/>
              <a:t>Study</a:t>
            </a:r>
            <a:r>
              <a:rPr lang="en-US" sz="800" baseline="30000" dirty="0" err="1"/>
              <a:t>SM</a:t>
            </a:r>
            <a:r>
              <a:rPr lang="en-US" sz="800" dirty="0"/>
              <a:t>. Study based on 12,308 responses measuring 8 companies and measures opinions of business and leisure travelers who rented a vehicle at an airport location. Proprietary study results are based on experiences and perceptions of surveyed in September 2013 - August 2014. Your experiences may vary. Visit </a:t>
            </a:r>
            <a:r>
              <a:rPr lang="en-US" sz="800" dirty="0" err="1"/>
              <a:t>jdpower.com</a:t>
            </a:r>
            <a:r>
              <a:rPr lang="en-US" sz="800" dirty="0"/>
              <a:t>.</a:t>
            </a:r>
          </a:p>
        </p:txBody>
      </p:sp>
      <p:pic>
        <p:nvPicPr>
          <p:cNvPr id="118789" name="Picture 2" descr="14TrophyArtFinal_RGB_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966788"/>
            <a:ext cx="22733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4906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5"/>
          <p:cNvSpPr txBox="1">
            <a:spLocks/>
          </p:cNvSpPr>
          <p:nvPr/>
        </p:nvSpPr>
        <p:spPr bwMode="auto">
          <a:xfrm>
            <a:off x="3286125" y="1991419"/>
            <a:ext cx="885846" cy="93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20000"/>
              </a:spcBef>
              <a:buFont typeface="Wingdings" pitchFamily="2" charset="2"/>
              <a:buNone/>
            </a:pPr>
            <a:r>
              <a:rPr lang="en-US" sz="6000" b="1" i="1" dirty="0" smtClean="0">
                <a:solidFill>
                  <a:schemeClr val="bg1">
                    <a:lumMod val="85000"/>
                  </a:schemeClr>
                </a:solidFill>
                <a:latin typeface="Book Antiqua" panose="02040602050305030304" pitchFamily="18" charset="0"/>
              </a:rPr>
              <a:t>&amp;</a:t>
            </a:r>
            <a:endParaRPr lang="en-US" sz="6000" b="1" i="1" dirty="0">
              <a:solidFill>
                <a:schemeClr val="bg1">
                  <a:lumMod val="85000"/>
                </a:schemeClr>
              </a:solidFill>
              <a:latin typeface="Book Antiqua" panose="02040602050305030304" pitchFamily="18" charset="0"/>
            </a:endParaRPr>
          </a:p>
        </p:txBody>
      </p:sp>
      <p:pic>
        <p:nvPicPr>
          <p:cNvPr id="18" name="Picture 8" descr="R:\Business Rental Program and GA\Quarterly Updates\Q4 2013\GT_award.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3999"/>
          <a:stretch/>
        </p:blipFill>
        <p:spPr bwMode="auto">
          <a:xfrm>
            <a:off x="5057792" y="2964786"/>
            <a:ext cx="1880791" cy="172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6"/>
          <p:cNvSpPr>
            <a:spLocks noGrp="1"/>
          </p:cNvSpPr>
          <p:nvPr>
            <p:ph type="title"/>
          </p:nvPr>
        </p:nvSpPr>
        <p:spPr/>
        <p:txBody>
          <a:bodyPr/>
          <a:lstStyle/>
          <a:p>
            <a:r>
              <a:rPr lang="en-US" dirty="0" smtClean="0">
                <a:latin typeface="Arial" pitchFamily="34" charset="0"/>
                <a:ea typeface="ＭＳ Ｐゴシック" pitchFamily="34" charset="-128"/>
              </a:rPr>
              <a:t>Customer Service</a:t>
            </a:r>
          </a:p>
        </p:txBody>
      </p:sp>
      <p:sp>
        <p:nvSpPr>
          <p:cNvPr id="29704" name="Rectangle 5"/>
          <p:cNvSpPr txBox="1">
            <a:spLocks/>
          </p:cNvSpPr>
          <p:nvPr/>
        </p:nvSpPr>
        <p:spPr bwMode="auto">
          <a:xfrm>
            <a:off x="6786582" y="3432302"/>
            <a:ext cx="2071667" cy="86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Font typeface="Wingdings" pitchFamily="2" charset="2"/>
              <a:buNone/>
            </a:pPr>
            <a:r>
              <a:rPr lang="en-US" sz="4400" b="1" dirty="0" smtClean="0">
                <a:solidFill>
                  <a:srgbClr val="595959"/>
                </a:solidFill>
              </a:rPr>
              <a:t>Best</a:t>
            </a:r>
            <a:r>
              <a:rPr lang="en-US" sz="2800" b="1" dirty="0" smtClean="0">
                <a:solidFill>
                  <a:srgbClr val="595959"/>
                </a:solidFill>
              </a:rPr>
              <a:t> </a:t>
            </a:r>
            <a:endParaRPr lang="en-US" sz="2800" b="1" dirty="0">
              <a:solidFill>
                <a:srgbClr val="595959"/>
              </a:solidFill>
            </a:endParaRPr>
          </a:p>
          <a:p>
            <a:pPr>
              <a:lnSpc>
                <a:spcPts val="2100"/>
              </a:lnSpc>
              <a:buFont typeface="Wingdings" pitchFamily="2" charset="2"/>
              <a:buNone/>
            </a:pPr>
            <a:r>
              <a:rPr lang="en-US" sz="2100" b="1" dirty="0">
                <a:solidFill>
                  <a:srgbClr val="595959"/>
                </a:solidFill>
              </a:rPr>
              <a:t>Rental Car </a:t>
            </a:r>
          </a:p>
          <a:p>
            <a:pPr>
              <a:lnSpc>
                <a:spcPts val="2100"/>
              </a:lnSpc>
              <a:buFont typeface="Wingdings" pitchFamily="2" charset="2"/>
              <a:buNone/>
            </a:pPr>
            <a:r>
              <a:rPr lang="en-US" sz="2100" b="1" dirty="0" smtClean="0">
                <a:solidFill>
                  <a:srgbClr val="595959"/>
                </a:solidFill>
              </a:rPr>
              <a:t>Company</a:t>
            </a:r>
            <a:endParaRPr lang="en-US" sz="2100" b="1" dirty="0">
              <a:solidFill>
                <a:srgbClr val="595959"/>
              </a:solidFill>
            </a:endParaRPr>
          </a:p>
        </p:txBody>
      </p:sp>
      <p:grpSp>
        <p:nvGrpSpPr>
          <p:cNvPr id="116754" name="Group 18"/>
          <p:cNvGrpSpPr>
            <a:grpSpLocks/>
          </p:cNvGrpSpPr>
          <p:nvPr/>
        </p:nvGrpSpPr>
        <p:grpSpPr bwMode="auto">
          <a:xfrm>
            <a:off x="458797" y="1948556"/>
            <a:ext cx="3498859" cy="968376"/>
            <a:chOff x="289" y="1102"/>
            <a:chExt cx="2204" cy="610"/>
          </a:xfrm>
        </p:grpSpPr>
        <p:sp>
          <p:nvSpPr>
            <p:cNvPr id="16398" name="Rectangle 5"/>
            <p:cNvSpPr txBox="1">
              <a:spLocks/>
            </p:cNvSpPr>
            <p:nvPr/>
          </p:nvSpPr>
          <p:spPr bwMode="auto">
            <a:xfrm>
              <a:off x="289" y="1102"/>
              <a:ext cx="140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5600" b="1" dirty="0" smtClean="0">
                  <a:solidFill>
                    <a:srgbClr val="595959"/>
                  </a:solidFill>
                </a:rPr>
                <a:t>Best</a:t>
              </a:r>
              <a:endParaRPr lang="en-US" sz="5600" b="1" dirty="0">
                <a:solidFill>
                  <a:srgbClr val="595959"/>
                </a:solidFill>
              </a:endParaRPr>
            </a:p>
          </p:txBody>
        </p:sp>
        <p:sp>
          <p:nvSpPr>
            <p:cNvPr id="16399" name="Rectangle 5"/>
            <p:cNvSpPr txBox="1">
              <a:spLocks/>
            </p:cNvSpPr>
            <p:nvPr/>
          </p:nvSpPr>
          <p:spPr bwMode="auto">
            <a:xfrm>
              <a:off x="1317" y="1120"/>
              <a:ext cx="1176"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600"/>
                </a:lnSpc>
                <a:spcBef>
                  <a:spcPct val="20000"/>
                </a:spcBef>
                <a:buFont typeface="Wingdings" pitchFamily="2" charset="2"/>
                <a:buNone/>
              </a:pPr>
              <a:r>
                <a:rPr lang="en-US" sz="2100" b="1">
                  <a:solidFill>
                    <a:srgbClr val="595959"/>
                  </a:solidFill>
                </a:rPr>
                <a:t>Rental Car</a:t>
              </a:r>
              <a:r>
                <a:rPr lang="en-US" sz="2500" b="1">
                  <a:solidFill>
                    <a:srgbClr val="595959"/>
                  </a:solidFill>
                </a:rPr>
                <a:t> </a:t>
              </a:r>
              <a:r>
                <a:rPr lang="en-US" sz="3000" b="1">
                  <a:solidFill>
                    <a:srgbClr val="595959"/>
                  </a:solidFill>
                </a:rPr>
                <a:t>Overall</a:t>
              </a:r>
            </a:p>
          </p:txBody>
        </p:sp>
      </p:grpSp>
      <p:sp>
        <p:nvSpPr>
          <p:cNvPr id="15" name="Rectangle 5"/>
          <p:cNvSpPr txBox="1">
            <a:spLocks/>
          </p:cNvSpPr>
          <p:nvPr/>
        </p:nvSpPr>
        <p:spPr bwMode="auto">
          <a:xfrm>
            <a:off x="1983134" y="3502469"/>
            <a:ext cx="27479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4400" b="1" dirty="0">
                <a:solidFill>
                  <a:srgbClr val="595959"/>
                </a:solidFill>
              </a:rPr>
              <a:t>Best</a:t>
            </a:r>
            <a:r>
              <a:rPr lang="en-US" sz="2800" b="1" dirty="0">
                <a:solidFill>
                  <a:srgbClr val="595959"/>
                </a:solidFill>
              </a:rPr>
              <a:t> </a:t>
            </a:r>
          </a:p>
          <a:p>
            <a:pPr>
              <a:lnSpc>
                <a:spcPts val="1375"/>
              </a:lnSpc>
              <a:spcBef>
                <a:spcPct val="20000"/>
              </a:spcBef>
              <a:buFont typeface="Wingdings" pitchFamily="2" charset="2"/>
              <a:buNone/>
            </a:pPr>
            <a:r>
              <a:rPr lang="en-US" sz="1900" b="1" dirty="0">
                <a:solidFill>
                  <a:srgbClr val="595959"/>
                </a:solidFill>
              </a:rPr>
              <a:t>Car Rental Company</a:t>
            </a:r>
          </a:p>
          <a:p>
            <a:pPr>
              <a:lnSpc>
                <a:spcPts val="1575"/>
              </a:lnSpc>
              <a:spcBef>
                <a:spcPct val="20000"/>
              </a:spcBef>
              <a:buFont typeface="Wingdings" pitchFamily="2" charset="2"/>
              <a:buNone/>
            </a:pPr>
            <a:r>
              <a:rPr lang="en-US" sz="1900" b="1" dirty="0">
                <a:solidFill>
                  <a:srgbClr val="595959"/>
                </a:solidFill>
              </a:rPr>
              <a:t>in North America</a:t>
            </a:r>
          </a:p>
        </p:txBody>
      </p:sp>
      <p:pic>
        <p:nvPicPr>
          <p:cNvPr id="116750" name="Picture 1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83055" y="3037882"/>
            <a:ext cx="1378990" cy="137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3425" y="1264358"/>
            <a:ext cx="3998575" cy="698485"/>
          </a:xfrm>
          <a:prstGeom prst="rect">
            <a:avLst/>
          </a:prstGeom>
        </p:spPr>
      </p:pic>
      <p:grpSp>
        <p:nvGrpSpPr>
          <p:cNvPr id="21" name="Group 18"/>
          <p:cNvGrpSpPr>
            <a:grpSpLocks/>
          </p:cNvGrpSpPr>
          <p:nvPr/>
        </p:nvGrpSpPr>
        <p:grpSpPr bwMode="auto">
          <a:xfrm>
            <a:off x="3886190" y="1948555"/>
            <a:ext cx="5056200" cy="954088"/>
            <a:chOff x="289" y="1102"/>
            <a:chExt cx="3185" cy="601"/>
          </a:xfrm>
        </p:grpSpPr>
        <p:sp>
          <p:nvSpPr>
            <p:cNvPr id="22" name="Rectangle 5"/>
            <p:cNvSpPr txBox="1">
              <a:spLocks/>
            </p:cNvSpPr>
            <p:nvPr/>
          </p:nvSpPr>
          <p:spPr bwMode="auto">
            <a:xfrm>
              <a:off x="289" y="1102"/>
              <a:ext cx="140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5600" b="1" dirty="0" smtClean="0">
                  <a:solidFill>
                    <a:srgbClr val="595959"/>
                  </a:solidFill>
                </a:rPr>
                <a:t>Best</a:t>
              </a:r>
              <a:endParaRPr lang="en-US" sz="5600" b="1" dirty="0">
                <a:solidFill>
                  <a:srgbClr val="595959"/>
                </a:solidFill>
              </a:endParaRPr>
            </a:p>
          </p:txBody>
        </p:sp>
        <p:sp>
          <p:nvSpPr>
            <p:cNvPr id="23" name="Rectangle 5"/>
            <p:cNvSpPr txBox="1">
              <a:spLocks/>
            </p:cNvSpPr>
            <p:nvPr/>
          </p:nvSpPr>
          <p:spPr bwMode="auto">
            <a:xfrm>
              <a:off x="1308" y="1111"/>
              <a:ext cx="2166"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600"/>
                </a:lnSpc>
                <a:spcBef>
                  <a:spcPct val="20000"/>
                </a:spcBef>
                <a:buFont typeface="Wingdings" pitchFamily="2" charset="2"/>
                <a:buNone/>
              </a:pPr>
              <a:r>
                <a:rPr lang="en-US" sz="2100" b="1" dirty="0">
                  <a:solidFill>
                    <a:srgbClr val="595959"/>
                  </a:solidFill>
                </a:rPr>
                <a:t>Rental </a:t>
              </a:r>
              <a:r>
                <a:rPr lang="en-US" sz="2100" b="1" dirty="0" smtClean="0">
                  <a:solidFill>
                    <a:srgbClr val="595959"/>
                  </a:solidFill>
                </a:rPr>
                <a:t>Car Company</a:t>
              </a:r>
              <a:r>
                <a:rPr lang="en-US" sz="2500" b="1" dirty="0" smtClean="0">
                  <a:solidFill>
                    <a:srgbClr val="595959"/>
                  </a:solidFill>
                </a:rPr>
                <a:t> </a:t>
              </a:r>
              <a:r>
                <a:rPr lang="en-US" sz="3000" b="1" dirty="0" smtClean="0">
                  <a:solidFill>
                    <a:srgbClr val="595959"/>
                  </a:solidFill>
                </a:rPr>
                <a:t>Loyalty Program</a:t>
              </a:r>
              <a:endParaRPr lang="en-US" sz="3000" b="1" dirty="0">
                <a:solidFill>
                  <a:srgbClr val="595959"/>
                </a:solidFill>
              </a:endParaRPr>
            </a:p>
          </p:txBody>
        </p:sp>
      </p:grpSp>
      <p:pic>
        <p:nvPicPr>
          <p:cNvPr id="16" name="Picture 6"/>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1057649" y="486324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txBox="1">
            <a:spLocks/>
          </p:cNvSpPr>
          <p:nvPr/>
        </p:nvSpPr>
        <p:spPr bwMode="auto">
          <a:xfrm>
            <a:off x="2535608" y="5264886"/>
            <a:ext cx="274796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Wingdings" pitchFamily="2" charset="2"/>
              <a:buNone/>
            </a:pPr>
            <a:r>
              <a:rPr lang="en-US" sz="4400" b="1" dirty="0">
                <a:solidFill>
                  <a:srgbClr val="595959"/>
                </a:solidFill>
              </a:rPr>
              <a:t>Best</a:t>
            </a:r>
            <a:r>
              <a:rPr lang="en-US" sz="2800" b="1" dirty="0">
                <a:solidFill>
                  <a:srgbClr val="595959"/>
                </a:solidFill>
              </a:rPr>
              <a:t> </a:t>
            </a:r>
          </a:p>
          <a:p>
            <a:pPr>
              <a:lnSpc>
                <a:spcPts val="1375"/>
              </a:lnSpc>
              <a:spcBef>
                <a:spcPct val="20000"/>
              </a:spcBef>
              <a:buFont typeface="Wingdings" pitchFamily="2" charset="2"/>
              <a:buNone/>
            </a:pPr>
            <a:r>
              <a:rPr lang="en-US" sz="1900" b="1" dirty="0">
                <a:solidFill>
                  <a:srgbClr val="595959"/>
                </a:solidFill>
              </a:rPr>
              <a:t>Car Rental Company</a:t>
            </a:r>
          </a:p>
          <a:p>
            <a:pPr>
              <a:lnSpc>
                <a:spcPts val="1575"/>
              </a:lnSpc>
              <a:spcBef>
                <a:spcPct val="20000"/>
              </a:spcBef>
              <a:buFont typeface="Wingdings" pitchFamily="2" charset="2"/>
              <a:buNone/>
            </a:pPr>
            <a:r>
              <a:rPr lang="en-US" sz="1900" b="1" dirty="0">
                <a:solidFill>
                  <a:srgbClr val="595959"/>
                </a:solidFill>
              </a:rPr>
              <a:t>in </a:t>
            </a:r>
            <a:r>
              <a:rPr lang="en-US" sz="1900" b="1" dirty="0" smtClean="0">
                <a:solidFill>
                  <a:srgbClr val="595959"/>
                </a:solidFill>
              </a:rPr>
              <a:t>the World</a:t>
            </a:r>
            <a:endParaRPr lang="en-US" sz="1900" b="1" dirty="0">
              <a:solidFill>
                <a:srgbClr val="595959"/>
              </a:solidFill>
            </a:endParaRPr>
          </a:p>
        </p:txBody>
      </p:sp>
      <p:sp>
        <p:nvSpPr>
          <p:cNvPr id="20" name="Date Placeholder 3"/>
          <p:cNvSpPr>
            <a:spLocks noGrp="1"/>
          </p:cNvSpPr>
          <p:nvPr>
            <p:ph type="dt" sz="half" idx="4294967295"/>
          </p:nvPr>
        </p:nvSpPr>
        <p:spPr>
          <a:xfrm>
            <a:off x="461401" y="6535804"/>
            <a:ext cx="2133600" cy="271279"/>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fld id="{08EC1203-ABB3-3140-91AC-B516F84E712C}" type="slidenum">
              <a:rPr lang="en-US" smtClean="0"/>
              <a:pPr/>
              <a:t>9</a:t>
            </a:fld>
            <a:endParaRPr lang="en-US" dirty="0"/>
          </a:p>
        </p:txBody>
      </p:sp>
      <p:pic>
        <p:nvPicPr>
          <p:cNvPr id="26" name="Picture 8"/>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5645459" y="4771145"/>
            <a:ext cx="1628267" cy="162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5"/>
          <p:cNvSpPr txBox="1">
            <a:spLocks/>
          </p:cNvSpPr>
          <p:nvPr/>
        </p:nvSpPr>
        <p:spPr bwMode="auto">
          <a:xfrm>
            <a:off x="7200508" y="5115480"/>
            <a:ext cx="2071667" cy="86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Font typeface="Wingdings" pitchFamily="2" charset="2"/>
              <a:buNone/>
            </a:pPr>
            <a:r>
              <a:rPr lang="en-US" sz="4400" b="1" dirty="0" smtClean="0">
                <a:solidFill>
                  <a:srgbClr val="595959"/>
                </a:solidFill>
              </a:rPr>
              <a:t>Best</a:t>
            </a:r>
            <a:r>
              <a:rPr lang="en-US" sz="2800" b="1" dirty="0" smtClean="0">
                <a:solidFill>
                  <a:srgbClr val="595959"/>
                </a:solidFill>
              </a:rPr>
              <a:t> </a:t>
            </a:r>
            <a:endParaRPr lang="en-US" sz="2800" b="1" dirty="0">
              <a:solidFill>
                <a:srgbClr val="595959"/>
              </a:solidFill>
            </a:endParaRPr>
          </a:p>
          <a:p>
            <a:pPr>
              <a:lnSpc>
                <a:spcPts val="2100"/>
              </a:lnSpc>
              <a:buFont typeface="Wingdings" pitchFamily="2" charset="2"/>
              <a:buNone/>
            </a:pPr>
            <a:r>
              <a:rPr lang="en-US" sz="2100" b="1" dirty="0">
                <a:solidFill>
                  <a:srgbClr val="595959"/>
                </a:solidFill>
              </a:rPr>
              <a:t>Rental Car </a:t>
            </a:r>
          </a:p>
          <a:p>
            <a:pPr>
              <a:lnSpc>
                <a:spcPts val="2100"/>
              </a:lnSpc>
              <a:buFont typeface="Wingdings" pitchFamily="2" charset="2"/>
              <a:buNone/>
            </a:pPr>
            <a:r>
              <a:rPr lang="en-US" sz="2100" b="1" dirty="0" smtClean="0">
                <a:solidFill>
                  <a:srgbClr val="595959"/>
                </a:solidFill>
              </a:rPr>
              <a:t>Company</a:t>
            </a:r>
            <a:endParaRPr lang="en-US" sz="2100" b="1" dirty="0">
              <a:solidFill>
                <a:srgbClr val="595959"/>
              </a:solidFill>
            </a:endParaRPr>
          </a:p>
        </p:txBody>
      </p:sp>
    </p:spTree>
    <p:extLst>
      <p:ext uri="{BB962C8B-B14F-4D97-AF65-F5344CB8AC3E}">
        <p14:creationId xmlns:p14="http://schemas.microsoft.com/office/powerpoint/2010/main" val="28366149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16754"/>
                                        </p:tgtEl>
                                        <p:attrNameLst>
                                          <p:attrName>style.visibility</p:attrName>
                                        </p:attrNameLst>
                                      </p:cBhvr>
                                      <p:to>
                                        <p:strVal val="visible"/>
                                      </p:to>
                                    </p:set>
                                    <p:animEffect transition="in" filter="fade">
                                      <p:cBhvr>
                                        <p:cTn id="10" dur="500"/>
                                        <p:tgtEl>
                                          <p:spTgt spid="11675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6750"/>
                                        </p:tgtEl>
                                        <p:attrNameLst>
                                          <p:attrName>style.visibility</p:attrName>
                                        </p:attrNameLst>
                                      </p:cBhvr>
                                      <p:to>
                                        <p:strVal val="visible"/>
                                      </p:to>
                                    </p:set>
                                    <p:animEffect transition="in" filter="fade">
                                      <p:cBhvr>
                                        <p:cTn id="21" dur="500"/>
                                        <p:tgtEl>
                                          <p:spTgt spid="116750"/>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9704"/>
                                        </p:tgtEl>
                                        <p:attrNameLst>
                                          <p:attrName>style.visibility</p:attrName>
                                        </p:attrNameLst>
                                      </p:cBhvr>
                                      <p:to>
                                        <p:strVal val="visible"/>
                                      </p:to>
                                    </p:set>
                                    <p:animEffect transition="in" filter="fade">
                                      <p:cBhvr>
                                        <p:cTn id="31" dur="500"/>
                                        <p:tgtEl>
                                          <p:spTgt spid="2970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704" grpId="0"/>
      <p:bldP spid="15" grpId="0"/>
      <p:bldP spid="17"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7953</TotalTime>
  <Words>709</Words>
  <Application>Microsoft Office PowerPoint</Application>
  <PresentationFormat>On-screen Show (4:3)</PresentationFormat>
  <Paragraphs>157</Paragraphs>
  <Slides>17</Slides>
  <Notes>5</Notes>
  <HiddenSlides>5</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Business Rental Presentation</vt:lpstr>
      <vt:lpstr>Agenda</vt:lpstr>
      <vt:lpstr>State of Tennessee Agreement</vt:lpstr>
      <vt:lpstr>PowerPoint Presentation</vt:lpstr>
      <vt:lpstr>How to Reserve a Vehicle</vt:lpstr>
      <vt:lpstr>Company / Industry Overview</vt:lpstr>
      <vt:lpstr>About Enterprise Holdings</vt:lpstr>
      <vt:lpstr>Enterprise Ranks Highest</vt:lpstr>
      <vt:lpstr>Customer Service</vt:lpstr>
      <vt:lpstr>Emerald Club Loyalty Program</vt:lpstr>
      <vt:lpstr>Emerald Club</vt:lpstr>
      <vt:lpstr>Emerald Aisle: 3 Easy Steps</vt:lpstr>
      <vt:lpstr>Emerald Club Lot Design</vt:lpstr>
      <vt:lpstr>National Car Rental App</vt:lpstr>
      <vt:lpstr>Total Transportation SolutionSM</vt:lpstr>
      <vt:lpstr>PowerPoint Presentation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Massey</dc:creator>
  <cp:lastModifiedBy>E484C2</cp:lastModifiedBy>
  <cp:revision>116</cp:revision>
  <cp:lastPrinted>2016-08-05T13:53:35Z</cp:lastPrinted>
  <dcterms:created xsi:type="dcterms:W3CDTF">2014-06-09T20:51:40Z</dcterms:created>
  <dcterms:modified xsi:type="dcterms:W3CDTF">2016-10-14T13:51:48Z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531ad371-b653-47fe-89cf-68559e02c244</vt:lpwstr>
  </property>
  <property fmtid="{D5CDD505-2E9C-101B-9397-08002B2CF9AE}" pid="3" name="Offisync_UniqueId">
    <vt:lpwstr>232143</vt:lpwstr>
  </property>
  <property fmtid="{D5CDD505-2E9C-101B-9397-08002B2CF9AE}" pid="4" name="Jive_LatestUserAccountName">
    <vt:lpwstr>E484C2</vt:lpwstr>
  </property>
  <property fmtid="{D5CDD505-2E9C-101B-9397-08002B2CF9AE}" pid="5" name="Offisync_ServerID">
    <vt:lpwstr>888a21ae-02ff-452f-a816-62d71e304da9</vt:lpwstr>
  </property>
  <property fmtid="{D5CDD505-2E9C-101B-9397-08002B2CF9AE}" pid="6" name="Offisync_UpdateToken">
    <vt:lpwstr>2</vt:lpwstr>
  </property>
  <property fmtid="{D5CDD505-2E9C-101B-9397-08002B2CF9AE}" pid="7" name="Offisync_ProviderInitializationData">
    <vt:lpwstr>https://hub.ehi.com</vt:lpwstr>
  </property>
</Properties>
</file>