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4" r:id="rId7"/>
    <p:sldMasterId id="2147483752" r:id="rId8"/>
  </p:sldMasterIdLst>
  <p:sldIdLst>
    <p:sldId id="256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5">
          <p15:clr>
            <a:srgbClr val="A4A3A4"/>
          </p15:clr>
        </p15:guide>
        <p15:guide id="2" pos="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522" y="67"/>
      </p:cViewPr>
      <p:guideLst>
        <p:guide orient="horz" pos="4295"/>
        <p:guide pos="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lissa/Desktop/SPARK/marketing%20abstracts/utrf%20large%20crop.jpg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4" Type="http://schemas.openxmlformats.org/officeDocument/2006/relationships/hyperlink" Target="mailto:utrf@tennessee.edu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lissa/Desktop/Presentations/gray%20abstract%20ppt%20bkgrd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mailto:Jimmymays@utk.edu" TargetMode="External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mays@utk.edu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Jimmymays@utk.edu" TargetMode="External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5.jpeg"/><Relationship Id="rId4" Type="http://schemas.openxmlformats.org/officeDocument/2006/relationships/image" Target="../media/image13.emf"/><Relationship Id="rId9" Type="http://schemas.openxmlformats.org/officeDocument/2006/relationships/hyperlink" Target="mailto:Jimmymays@utk.edu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mays@utk.edu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mays@utk.edu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5867400"/>
            <a:ext cx="9147765" cy="9976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25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7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6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5791200"/>
            <a:ext cx="2514600" cy="9747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365760" cy="365125"/>
          </a:xfrm>
        </p:spPr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867400"/>
            <a:ext cx="23582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3124200" y="5715000"/>
            <a:ext cx="2819400" cy="9906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715000"/>
            <a:ext cx="2666999" cy="9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5867400"/>
            <a:ext cx="9147765" cy="9976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" y="6553200"/>
            <a:ext cx="203835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utrf.tennessee.edu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7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2040" y="6400800"/>
            <a:ext cx="365760" cy="365125"/>
          </a:xfrm>
        </p:spPr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" y="6553200"/>
            <a:ext cx="203835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utrf.tennessee.edu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ennessee.edu/identity/graphics/utrf_secondary_stack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43684"/>
            <a:ext cx="2133600" cy="4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77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8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014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4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194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1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7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2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0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3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1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0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4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0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4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3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35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4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6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38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44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2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6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9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3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3124200" y="5715000"/>
            <a:ext cx="2819400" cy="9906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715000"/>
            <a:ext cx="2666999" cy="9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754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RF title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3100" y="66347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utrf large.psd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1" y="183621"/>
            <a:ext cx="9153791" cy="3847088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384278" y="3429000"/>
            <a:ext cx="2412349" cy="4002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0" i="0" u="sng" kern="1200" dirty="0" err="1" smtClean="0">
                <a:solidFill>
                  <a:srgbClr val="007A89"/>
                </a:solidFill>
                <a:latin typeface="+mn-lt"/>
                <a:cs typeface="Century Gothic"/>
              </a:rPr>
              <a:t>utrf@tennessee.com</a:t>
            </a:r>
            <a:endParaRPr lang="en-US" sz="1800" b="0" i="0" u="sng" kern="1200" dirty="0">
              <a:solidFill>
                <a:srgbClr val="007A89"/>
              </a:solidFill>
              <a:latin typeface="+mn-lt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300404" y="1891028"/>
            <a:ext cx="533400" cy="5867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33538" y="5410200"/>
            <a:ext cx="5867400" cy="990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09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rgbClr val="656565"/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5" name="Rectangle 3"/>
          <p:cNvSpPr txBox="1">
            <a:spLocks/>
          </p:cNvSpPr>
          <p:nvPr/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marL="0" algn="l" rtl="0" latinLnBrk="0">
              <a:defRPr sz="1000" kern="1200">
                <a:solidFill>
                  <a:srgbClr val="A0A0A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5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48200"/>
            <a:ext cx="9144000" cy="27432"/>
          </a:xfrm>
          <a:prstGeom prst="rect">
            <a:avLst/>
          </a:prstGeom>
          <a:solidFill>
            <a:srgbClr val="656565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FF83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>
            <a:normAutofit/>
          </a:bodyPr>
          <a:lstStyle>
            <a:lvl1pPr algn="l">
              <a:defRPr sz="24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utrf logo with ic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6248400"/>
            <a:ext cx="1066800" cy="4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46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381000"/>
          </a:xfrm>
          <a:solidFill>
            <a:srgbClr val="656565"/>
          </a:solidFill>
        </p:spPr>
        <p:txBody>
          <a:bodyPr>
            <a:normAutofit/>
          </a:bodyPr>
          <a:lstStyle>
            <a:lvl1pPr algn="ctr">
              <a:defRPr sz="1800" b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32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6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85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9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7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3/14/2016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9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3/14/2016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3/14/2016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3/14/2016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9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69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9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709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9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334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2040" y="6400800"/>
            <a:ext cx="365760" cy="365125"/>
          </a:xfrm>
        </p:spPr>
        <p:txBody>
          <a:bodyPr/>
          <a:lstStyle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95216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RF title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inimalistic white windows 7 vector mosaic digital art layout 1440x900 wallpaper_wallpaperswa.com_89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" y="0"/>
            <a:ext cx="9139937" cy="6857999"/>
          </a:xfrm>
          <a:prstGeom prst="rect">
            <a:avLst/>
          </a:prstGeom>
        </p:spPr>
      </p:pic>
      <p:pic>
        <p:nvPicPr>
          <p:cNvPr id="8" name="utrf logo with icon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878" y="457200"/>
            <a:ext cx="2170244" cy="9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1816100" y="2540031"/>
            <a:ext cx="5511800" cy="132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cap="all">
                <a:solidFill>
                  <a:srgbClr val="65656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790700" y="3962400"/>
            <a:ext cx="5562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83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794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RF title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</p:cNvPr>
          <p:cNvSpPr/>
          <p:nvPr userDrawn="1"/>
        </p:nvSpPr>
        <p:spPr>
          <a:xfrm>
            <a:off x="0" y="0"/>
            <a:ext cx="9144000" cy="6135159"/>
          </a:xfrm>
          <a:prstGeom prst="rect">
            <a:avLst/>
          </a:prstGeom>
          <a:solidFill>
            <a:srgbClr val="F57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algn="ctr" defTabSz="914379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71638" y="3486747"/>
            <a:ext cx="58007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utrf_horizontal_2line_white.eps" descr="/Users/melissa/Desktop/PROJECTS/UTRF wordmark/Graphic Identity Guide/1_22_15/UTRF Wordmark 2015/vector/utrf_horizontal_2line_white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400" y="5257800"/>
            <a:ext cx="5092700" cy="647700"/>
          </a:xfrm>
          <a:prstGeom prst="rect">
            <a:avLst/>
          </a:prstGeom>
        </p:spPr>
      </p:pic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1886744" y="6365875"/>
            <a:ext cx="5370513" cy="21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06" tIns="25603" rIns="51206" bIns="256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F57406"/>
                </a:solidFill>
                <a:latin typeface="Century Gothic" charset="0"/>
              </a:rPr>
              <a:t>University </a:t>
            </a:r>
            <a:r>
              <a:rPr lang="en-US" sz="1300" dirty="0">
                <a:solidFill>
                  <a:srgbClr val="F57406"/>
                </a:solidFill>
                <a:latin typeface="Century Gothic" charset="0"/>
              </a:rPr>
              <a:t>of </a:t>
            </a:r>
            <a:r>
              <a:rPr lang="en-US" sz="1300" dirty="0" smtClean="0">
                <a:solidFill>
                  <a:srgbClr val="F57406"/>
                </a:solidFill>
                <a:latin typeface="Century Gothic" charset="0"/>
              </a:rPr>
              <a:t>Tennessee Research Foundation</a:t>
            </a:r>
            <a:endParaRPr lang="en-US" sz="1300" dirty="0">
              <a:solidFill>
                <a:srgbClr val="F57406"/>
              </a:solidFill>
              <a:latin typeface="Century Gothic" charset="0"/>
            </a:endParaRPr>
          </a:p>
        </p:txBody>
      </p:sp>
      <p:sp>
        <p:nvSpPr>
          <p:cNvPr id="13" name="Title Placeholder 18"/>
          <p:cNvSpPr>
            <a:spLocks noGrp="1"/>
          </p:cNvSpPr>
          <p:nvPr>
            <p:ph type="title"/>
          </p:nvPr>
        </p:nvSpPr>
        <p:spPr>
          <a:xfrm>
            <a:off x="457200" y="1798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3657600"/>
            <a:ext cx="8229600" cy="68580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0" y="2514600"/>
            <a:ext cx="8229600" cy="762000"/>
          </a:xfrm>
        </p:spPr>
        <p:txBody>
          <a:bodyPr>
            <a:noAutofit/>
          </a:bodyPr>
          <a:lstStyle>
            <a:lvl1pPr marL="0" indent="0" algn="ctr">
              <a:buNone/>
              <a:defRPr sz="3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 sz="3000" cap="all">
                <a:solidFill>
                  <a:schemeClr val="bg1"/>
                </a:solidFill>
              </a:defRPr>
            </a:lvl2pPr>
            <a:lvl3pPr marL="914400" indent="0" algn="ctr">
              <a:buNone/>
              <a:defRPr sz="3000" cap="all">
                <a:solidFill>
                  <a:schemeClr val="bg1"/>
                </a:solidFill>
              </a:defRPr>
            </a:lvl3pPr>
            <a:lvl4pPr marL="1371600" indent="0" algn="ctr">
              <a:buNone/>
              <a:defRPr sz="3000" cap="all">
                <a:solidFill>
                  <a:schemeClr val="bg1"/>
                </a:solidFill>
              </a:defRPr>
            </a:lvl4pPr>
            <a:lvl5pPr marL="1828800" indent="0" algn="ctr">
              <a:buNone/>
              <a:defRPr sz="30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037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99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/>
          </p:cNvSpPr>
          <p:nvPr>
            <p:ph type="dt" sz="half" idx="11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35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6388343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14" name="Rectangle 13">
            <a:hlinkClick r:id="rId3"/>
          </p:cNvPr>
          <p:cNvSpPr/>
          <p:nvPr userDrawn="1"/>
        </p:nvSpPr>
        <p:spPr>
          <a:xfrm>
            <a:off x="-1" y="1"/>
            <a:ext cx="9144001" cy="1413932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algn="ctr" defTabSz="914379">
              <a:defRPr/>
            </a:pPr>
            <a:endParaRPr lang="en-US" sz="3600" dirty="0">
              <a:latin typeface="Century Gothic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600" cap="all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entury Gothic"/>
                <a:cs typeface="Century Gothic"/>
              </a:defRPr>
            </a:lvl1pPr>
            <a:lvl2pPr>
              <a:defRPr b="0" i="0">
                <a:latin typeface="Century Gothic"/>
                <a:cs typeface="Century Gothic"/>
              </a:defRPr>
            </a:lvl2pPr>
            <a:lvl3pPr>
              <a:defRPr b="0" i="0">
                <a:latin typeface="Century Gothic"/>
                <a:cs typeface="Century Gothic"/>
              </a:defRPr>
            </a:lvl3pPr>
            <a:lvl4pPr>
              <a:defRPr b="0" i="0">
                <a:latin typeface="Century Gothic"/>
                <a:cs typeface="Century Gothic"/>
              </a:defRPr>
            </a:lvl4pPr>
            <a:lvl5pPr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067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/>
          </p:cNvPr>
          <p:cNvSpPr/>
          <p:nvPr userDrawn="1"/>
        </p:nvSpPr>
        <p:spPr>
          <a:xfrm>
            <a:off x="-1" y="1"/>
            <a:ext cx="9144001" cy="1413932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algn="ctr" defTabSz="914379">
              <a:defRPr/>
            </a:pPr>
            <a:endParaRPr lang="en-US" sz="3600" dirty="0">
              <a:latin typeface="Century Gothic"/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600" cap="all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65656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utrf logo with ic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275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6388343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736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 Transf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563" y="4436441"/>
            <a:ext cx="2097087" cy="49649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656565"/>
                </a:solidFill>
                <a:latin typeface="Century Gothic"/>
                <a:cs typeface="Oswald Regular"/>
              </a:rPr>
              <a:t>Research Growth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2471183" y="4436441"/>
            <a:ext cx="2262187" cy="107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656565"/>
                </a:solidFill>
                <a:latin typeface="Century Gothic"/>
              </a:rPr>
              <a:t>Intellectual Property Commercialization</a:t>
            </a:r>
          </a:p>
        </p:txBody>
      </p:sp>
      <p:pic>
        <p:nvPicPr>
          <p:cNvPr id="8" name="Picture 3" descr="C:\Users\User\Downloads\1392733440_interne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6" y="2488011"/>
            <a:ext cx="411942" cy="4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4740275" y="4436441"/>
            <a:ext cx="2041525" cy="7974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b="0" i="0" dirty="0" smtClean="0">
                <a:solidFill>
                  <a:srgbClr val="656565"/>
                </a:solidFill>
                <a:latin typeface="Century Gothic"/>
                <a:cs typeface="Century Gothic"/>
              </a:rPr>
              <a:t>Entrepreneurial Culture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6969125" y="4436441"/>
            <a:ext cx="2041525" cy="84884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b="0" i="0" dirty="0" smtClean="0">
                <a:solidFill>
                  <a:srgbClr val="656565"/>
                </a:solidFill>
                <a:latin typeface="Century Gothic"/>
                <a:cs typeface="Century Gothic"/>
              </a:rPr>
              <a:t>Economic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600" b="0" i="0" dirty="0" smtClean="0">
                <a:solidFill>
                  <a:srgbClr val="656565"/>
                </a:solidFill>
                <a:latin typeface="Century Gothic"/>
                <a:cs typeface="Century Gothic"/>
              </a:rPr>
              <a:t>Development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62000" y="3212093"/>
            <a:ext cx="7696200" cy="1444625"/>
            <a:chOff x="762000" y="2918453"/>
            <a:chExt cx="7696200" cy="14446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66975" y="3050215"/>
              <a:ext cx="0" cy="131286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29163" y="2918453"/>
              <a:ext cx="0" cy="131286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75475" y="2918453"/>
              <a:ext cx="0" cy="131286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122602" y="3098120"/>
              <a:ext cx="936625" cy="936625"/>
              <a:chOff x="3063875" y="2180196"/>
              <a:chExt cx="936625" cy="936625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3063875" y="2180196"/>
                <a:ext cx="936625" cy="93662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6" name="intellectual property icon white.eps" descr="/Users/melissa/Desktop/DESIGN/vector art/intellectual property icon white.ep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9618" y="2381289"/>
                <a:ext cx="465138" cy="54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521575" y="3098120"/>
              <a:ext cx="936625" cy="936625"/>
              <a:chOff x="7521575" y="2980365"/>
              <a:chExt cx="936625" cy="936625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521575" y="2980365"/>
                <a:ext cx="936625" cy="93662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4" name="increase economics white.eps" descr="/Users/melissa/Desktop/DESIGN/vector art/increase economics white.eps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4938" y="3164514"/>
                <a:ext cx="449262" cy="58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5292725" y="3068457"/>
              <a:ext cx="936625" cy="995950"/>
              <a:chOff x="5292725" y="2928978"/>
              <a:chExt cx="936625" cy="99595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292725" y="2928978"/>
                <a:ext cx="936625" cy="93662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2" name="start up rocket white.eps" descr="/Users/melissa/Desktop/DESIGN/vector art/start up rocket white.eps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8288" y="3108953"/>
                <a:ext cx="746125" cy="81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762000" y="3098120"/>
              <a:ext cx="938213" cy="936625"/>
              <a:chOff x="762000" y="2980365"/>
              <a:chExt cx="938213" cy="936625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62000" y="2980365"/>
                <a:ext cx="938213" cy="936625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0" name="Picture 4" descr="C:\Users\User\Downloads\1392733777_greentech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694" y="3152999"/>
                <a:ext cx="504825" cy="60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" name="TextBox 27"/>
          <p:cNvSpPr txBox="1">
            <a:spLocks noChangeArrowheads="1"/>
          </p:cNvSpPr>
          <p:nvPr userDrawn="1"/>
        </p:nvSpPr>
        <p:spPr bwMode="auto">
          <a:xfrm>
            <a:off x="497804" y="404625"/>
            <a:ext cx="8148392" cy="51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206" tIns="25603" rIns="51206" bIns="256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entury Gothic" charset="0"/>
              </a:rPr>
              <a:t>UTRF MISSION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1743670"/>
            <a:ext cx="904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56565"/>
                </a:solidFill>
                <a:latin typeface="Century Gothic"/>
                <a:cs typeface="Century Gothic"/>
              </a:rPr>
              <a:t>The </a:t>
            </a:r>
            <a:r>
              <a:rPr lang="en-US" dirty="0">
                <a:solidFill>
                  <a:srgbClr val="656565"/>
                </a:solidFill>
                <a:latin typeface="Century Gothic"/>
                <a:cs typeface="Century Gothic"/>
              </a:rPr>
              <a:t>mission is to encourage innovation, enhance research, and facilitate economic development by commercializing intellectual property created within the University of Tennessee system.</a:t>
            </a:r>
          </a:p>
        </p:txBody>
      </p:sp>
      <p:sp>
        <p:nvSpPr>
          <p:cNvPr id="29" name="TextBox 72"/>
          <p:cNvSpPr txBox="1">
            <a:spLocks noChangeArrowheads="1"/>
          </p:cNvSpPr>
          <p:nvPr userDrawn="1"/>
        </p:nvSpPr>
        <p:spPr bwMode="auto">
          <a:xfrm>
            <a:off x="1371600" y="6477000"/>
            <a:ext cx="1343476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rgbClr val="95A5A6"/>
                </a:solidFill>
                <a:latin typeface="Century Gothic"/>
                <a:cs typeface="Century Gothic"/>
              </a:rPr>
              <a:t>utrf.tennessee.edu</a:t>
            </a:r>
            <a:endParaRPr lang="en-US" sz="1000" dirty="0">
              <a:solidFill>
                <a:srgbClr val="95A5A6"/>
              </a:solidFill>
              <a:latin typeface="Century Gothic"/>
              <a:cs typeface="Century Gothic"/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477044" y="6280737"/>
            <a:ext cx="8162131" cy="635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9">
              <a:defRPr/>
            </a:pPr>
            <a:endParaRPr lang="en-US" dirty="0"/>
          </a:p>
        </p:txBody>
      </p:sp>
      <p:pic>
        <p:nvPicPr>
          <p:cNvPr id="33" name="Picture 3" descr="D:\Petar\Work\Power Point\Presentation\Mai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500484"/>
            <a:ext cx="328891" cy="21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Petar\Work\Power Point\Presentation\Pho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530" y="6456035"/>
            <a:ext cx="211931" cy="31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27"/>
          <p:cNvSpPr txBox="1">
            <a:spLocks noChangeArrowheads="1"/>
          </p:cNvSpPr>
          <p:nvPr userDrawn="1"/>
        </p:nvSpPr>
        <p:spPr bwMode="auto">
          <a:xfrm>
            <a:off x="497804" y="1421700"/>
            <a:ext cx="8148392" cy="2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206" tIns="25603" rIns="51206" bIns="25603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6319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8000"/>
                </a:solidFill>
                <a:latin typeface="Century Gothic" charset="0"/>
              </a:rPr>
              <a:t>TECHNOLOGY TRANSFER</a:t>
            </a:r>
            <a:endParaRPr lang="en-US" sz="2000" dirty="0">
              <a:solidFill>
                <a:srgbClr val="FF8000"/>
              </a:solidFill>
              <a:latin typeface="Arial"/>
              <a:cs typeface="Arial"/>
            </a:endParaRPr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0"/>
          </p:nvPr>
        </p:nvSpPr>
        <p:spPr>
          <a:xfrm>
            <a:off x="3983777" y="6477000"/>
            <a:ext cx="2057400" cy="2286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A0A0A0"/>
                </a:solidFill>
              </a:defRPr>
            </a:lvl1pPr>
            <a:lvl2pPr>
              <a:defRPr sz="1000">
                <a:solidFill>
                  <a:srgbClr val="A0A0A0"/>
                </a:solidFill>
              </a:defRPr>
            </a:lvl2pPr>
            <a:lvl3pPr>
              <a:defRPr sz="1000">
                <a:solidFill>
                  <a:srgbClr val="A0A0A0"/>
                </a:solidFill>
              </a:defRPr>
            </a:lvl3pPr>
            <a:lvl4pPr>
              <a:defRPr sz="1000">
                <a:solidFill>
                  <a:srgbClr val="A0A0A0"/>
                </a:solidFill>
              </a:defRPr>
            </a:lvl4pPr>
            <a:lvl5pPr>
              <a:defRPr sz="1000">
                <a:solidFill>
                  <a:srgbClr val="A0A0A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/>
          </p:nvPr>
        </p:nvSpPr>
        <p:spPr>
          <a:xfrm>
            <a:off x="7848600" y="6477000"/>
            <a:ext cx="1219200" cy="22860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A0A0A0"/>
                </a:solidFill>
              </a:defRPr>
            </a:lvl1pPr>
            <a:lvl2pPr marL="457200" indent="0">
              <a:buNone/>
              <a:defRPr sz="1000">
                <a:solidFill>
                  <a:srgbClr val="A0A0A0"/>
                </a:solidFill>
              </a:defRPr>
            </a:lvl2pPr>
            <a:lvl3pPr marL="914400" indent="0">
              <a:buNone/>
              <a:defRPr sz="1000">
                <a:solidFill>
                  <a:srgbClr val="A0A0A0"/>
                </a:solidFill>
              </a:defRPr>
            </a:lvl3pPr>
            <a:lvl4pPr marL="1371600" indent="0">
              <a:buNone/>
              <a:defRPr sz="1000">
                <a:solidFill>
                  <a:srgbClr val="A0A0A0"/>
                </a:solidFill>
              </a:defRPr>
            </a:lvl4pPr>
            <a:lvl5pPr marL="1828800" indent="0">
              <a:buNone/>
              <a:defRPr sz="1000">
                <a:solidFill>
                  <a:srgbClr val="A0A0A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Rectangle 44">
            <a:hlinkClick r:id="rId9"/>
          </p:cNvPr>
          <p:cNvSpPr/>
          <p:nvPr userDrawn="1"/>
        </p:nvSpPr>
        <p:spPr>
          <a:xfrm>
            <a:off x="-1" y="1"/>
            <a:ext cx="9144001" cy="1219199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algn="ctr" defTabSz="914379">
              <a:defRPr/>
            </a:pPr>
            <a:endParaRPr lang="en-US" sz="3600" dirty="0">
              <a:latin typeface="Century Gothic"/>
            </a:endParaRPr>
          </a:p>
        </p:txBody>
      </p:sp>
      <p:sp>
        <p:nvSpPr>
          <p:cNvPr id="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6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7" name="utrf logo with icon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069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" y="1447800"/>
            <a:ext cx="9144000" cy="200660"/>
          </a:xfrm>
          <a:prstGeom prst="rect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2678872"/>
            <a:ext cx="1813300" cy="18288"/>
          </a:xfrm>
          <a:prstGeom prst="rect">
            <a:avLst/>
          </a:prstGeom>
          <a:pattFill prst="wdDnDiag">
            <a:fgClr>
              <a:srgbClr val="E67E22"/>
            </a:fgClr>
            <a:bgClr>
              <a:schemeClr val="bg1"/>
            </a:bgClr>
          </a:patt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466769" y="2660724"/>
            <a:ext cx="1902598" cy="18288"/>
          </a:xfrm>
          <a:prstGeom prst="rect">
            <a:avLst/>
          </a:prstGeom>
          <a:pattFill prst="wdDnDiag">
            <a:fgClr>
              <a:srgbClr val="E67E22"/>
            </a:fgClr>
            <a:bgClr>
              <a:schemeClr val="bg1"/>
            </a:bgClr>
          </a:patt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1088847" y="3433903"/>
            <a:ext cx="1491013" cy="18288"/>
          </a:xfrm>
          <a:prstGeom prst="rect">
            <a:avLst/>
          </a:prstGeom>
          <a:pattFill prst="wdDnDiag">
            <a:fgClr>
              <a:srgbClr val="E67E22"/>
            </a:fgClr>
            <a:bgClr>
              <a:schemeClr val="bg1"/>
            </a:bgClr>
          </a:patt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6614123" y="3419676"/>
            <a:ext cx="1499616" cy="18288"/>
          </a:xfrm>
          <a:prstGeom prst="rect">
            <a:avLst/>
          </a:prstGeom>
          <a:pattFill prst="wdDnDiag">
            <a:fgClr>
              <a:srgbClr val="E67E22"/>
            </a:fgClr>
            <a:bgClr>
              <a:schemeClr val="bg1"/>
            </a:bgClr>
          </a:patt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276976" y="3908788"/>
            <a:ext cx="530352" cy="18288"/>
          </a:xfrm>
          <a:prstGeom prst="rect">
            <a:avLst/>
          </a:prstGeom>
          <a:pattFill prst="wdDnDiag">
            <a:fgClr>
              <a:srgbClr val="E67E22"/>
            </a:fgClr>
            <a:bgClr>
              <a:schemeClr val="bg1"/>
            </a:bgClr>
          </a:patt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61180" y="1912160"/>
            <a:ext cx="1821640" cy="1821640"/>
          </a:xfrm>
          <a:prstGeom prst="ellipse">
            <a:avLst/>
          </a:prstGeom>
          <a:noFill/>
          <a:ln w="12700">
            <a:solidFill>
              <a:srgbClr val="FF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27727" y="1978706"/>
            <a:ext cx="1680233" cy="1680233"/>
          </a:xfrm>
          <a:prstGeom prst="ellipse">
            <a:avLst/>
          </a:prstGeom>
          <a:solidFill>
            <a:srgbClr val="FF8300"/>
          </a:solidFill>
          <a:ln w="12700">
            <a:solidFill>
              <a:srgbClr val="D17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 rot="5400000" flipV="1">
            <a:off x="8982826" y="6611687"/>
            <a:ext cx="321197" cy="18288"/>
          </a:xfrm>
          <a:prstGeom prst="rect">
            <a:avLst/>
          </a:prstGeom>
          <a:pattFill prst="wdDnDiag">
            <a:fgClr>
              <a:srgbClr val="E67E22"/>
            </a:fgClr>
            <a:bgClr>
              <a:schemeClr val="bg1"/>
            </a:bgClr>
          </a:pattFill>
          <a:ln w="222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15281753" y="400833"/>
            <a:ext cx="688932" cy="55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600" cap="all">
                <a:solidFill>
                  <a:srgbClr val="FF830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3" name="Text Placeholder 7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86200" y="2514600"/>
            <a:ext cx="1371600" cy="76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5400"/>
              </a:spcAft>
              <a:buNone/>
              <a:defRPr sz="1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 sz="1400" cap="all">
                <a:solidFill>
                  <a:schemeClr val="bg1"/>
                </a:solidFill>
              </a:defRPr>
            </a:lvl2pPr>
            <a:lvl3pPr marL="914400" indent="0" algn="ctr">
              <a:buNone/>
              <a:defRPr sz="1400" cap="all">
                <a:solidFill>
                  <a:schemeClr val="bg1"/>
                </a:solidFill>
              </a:defRPr>
            </a:lvl3pPr>
            <a:lvl4pPr marL="1371600" indent="0" algn="ctr">
              <a:buNone/>
              <a:defRPr sz="1400" cap="all">
                <a:solidFill>
                  <a:schemeClr val="bg1"/>
                </a:solidFill>
              </a:defRPr>
            </a:lvl4pPr>
            <a:lvl5pPr marL="1828800" indent="0" algn="ctr">
              <a:buNone/>
              <a:defRPr sz="14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text</a:t>
            </a:r>
            <a:endParaRPr lang="en-US" dirty="0"/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963801" y="4198160"/>
            <a:ext cx="1821640" cy="1821640"/>
            <a:chOff x="8233180" y="2281156"/>
            <a:chExt cx="1821640" cy="1821640"/>
          </a:xfrm>
        </p:grpSpPr>
        <p:sp>
          <p:nvSpPr>
            <p:cNvPr id="78" name="Oval 77"/>
            <p:cNvSpPr/>
            <p:nvPr/>
          </p:nvSpPr>
          <p:spPr>
            <a:xfrm>
              <a:off x="8233180" y="2281156"/>
              <a:ext cx="1821640" cy="1821640"/>
            </a:xfrm>
            <a:prstGeom prst="ellipse">
              <a:avLst/>
            </a:prstGeom>
            <a:noFill/>
            <a:ln w="12700">
              <a:solidFill>
                <a:srgbClr val="FF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299727" y="2347702"/>
              <a:ext cx="1680233" cy="1680233"/>
            </a:xfrm>
            <a:prstGeom prst="ellipse">
              <a:avLst/>
            </a:prstGeom>
            <a:solidFill>
              <a:srgbClr val="FF8300"/>
            </a:solidFill>
            <a:ln w="12700">
              <a:solidFill>
                <a:srgbClr val="D17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3634381" y="4198160"/>
            <a:ext cx="1821640" cy="1821640"/>
            <a:chOff x="8233180" y="2281156"/>
            <a:chExt cx="1821640" cy="1821640"/>
          </a:xfrm>
        </p:grpSpPr>
        <p:sp>
          <p:nvSpPr>
            <p:cNvPr id="81" name="Oval 80"/>
            <p:cNvSpPr/>
            <p:nvPr/>
          </p:nvSpPr>
          <p:spPr>
            <a:xfrm>
              <a:off x="8233180" y="2281156"/>
              <a:ext cx="1821640" cy="1821640"/>
            </a:xfrm>
            <a:prstGeom prst="ellipse">
              <a:avLst/>
            </a:prstGeom>
            <a:noFill/>
            <a:ln w="12700">
              <a:solidFill>
                <a:srgbClr val="FF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299727" y="2347702"/>
              <a:ext cx="1680233" cy="1680233"/>
            </a:xfrm>
            <a:prstGeom prst="ellipse">
              <a:avLst/>
            </a:prstGeom>
            <a:solidFill>
              <a:srgbClr val="FF8300"/>
            </a:solidFill>
            <a:ln w="12700">
              <a:solidFill>
                <a:srgbClr val="D17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6450201" y="4198160"/>
            <a:ext cx="1821640" cy="1821640"/>
            <a:chOff x="8233180" y="2281156"/>
            <a:chExt cx="1821640" cy="1821640"/>
          </a:xfrm>
        </p:grpSpPr>
        <p:sp>
          <p:nvSpPr>
            <p:cNvPr id="84" name="Oval 83"/>
            <p:cNvSpPr/>
            <p:nvPr/>
          </p:nvSpPr>
          <p:spPr>
            <a:xfrm>
              <a:off x="8233180" y="2281156"/>
              <a:ext cx="1821640" cy="1821640"/>
            </a:xfrm>
            <a:prstGeom prst="ellipse">
              <a:avLst/>
            </a:prstGeom>
            <a:noFill/>
            <a:ln w="12700">
              <a:solidFill>
                <a:srgbClr val="FF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299727" y="2347702"/>
              <a:ext cx="1680233" cy="1680233"/>
            </a:xfrm>
            <a:prstGeom prst="ellipse">
              <a:avLst/>
            </a:prstGeom>
            <a:solidFill>
              <a:srgbClr val="FF8300"/>
            </a:solidFill>
            <a:ln w="12700">
              <a:solidFill>
                <a:srgbClr val="D17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 Placeholder 72"/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4800600"/>
            <a:ext cx="1371600" cy="76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5400"/>
              </a:spcAft>
              <a:buNone/>
              <a:defRPr sz="1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 sz="1400" cap="all">
                <a:solidFill>
                  <a:schemeClr val="bg1"/>
                </a:solidFill>
              </a:defRPr>
            </a:lvl2pPr>
            <a:lvl3pPr marL="914400" indent="0" algn="ctr">
              <a:buNone/>
              <a:defRPr sz="1400" cap="all">
                <a:solidFill>
                  <a:schemeClr val="bg1"/>
                </a:solidFill>
              </a:defRPr>
            </a:lvl3pPr>
            <a:lvl4pPr marL="1371600" indent="0" algn="ctr">
              <a:buNone/>
              <a:defRPr sz="1400" cap="all">
                <a:solidFill>
                  <a:schemeClr val="bg1"/>
                </a:solidFill>
              </a:defRPr>
            </a:lvl4pPr>
            <a:lvl5pPr marL="1828800" indent="0" algn="ctr">
              <a:buNone/>
              <a:defRPr sz="14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9" name="Text Placeholder 72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800600"/>
            <a:ext cx="1371600" cy="76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5400"/>
              </a:spcAft>
              <a:buNone/>
              <a:defRPr sz="1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 sz="1400" cap="all">
                <a:solidFill>
                  <a:schemeClr val="bg1"/>
                </a:solidFill>
              </a:defRPr>
            </a:lvl2pPr>
            <a:lvl3pPr marL="914400" indent="0" algn="ctr">
              <a:buNone/>
              <a:defRPr sz="1400" cap="all">
                <a:solidFill>
                  <a:schemeClr val="bg1"/>
                </a:solidFill>
              </a:defRPr>
            </a:lvl3pPr>
            <a:lvl4pPr marL="1371600" indent="0" algn="ctr">
              <a:buNone/>
              <a:defRPr sz="1400" cap="all">
                <a:solidFill>
                  <a:schemeClr val="bg1"/>
                </a:solidFill>
              </a:defRPr>
            </a:lvl4pPr>
            <a:lvl5pPr marL="1828800" indent="0" algn="ctr">
              <a:buNone/>
              <a:defRPr sz="14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0" name="Text Placeholder 72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4800600"/>
            <a:ext cx="1371600" cy="762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5400"/>
              </a:spcAft>
              <a:buNone/>
              <a:defRPr sz="1800" cap="all">
                <a:solidFill>
                  <a:schemeClr val="bg1"/>
                </a:solidFill>
              </a:defRPr>
            </a:lvl1pPr>
            <a:lvl2pPr marL="457200" indent="0" algn="ctr">
              <a:buNone/>
              <a:defRPr sz="1400" cap="all">
                <a:solidFill>
                  <a:schemeClr val="bg1"/>
                </a:solidFill>
              </a:defRPr>
            </a:lvl2pPr>
            <a:lvl3pPr marL="914400" indent="0" algn="ctr">
              <a:buNone/>
              <a:defRPr sz="1400" cap="all">
                <a:solidFill>
                  <a:schemeClr val="bg1"/>
                </a:solidFill>
              </a:defRPr>
            </a:lvl3pPr>
            <a:lvl4pPr marL="1371600" indent="0" algn="ctr">
              <a:buNone/>
              <a:defRPr sz="1400" cap="all">
                <a:solidFill>
                  <a:schemeClr val="bg1"/>
                </a:solidFill>
              </a:defRPr>
            </a:lvl4pPr>
            <a:lvl5pPr marL="1828800" indent="0" algn="ctr">
              <a:buNone/>
              <a:defRPr sz="14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  <p:bldP spid="17" grpId="0" animBg="1"/>
      <p:bldP spid="18" grpId="0" animBg="1"/>
      <p:bldP spid="49" grpId="0" animBg="1"/>
      <p:bldP spid="60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6388343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10" name="Rectangle 9">
            <a:hlinkClick r:id="rId3"/>
          </p:cNvPr>
          <p:cNvSpPr/>
          <p:nvPr userDrawn="1"/>
        </p:nvSpPr>
        <p:spPr>
          <a:xfrm>
            <a:off x="-1" y="1"/>
            <a:ext cx="9144001" cy="1413932"/>
          </a:xfrm>
          <a:prstGeom prst="rect">
            <a:avLst/>
          </a:prstGeom>
          <a:solidFill>
            <a:srgbClr val="007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algn="ctr" defTabSz="914379">
              <a:defRPr/>
            </a:pPr>
            <a:endParaRPr lang="en-US" sz="3600" dirty="0">
              <a:latin typeface="Century Gothic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6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192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09600" y="533400"/>
            <a:ext cx="5202237" cy="752475"/>
          </a:xfrm>
          <a:prstGeom prst="rect">
            <a:avLst/>
          </a:prstGeom>
          <a:solidFill>
            <a:srgbClr val="007A8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2400" b="1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5800" y="3279775"/>
            <a:ext cx="2286000" cy="787400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008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3246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Grp="1"/>
          </p:cNvSpPr>
          <p:nvPr userDrawn="1">
            <p:ph type="dt" sz="half" idx="10"/>
          </p:nvPr>
        </p:nvSpPr>
        <p:spPr>
          <a:xfrm>
            <a:off x="228600" y="64008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000" y="685800"/>
            <a:ext cx="3200400" cy="381000"/>
          </a:xfrm>
        </p:spPr>
        <p:txBody>
          <a:bodyPr>
            <a:noAutofit/>
          </a:bodyPr>
          <a:lstStyle>
            <a:lvl1pPr marL="0" indent="0">
              <a:buNone/>
              <a:defRPr sz="2400" cap="all">
                <a:solidFill>
                  <a:schemeClr val="bg1"/>
                </a:solidFill>
              </a:defRPr>
            </a:lvl1pPr>
            <a:lvl2pPr>
              <a:defRPr sz="2000" cap="all">
                <a:solidFill>
                  <a:schemeClr val="bg1"/>
                </a:solidFill>
              </a:defRPr>
            </a:lvl2pPr>
            <a:lvl3pPr>
              <a:defRPr sz="2000" cap="all">
                <a:solidFill>
                  <a:schemeClr val="bg1"/>
                </a:solidFill>
              </a:defRPr>
            </a:lvl3pPr>
            <a:lvl4pPr>
              <a:defRPr sz="2000" cap="all">
                <a:solidFill>
                  <a:schemeClr val="bg1"/>
                </a:solidFill>
              </a:defRPr>
            </a:lvl4pPr>
            <a:lvl5pPr>
              <a:defRPr sz="20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1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685800" y="1676400"/>
            <a:ext cx="2286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762000" y="3352800"/>
            <a:ext cx="1524000" cy="2286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762000" y="3657600"/>
            <a:ext cx="2057400" cy="381000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3429000" y="3279775"/>
            <a:ext cx="2286000" cy="787400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3429000" y="1676400"/>
            <a:ext cx="2286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505200" y="3352800"/>
            <a:ext cx="1524000" cy="2286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3505200" y="3657600"/>
            <a:ext cx="2057400" cy="381000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6172200" y="3279775"/>
            <a:ext cx="2286000" cy="787400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Picture Placeholder 28"/>
          <p:cNvSpPr>
            <a:spLocks noGrp="1"/>
          </p:cNvSpPr>
          <p:nvPr>
            <p:ph type="pic" sz="quarter" idx="21"/>
          </p:nvPr>
        </p:nvSpPr>
        <p:spPr>
          <a:xfrm>
            <a:off x="6172200" y="1676400"/>
            <a:ext cx="2286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248400" y="3352800"/>
            <a:ext cx="1524000" cy="2286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6248400" y="3657600"/>
            <a:ext cx="2057400" cy="381000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685800" y="4191000"/>
            <a:ext cx="7772400" cy="1905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6388343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9" name="Rectangle 8">
            <a:hlinkClick r:id="rId3"/>
          </p:cNvPr>
          <p:cNvSpPr/>
          <p:nvPr userDrawn="1"/>
        </p:nvSpPr>
        <p:spPr>
          <a:xfrm>
            <a:off x="-1" y="1"/>
            <a:ext cx="9144001" cy="1413932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algn="ctr" defTabSz="914379">
              <a:defRPr/>
            </a:pPr>
            <a:endParaRPr lang="en-US" sz="3600" dirty="0">
              <a:latin typeface="Century Gothic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7" tIns="45720" rIns="91437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6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197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utrf logo with ic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899" y="6400800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162800" y="6407944"/>
            <a:ext cx="1484472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162800" y="6407944"/>
            <a:ext cx="1484472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" y="6553200"/>
            <a:ext cx="203835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utrf.tennessee.edu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www.tennessee.edu/identity/graphics/utrf_secondary_stacke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43684"/>
            <a:ext cx="2133600" cy="4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5CE3-B620-41B1-B349-6F984B0F2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186E-A0BA-4EFC-9857-834DE95A2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007A89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fld id="{3A3D0F33-6AD4-49F1-9712-0CC3F3E13C8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>
                <a:solidFill>
                  <a:srgbClr val="A0A0A0"/>
                </a:solidFill>
              </a:defRPr>
            </a:lvl1pPr>
            <a:extLst/>
          </a:lstStyle>
          <a:p>
            <a:fld id="{EEC7529C-D6FA-423D-944A-FD53F7DD4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rgbClr val="A0A0A0"/>
                </a:solidFill>
              </a:defRPr>
            </a:lvl1pPr>
            <a:extLst/>
          </a:lstStyle>
          <a:p>
            <a:endParaRPr lang="en-US"/>
          </a:p>
        </p:txBody>
      </p:sp>
      <p:pic>
        <p:nvPicPr>
          <p:cNvPr id="13" name="utrf logo with icon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6388343"/>
            <a:ext cx="878202" cy="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rgbClr val="656565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rgbClr val="656565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rgbClr val="656565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rgbClr val="656565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rgbClr val="656565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AAA1-2C8C-7746-A16F-D9C53C4629E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F75B-428B-7442-A1CE-037A16D5E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56565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56565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56565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56565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56565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56565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magid1@uthsc.edu" TargetMode="Externa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787032"/>
          </a:xfrm>
        </p:spPr>
        <p:txBody>
          <a:bodyPr>
            <a:noAutofit/>
          </a:bodyPr>
          <a:lstStyle/>
          <a:p>
            <a:r>
              <a:rPr lang="en-US" sz="3200" dirty="0" smtClean="0"/>
              <a:t>Royalty Distribution at UTHSC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711" y="1605406"/>
            <a:ext cx="8211493" cy="89173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</a:pPr>
            <a:r>
              <a:rPr lang="en-US" sz="2400" dirty="0" smtClean="0"/>
              <a:t>UTRF’s budget covers all technology transfer expenses. (Patent, copyright, legal fees, marketing, etc.)</a:t>
            </a:r>
            <a:endParaRPr lang="en-US" sz="2400" dirty="0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79401"/>
              </p:ext>
            </p:extLst>
          </p:nvPr>
        </p:nvGraphicFramePr>
        <p:xfrm>
          <a:off x="1066800" y="2731809"/>
          <a:ext cx="7620000" cy="3072352"/>
        </p:xfrm>
        <a:graphic>
          <a:graphicData uri="http://schemas.openxmlformats.org/drawingml/2006/table">
            <a:tbl>
              <a:tblPr firstCol="1">
                <a:tableStyleId>{2A488322-F2BA-4B5B-9748-0D474271808F}</a:tableStyleId>
              </a:tblPr>
              <a:tblGrid>
                <a:gridCol w="1685925"/>
                <a:gridCol w="1362075"/>
                <a:gridCol w="1524000"/>
                <a:gridCol w="1828800"/>
                <a:gridCol w="1219200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Revenue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Inventor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UTHSC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UTRF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$0-$5k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45138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UTRF Expense Recovery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$5k-$1M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$1M+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078581" y="4546573"/>
            <a:ext cx="3449370" cy="11661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711" y="3476531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435" y="4931493"/>
            <a:ext cx="52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838409"/>
          </a:xfrm>
        </p:spPr>
        <p:txBody>
          <a:bodyPr/>
          <a:lstStyle/>
          <a:p>
            <a:r>
              <a:rPr lang="en-US" dirty="0" smtClean="0"/>
              <a:t>Royalty distribution at </a:t>
            </a:r>
            <a:r>
              <a:rPr lang="en-US" dirty="0" err="1" smtClean="0"/>
              <a:t>utHSC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54518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UTRF accountants prepare distributions quarterly.</a:t>
            </a:r>
          </a:p>
          <a:p>
            <a:endParaRPr lang="en-US" sz="2800" dirty="0" smtClean="0"/>
          </a:p>
          <a:p>
            <a:r>
              <a:rPr lang="en-US" sz="2800" dirty="0" smtClean="0"/>
              <a:t>Inventor payments sent directly to each individual.</a:t>
            </a:r>
          </a:p>
          <a:p>
            <a:pPr lvl="1"/>
            <a:r>
              <a:rPr lang="en-US" sz="2400" dirty="0" smtClean="0"/>
              <a:t>1099’s sent each year for tax purposes.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Institutional payments sent to business managers.</a:t>
            </a:r>
          </a:p>
          <a:p>
            <a:pPr lvl="1"/>
            <a:r>
              <a:rPr lang="en-US" sz="2400" dirty="0" smtClean="0"/>
              <a:t>Cover letter will detail which invention/PI generated the funds.</a:t>
            </a:r>
          </a:p>
        </p:txBody>
      </p:sp>
    </p:spTree>
    <p:extLst>
      <p:ext uri="{BB962C8B-B14F-4D97-AF65-F5344CB8AC3E}">
        <p14:creationId xmlns:p14="http://schemas.microsoft.com/office/powerpoint/2010/main" val="26474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289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Royalty distribution at </a:t>
            </a:r>
            <a:r>
              <a:rPr lang="en-US" dirty="0" err="1" smtClean="0">
                <a:solidFill>
                  <a:schemeClr val="bg1"/>
                </a:solidFill>
              </a:rPr>
              <a:t>utHSC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93828" y="1600200"/>
            <a:ext cx="8406143" cy="452649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Institutional royalties are basically unrestricted funds for use by the recipient unit.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i="1" u="sng" dirty="0" smtClean="0"/>
              <a:t>Royalties… will be utilized </a:t>
            </a:r>
            <a:r>
              <a:rPr lang="en-US" sz="2400" i="1" u="sng" dirty="0"/>
              <a:t>for the support of scientific research or </a:t>
            </a:r>
            <a:r>
              <a:rPr lang="en-US" sz="2400" i="1" u="sng" dirty="0" smtClean="0"/>
              <a:t>education;</a:t>
            </a:r>
            <a:r>
              <a:rPr lang="en-US" sz="2400" dirty="0" smtClean="0"/>
              <a:t>” </a:t>
            </a:r>
            <a:br>
              <a:rPr lang="en-US" sz="2400" dirty="0" smtClean="0"/>
            </a:br>
            <a:r>
              <a:rPr lang="en-US" sz="2000" dirty="0" smtClean="0"/>
              <a:t>37 CFR 401.14(k)3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No reporting back to UTRF is necessary.</a:t>
            </a:r>
          </a:p>
          <a:p>
            <a:r>
              <a:rPr lang="en-US" sz="2400" dirty="0" smtClean="0"/>
              <a:t>If sponsor required payment (some foundations) UTRF will have handled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67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1989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Richard Magid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rmagid1@uthsc.edu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910 Madison, Suite 827</a:t>
            </a:r>
          </a:p>
          <a:p>
            <a:pPr marL="0" indent="0" algn="ctr">
              <a:buNone/>
            </a:pPr>
            <a:r>
              <a:rPr lang="en-US" dirty="0" smtClean="0"/>
              <a:t>448-1562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19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TRF ppt theme (2014)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RF ppt theme (2014)" id="{25BFBAF1-BA6D-46E3-8133-9CD90452C296}" vid="{2ED8B16C-8D70-425E-8862-306CB844D728}"/>
    </a:ext>
  </a:extLst>
</a:theme>
</file>

<file path=ppt/theme/theme5.xml><?xml version="1.0" encoding="utf-8"?>
<a:theme xmlns:a="http://schemas.openxmlformats.org/drawingml/2006/main" name="2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RF talk - 15 minute (Peds on 7-25-2014).pptx" id="{6E24DC46-535A-4D26-AE87-FE3EF7FE1E2D}" vid="{6C426E1B-8CC7-422F-8B43-EE8C0386EF96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RF talk - 15 minute (Peds on 7-25-2014).pptx" id="{6E24DC46-535A-4D26-AE87-FE3EF7FE1E2D}" vid="{133B3362-4544-4DCC-A394-8F4476728387}"/>
    </a:ext>
  </a:extLst>
</a:theme>
</file>

<file path=ppt/theme/theme7.xml><?xml version="1.0" encoding="utf-8"?>
<a:theme xmlns:a="http://schemas.openxmlformats.org/drawingml/2006/main" name="UTRF template 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TRF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UTRF template (orange &amp; white)</Template>
  <TotalTime>114</TotalTime>
  <Words>156</Words>
  <Application>Microsoft Office PowerPoint</Application>
  <PresentationFormat>On-screen Show (4:3)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Arial</vt:lpstr>
      <vt:lpstr>Calibri</vt:lpstr>
      <vt:lpstr>Century Gothic</vt:lpstr>
      <vt:lpstr>Lucida Sans Unicode</vt:lpstr>
      <vt:lpstr>ＭＳ Ｐゴシック</vt:lpstr>
      <vt:lpstr>ＭＳ Ｐゴシック</vt:lpstr>
      <vt:lpstr>Oswald Regular</vt:lpstr>
      <vt:lpstr>Verdana</vt:lpstr>
      <vt:lpstr>Wingdings 2</vt:lpstr>
      <vt:lpstr>Wingdings 3</vt:lpstr>
      <vt:lpstr>Concourse</vt:lpstr>
      <vt:lpstr>Custom Design</vt:lpstr>
      <vt:lpstr>1_Custom Design</vt:lpstr>
      <vt:lpstr>UTRF ppt theme (2014)</vt:lpstr>
      <vt:lpstr>2_Custom Design</vt:lpstr>
      <vt:lpstr>3_Custom Design</vt:lpstr>
      <vt:lpstr>UTRF template 1</vt:lpstr>
      <vt:lpstr>UTRF template 2</vt:lpstr>
      <vt:lpstr>Royalty Distribution at UTHSC</vt:lpstr>
      <vt:lpstr>Royalty distribution at utHSC</vt:lpstr>
      <vt:lpstr>Royalty distribution at utHSC</vt:lpstr>
      <vt:lpstr>Contact Info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Royalty Distribution</dc:title>
  <dc:creator>Richard Magid</dc:creator>
  <cp:lastModifiedBy>McClarin, Jacquelyne R</cp:lastModifiedBy>
  <cp:revision>11</cp:revision>
  <dcterms:created xsi:type="dcterms:W3CDTF">2012-02-21T13:23:03Z</dcterms:created>
  <dcterms:modified xsi:type="dcterms:W3CDTF">2016-03-14T15:23:39Z</dcterms:modified>
</cp:coreProperties>
</file>