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  <p:sldMasterId id="2147483648" r:id="rId2"/>
    <p:sldMasterId id="2147483661" r:id="rId3"/>
    <p:sldMasterId id="2147483665" r:id="rId4"/>
  </p:sldMasterIdLst>
  <p:sldIdLst>
    <p:sldId id="257" r:id="rId5"/>
    <p:sldId id="258" r:id="rId6"/>
    <p:sldId id="261" r:id="rId7"/>
    <p:sldId id="268" r:id="rId8"/>
    <p:sldId id="262" r:id="rId9"/>
    <p:sldId id="267" r:id="rId10"/>
    <p:sldId id="263" r:id="rId11"/>
    <p:sldId id="264" r:id="rId12"/>
    <p:sldId id="266" r:id="rId13"/>
    <p:sldId id="265" r:id="rId14"/>
    <p:sldId id="26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941F"/>
    <a:srgbClr val="1157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18"/>
    <p:restoredTop sz="96327"/>
  </p:normalViewPr>
  <p:slideViewPr>
    <p:cSldViewPr snapToGrid="0" snapToObjects="1">
      <p:cViewPr varScale="1">
        <p:scale>
          <a:sx n="195" d="100"/>
          <a:sy n="195" d="100"/>
        </p:scale>
        <p:origin x="15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ith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3200400"/>
            <a:ext cx="10519719" cy="18288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Add Presentation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9535E-4F1B-2B4A-99D0-7D23A2653B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140" y="5490664"/>
            <a:ext cx="10519718" cy="1058416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F694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Speaker Name Here</a:t>
            </a:r>
          </a:p>
          <a:p>
            <a:r>
              <a:rPr lang="en-US" dirty="0"/>
              <a:t>Position Title</a:t>
            </a:r>
          </a:p>
        </p:txBody>
      </p:sp>
    </p:spTree>
    <p:extLst>
      <p:ext uri="{BB962C8B-B14F-4D97-AF65-F5344CB8AC3E}">
        <p14:creationId xmlns:p14="http://schemas.microsoft.com/office/powerpoint/2010/main" val="913203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6273D-4579-6B48-84A6-610C8D757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1B71C-1414-4344-BE9A-4E5AB22248A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BA34D-8BD6-7B4E-901E-37B5C80DC54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Subtopic goes here.</a:t>
            </a:r>
          </a:p>
        </p:txBody>
      </p:sp>
    </p:spTree>
    <p:extLst>
      <p:ext uri="{BB962C8B-B14F-4D97-AF65-F5344CB8AC3E}">
        <p14:creationId xmlns:p14="http://schemas.microsoft.com/office/powerpoint/2010/main" val="313017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A362D-8175-DD49-A168-0502388E8F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4E1B8F-0647-594C-B682-05977D5B15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CB84CC-AAAA-E748-9A78-C4C9DD0F22B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451342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2057400"/>
            <a:ext cx="10519719" cy="274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4400" b="0">
                <a:solidFill>
                  <a:srgbClr val="F6941F"/>
                </a:solidFill>
              </a:defRPr>
            </a:lvl1pPr>
          </a:lstStyle>
          <a:p>
            <a:r>
              <a:rPr lang="en-US" dirty="0"/>
              <a:t>Section 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3479098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9504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with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1043609"/>
            <a:ext cx="10519719" cy="18288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9535E-4F1B-2B4A-99D0-7D23A2653B3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6140" y="3333873"/>
            <a:ext cx="10519718" cy="1058416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2400">
                <a:solidFill>
                  <a:srgbClr val="F694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Additional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180419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1282148"/>
            <a:ext cx="10519719" cy="27432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475973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9154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no autho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0A12-4281-3148-929F-E1987EBF08E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6140" y="3200400"/>
            <a:ext cx="10519719" cy="2743200"/>
          </a:xfrm>
        </p:spPr>
        <p:txBody>
          <a:bodyPr anchor="ctr">
            <a:normAutofit/>
          </a:bodyPr>
          <a:lstStyle>
            <a:lvl1pPr algn="ctr">
              <a:defRPr sz="4400" b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/>
              <a:t>Add 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3629977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83F0A-C91C-DF42-8392-2EEE75A13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C5E1C-B105-0F49-A6C6-1C4F8120FE4C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2839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5CD8-92E6-4E4C-A9ED-60997ACD78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4DA1E-E118-7347-90CE-2FEA4D5526C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91474E-95C5-A941-B049-6B253312863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9918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102A6-8129-8A42-AE30-B8800232CD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11256" y="1041400"/>
            <a:ext cx="10969487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A41C35-DA28-DC40-8D13-E0E6E7ED172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11256" y="3521075"/>
            <a:ext cx="10969487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95924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986D4-822F-6440-8820-D2F5AA7C1E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87203-5679-774E-8106-D39A68918F7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Supporting info goes here.</a:t>
            </a:r>
          </a:p>
        </p:txBody>
      </p:sp>
    </p:spTree>
    <p:extLst>
      <p:ext uri="{BB962C8B-B14F-4D97-AF65-F5344CB8AC3E}">
        <p14:creationId xmlns:p14="http://schemas.microsoft.com/office/powerpoint/2010/main" val="390822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7FB54-DD7A-B840-BEE9-133B46091F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E187C-7D18-F043-8D7E-9174E1D205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First category goes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77AA01-5E3B-9947-94E9-8DBEBB24FB1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4926A0-D74B-7040-9576-08885A9CBC03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Second category goes here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82541-84DE-0A4A-B452-4A72AA5D829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099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DCC42-4E0F-7245-80A3-DBFC040763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Topic Goes Here</a:t>
            </a:r>
          </a:p>
        </p:txBody>
      </p:sp>
    </p:spTree>
    <p:extLst>
      <p:ext uri="{BB962C8B-B14F-4D97-AF65-F5344CB8AC3E}">
        <p14:creationId xmlns:p14="http://schemas.microsoft.com/office/powerpoint/2010/main" val="1328719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149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jp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ogo&#10;&#10;Description automatically generated with medium confidence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67959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Add Presentation Title Here</a:t>
            </a:r>
          </a:p>
        </p:txBody>
      </p:sp>
    </p:spTree>
    <p:extLst>
      <p:ext uri="{BB962C8B-B14F-4D97-AF65-F5344CB8AC3E}">
        <p14:creationId xmlns:p14="http://schemas.microsoft.com/office/powerpoint/2010/main" val="2486928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4ED28DF-B9B5-4240-B469-CE97AD99E533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D04139-7363-BE49-B955-130A8C2FF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457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Topic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4F40F-5806-B842-B69A-01A556490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1507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Supporting info goes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76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49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6941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rgbClr val="11574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6088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Section Header Goes Here</a:t>
            </a:r>
          </a:p>
        </p:txBody>
      </p:sp>
    </p:spTree>
    <p:extLst>
      <p:ext uri="{BB962C8B-B14F-4D97-AF65-F5344CB8AC3E}">
        <p14:creationId xmlns:p14="http://schemas.microsoft.com/office/powerpoint/2010/main" val="296870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6941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3811D2F-26DE-CC49-AE0B-7C2E4752E04D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DE71F-BD04-B443-9A7D-D1BC754D2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9525"/>
            <a:ext cx="10515600" cy="2745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91551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rocurement.tennessee.edu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EDDBC-31B8-6247-AC66-3D9EC0C1FE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Procurement Services Update</a:t>
            </a:r>
            <a:br>
              <a:rPr lang="en-US" dirty="0"/>
            </a:br>
            <a:r>
              <a:rPr lang="en-US" sz="2400" dirty="0"/>
              <a:t>May 19, 2022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A36EC5-EB92-B146-B15D-50F914B1F1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Jonathan Lawshe</a:t>
            </a:r>
          </a:p>
        </p:txBody>
      </p:sp>
    </p:spTree>
    <p:extLst>
      <p:ext uri="{BB962C8B-B14F-4D97-AF65-F5344CB8AC3E}">
        <p14:creationId xmlns:p14="http://schemas.microsoft.com/office/powerpoint/2010/main" val="2144562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2D455-9ED5-0C94-6C23-3489070F0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4577"/>
            <a:ext cx="10515600" cy="5260423"/>
          </a:xfrm>
        </p:spPr>
        <p:txBody>
          <a:bodyPr/>
          <a:lstStyle/>
          <a:p>
            <a:r>
              <a:rPr lang="en-US" dirty="0"/>
              <a:t>UT will only reimburse travel agency fees from UT’s contracted travel agency.</a:t>
            </a:r>
            <a:br>
              <a:rPr lang="en-US" dirty="0"/>
            </a:br>
            <a:r>
              <a:rPr lang="en-US" dirty="0"/>
              <a:t>True or False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What is the name of UT’s contracted travel agency?</a:t>
            </a:r>
          </a:p>
        </p:txBody>
      </p:sp>
    </p:spTree>
    <p:extLst>
      <p:ext uri="{BB962C8B-B14F-4D97-AF65-F5344CB8AC3E}">
        <p14:creationId xmlns:p14="http://schemas.microsoft.com/office/powerpoint/2010/main" val="3692342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9B0C7-7C26-A94C-909C-C6DCF301C7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219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9C4B-8932-FF4D-8ADC-368007F1E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FISCAL PROCEDURE </a:t>
            </a:r>
            <a:br>
              <a:rPr lang="en-US" dirty="0"/>
            </a:br>
            <a:r>
              <a:rPr lang="en-US" dirty="0"/>
              <a:t>F705 – Travel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044E1-C6F9-A244-8852-60098FFF5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AUTOMOBILE RENTAL (Policy Item Number 27iii): </a:t>
            </a:r>
          </a:p>
          <a:p>
            <a:pPr marL="0" indent="0">
              <a:buNone/>
            </a:pPr>
            <a:r>
              <a:rPr lang="en-US" dirty="0"/>
              <a:t>The rental of luxury class, private sedans, or car services, and stretch limousines are prohibited for employees. </a:t>
            </a:r>
            <a:r>
              <a:rPr lang="en-US" i="1" u="sng" dirty="0"/>
              <a:t>The rental of full-size vehicles or smaller are permissible on the HSC Campus. The rental of SUVs, minivans, vans, or any class vehicle higher than a full-size automobile must be preapproved by the CBO or his/her delegate through the HSC Accounts Payable Office.</a:t>
            </a:r>
          </a:p>
        </p:txBody>
      </p:sp>
    </p:spTree>
    <p:extLst>
      <p:ext uri="{BB962C8B-B14F-4D97-AF65-F5344CB8AC3E}">
        <p14:creationId xmlns:p14="http://schemas.microsoft.com/office/powerpoint/2010/main" val="2521890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F9939-EA4E-E8FE-D4C3-2A953AFEF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357" y="454577"/>
            <a:ext cx="11469755" cy="1325563"/>
          </a:xfrm>
        </p:spPr>
        <p:txBody>
          <a:bodyPr/>
          <a:lstStyle/>
          <a:p>
            <a:pPr algn="ctr"/>
            <a:r>
              <a:rPr lang="en-US" dirty="0"/>
              <a:t>FY22 Procurement Card Processing Deadlines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BD956D-5502-76C2-4C4D-EFB7BEC44B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8357" y="1825625"/>
            <a:ext cx="11469756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June 30 – Billing Cycle Ends</a:t>
            </a:r>
          </a:p>
          <a:p>
            <a:r>
              <a:rPr lang="en-US" dirty="0"/>
              <a:t>July 6 – IRIS statements and documents for June statement become available </a:t>
            </a:r>
          </a:p>
          <a:p>
            <a:r>
              <a:rPr lang="en-US" b="1" dirty="0"/>
              <a:t>July 12 – Deadline for June statement reconciliation</a:t>
            </a:r>
            <a:endParaRPr lang="en-US" dirty="0"/>
          </a:p>
          <a:p>
            <a:r>
              <a:rPr lang="en-US" dirty="0"/>
              <a:t>The deadline for procurement card reconciliations and approval in IRIS is </a:t>
            </a:r>
            <a:r>
              <a:rPr lang="en-US" b="1" dirty="0"/>
              <a:t>Tuesday, July 12</a:t>
            </a:r>
            <a:r>
              <a:rPr lang="en-US" dirty="0"/>
              <a:t>. This means departments will have </a:t>
            </a:r>
            <a:r>
              <a:rPr lang="en-US" b="1" dirty="0"/>
              <a:t>5 business days</a:t>
            </a:r>
            <a:r>
              <a:rPr lang="en-US" dirty="0"/>
              <a:t> to have all procurement card documents reconciled, distributed, and approved in IRIS for the end of the year close. </a:t>
            </a:r>
          </a:p>
          <a:p>
            <a:r>
              <a:rPr lang="en-US" dirty="0"/>
              <a:t>If the department’s procurement card statement reconciler or approver is scheduled off during this period, substitute reconcilers and approvers should be identified in advance.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25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68-8B81-8DD1-8E61-ABBE4B5E4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Concur Update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7896B1-640D-036D-32B7-8FCE781D4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1845220"/>
            <a:ext cx="1051560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Trip Business Purpose – “Non-Travel Travel Card Charges”</a:t>
            </a:r>
          </a:p>
          <a:p>
            <a:pPr marL="0" indent="0">
              <a:buNone/>
            </a:pPr>
            <a:r>
              <a:rPr lang="en-US" sz="2000" dirty="0"/>
              <a:t>The trip purpose will be available in Concur on May 23, 2022. </a:t>
            </a:r>
          </a:p>
          <a:p>
            <a:pPr marL="0" indent="0">
              <a:buNone/>
            </a:pPr>
            <a:r>
              <a:rPr lang="en-US" sz="2000" dirty="0"/>
              <a:t>Expense Types</a:t>
            </a:r>
          </a:p>
          <a:p>
            <a:r>
              <a:rPr lang="en-US" sz="2000" dirty="0"/>
              <a:t>Group Arranged Meals/Events</a:t>
            </a:r>
          </a:p>
          <a:p>
            <a:r>
              <a:rPr lang="en-US" sz="2000" dirty="0"/>
              <a:t>Entertainment</a:t>
            </a:r>
          </a:p>
          <a:p>
            <a:pPr marL="0" indent="0">
              <a:buNone/>
            </a:pPr>
            <a:r>
              <a:rPr lang="en-US" sz="2000" dirty="0"/>
              <a:t>GL Codes</a:t>
            </a:r>
          </a:p>
          <a:p>
            <a:r>
              <a:rPr lang="en-US" sz="2000" dirty="0"/>
              <a:t>446200 for Group Arranged Meals/Events</a:t>
            </a:r>
          </a:p>
          <a:p>
            <a:r>
              <a:rPr lang="en-US" sz="2000" dirty="0"/>
              <a:t>449200 for Entertainment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633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AA222-C4C9-F6CF-4177-DC4D6965A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Support/Supplier Diversity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7C0D0-2579-F7FD-5901-3F889118DA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Support </a:t>
            </a:r>
          </a:p>
          <a:p>
            <a:r>
              <a:rPr lang="en-US" dirty="0"/>
              <a:t>Training Classes</a:t>
            </a:r>
          </a:p>
          <a:p>
            <a:r>
              <a:rPr lang="en-US" dirty="0"/>
              <a:t>Job Aids</a:t>
            </a:r>
          </a:p>
          <a:p>
            <a:r>
              <a:rPr lang="en-US" dirty="0"/>
              <a:t>Videos</a:t>
            </a:r>
          </a:p>
          <a:p>
            <a:pPr marL="0" indent="0">
              <a:buNone/>
            </a:pPr>
            <a:r>
              <a:rPr lang="en-US" dirty="0"/>
              <a:t>Diversity Business Enterprise (DBE)/Supplier Diversity</a:t>
            </a:r>
          </a:p>
          <a:p>
            <a:r>
              <a:rPr lang="en-US" dirty="0"/>
              <a:t>Supplier Diversity Video </a:t>
            </a:r>
            <a:r>
              <a:rPr lang="en-US" dirty="0">
                <a:hlinkClick r:id="rId2"/>
              </a:rPr>
              <a:t>https://procurement.tennessee.edu/</a:t>
            </a:r>
            <a:r>
              <a:rPr lang="en-US" dirty="0"/>
              <a:t> </a:t>
            </a:r>
          </a:p>
          <a:p>
            <a:r>
              <a:rPr lang="en-US" dirty="0"/>
              <a:t>Supplier Diversity Champions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07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4C46B-C215-A00A-5FF2-0379F1228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4577"/>
            <a:ext cx="10515600" cy="5121275"/>
          </a:xfrm>
        </p:spPr>
        <p:txBody>
          <a:bodyPr/>
          <a:lstStyle/>
          <a:p>
            <a:pPr algn="ctr"/>
            <a:r>
              <a:rPr lang="en-US" dirty="0"/>
              <a:t>Questions and Answers</a:t>
            </a:r>
          </a:p>
        </p:txBody>
      </p:sp>
    </p:spTree>
    <p:extLst>
      <p:ext uri="{BB962C8B-B14F-4D97-AF65-F5344CB8AC3E}">
        <p14:creationId xmlns:p14="http://schemas.microsoft.com/office/powerpoint/2010/main" val="888928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71EEF-F2AF-DEF5-E796-19601C81C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4577"/>
            <a:ext cx="10515600" cy="5359814"/>
          </a:xfrm>
        </p:spPr>
        <p:txBody>
          <a:bodyPr/>
          <a:lstStyle/>
          <a:p>
            <a:r>
              <a:rPr lang="en-US" dirty="0"/>
              <a:t>Purchases requiring Informal Bids fall under what spending thresholds?</a:t>
            </a:r>
          </a:p>
        </p:txBody>
      </p:sp>
    </p:spTree>
    <p:extLst>
      <p:ext uri="{BB962C8B-B14F-4D97-AF65-F5344CB8AC3E}">
        <p14:creationId xmlns:p14="http://schemas.microsoft.com/office/powerpoint/2010/main" val="3425916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2D455-9ED5-0C94-6C23-3489070F0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4577"/>
            <a:ext cx="10515600" cy="5260423"/>
          </a:xfrm>
        </p:spPr>
        <p:txBody>
          <a:bodyPr/>
          <a:lstStyle/>
          <a:p>
            <a:r>
              <a:rPr lang="en-US" dirty="0"/>
              <a:t>What is the spending threshold for purchases requiring Formal Bids? </a:t>
            </a:r>
          </a:p>
        </p:txBody>
      </p:sp>
    </p:spTree>
    <p:extLst>
      <p:ext uri="{BB962C8B-B14F-4D97-AF65-F5344CB8AC3E}">
        <p14:creationId xmlns:p14="http://schemas.microsoft.com/office/powerpoint/2010/main" val="3084353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2D455-9ED5-0C94-6C23-3489070F0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4577"/>
            <a:ext cx="10515600" cy="5260423"/>
          </a:xfrm>
        </p:spPr>
        <p:txBody>
          <a:bodyPr/>
          <a:lstStyle/>
          <a:p>
            <a:r>
              <a:rPr lang="en-US" dirty="0"/>
              <a:t>When traveling non-conference lodging rates must comply with what? </a:t>
            </a:r>
          </a:p>
        </p:txBody>
      </p:sp>
    </p:spTree>
    <p:extLst>
      <p:ext uri="{BB962C8B-B14F-4D97-AF65-F5344CB8AC3E}">
        <p14:creationId xmlns:p14="http://schemas.microsoft.com/office/powerpoint/2010/main" val="353538734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1CD7C5D5-7372-E545-BC66-09B17C23D80F}"/>
    </a:ext>
  </a:extLst>
</a:theme>
</file>

<file path=ppt/theme/theme2.xml><?xml version="1.0" encoding="utf-8"?>
<a:theme xmlns:a="http://schemas.openxmlformats.org/drawingml/2006/main" name="UTHSC content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DD0AE88C-F3C8-0641-8013-CBF595DF0D3D}"/>
    </a:ext>
  </a:extLst>
</a:theme>
</file>

<file path=ppt/theme/theme3.xml><?xml version="1.0" encoding="utf-8"?>
<a:theme xmlns:a="http://schemas.openxmlformats.org/drawingml/2006/main" name="Section break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68E5DD6C-94FE-A544-91DF-0A8A01CDDC11}"/>
    </a:ext>
  </a:extLst>
</a:theme>
</file>

<file path=ppt/theme/theme4.xml><?xml version="1.0" encoding="utf-8"?>
<a:theme xmlns:a="http://schemas.openxmlformats.org/drawingml/2006/main" name="1_End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HSC_ws_ppt_template_green" id="{72BB5C5F-54F4-4D41-A849-8B1361BF0AFB}" vid="{8BB08CD5-6B39-164B-9014-B01BDCB2B6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105</TotalTime>
  <Words>340</Words>
  <Application>Microsoft Macintosh PowerPoint</Application>
  <PresentationFormat>Widescreen</PresentationFormat>
  <Paragraphs>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Title slides</vt:lpstr>
      <vt:lpstr>UTHSC content slides</vt:lpstr>
      <vt:lpstr>Section breaks</vt:lpstr>
      <vt:lpstr>1_End slides</vt:lpstr>
      <vt:lpstr>Procurement Services Update May 19, 2022</vt:lpstr>
      <vt:lpstr>FISCAL PROCEDURE  F705 – Travel</vt:lpstr>
      <vt:lpstr>FY22 Procurement Card Processing Deadlines</vt:lpstr>
      <vt:lpstr>Concur Update</vt:lpstr>
      <vt:lpstr>Customer Support/Supplier Diversity</vt:lpstr>
      <vt:lpstr>Questions and Answers</vt:lpstr>
      <vt:lpstr>Purchases requiring Informal Bids fall under what spending thresholds?</vt:lpstr>
      <vt:lpstr>What is the spending threshold for purchases requiring Formal Bids? </vt:lpstr>
      <vt:lpstr>When traveling non-conference lodging rates must comply with what? </vt:lpstr>
      <vt:lpstr>UT will only reimburse travel agency fees from UT’s contracted travel agency. True or False  What is the name of UT’s contracted travel agency?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Procurement Services Update May 19, 2022</dc:title>
  <dc:creator>Lawshe, Jonathan D</dc:creator>
  <cp:lastModifiedBy>Lawshe, Jonathan D</cp:lastModifiedBy>
  <cp:revision>2</cp:revision>
  <dcterms:created xsi:type="dcterms:W3CDTF">2022-05-13T14:00:23Z</dcterms:created>
  <dcterms:modified xsi:type="dcterms:W3CDTF">2022-05-13T16:35:05Z</dcterms:modified>
</cp:coreProperties>
</file>