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1" r:id="rId1"/>
  </p:sldMasterIdLst>
  <p:sldIdLst>
    <p:sldId id="256" r:id="rId2"/>
    <p:sldId id="265" r:id="rId3"/>
    <p:sldId id="263" r:id="rId4"/>
    <p:sldId id="258" r:id="rId5"/>
    <p:sldId id="261" r:id="rId6"/>
    <p:sldId id="266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3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43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50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557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5444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7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105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5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23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0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60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983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8444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6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41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286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50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2F9D2D-7E0C-4866-AB49-56E24403E93E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4DD9818-D87F-4D15-B6E6-8DF1EBCE0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6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  <p:sldLayoutId id="2147484333" r:id="rId12"/>
    <p:sldLayoutId id="2147484334" r:id="rId13"/>
    <p:sldLayoutId id="2147484335" r:id="rId14"/>
    <p:sldLayoutId id="2147484336" r:id="rId15"/>
    <p:sldLayoutId id="2147484337" r:id="rId16"/>
    <p:sldLayoutId id="214748433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45000"/>
                <a:lumOff val="55000"/>
              </a:schemeClr>
            </a:gs>
            <a:gs pos="99000">
              <a:srgbClr val="FF9900">
                <a:lumMod val="77000"/>
                <a:lumOff val="23000"/>
                <a:alpha val="75000"/>
              </a:srgbClr>
            </a:gs>
            <a:gs pos="100000">
              <a:srgbClr val="C2DAE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Procurement Service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1440" y="3835718"/>
            <a:ext cx="2956560" cy="929322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Jonathan Lawshe</a:t>
            </a:r>
          </a:p>
          <a:p>
            <a:pPr algn="l"/>
            <a:r>
              <a:rPr lang="en-US" sz="2000" b="1" dirty="0"/>
              <a:t>Director</a:t>
            </a:r>
          </a:p>
          <a:p>
            <a:pPr algn="l"/>
            <a:r>
              <a:rPr lang="en-US" sz="2000" b="1" dirty="0"/>
              <a:t>Procurement Services</a:t>
            </a:r>
          </a:p>
        </p:txBody>
      </p:sp>
      <p:pic>
        <p:nvPicPr>
          <p:cNvPr id="4" name="Picture 2" descr="Image result for UTHSC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19875" y="2953565"/>
            <a:ext cx="5496523" cy="78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2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9900">
                <a:alpha val="74902"/>
              </a:srgbClr>
            </a:gs>
            <a:gs pos="99000">
              <a:srgbClr val="FF9900">
                <a:lumMod val="77000"/>
                <a:lumOff val="23000"/>
                <a:alpha val="75000"/>
              </a:srgbClr>
            </a:gs>
            <a:gs pos="100000">
              <a:srgbClr val="C2DAE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9387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General Stores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54512"/>
            <a:ext cx="10363826" cy="4421459"/>
          </a:xfrm>
          <a:noFill/>
        </p:spPr>
        <p:txBody>
          <a:bodyPr>
            <a:normAutofit/>
          </a:bodyPr>
          <a:lstStyle/>
          <a:p>
            <a:r>
              <a:rPr lang="en-US" sz="2800" dirty="0"/>
              <a:t>Staff reduction </a:t>
            </a:r>
          </a:p>
          <a:p>
            <a:r>
              <a:rPr lang="en-US" sz="2800" dirty="0"/>
              <a:t>Discontinuation of services to external customers</a:t>
            </a:r>
          </a:p>
          <a:p>
            <a:r>
              <a:rPr lang="en-US" sz="2800" dirty="0"/>
              <a:t>copy paper and office supplies will no longer be stocked</a:t>
            </a:r>
          </a:p>
          <a:p>
            <a:r>
              <a:rPr lang="en-US" sz="2800" dirty="0"/>
              <a:t>Will continue to provide excellent customer service </a:t>
            </a:r>
          </a:p>
          <a:p>
            <a:r>
              <a:rPr lang="en-US" sz="2800" dirty="0"/>
              <a:t>New inventory management system RFP</a:t>
            </a:r>
          </a:p>
          <a:p>
            <a:pPr marL="0" indent="0">
              <a:buNone/>
            </a:pPr>
            <a:r>
              <a:rPr lang="en-US" sz="2800" dirty="0"/>
              <a:t>Please contact me if you have any service issues. </a:t>
            </a:r>
          </a:p>
        </p:txBody>
      </p:sp>
    </p:spTree>
    <p:extLst>
      <p:ext uri="{BB962C8B-B14F-4D97-AF65-F5344CB8AC3E}">
        <p14:creationId xmlns:p14="http://schemas.microsoft.com/office/powerpoint/2010/main" val="32434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9900">
                <a:alpha val="74902"/>
              </a:srgbClr>
            </a:gs>
            <a:gs pos="99000">
              <a:srgbClr val="FF9900">
                <a:lumMod val="77000"/>
                <a:lumOff val="23000"/>
                <a:alpha val="75000"/>
              </a:srgbClr>
            </a:gs>
            <a:gs pos="100000">
              <a:srgbClr val="C2DAE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Expanded training offerings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1300480"/>
            <a:ext cx="10515600" cy="4876483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fy19 Procurement services will expand the training offerings and add classes related to purchasing. Classes will be scheduled monthly instead of bimonthly </a:t>
            </a:r>
          </a:p>
          <a:p>
            <a:r>
              <a:rPr lang="en-US" dirty="0"/>
              <a:t>Travel Training</a:t>
            </a:r>
          </a:p>
          <a:p>
            <a:r>
              <a:rPr lang="en-US" dirty="0"/>
              <a:t>Advanced travel training </a:t>
            </a:r>
          </a:p>
          <a:p>
            <a:r>
              <a:rPr lang="en-US" dirty="0"/>
              <a:t>Procurement Card Training</a:t>
            </a:r>
          </a:p>
          <a:p>
            <a:r>
              <a:rPr lang="en-US" dirty="0"/>
              <a:t>Procurement Policy training</a:t>
            </a:r>
          </a:p>
          <a:p>
            <a:r>
              <a:rPr lang="en-US" dirty="0"/>
              <a:t>Procurement Market Place Training</a:t>
            </a:r>
          </a:p>
          <a:p>
            <a:r>
              <a:rPr lang="en-US" dirty="0"/>
              <a:t>Training for individual Departments (upon request)</a:t>
            </a:r>
          </a:p>
          <a:p>
            <a:pPr marL="0" indent="0">
              <a:buNone/>
            </a:pPr>
            <a:r>
              <a:rPr lang="en-US" dirty="0"/>
              <a:t>Register for classes through the hr training portal</a:t>
            </a:r>
          </a:p>
        </p:txBody>
      </p:sp>
    </p:spTree>
    <p:extLst>
      <p:ext uri="{BB962C8B-B14F-4D97-AF65-F5344CB8AC3E}">
        <p14:creationId xmlns:p14="http://schemas.microsoft.com/office/powerpoint/2010/main" val="49617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9900">
                <a:alpha val="74902"/>
              </a:srgbClr>
            </a:gs>
            <a:gs pos="99000">
              <a:srgbClr val="FF9900">
                <a:lumMod val="77000"/>
                <a:lumOff val="23000"/>
                <a:alpha val="75000"/>
              </a:srgbClr>
            </a:gs>
            <a:gs pos="100000">
              <a:srgbClr val="C2DAE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15498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Diversity business enterprise initiative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66386"/>
            <a:ext cx="10363826" cy="4324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goal of the diversity business enterprise initiative is to increase the economic impact uthsc has on the local community by increasing uthsc’s spend with diverse suppliers</a:t>
            </a:r>
          </a:p>
          <a:p>
            <a:r>
              <a:rPr lang="en-US" dirty="0"/>
              <a:t>Executive leadership support</a:t>
            </a:r>
          </a:p>
          <a:p>
            <a:r>
              <a:rPr lang="en-US" dirty="0"/>
              <a:t>Host a dbe workshop</a:t>
            </a:r>
          </a:p>
          <a:p>
            <a:r>
              <a:rPr lang="en-US" dirty="0"/>
              <a:t>Updated procurement services website</a:t>
            </a:r>
          </a:p>
          <a:p>
            <a:r>
              <a:rPr lang="en-US" dirty="0"/>
              <a:t>Update/modify uthsc’s procurement procedures</a:t>
            </a:r>
          </a:p>
          <a:p>
            <a:r>
              <a:rPr lang="en-US" dirty="0"/>
              <a:t>Collaborate with peer agencies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8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9900">
                <a:alpha val="74902"/>
              </a:srgbClr>
            </a:gs>
            <a:gs pos="99000">
              <a:srgbClr val="FF9900">
                <a:lumMod val="77000"/>
                <a:lumOff val="23000"/>
                <a:alpha val="75000"/>
              </a:srgbClr>
            </a:gs>
            <a:gs pos="100000">
              <a:srgbClr val="C2DAE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Concur travel system implementation update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Campus visits by The concur implementation team to gather information from stakeholders conducted (Feb. and march)</a:t>
            </a:r>
          </a:p>
          <a:p>
            <a:r>
              <a:rPr lang="en-US" dirty="0"/>
              <a:t>With heron, the concur implementation consultant, the implementation team honed the system requirements and implementation process plan</a:t>
            </a:r>
          </a:p>
          <a:p>
            <a:r>
              <a:rPr lang="en-US" dirty="0"/>
              <a:t>Concur has configured the ut test site which is currently being tested by the implementation team </a:t>
            </a:r>
          </a:p>
          <a:p>
            <a:r>
              <a:rPr lang="en-US" dirty="0"/>
              <a:t>In the process of developing the system interfaces</a:t>
            </a:r>
          </a:p>
          <a:p>
            <a:r>
              <a:rPr lang="en-US" dirty="0"/>
              <a:t>Next step – user acceptance testing</a:t>
            </a:r>
          </a:p>
        </p:txBody>
      </p:sp>
    </p:spTree>
    <p:extLst>
      <p:ext uri="{BB962C8B-B14F-4D97-AF65-F5344CB8AC3E}">
        <p14:creationId xmlns:p14="http://schemas.microsoft.com/office/powerpoint/2010/main" val="332728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9900">
                <a:alpha val="74902"/>
              </a:srgbClr>
            </a:gs>
            <a:gs pos="99000">
              <a:srgbClr val="FF9900">
                <a:lumMod val="77000"/>
                <a:lumOff val="23000"/>
                <a:alpha val="75000"/>
              </a:srgbClr>
            </a:gs>
            <a:gs pos="100000">
              <a:srgbClr val="C2DAE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Concur travel system implementation update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Process changes</a:t>
            </a:r>
          </a:p>
          <a:p>
            <a:r>
              <a:rPr lang="en-US" dirty="0"/>
              <a:t>Requests for international travel on a federally sponsored projects will route to the sponsored projects office.</a:t>
            </a:r>
          </a:p>
          <a:p>
            <a:r>
              <a:rPr lang="en-US" dirty="0"/>
              <a:t>Supervisors will be added to the travel requests.</a:t>
            </a:r>
          </a:p>
          <a:p>
            <a:r>
              <a:rPr lang="en-US" dirty="0"/>
              <a:t>Requests will be required before someone can book in the booking tool. This primarily impacts in-state travel.</a:t>
            </a:r>
          </a:p>
          <a:p>
            <a:r>
              <a:rPr lang="en-US" dirty="0"/>
              <a:t>direct bill process will be incorporated with the travel request. </a:t>
            </a:r>
          </a:p>
        </p:txBody>
      </p:sp>
    </p:spTree>
    <p:extLst>
      <p:ext uri="{BB962C8B-B14F-4D97-AF65-F5344CB8AC3E}">
        <p14:creationId xmlns:p14="http://schemas.microsoft.com/office/powerpoint/2010/main" val="227003202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{990F6C69-4599-B740-9A5D-F54AA91C6B6C}tf10001073</Template>
  <TotalTime>957</TotalTime>
  <Words>296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Droplet</vt:lpstr>
      <vt:lpstr>Procurement Service Update</vt:lpstr>
      <vt:lpstr>General Stores</vt:lpstr>
      <vt:lpstr>Expanded training offerings</vt:lpstr>
      <vt:lpstr>Diversity business enterprise initiative </vt:lpstr>
      <vt:lpstr>Concur travel system implementation update </vt:lpstr>
      <vt:lpstr>Concur travel system implementation update 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Lawshe, Jonathan D</dc:creator>
  <cp:lastModifiedBy>Cotton, Jacquelyne R</cp:lastModifiedBy>
  <cp:revision>58</cp:revision>
  <cp:lastPrinted>2018-07-17T13:34:07Z</cp:lastPrinted>
  <dcterms:created xsi:type="dcterms:W3CDTF">2018-02-07T21:49:00Z</dcterms:created>
  <dcterms:modified xsi:type="dcterms:W3CDTF">2018-07-17T13:35:57Z</dcterms:modified>
</cp:coreProperties>
</file>