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1" r:id="rId1"/>
  </p:sldMasterIdLst>
  <p:handoutMasterIdLst>
    <p:handoutMasterId r:id="rId8"/>
  </p:handout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A15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C59C656-FF17-EC4A-ADF3-A1E91C4B4C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4AC8D7-05A8-EC49-8FF2-B9EB929670A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0D43AE-E580-4043-B348-28F6B87B2B09}" type="datetimeFigureOut">
              <a:rPr lang="en-US" smtClean="0"/>
              <a:t>3/11/19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67E467-FDD4-8C4D-B4C6-A52846FA185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27743-9FDA-974F-91CD-259A1F72282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9D8A05-56D7-F940-AB11-87F223CC0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189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DB83F-1EB5-43CC-8A20-4874830DB4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EE8C32-5279-4C27-9226-E6BCAF8987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9F5D1-1AE5-487D-87E1-D2C9DD2A5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299BA-AC8E-4015-A385-11366ADB7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0FCFF-2A95-4E31-B94C-B7019F58A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56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586FC-D5F6-4755-9D06-06B27A75D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876347-8005-4B32-97AF-467B1040DE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C11A7-1C08-46C6-9B06-9004E40EB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4838A-8D9B-463D-B313-94AD6F5C2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E6B6A-2991-4D94-9BAC-344AB10AD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046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852ED5-0DC8-4DC5-B273-5220CE513C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1EB0CF-05A4-49A9-975F-E6C146CBB6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1EE6A5-0D91-4FE9-B123-D04FD414A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38370-6192-41F9-9D88-6096C02CA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A294E-3809-42A4-B101-D7623E709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281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8830-0881-43AA-A5D7-ED405E64E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5B4AB-65AB-402A-B525-13948BFCD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7D9935-A7C2-4212-AE6B-88ABA647E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AC30CE-32C4-4EFE-90CE-D9F0EA3BD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D09EC3-A805-4629-AE6A-80750BD3C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95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717CC-91F5-49E7-898D-51AA5600A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9BD138-D4D6-4BE1-AFFB-E085F9256A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86FED-9672-4C2D-AB74-1D44A6738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895A-FC2F-4F2A-AFD6-4E952AB6F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B5612-7B6C-494C-A917-A0E27E68F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353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EB2FF-9F2D-44AC-BA8F-7B50E81E0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EF2F4-397A-474F-8777-A1021E2CF8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12B8F7-CA5C-4A04-8981-3913250335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1F90D7-FBAC-498E-915B-8B55F9390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48C957-4C87-4AE1-A430-36BD793CA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C12E21-F5A1-4C27-B333-802AE3480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921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9CFB0-9A26-4CFA-929E-1A9BEBA39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D3BF82-D8C2-4439-A4C7-066A1D1F70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657558-C632-40F7-867A-E33330ED11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F39CC9-28AD-4C04-B857-E57DF344A7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656813-5639-40A7-99D9-BAE644FA05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1011EE-6CD2-41BA-B8CB-EF313248E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FC981C-7A6C-403D-9AAC-6D04872CE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D67CF7-C971-4A7D-BA8D-F2931779D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396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0E75D-4F70-419D-9142-2B2A235C2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9E0395-EF15-49FD-BFDF-DF2BB2F93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99618C-122E-472C-82CC-5FD7CB63C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232446-938E-421A-9420-4C2BF45D1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4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BFD490-96B4-4006-A7E7-E3D431FC5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608F40-7B25-41AB-89ED-7C16825F2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97837F-09A4-4FF9-B2FA-1113DC082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571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991F6-A8F6-47A3-9EC0-D801D41B9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013C3-9401-4E43-8F73-A57A967F7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A6EAA8-39ED-44AA-911D-018D83A40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706FD-F56E-4ECE-8B30-E36A302E3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B78C5C-CF52-443A-BB10-471EDC9A1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6AFB32-DF78-4506-B780-148E5954C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916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9CE5E-0E27-4F2F-AE3E-A6B5C14F3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216676-4B50-4DEB-A4D9-436683C0B1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2278AD-415C-4089-A36B-B1C1803B4A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69D417-0174-4815-88EB-C5F09FB6D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7516DF-F5D0-43EC-963B-50B3E79DB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C40055-C49A-4CC0-8409-0A657F831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371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3EFD20-219A-4FBE-AFFC-004E9F870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C0C4C0-DEAD-476E-AAAC-536EE9A8F3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757155-1D7A-4570-A9DB-40D90E6AA1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3/11/19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3F060-9DF0-479C-A9CA-529514718A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CE2E8-6DCB-431B-9D31-CB07BF9AF1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683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purchasing@uthsc.edu" TargetMode="External"/><Relationship Id="rId2" Type="http://schemas.openxmlformats.org/officeDocument/2006/relationships/hyperlink" Target="mailto:christopher.downey@ricoh-usa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D51249-7C79-4D68-8DD0-5910252B4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76516"/>
            <a:ext cx="5213445" cy="39769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br>
              <a:rPr lang="en-US" sz="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900" b="1" kern="1200" dirty="0">
                <a:solidFill>
                  <a:srgbClr val="FF8A15"/>
                </a:solidFill>
                <a:latin typeface="Algerian" panose="04020705040A02060702" pitchFamily="82" charset="0"/>
              </a:rPr>
              <a:t>PROCUREMENT SERVICES</a:t>
            </a:r>
            <a:br>
              <a:rPr lang="en-US" sz="4400" b="1" kern="1200" dirty="0">
                <a:solidFill>
                  <a:srgbClr val="FF8A15"/>
                </a:solidFill>
                <a:latin typeface="Algerian" panose="04020705040A02060702" pitchFamily="82" charset="0"/>
              </a:rPr>
            </a:br>
            <a:br>
              <a:rPr lang="en-US" sz="4400" b="1" kern="1200" dirty="0">
                <a:solidFill>
                  <a:srgbClr val="FF8A15"/>
                </a:solidFill>
                <a:latin typeface="Algerian" panose="04020705040A02060702" pitchFamily="82" charset="0"/>
              </a:rPr>
            </a:br>
            <a:br>
              <a:rPr lang="en-US" sz="3600" b="1" kern="1200" dirty="0">
                <a:solidFill>
                  <a:srgbClr val="FF8A15"/>
                </a:solidFill>
                <a:latin typeface="Algerian" panose="04020705040A02060702" pitchFamily="82" charset="0"/>
              </a:rPr>
            </a:br>
            <a:br>
              <a:rPr lang="en-US" sz="3600" b="1" kern="1200" dirty="0">
                <a:solidFill>
                  <a:srgbClr val="FF8A15"/>
                </a:solidFill>
                <a:latin typeface="Algerian" panose="04020705040A02060702" pitchFamily="82" charset="0"/>
              </a:rPr>
            </a:br>
            <a:br>
              <a:rPr lang="en-US" sz="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9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899A597-DEE3-4469-8614-3543BDFC14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-334297" y="1713240"/>
            <a:ext cx="5547743" cy="3643505"/>
          </a:xfrm>
        </p:spPr>
        <p:txBody>
          <a:bodyPr vert="horz" lIns="91440" tIns="45720" rIns="91440" bIns="45720" rtlCol="0" anchor="t">
            <a:normAutofit fontScale="32500" lnSpcReduction="20000"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endParaRPr lang="en-US" sz="700" b="1" dirty="0"/>
          </a:p>
          <a:p>
            <a:pPr marL="742950" indent="-342900">
              <a:buFont typeface="Wingdings" panose="05000000000000000000" pitchFamily="2" charset="2"/>
              <a:buChar char="Ø"/>
            </a:pPr>
            <a:r>
              <a:rPr lang="en-US" sz="6200" b="1" dirty="0">
                <a:solidFill>
                  <a:srgbClr val="FF8A1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Annual Inventory Verifications</a:t>
            </a:r>
          </a:p>
          <a:p>
            <a:pPr marL="457200" indent="-342900">
              <a:buFont typeface="Wingdings" panose="05000000000000000000" pitchFamily="2" charset="2"/>
              <a:buChar char="Ø"/>
            </a:pPr>
            <a:endParaRPr lang="en-US" sz="6200" b="1" dirty="0">
              <a:solidFill>
                <a:srgbClr val="FF8A1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342900">
              <a:buFont typeface="Wingdings" panose="05000000000000000000" pitchFamily="2" charset="2"/>
              <a:buChar char="Ø"/>
            </a:pPr>
            <a:r>
              <a:rPr lang="en-US" sz="6200" b="1" dirty="0">
                <a:solidFill>
                  <a:srgbClr val="FF8A1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Concur Travel Update</a:t>
            </a:r>
          </a:p>
          <a:p>
            <a:pPr marL="457200" indent="-342900">
              <a:buFont typeface="Wingdings" panose="05000000000000000000" pitchFamily="2" charset="2"/>
              <a:buChar char="Ø"/>
            </a:pPr>
            <a:endParaRPr lang="en-US" sz="6200" b="1" dirty="0">
              <a:solidFill>
                <a:srgbClr val="FF8A1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342900">
              <a:buFont typeface="Wingdings" panose="05000000000000000000" pitchFamily="2" charset="2"/>
              <a:buChar char="Ø"/>
            </a:pPr>
            <a:r>
              <a:rPr lang="en-US" sz="6200" b="1" dirty="0">
                <a:solidFill>
                  <a:srgbClr val="FF8A1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Surplus Update</a:t>
            </a:r>
          </a:p>
          <a:p>
            <a:pPr marL="457200" indent="-342900">
              <a:buFont typeface="Wingdings" panose="05000000000000000000" pitchFamily="2" charset="2"/>
              <a:buChar char="Ø"/>
            </a:pPr>
            <a:endParaRPr lang="en-US" sz="6200" b="1" dirty="0">
              <a:solidFill>
                <a:srgbClr val="FF8A1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342900">
              <a:buFont typeface="Wingdings" panose="05000000000000000000" pitchFamily="2" charset="2"/>
              <a:buChar char="Ø"/>
            </a:pPr>
            <a:r>
              <a:rPr lang="en-US" sz="6200" b="1" dirty="0">
                <a:solidFill>
                  <a:srgbClr val="FF8A1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Vendor Shows</a:t>
            </a:r>
          </a:p>
          <a:p>
            <a:pPr marL="742950" indent="-342900">
              <a:buFont typeface="Wingdings" panose="05000000000000000000" pitchFamily="2" charset="2"/>
              <a:buChar char="Ø"/>
            </a:pPr>
            <a:endParaRPr lang="en-US" sz="6200" b="1" dirty="0">
              <a:solidFill>
                <a:srgbClr val="FF8A1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342900">
              <a:buFont typeface="Wingdings" panose="05000000000000000000" pitchFamily="2" charset="2"/>
              <a:buChar char="Ø"/>
            </a:pPr>
            <a:r>
              <a:rPr lang="en-US" sz="6200" b="1" dirty="0">
                <a:solidFill>
                  <a:srgbClr val="FF8A1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 Digitization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700" dirty="0"/>
          </a:p>
        </p:txBody>
      </p:sp>
      <p:sp>
        <p:nvSpPr>
          <p:cNvPr id="1036" name="Freeform: Shape 142">
            <a:extLst>
              <a:ext uri="{FF2B5EF4-FFF2-40B4-BE49-F238E27FC236}">
                <a16:creationId xmlns:a16="http://schemas.microsoft.com/office/drawing/2014/main" id="{3A45B268-BBDB-4EC6-A664-CED7BF60D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4207" y="361702"/>
            <a:ext cx="1691640" cy="1691640"/>
          </a:xfrm>
          <a:custGeom>
            <a:avLst/>
            <a:gdLst>
              <a:gd name="connsiteX0" fmla="*/ 845820 w 1691640"/>
              <a:gd name="connsiteY0" fmla="*/ 0 h 1691640"/>
              <a:gd name="connsiteX1" fmla="*/ 1691640 w 1691640"/>
              <a:gd name="connsiteY1" fmla="*/ 845820 h 1691640"/>
              <a:gd name="connsiteX2" fmla="*/ 845820 w 1691640"/>
              <a:gd name="connsiteY2" fmla="*/ 1691640 h 1691640"/>
              <a:gd name="connsiteX3" fmla="*/ 0 w 1691640"/>
              <a:gd name="connsiteY3" fmla="*/ 845820 h 1691640"/>
              <a:gd name="connsiteX4" fmla="*/ 845820 w 1691640"/>
              <a:gd name="connsiteY4" fmla="*/ 0 h 1691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1640" h="1691640">
                <a:moveTo>
                  <a:pt x="845820" y="0"/>
                </a:moveTo>
                <a:cubicBezTo>
                  <a:pt x="1312954" y="0"/>
                  <a:pt x="1691640" y="378686"/>
                  <a:pt x="1691640" y="845820"/>
                </a:cubicBezTo>
                <a:cubicBezTo>
                  <a:pt x="1691640" y="1312954"/>
                  <a:pt x="1312954" y="1691640"/>
                  <a:pt x="845820" y="1691640"/>
                </a:cubicBezTo>
                <a:cubicBezTo>
                  <a:pt x="378687" y="1691640"/>
                  <a:pt x="0" y="1312954"/>
                  <a:pt x="0" y="845820"/>
                </a:cubicBezTo>
                <a:cubicBezTo>
                  <a:pt x="0" y="378686"/>
                  <a:pt x="378687" y="0"/>
                  <a:pt x="84582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7" name="Oval 144">
            <a:extLst>
              <a:ext uri="{FF2B5EF4-FFF2-40B4-BE49-F238E27FC236}">
                <a16:creationId xmlns:a16="http://schemas.microsoft.com/office/drawing/2014/main" id="{07977D39-626F-40D7-B00F-16E02602DD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9615" y="197110"/>
            <a:ext cx="2020824" cy="202082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DBC738E-FCF6-418B-8834-4314FCB9E8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0589" y="696037"/>
            <a:ext cx="976515" cy="1017204"/>
          </a:xfrm>
          <a:prstGeom prst="rect">
            <a:avLst/>
          </a:prstGeom>
        </p:spPr>
      </p:pic>
      <p:sp>
        <p:nvSpPr>
          <p:cNvPr id="147" name="Freeform: Shape 146">
            <a:extLst>
              <a:ext uri="{FF2B5EF4-FFF2-40B4-BE49-F238E27FC236}">
                <a16:creationId xmlns:a16="http://schemas.microsoft.com/office/drawing/2014/main" id="{B78B55DD-3C55-4B94-9031-4F3723BD43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8624" y="2"/>
            <a:ext cx="3913376" cy="3281569"/>
          </a:xfrm>
          <a:custGeom>
            <a:avLst/>
            <a:gdLst>
              <a:gd name="connsiteX0" fmla="*/ 267865 w 3913376"/>
              <a:gd name="connsiteY0" fmla="*/ 0 h 3281569"/>
              <a:gd name="connsiteX1" fmla="*/ 3913376 w 3913376"/>
              <a:gd name="connsiteY1" fmla="*/ 0 h 3281569"/>
              <a:gd name="connsiteX2" fmla="*/ 3913376 w 3913376"/>
              <a:gd name="connsiteY2" fmla="*/ 2499938 h 3281569"/>
              <a:gd name="connsiteX3" fmla="*/ 3794714 w 3913376"/>
              <a:gd name="connsiteY3" fmla="*/ 2630499 h 3281569"/>
              <a:gd name="connsiteX4" fmla="*/ 2222892 w 3913376"/>
              <a:gd name="connsiteY4" fmla="*/ 3281569 h 3281569"/>
              <a:gd name="connsiteX5" fmla="*/ 0 w 3913376"/>
              <a:gd name="connsiteY5" fmla="*/ 1058677 h 3281569"/>
              <a:gd name="connsiteX6" fmla="*/ 174686 w 3913376"/>
              <a:gd name="connsiteY6" fmla="*/ 193427 h 3281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13376" h="3281569">
                <a:moveTo>
                  <a:pt x="267865" y="0"/>
                </a:moveTo>
                <a:lnTo>
                  <a:pt x="3913376" y="0"/>
                </a:lnTo>
                <a:lnTo>
                  <a:pt x="3913376" y="2499938"/>
                </a:lnTo>
                <a:lnTo>
                  <a:pt x="3794714" y="2630499"/>
                </a:lnTo>
                <a:cubicBezTo>
                  <a:pt x="3392450" y="3032763"/>
                  <a:pt x="2836727" y="3281569"/>
                  <a:pt x="2222892" y="3281569"/>
                </a:cubicBezTo>
                <a:cubicBezTo>
                  <a:pt x="995223" y="3281569"/>
                  <a:pt x="0" y="2286346"/>
                  <a:pt x="0" y="1058677"/>
                </a:cubicBezTo>
                <a:cubicBezTo>
                  <a:pt x="0" y="751760"/>
                  <a:pt x="62202" y="459370"/>
                  <a:pt x="174686" y="19342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B905CDE4-B751-4B3E-B625-6E59F89034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4932" y="1"/>
            <a:ext cx="4077068" cy="3445261"/>
          </a:xfrm>
          <a:custGeom>
            <a:avLst/>
            <a:gdLst>
              <a:gd name="connsiteX0" fmla="*/ 250035 w 4077068"/>
              <a:gd name="connsiteY0" fmla="*/ 0 h 3445261"/>
              <a:gd name="connsiteX1" fmla="*/ 4077068 w 4077068"/>
              <a:gd name="connsiteY1" fmla="*/ 0 h 3445261"/>
              <a:gd name="connsiteX2" fmla="*/ 4077068 w 4077068"/>
              <a:gd name="connsiteY2" fmla="*/ 2743040 h 3445261"/>
              <a:gd name="connsiteX3" fmla="*/ 4074154 w 4077068"/>
              <a:gd name="connsiteY3" fmla="*/ 2746247 h 3445261"/>
              <a:gd name="connsiteX4" fmla="*/ 2386584 w 4077068"/>
              <a:gd name="connsiteY4" fmla="*/ 3445261 h 3445261"/>
              <a:gd name="connsiteX5" fmla="*/ 0 w 4077068"/>
              <a:gd name="connsiteY5" fmla="*/ 1058677 h 3445261"/>
              <a:gd name="connsiteX6" fmla="*/ 187550 w 4077068"/>
              <a:gd name="connsiteY6" fmla="*/ 129711 h 3445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77068" h="3445261">
                <a:moveTo>
                  <a:pt x="250035" y="0"/>
                </a:moveTo>
                <a:lnTo>
                  <a:pt x="4077068" y="0"/>
                </a:lnTo>
                <a:lnTo>
                  <a:pt x="4077068" y="2743040"/>
                </a:lnTo>
                <a:lnTo>
                  <a:pt x="4074154" y="2746247"/>
                </a:lnTo>
                <a:cubicBezTo>
                  <a:pt x="3642267" y="3178134"/>
                  <a:pt x="3045621" y="3445261"/>
                  <a:pt x="2386584" y="3445261"/>
                </a:cubicBezTo>
                <a:cubicBezTo>
                  <a:pt x="1068510" y="3445261"/>
                  <a:pt x="0" y="2376751"/>
                  <a:pt x="0" y="1058677"/>
                </a:cubicBezTo>
                <a:cubicBezTo>
                  <a:pt x="0" y="729159"/>
                  <a:pt x="66782" y="415238"/>
                  <a:pt x="187550" y="129711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30" name="Picture 6" descr="Image result for picture of surplus">
            <a:extLst>
              <a:ext uri="{FF2B5EF4-FFF2-40B4-BE49-F238E27FC236}">
                <a16:creationId xmlns:a16="http://schemas.microsoft.com/office/drawing/2014/main" id="{3CC75E1E-9F2E-4FF4-AB91-B23E2DDE1A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2720" y="337711"/>
            <a:ext cx="2727947" cy="2213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1" name="Freeform: Shape 150">
            <a:extLst>
              <a:ext uri="{FF2B5EF4-FFF2-40B4-BE49-F238E27FC236}">
                <a16:creationId xmlns:a16="http://schemas.microsoft.com/office/drawing/2014/main" id="{42D9BB05-ED63-4148-87AB-82720ACC3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18614" y="4769536"/>
            <a:ext cx="3950208" cy="2088462"/>
          </a:xfrm>
          <a:custGeom>
            <a:avLst/>
            <a:gdLst>
              <a:gd name="connsiteX0" fmla="*/ 1975104 w 3950208"/>
              <a:gd name="connsiteY0" fmla="*/ 0 h 2088462"/>
              <a:gd name="connsiteX1" fmla="*/ 3950208 w 3950208"/>
              <a:gd name="connsiteY1" fmla="*/ 1975104 h 2088462"/>
              <a:gd name="connsiteX2" fmla="*/ 3944484 w 3950208"/>
              <a:gd name="connsiteY2" fmla="*/ 2088462 h 2088462"/>
              <a:gd name="connsiteX3" fmla="*/ 5724 w 3950208"/>
              <a:gd name="connsiteY3" fmla="*/ 2088462 h 2088462"/>
              <a:gd name="connsiteX4" fmla="*/ 0 w 3950208"/>
              <a:gd name="connsiteY4" fmla="*/ 1975104 h 2088462"/>
              <a:gd name="connsiteX5" fmla="*/ 1975104 w 3950208"/>
              <a:gd name="connsiteY5" fmla="*/ 0 h 2088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50208" h="2088462">
                <a:moveTo>
                  <a:pt x="1975104" y="0"/>
                </a:moveTo>
                <a:cubicBezTo>
                  <a:pt x="3065924" y="0"/>
                  <a:pt x="3950208" y="884284"/>
                  <a:pt x="3950208" y="1975104"/>
                </a:cubicBezTo>
                <a:lnTo>
                  <a:pt x="3944484" y="2088462"/>
                </a:lnTo>
                <a:lnTo>
                  <a:pt x="5724" y="2088462"/>
                </a:lnTo>
                <a:lnTo>
                  <a:pt x="0" y="1975104"/>
                </a:lnTo>
                <a:cubicBezTo>
                  <a:pt x="0" y="884284"/>
                  <a:pt x="884284" y="0"/>
                  <a:pt x="1975104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3" name="Freeform: Shape 152">
            <a:extLst>
              <a:ext uri="{FF2B5EF4-FFF2-40B4-BE49-F238E27FC236}">
                <a16:creationId xmlns:a16="http://schemas.microsoft.com/office/drawing/2014/main" id="{CDC29AC1-2821-4FCC-B597-88DAF39C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53162" y="4604085"/>
            <a:ext cx="4281112" cy="2253913"/>
          </a:xfrm>
          <a:custGeom>
            <a:avLst/>
            <a:gdLst>
              <a:gd name="connsiteX0" fmla="*/ 2140556 w 4281112"/>
              <a:gd name="connsiteY0" fmla="*/ 0 h 2253913"/>
              <a:gd name="connsiteX1" fmla="*/ 4281112 w 4281112"/>
              <a:gd name="connsiteY1" fmla="*/ 2140556 h 2253913"/>
              <a:gd name="connsiteX2" fmla="*/ 4275388 w 4281112"/>
              <a:gd name="connsiteY2" fmla="*/ 2253913 h 2253913"/>
              <a:gd name="connsiteX3" fmla="*/ 5724 w 4281112"/>
              <a:gd name="connsiteY3" fmla="*/ 2253913 h 2253913"/>
              <a:gd name="connsiteX4" fmla="*/ 0 w 4281112"/>
              <a:gd name="connsiteY4" fmla="*/ 2140556 h 2253913"/>
              <a:gd name="connsiteX5" fmla="*/ 2140556 w 4281112"/>
              <a:gd name="connsiteY5" fmla="*/ 0 h 2253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81112" h="2253913">
                <a:moveTo>
                  <a:pt x="2140556" y="0"/>
                </a:moveTo>
                <a:cubicBezTo>
                  <a:pt x="3322752" y="0"/>
                  <a:pt x="4281112" y="958360"/>
                  <a:pt x="4281112" y="2140556"/>
                </a:cubicBezTo>
                <a:lnTo>
                  <a:pt x="4275388" y="2253913"/>
                </a:lnTo>
                <a:lnTo>
                  <a:pt x="5724" y="2253913"/>
                </a:lnTo>
                <a:lnTo>
                  <a:pt x="0" y="2140556"/>
                </a:lnTo>
                <a:cubicBezTo>
                  <a:pt x="0" y="958360"/>
                  <a:pt x="958360" y="0"/>
                  <a:pt x="2140556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5" name="Freeform: Shape 154">
            <a:extLst>
              <a:ext uri="{FF2B5EF4-FFF2-40B4-BE49-F238E27FC236}">
                <a16:creationId xmlns:a16="http://schemas.microsoft.com/office/drawing/2014/main" id="{5B00B48C-8AA7-4128-AD60-76349F0CEC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6020" y="2715337"/>
            <a:ext cx="2743200" cy="2743200"/>
          </a:xfrm>
          <a:custGeom>
            <a:avLst/>
            <a:gdLst>
              <a:gd name="connsiteX0" fmla="*/ 1371600 w 2743200"/>
              <a:gd name="connsiteY0" fmla="*/ 0 h 2743200"/>
              <a:gd name="connsiteX1" fmla="*/ 2743200 w 2743200"/>
              <a:gd name="connsiteY1" fmla="*/ 1371600 h 2743200"/>
              <a:gd name="connsiteX2" fmla="*/ 1371600 w 2743200"/>
              <a:gd name="connsiteY2" fmla="*/ 2743200 h 2743200"/>
              <a:gd name="connsiteX3" fmla="*/ 0 w 2743200"/>
              <a:gd name="connsiteY3" fmla="*/ 1371600 h 2743200"/>
              <a:gd name="connsiteX4" fmla="*/ 1371600 w 2743200"/>
              <a:gd name="connsiteY4" fmla="*/ 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3200" h="2743200">
                <a:moveTo>
                  <a:pt x="1371600" y="0"/>
                </a:moveTo>
                <a:cubicBezTo>
                  <a:pt x="2129114" y="0"/>
                  <a:pt x="2743200" y="614087"/>
                  <a:pt x="2743200" y="1371600"/>
                </a:cubicBezTo>
                <a:cubicBezTo>
                  <a:pt x="2743200" y="2129114"/>
                  <a:pt x="2129114" y="2743200"/>
                  <a:pt x="1371600" y="2743200"/>
                </a:cubicBezTo>
                <a:cubicBezTo>
                  <a:pt x="614087" y="2743200"/>
                  <a:pt x="0" y="2129114"/>
                  <a:pt x="0" y="1371600"/>
                </a:cubicBezTo>
                <a:cubicBezTo>
                  <a:pt x="0" y="614087"/>
                  <a:pt x="614087" y="0"/>
                  <a:pt x="137160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08108C16-F4C0-44AA-999D-17BD39219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1428" y="2550745"/>
            <a:ext cx="3072384" cy="30723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34" name="Picture 10" descr="Image result for picture of vendor show">
            <a:extLst>
              <a:ext uri="{FF2B5EF4-FFF2-40B4-BE49-F238E27FC236}">
                <a16:creationId xmlns:a16="http://schemas.microsoft.com/office/drawing/2014/main" id="{4CC7E8F3-92C3-493E-9D85-CFA1D58B66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8456" y="3261826"/>
            <a:ext cx="1650222" cy="165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4A47125-FF91-4F67-99B0-E8A48EBC97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02064" y="5356746"/>
            <a:ext cx="2088491" cy="1300086"/>
          </a:xfrm>
          <a:prstGeom prst="rect">
            <a:avLst/>
          </a:prstGeom>
        </p:spPr>
      </p:pic>
      <p:sp>
        <p:nvSpPr>
          <p:cNvPr id="159" name="Freeform: Shape 158">
            <a:extLst>
              <a:ext uri="{FF2B5EF4-FFF2-40B4-BE49-F238E27FC236}">
                <a16:creationId xmlns:a16="http://schemas.microsoft.com/office/drawing/2014/main" id="{0760511E-86BF-4340-9949-CECB774FAC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09416" y="4131546"/>
            <a:ext cx="3178912" cy="2726454"/>
          </a:xfrm>
          <a:custGeom>
            <a:avLst/>
            <a:gdLst>
              <a:gd name="connsiteX0" fmla="*/ 1837818 w 3178912"/>
              <a:gd name="connsiteY0" fmla="*/ 0 h 2726454"/>
              <a:gd name="connsiteX1" fmla="*/ 3137352 w 3178912"/>
              <a:gd name="connsiteY1" fmla="*/ 538285 h 2726454"/>
              <a:gd name="connsiteX2" fmla="*/ 3178912 w 3178912"/>
              <a:gd name="connsiteY2" fmla="*/ 584013 h 2726454"/>
              <a:gd name="connsiteX3" fmla="*/ 3178912 w 3178912"/>
              <a:gd name="connsiteY3" fmla="*/ 2726454 h 2726454"/>
              <a:gd name="connsiteX4" fmla="*/ 229483 w 3178912"/>
              <a:gd name="connsiteY4" fmla="*/ 2726454 h 2726454"/>
              <a:gd name="connsiteX5" fmla="*/ 221815 w 3178912"/>
              <a:gd name="connsiteY5" fmla="*/ 2713832 h 2726454"/>
              <a:gd name="connsiteX6" fmla="*/ 0 w 3178912"/>
              <a:gd name="connsiteY6" fmla="*/ 1837818 h 2726454"/>
              <a:gd name="connsiteX7" fmla="*/ 1837818 w 3178912"/>
              <a:gd name="connsiteY7" fmla="*/ 0 h 2726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78912" h="2726454">
                <a:moveTo>
                  <a:pt x="1837818" y="0"/>
                </a:moveTo>
                <a:cubicBezTo>
                  <a:pt x="2345318" y="0"/>
                  <a:pt x="2804772" y="205705"/>
                  <a:pt x="3137352" y="538285"/>
                </a:cubicBezTo>
                <a:lnTo>
                  <a:pt x="3178912" y="584013"/>
                </a:lnTo>
                <a:lnTo>
                  <a:pt x="3178912" y="2726454"/>
                </a:lnTo>
                <a:lnTo>
                  <a:pt x="229483" y="2726454"/>
                </a:lnTo>
                <a:lnTo>
                  <a:pt x="221815" y="2713832"/>
                </a:lnTo>
                <a:cubicBezTo>
                  <a:pt x="80353" y="2453425"/>
                  <a:pt x="0" y="2155005"/>
                  <a:pt x="0" y="1837818"/>
                </a:cubicBezTo>
                <a:cubicBezTo>
                  <a:pt x="0" y="822819"/>
                  <a:pt x="822819" y="0"/>
                  <a:pt x="183781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1" name="Freeform: Shape 160">
            <a:extLst>
              <a:ext uri="{FF2B5EF4-FFF2-40B4-BE49-F238E27FC236}">
                <a16:creationId xmlns:a16="http://schemas.microsoft.com/office/drawing/2014/main" id="{C8F10CB3-3B5E-4C7A-98CF-B87454DDFA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48370" y="3966828"/>
            <a:ext cx="3339958" cy="2891173"/>
          </a:xfrm>
          <a:custGeom>
            <a:avLst/>
            <a:gdLst>
              <a:gd name="connsiteX0" fmla="*/ 2002536 w 3339958"/>
              <a:gd name="connsiteY0" fmla="*/ 0 h 2891173"/>
              <a:gd name="connsiteX1" fmla="*/ 3276335 w 3339958"/>
              <a:gd name="connsiteY1" fmla="*/ 457282 h 2891173"/>
              <a:gd name="connsiteX2" fmla="*/ 3339958 w 3339958"/>
              <a:gd name="connsiteY2" fmla="*/ 515107 h 2891173"/>
              <a:gd name="connsiteX3" fmla="*/ 3339958 w 3339958"/>
              <a:gd name="connsiteY3" fmla="*/ 2891173 h 2891173"/>
              <a:gd name="connsiteX4" fmla="*/ 209954 w 3339958"/>
              <a:gd name="connsiteY4" fmla="*/ 2891173 h 2891173"/>
              <a:gd name="connsiteX5" fmla="*/ 157369 w 3339958"/>
              <a:gd name="connsiteY5" fmla="*/ 2782014 h 2891173"/>
              <a:gd name="connsiteX6" fmla="*/ 0 w 3339958"/>
              <a:gd name="connsiteY6" fmla="*/ 2002536 h 2891173"/>
              <a:gd name="connsiteX7" fmla="*/ 2002536 w 3339958"/>
              <a:gd name="connsiteY7" fmla="*/ 0 h 2891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39958" h="2891173">
                <a:moveTo>
                  <a:pt x="2002536" y="0"/>
                </a:moveTo>
                <a:cubicBezTo>
                  <a:pt x="2486398" y="0"/>
                  <a:pt x="2930179" y="171609"/>
                  <a:pt x="3276335" y="457282"/>
                </a:cubicBezTo>
                <a:lnTo>
                  <a:pt x="3339958" y="515107"/>
                </a:lnTo>
                <a:lnTo>
                  <a:pt x="3339958" y="2891173"/>
                </a:lnTo>
                <a:lnTo>
                  <a:pt x="209954" y="2891173"/>
                </a:lnTo>
                <a:lnTo>
                  <a:pt x="157369" y="2782014"/>
                </a:lnTo>
                <a:cubicBezTo>
                  <a:pt x="56036" y="2542434"/>
                  <a:pt x="0" y="2279029"/>
                  <a:pt x="0" y="2002536"/>
                </a:cubicBezTo>
                <a:cubicBezTo>
                  <a:pt x="0" y="896566"/>
                  <a:pt x="896566" y="0"/>
                  <a:pt x="2002536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137A4E9-429D-4E12-BF07-C720DED818F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71966" y="4773845"/>
            <a:ext cx="1746444" cy="174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372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2133C-692E-432E-A7AA-85777BC0F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6700"/>
            <a:ext cx="10515600" cy="2609850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F8A15"/>
                </a:solidFill>
                <a:latin typeface="Algerian" panose="04020705040A02060702" pitchFamily="82" charset="0"/>
              </a:rPr>
              <a:t>Annual Inventory Verifications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5C85F-6BCD-4380-8CFA-0ED8CBA41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effectLst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b="1" dirty="0">
                <a:solidFill>
                  <a:srgbClr val="FF8A15"/>
                </a:solidFill>
              </a:rPr>
              <a:t>Reminder that all Inventory Verification Reports are due on Friday, April 12</a:t>
            </a:r>
            <a:r>
              <a:rPr lang="en-US" sz="2000" b="1" baseline="30000" dirty="0">
                <a:solidFill>
                  <a:srgbClr val="FF8A15"/>
                </a:solidFill>
              </a:rPr>
              <a:t>th</a:t>
            </a:r>
            <a:r>
              <a:rPr lang="en-US" sz="2000" b="1" dirty="0">
                <a:solidFill>
                  <a:srgbClr val="FF8A15"/>
                </a:solidFill>
              </a:rPr>
              <a:t>, 2019. </a:t>
            </a:r>
          </a:p>
          <a:p>
            <a:pPr marL="457200" lvl="1" indent="0">
              <a:buNone/>
            </a:pPr>
            <a:endParaRPr lang="en-US" sz="2000" b="1" dirty="0">
              <a:solidFill>
                <a:srgbClr val="FF8A15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b="1" dirty="0">
                <a:solidFill>
                  <a:srgbClr val="FF8A15"/>
                </a:solidFill>
              </a:rPr>
              <a:t>Please do not wait until April 12</a:t>
            </a:r>
            <a:r>
              <a:rPr lang="en-US" sz="2000" b="1" baseline="30000" dirty="0">
                <a:solidFill>
                  <a:srgbClr val="FF8A15"/>
                </a:solidFill>
              </a:rPr>
              <a:t>th</a:t>
            </a:r>
            <a:r>
              <a:rPr lang="en-US" sz="2000" b="1" dirty="0">
                <a:solidFill>
                  <a:srgbClr val="FF8A15"/>
                </a:solidFill>
              </a:rPr>
              <a:t> to complete your verifications. We are encouraging you to complete your inventory verification process early as this will provide time for the resolution of any issues that may arise. </a:t>
            </a:r>
          </a:p>
          <a:p>
            <a:pPr marL="457200" lvl="1" indent="0">
              <a:buNone/>
            </a:pPr>
            <a:endParaRPr lang="en-US" sz="2000" b="1" dirty="0">
              <a:solidFill>
                <a:srgbClr val="FF8A15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b="1" dirty="0">
                <a:solidFill>
                  <a:srgbClr val="FF8A15"/>
                </a:solidFill>
              </a:rPr>
              <a:t>If there are any questions, please contact Linda Brown at ext. 8-4880.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546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4730E-0110-4160-963F-AFAE7CBDB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825"/>
            <a:ext cx="10515600" cy="1609725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F8A15"/>
                </a:solidFill>
                <a:latin typeface="Algerian" panose="04020705040A02060702" pitchFamily="82" charset="0"/>
              </a:rPr>
              <a:t>Concur Travel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D95A9-98DF-468B-B67E-D34DA96B7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Courier New" panose="02070309020205020404" pitchFamily="49" charset="0"/>
              <a:buChar char="o"/>
            </a:pPr>
            <a:r>
              <a:rPr lang="en-US" sz="2200" b="1" dirty="0">
                <a:solidFill>
                  <a:srgbClr val="FF8A15"/>
                </a:solidFill>
              </a:rPr>
              <a:t>The New Travel System SAP Concur</a:t>
            </a:r>
          </a:p>
          <a:p>
            <a:pPr lvl="2"/>
            <a:r>
              <a:rPr lang="en-US" dirty="0">
                <a:solidFill>
                  <a:srgbClr val="FF8A15"/>
                </a:solidFill>
              </a:rPr>
              <a:t>Concur will give UT faculty and staff the ability to request, book, and expense travel all in one place. </a:t>
            </a:r>
          </a:p>
          <a:p>
            <a:pPr lvl="2"/>
            <a:r>
              <a:rPr lang="en-US" dirty="0">
                <a:solidFill>
                  <a:srgbClr val="FF8A15"/>
                </a:solidFill>
              </a:rPr>
              <a:t>Individuals will be able to access the Concur online or by using a mobile application.  </a:t>
            </a:r>
          </a:p>
          <a:p>
            <a:pPr marL="914400" lvl="2" indent="0">
              <a:buNone/>
            </a:pPr>
            <a:endParaRPr lang="en-US" dirty="0">
              <a:solidFill>
                <a:srgbClr val="FF8A15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b="1" dirty="0">
                <a:solidFill>
                  <a:srgbClr val="FF8A15"/>
                </a:solidFill>
              </a:rPr>
              <a:t>Implementation Progress</a:t>
            </a:r>
          </a:p>
          <a:p>
            <a:pPr lvl="2"/>
            <a:r>
              <a:rPr lang="en-US" dirty="0">
                <a:solidFill>
                  <a:srgbClr val="FF8A15"/>
                </a:solidFill>
              </a:rPr>
              <a:t>The design of the Request Module is being finalized.</a:t>
            </a:r>
          </a:p>
          <a:p>
            <a:pPr lvl="2"/>
            <a:r>
              <a:rPr lang="en-US" dirty="0">
                <a:solidFill>
                  <a:srgbClr val="FF8A15"/>
                </a:solidFill>
              </a:rPr>
              <a:t>The Concur Implementation Team visited the HSC campus on February 19</a:t>
            </a:r>
            <a:r>
              <a:rPr lang="en-US" baseline="30000" dirty="0">
                <a:solidFill>
                  <a:srgbClr val="FF8A15"/>
                </a:solidFill>
              </a:rPr>
              <a:t>th</a:t>
            </a:r>
            <a:r>
              <a:rPr lang="en-US" dirty="0">
                <a:solidFill>
                  <a:srgbClr val="FF8A15"/>
                </a:solidFill>
              </a:rPr>
              <a:t> and conducted a workshop on the Expense Module. The campus Travel Advisory Group (TAG) is currently testing the Expense Module and will provide feedback and recommendations to the Implementation Team.</a:t>
            </a:r>
          </a:p>
          <a:p>
            <a:pPr lvl="2"/>
            <a:r>
              <a:rPr lang="en-US" dirty="0">
                <a:solidFill>
                  <a:srgbClr val="FF8A15"/>
                </a:solidFill>
              </a:rPr>
              <a:t>The “Go Live” and phased rollout is expected to occur this Fall (2019).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141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CFD46-EFE7-48BD-8280-E55F03531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FF8A15"/>
                </a:solidFill>
                <a:latin typeface="Algerian" panose="04020705040A02060702" pitchFamily="82" charset="0"/>
              </a:rPr>
              <a:t>Surplus Update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83EBA-2CAA-42C2-9F50-7895C05D1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Font typeface="Courier New" panose="02070309020205020404" pitchFamily="49" charset="0"/>
              <a:buChar char="o"/>
            </a:pPr>
            <a:r>
              <a:rPr lang="en-US" sz="2000" b="1" dirty="0">
                <a:solidFill>
                  <a:srgbClr val="FF8A15"/>
                </a:solidFill>
              </a:rPr>
              <a:t>Surplus will soon have a new online application called, “The Exchange.” </a:t>
            </a:r>
          </a:p>
          <a:p>
            <a:pPr marL="457200" lvl="1" indent="0">
              <a:buNone/>
            </a:pPr>
            <a:endParaRPr lang="en-US" sz="2000" b="1" dirty="0">
              <a:solidFill>
                <a:srgbClr val="FF8A15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b="1" dirty="0">
                <a:solidFill>
                  <a:srgbClr val="FF8A15"/>
                </a:solidFill>
              </a:rPr>
              <a:t>The Exchange will allow UTHSC Departments, Faculty and Staff with surplus property the ability to post UT assets for re-purposing to other areas/departments on campus.</a:t>
            </a:r>
          </a:p>
          <a:p>
            <a:pPr marL="457200" lvl="1" indent="0">
              <a:buNone/>
            </a:pPr>
            <a:endParaRPr lang="en-US" sz="2000" b="1" dirty="0">
              <a:solidFill>
                <a:srgbClr val="FF8A15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b="1" dirty="0">
                <a:solidFill>
                  <a:srgbClr val="FF8A15"/>
                </a:solidFill>
              </a:rPr>
              <a:t>Departments in need of equipment will be able to search “The Exchange” for surplus equipment available on campus. </a:t>
            </a:r>
          </a:p>
          <a:p>
            <a:pPr marL="457200" lvl="1" indent="0">
              <a:buNone/>
            </a:pPr>
            <a:endParaRPr lang="en-US" sz="2000" b="1" dirty="0">
              <a:solidFill>
                <a:srgbClr val="FF8A15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b="1" dirty="0">
                <a:solidFill>
                  <a:srgbClr val="FF8A15"/>
                </a:solidFill>
              </a:rPr>
              <a:t>Surplus equipment can be directly transferred to other departments at no cost and/or by sale. </a:t>
            </a:r>
          </a:p>
          <a:p>
            <a:pPr marL="457200" lvl="1" indent="0">
              <a:buNone/>
            </a:pPr>
            <a:endParaRPr lang="en-US" sz="2000" b="1" dirty="0">
              <a:solidFill>
                <a:srgbClr val="FF8A15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b="1" dirty="0">
                <a:solidFill>
                  <a:srgbClr val="FF8A15"/>
                </a:solidFill>
              </a:rPr>
              <a:t>There will be Training Material as well as Frequently Asked Questions available on the Surplus Web Page. </a:t>
            </a:r>
          </a:p>
          <a:p>
            <a:pPr marL="457200" lvl="1" indent="0">
              <a:buNone/>
            </a:pPr>
            <a:endParaRPr lang="en-US" sz="2000" b="1" dirty="0">
              <a:solidFill>
                <a:srgbClr val="FF8A15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b="1" dirty="0">
                <a:solidFill>
                  <a:srgbClr val="FF8A15"/>
                </a:solidFill>
              </a:rPr>
              <a:t>If there are any questions, please contact Jim Randolph at ext. 8-2955.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509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94F84-B781-4BC6-99EA-9C5E2CE08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FF8A15"/>
                </a:solidFill>
                <a:latin typeface="Algerian" panose="04020705040A02060702" pitchFamily="82" charset="0"/>
              </a:rPr>
              <a:t>VENDOR SHOW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AFE7A-982B-45A2-B9D9-2F713E3A1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>
              <a:buFont typeface="Courier New" panose="02070309020205020404" pitchFamily="49" charset="0"/>
              <a:buChar char="o"/>
            </a:pPr>
            <a:r>
              <a:rPr lang="en-US" sz="2000" b="1" dirty="0">
                <a:solidFill>
                  <a:srgbClr val="FF8A15"/>
                </a:solidFill>
              </a:rPr>
              <a:t>Friendly Reminder of recent post in The Bottom Line.</a:t>
            </a:r>
          </a:p>
          <a:p>
            <a:pPr lvl="1"/>
            <a:r>
              <a:rPr lang="en-US" sz="2000" dirty="0">
                <a:solidFill>
                  <a:srgbClr val="FF8A15"/>
                </a:solidFill>
              </a:rPr>
              <a:t>The Office of the Vice Chancellor of Finance must preapprove any vendor shows.</a:t>
            </a:r>
          </a:p>
          <a:p>
            <a:pPr lvl="1"/>
            <a:r>
              <a:rPr lang="en-US" sz="2000" dirty="0">
                <a:solidFill>
                  <a:srgbClr val="FF8A15"/>
                </a:solidFill>
              </a:rPr>
              <a:t>Contact Procurement Services to initiate the approval process. </a:t>
            </a:r>
          </a:p>
          <a:p>
            <a:pPr lvl="1"/>
            <a:endParaRPr lang="en-US" sz="2000" dirty="0">
              <a:solidFill>
                <a:srgbClr val="FF8A15"/>
              </a:solidFill>
            </a:endParaRPr>
          </a:p>
          <a:p>
            <a:pPr lvl="1"/>
            <a:endParaRPr lang="en-US" sz="2000" dirty="0">
              <a:solidFill>
                <a:srgbClr val="FF8A15"/>
              </a:solidFill>
            </a:endParaRP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142A766-C22B-473F-A057-9DF6A07D2D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083" y="2895600"/>
            <a:ext cx="8079632" cy="3743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852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8AF3E-F045-4B7A-802B-1A8E2FC0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FF8A15"/>
                </a:solidFill>
                <a:latin typeface="Algerian" panose="04020705040A02060702" pitchFamily="82" charset="0"/>
              </a:rPr>
              <a:t>Document Digitization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5E5CD-C3D4-4919-A187-65E6283F7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b="1" dirty="0">
                <a:solidFill>
                  <a:srgbClr val="FF8A15"/>
                </a:solidFill>
              </a:rPr>
              <a:t>UTHSC has issued a Framework PO, #5500007856, to Ricoh USA Inc. for document digitization services. Departments can use the PO to have files digitized. Please contact Chris Downey at one of the following sources:</a:t>
            </a:r>
          </a:p>
          <a:p>
            <a:pPr marL="1371600" lvl="3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FF8A15"/>
                </a:solidFill>
              </a:rPr>
              <a:t>	Mobile Phone 1-203-770-7036</a:t>
            </a:r>
          </a:p>
          <a:p>
            <a:pPr marL="1371600" lvl="3" indent="0">
              <a:buNone/>
            </a:pPr>
            <a:r>
              <a:rPr lang="en-US" b="1" dirty="0">
                <a:solidFill>
                  <a:srgbClr val="FF8A15"/>
                </a:solidFill>
              </a:rPr>
              <a:t>	Office Phone: 1-704-302-1172</a:t>
            </a:r>
          </a:p>
          <a:p>
            <a:pPr marL="1371600" lvl="3" indent="0">
              <a:buNone/>
            </a:pPr>
            <a:r>
              <a:rPr lang="en-US" b="1" dirty="0">
                <a:solidFill>
                  <a:srgbClr val="FF8A15"/>
                </a:solidFill>
              </a:rPr>
              <a:t>	E-mail: </a:t>
            </a:r>
            <a:r>
              <a:rPr lang="en-US" b="1" u="sng" dirty="0">
                <a:solidFill>
                  <a:srgbClr val="FF8A1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christopher.downey@ricoh-usa.com</a:t>
            </a:r>
            <a:r>
              <a:rPr lang="en-US" b="1" dirty="0">
                <a:solidFill>
                  <a:srgbClr val="FF8A15"/>
                </a:solidFill>
              </a:rPr>
              <a:t> </a:t>
            </a:r>
          </a:p>
          <a:p>
            <a:pPr marL="1371600" lvl="3" indent="0">
              <a:buNone/>
            </a:pPr>
            <a:endParaRPr lang="en-US" b="1" dirty="0">
              <a:solidFill>
                <a:srgbClr val="FF8A15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b="1" dirty="0">
                <a:solidFill>
                  <a:srgbClr val="FF8A15"/>
                </a:solidFill>
              </a:rPr>
              <a:t>Once the Department receives a SOW, email the SOW to Procurement Services at </a:t>
            </a:r>
            <a:r>
              <a:rPr lang="en-US" sz="1800" b="1" u="sng" dirty="0">
                <a:solidFill>
                  <a:srgbClr val="FF8A1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purchasing@uthsc.edu</a:t>
            </a:r>
            <a:r>
              <a:rPr lang="en-US" sz="1800" b="1" dirty="0">
                <a:solidFill>
                  <a:srgbClr val="FF8A15"/>
                </a:solidFill>
              </a:rPr>
              <a:t> . Purchasing will review and provide final approval to Ricoh.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800" b="1" dirty="0">
              <a:solidFill>
                <a:srgbClr val="FF8A15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b="1" dirty="0">
                <a:solidFill>
                  <a:srgbClr val="FF8A15"/>
                </a:solidFill>
              </a:rPr>
              <a:t>When the department receives an invoice, please pay the invoice against Framework PO# 5500007856. Do not pay invoices with No PO.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800" b="1" dirty="0">
              <a:solidFill>
                <a:srgbClr val="FF8A15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b="1" dirty="0">
                <a:solidFill>
                  <a:srgbClr val="FF8A15"/>
                </a:solidFill>
              </a:rPr>
              <a:t>Procurement Services is in negotiations with Canon for documentation digitization services as well. Procurement Services will provide an update when the Canon PO becomes available.</a:t>
            </a:r>
          </a:p>
        </p:txBody>
      </p:sp>
    </p:spTree>
    <p:extLst>
      <p:ext uri="{BB962C8B-B14F-4D97-AF65-F5344CB8AC3E}">
        <p14:creationId xmlns:p14="http://schemas.microsoft.com/office/powerpoint/2010/main" val="734294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326</Words>
  <Application>Microsoft Macintosh PowerPoint</Application>
  <PresentationFormat>Widescreen</PresentationFormat>
  <Paragraphs>55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Algerian</vt:lpstr>
      <vt:lpstr>Arial</vt:lpstr>
      <vt:lpstr>Calibri</vt:lpstr>
      <vt:lpstr>Calibri Light</vt:lpstr>
      <vt:lpstr>Courier New</vt:lpstr>
      <vt:lpstr>Wingdings</vt:lpstr>
      <vt:lpstr>Office Theme</vt:lpstr>
      <vt:lpstr>   PROCUREMENT SERVICES        </vt:lpstr>
      <vt:lpstr>Annual Inventory Verifications </vt:lpstr>
      <vt:lpstr>Concur Travel Update</vt:lpstr>
      <vt:lpstr>Surplus Update</vt:lpstr>
      <vt:lpstr>VENDOR SHOW</vt:lpstr>
      <vt:lpstr>Document Digitization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PROCUREMENT SERVICES    </dc:title>
  <dc:creator>Newman, Michelle</dc:creator>
  <cp:lastModifiedBy>Jackie Cotton</cp:lastModifiedBy>
  <cp:revision>9</cp:revision>
  <cp:lastPrinted>2019-03-11T20:28:11Z</cp:lastPrinted>
  <dcterms:created xsi:type="dcterms:W3CDTF">2019-03-11T18:37:32Z</dcterms:created>
  <dcterms:modified xsi:type="dcterms:W3CDTF">2019-03-11T20:29:49Z</dcterms:modified>
</cp:coreProperties>
</file>