
<file path=[Content_Types].xml><?xml version="1.0" encoding="utf-8"?>
<Types xmlns="http://schemas.openxmlformats.org/package/2006/content-types">
  <Default Extension="tm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</p:sldMasterIdLst>
  <p:notesMasterIdLst>
    <p:notesMasterId r:id="rId10"/>
  </p:notesMasterIdLst>
  <p:handoutMasterIdLst>
    <p:handoutMasterId r:id="rId11"/>
  </p:handoutMasterIdLst>
  <p:sldIdLst>
    <p:sldId id="400" r:id="rId3"/>
    <p:sldId id="404" r:id="rId4"/>
    <p:sldId id="414" r:id="rId5"/>
    <p:sldId id="415" r:id="rId6"/>
    <p:sldId id="416" r:id="rId7"/>
    <p:sldId id="417" r:id="rId8"/>
    <p:sldId id="412" r:id="rId9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lison, Melanie Lynn" initials="BML" lastIdx="1" clrIdx="0">
    <p:extLst>
      <p:ext uri="{19B8F6BF-5375-455C-9EA6-DF929625EA0E}">
        <p15:presenceInfo xmlns:p15="http://schemas.microsoft.com/office/powerpoint/2012/main" userId="Burlison, Melanie Ly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331"/>
    <a:srgbClr val="0A614E"/>
    <a:srgbClr val="D6D6D6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/>
    <p:restoredTop sz="94652"/>
  </p:normalViewPr>
  <p:slideViewPr>
    <p:cSldViewPr snapToGrid="0">
      <p:cViewPr>
        <p:scale>
          <a:sx n="100" d="100"/>
          <a:sy n="100" d="100"/>
        </p:scale>
        <p:origin x="-332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6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31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17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7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66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89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0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24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9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47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09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11/12/2020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mailto:institutional.compliance@uthsc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asuttle2@uthsc.edu" TargetMode="External"/><Relationship Id="rId5" Type="http://schemas.openxmlformats.org/officeDocument/2006/relationships/hyperlink" Target="mailto:jberry21@uthsc.edu" TargetMode="External"/><Relationship Id="rId4" Type="http://schemas.openxmlformats.org/officeDocument/2006/relationships/hyperlink" Target="mailto:mburlison@uthsc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ACA9CA9-E941-DC48-9D0B-55C1E14A8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714655-B2C7-F348-A034-03AC99DF9DF7}"/>
              </a:ext>
            </a:extLst>
          </p:cNvPr>
          <p:cNvSpPr txBox="1"/>
          <p:nvPr/>
        </p:nvSpPr>
        <p:spPr>
          <a:xfrm>
            <a:off x="1493520" y="4114102"/>
            <a:ext cx="9204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INSTITUTIONAL COMPLIANCE UPDATES</a:t>
            </a:r>
            <a:endParaRPr lang="en-US" sz="4800" b="1" dirty="0">
              <a:solidFill>
                <a:srgbClr val="F59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Wide Business Managers Meeting - November 19, 2020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3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AFBCD3-4E73-FB4F-9983-432B38BDDD55}"/>
              </a:ext>
            </a:extLst>
          </p:cNvPr>
          <p:cNvSpPr txBox="1"/>
          <p:nvPr/>
        </p:nvSpPr>
        <p:spPr>
          <a:xfrm>
            <a:off x="77577" y="1334403"/>
            <a:ext cx="110389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OUTSIDE INTERESTS DISCLOSURE (OID) FORM</a:t>
            </a:r>
            <a:endParaRPr lang="en-US" sz="3200" b="1" dirty="0">
              <a:solidFill>
                <a:srgbClr val="F5933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 smtClean="0"/>
              <a:t>The </a:t>
            </a:r>
            <a:r>
              <a:rPr lang="en-US" sz="2800" dirty="0"/>
              <a:t>new </a:t>
            </a:r>
            <a:r>
              <a:rPr lang="en-US" sz="2800" dirty="0" smtClean="0"/>
              <a:t>FY 2021 form</a:t>
            </a:r>
            <a:r>
              <a:rPr lang="en-US" sz="2800" dirty="0"/>
              <a:t>, designed by the Office of General Counsel, collects more detailed information from employees disclosing potential conflicts of interest to help approvers/reviewers better evaluate compliance with UT’s Conflict of Interests Policy (FI0125) as well as federal rules and regulations</a:t>
            </a:r>
            <a:r>
              <a:rPr lang="en-US" sz="2800" dirty="0" smtClean="0"/>
              <a:t>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800" dirty="0"/>
              <a:t>For the vast majority of employees with nothing to disclose, the form and process have been streamlined to as few clicks as possible. 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8926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rint Screen.oxps - XPS View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46" y="891710"/>
            <a:ext cx="11194854" cy="6388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9091" y="1562100"/>
            <a:ext cx="212955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UT Homepage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uthsc.edu</a:t>
            </a:r>
          </a:p>
          <a:p>
            <a:endParaRPr lang="en-US" dirty="0" smtClean="0"/>
          </a:p>
          <a:p>
            <a:r>
              <a:rPr lang="en-US" dirty="0" smtClean="0"/>
              <a:t>Click on Resources</a:t>
            </a:r>
          </a:p>
          <a:p>
            <a:endParaRPr lang="en-US" dirty="0" smtClean="0"/>
          </a:p>
          <a:p>
            <a:r>
              <a:rPr lang="en-US" dirty="0" smtClean="0"/>
              <a:t>Click on MyUT</a:t>
            </a:r>
            <a:r>
              <a:rPr lang="en-US" dirty="0"/>
              <a:t> </a:t>
            </a:r>
            <a:r>
              <a:rPr lang="en-US" dirty="0" smtClean="0"/>
              <a:t>&amp; log in</a:t>
            </a:r>
          </a:p>
          <a:p>
            <a:endParaRPr lang="en-US" dirty="0" smtClean="0"/>
          </a:p>
          <a:p>
            <a:r>
              <a:rPr lang="en-US" dirty="0" smtClean="0"/>
              <a:t>Click on Employee Self-Service </a:t>
            </a:r>
          </a:p>
          <a:p>
            <a:endParaRPr lang="en-US" dirty="0"/>
          </a:p>
          <a:p>
            <a:r>
              <a:rPr lang="en-US" dirty="0" smtClean="0"/>
              <a:t>Link located under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4557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Print Screen OID form.oxps - XPS View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61" y="0"/>
            <a:ext cx="11165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Print Screen OID previous form.oxps - XPS View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30" y="1254754"/>
            <a:ext cx="10287529" cy="681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815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AAFBCD3-4E73-FB4F-9983-432B38BDDD55}"/>
              </a:ext>
            </a:extLst>
          </p:cNvPr>
          <p:cNvSpPr txBox="1"/>
          <p:nvPr/>
        </p:nvSpPr>
        <p:spPr>
          <a:xfrm>
            <a:off x="69850" y="908785"/>
            <a:ext cx="11038901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>
                <a:solidFill>
                  <a:srgbClr val="F5933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POSITION REPORTING RELATIONSHIPS</a:t>
            </a: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 VERY IMPORTANT THAT THIS INFORMATION BE ACCURATE</a:t>
            </a:r>
            <a:r>
              <a:rPr lang="en-US" sz="2400" dirty="0"/>
              <a:t>!</a:t>
            </a:r>
            <a:r>
              <a:rPr lang="en-US" sz="2400" dirty="0" smtClean="0"/>
              <a:t>  All directors, business managers, and department heads should review each position in their respective departments </a:t>
            </a:r>
            <a:r>
              <a:rPr lang="en-US" sz="2400" dirty="0"/>
              <a:t>and </a:t>
            </a:r>
            <a:r>
              <a:rPr lang="en-US" sz="2400" dirty="0" smtClean="0"/>
              <a:t>make corrections to positions.</a:t>
            </a:r>
            <a:endParaRPr lang="en-US" sz="2400" dirty="0"/>
          </a:p>
          <a:p>
            <a:pPr lvl="0" algn="ctr"/>
            <a:r>
              <a:rPr lang="en-US" sz="2000" b="1" dirty="0" smtClean="0">
                <a:latin typeface="+mj-lt"/>
                <a:cs typeface="Arial" panose="020B0604020202020204" pitchFamily="34" charset="0"/>
              </a:rPr>
              <a:t>IRIS Transaction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		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ZHR_POS_REP_ORG</a:t>
            </a:r>
          </a:p>
          <a:p>
            <a:pPr lvl="0" algn="ctr"/>
            <a:endParaRPr lang="en-US" sz="2000" dirty="0">
              <a:latin typeface="+mj-lt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Confirm with each department head (including faculty) and the supervisor listed that the supervisor is indeed the supervisor for that employee(s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). </a:t>
            </a:r>
          </a:p>
          <a:p>
            <a:pPr lvl="0"/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If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there is a discrepancy, please correct through the “change position” process in IRIS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lvl="0"/>
            <a:endParaRPr lang="en-US" sz="2000" dirty="0" smtClean="0">
              <a:latin typeface="+mj-lt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+mj-lt"/>
                <a:cs typeface="Arial" panose="020B0604020202020204" pitchFamily="34" charset="0"/>
              </a:rPr>
              <a:t>Make </a:t>
            </a:r>
            <a:r>
              <a:rPr lang="en-US" sz="2000" dirty="0">
                <a:latin typeface="+mj-lt"/>
                <a:cs typeface="Arial" panose="020B0604020202020204" pitchFamily="34" charset="0"/>
              </a:rPr>
              <a:t>sure the supervisor is included for a new position, is corrected in IRIS when a change is made or a supervisor leaves that department.  This should be an ongoing process</a:t>
            </a:r>
            <a:r>
              <a:rPr lang="en-US" sz="2000" dirty="0" smtClean="0">
                <a:latin typeface="+mj-lt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en-US" sz="2000" dirty="0"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DO THIS REVIEW ASAP BEFORE THE NEW OID FORM IS LAUNCHED CAMPUS-WIDE!</a:t>
            </a:r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en-US" sz="2000" dirty="0">
              <a:latin typeface="+mj-lt"/>
              <a:cs typeface="Arial" panose="020B0604020202020204" pitchFamily="34" charset="0"/>
            </a:endParaRPr>
          </a:p>
          <a:p>
            <a:r>
              <a:rPr lang="en-US" sz="2000" dirty="0">
                <a:latin typeface="+mj-lt"/>
              </a:rPr>
              <a:t> </a:t>
            </a:r>
          </a:p>
          <a:p>
            <a:pPr>
              <a:spcAft>
                <a:spcPts val="1200"/>
              </a:spcAft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285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0"/>
            <a:ext cx="12192000" cy="8267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3CD8A7-2EC4-364E-87F4-F77AC8F80D73}"/>
              </a:ext>
            </a:extLst>
          </p:cNvPr>
          <p:cNvSpPr txBox="1"/>
          <p:nvPr/>
        </p:nvSpPr>
        <p:spPr>
          <a:xfrm>
            <a:off x="0" y="432137"/>
            <a:ext cx="12191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A614E"/>
                </a:solidFill>
                <a:latin typeface="+mj-lt"/>
                <a:cs typeface="Arial" panose="020B0604020202020204" pitchFamily="34" charset="0"/>
              </a:rPr>
              <a:t>QUESTIONS?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53250" y="38735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7648" y="1295400"/>
            <a:ext cx="114427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fontAlgn="base"/>
            <a:r>
              <a:rPr lang="en-US" b="1" dirty="0"/>
              <a:t>Melanie Burlison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Assistant Vice Chancellor / UTHSC Privacy Officer</a:t>
            </a:r>
            <a:br>
              <a:rPr lang="en-US" dirty="0"/>
            </a:br>
            <a:r>
              <a:rPr lang="en-US" dirty="0">
                <a:hlinkClick r:id="rId4"/>
              </a:rPr>
              <a:t>mburlison@uthsc.edu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(901) 448-8030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b="1" dirty="0"/>
              <a:t>Jonathon Berry</a:t>
            </a:r>
            <a:br>
              <a:rPr lang="en-US" b="1" dirty="0"/>
            </a:br>
            <a:r>
              <a:rPr lang="en-US" dirty="0"/>
              <a:t>Compliance Administrator</a:t>
            </a:r>
            <a:br>
              <a:rPr lang="en-US" dirty="0"/>
            </a:br>
            <a:r>
              <a:rPr lang="en-US" dirty="0">
                <a:hlinkClick r:id="rId5"/>
              </a:rPr>
              <a:t>jberry21@uthsc.edu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(901) 448-5887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b="1" dirty="0"/>
              <a:t>April Suttles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Administrative Compliance Coordinator</a:t>
            </a:r>
            <a:br>
              <a:rPr lang="en-US" dirty="0"/>
            </a:br>
            <a:r>
              <a:rPr lang="en-US" u="sng" dirty="0">
                <a:hlinkClick r:id="rId6"/>
              </a:rPr>
              <a:t>asuttle2@uthsc.edu</a:t>
            </a:r>
            <a:endParaRPr lang="en-US" dirty="0"/>
          </a:p>
          <a:p>
            <a:pPr fontAlgn="base"/>
            <a:r>
              <a:rPr lang="en-US" dirty="0"/>
              <a:t>(901) 448-8680</a:t>
            </a:r>
          </a:p>
          <a:p>
            <a:pPr fontAlgn="base"/>
            <a:r>
              <a:rPr lang="en-US" dirty="0"/>
              <a:t> </a:t>
            </a:r>
          </a:p>
          <a:p>
            <a:pPr fontAlgn="base"/>
            <a:r>
              <a:rPr lang="en-US" b="1" dirty="0"/>
              <a:t>Institutional Compliance Office</a:t>
            </a:r>
            <a:br>
              <a:rPr lang="en-US" b="1" dirty="0"/>
            </a:br>
            <a:r>
              <a:rPr lang="en-US" u="sng" dirty="0">
                <a:hlinkClick r:id="rId7"/>
              </a:rPr>
              <a:t>institutional.compliance@uthsc.edu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(901) 448-8469</a:t>
            </a:r>
          </a:p>
          <a:p>
            <a:pPr algn="ctr"/>
            <a:r>
              <a:rPr lang="en-US" dirty="0" smtClean="0">
                <a:solidFill>
                  <a:srgbClr val="20202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34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165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Gill Sans MT</vt:lpstr>
      <vt:lpstr>Helvetica</vt:lpstr>
      <vt:lpstr>Times New Roman</vt:lpstr>
      <vt:lpstr>Wingdings</vt:lpstr>
      <vt:lpstr>First Slide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Burlison, Melanie Lynn</cp:lastModifiedBy>
  <cp:revision>33</cp:revision>
  <cp:lastPrinted>2018-10-04T14:59:08Z</cp:lastPrinted>
  <dcterms:created xsi:type="dcterms:W3CDTF">2013-08-09T21:17:56Z</dcterms:created>
  <dcterms:modified xsi:type="dcterms:W3CDTF">2020-11-12T23:43:59Z</dcterms:modified>
</cp:coreProperties>
</file>