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6" r:id="rId2"/>
  </p:sldMasterIdLst>
  <p:notesMasterIdLst>
    <p:notesMasterId r:id="rId11"/>
  </p:notesMasterIdLst>
  <p:handoutMasterIdLst>
    <p:handoutMasterId r:id="rId12"/>
  </p:handoutMasterIdLst>
  <p:sldIdLst>
    <p:sldId id="398" r:id="rId3"/>
    <p:sldId id="463" r:id="rId4"/>
    <p:sldId id="457" r:id="rId5"/>
    <p:sldId id="462" r:id="rId6"/>
    <p:sldId id="464" r:id="rId7"/>
    <p:sldId id="466" r:id="rId8"/>
    <p:sldId id="438" r:id="rId9"/>
    <p:sldId id="411" r:id="rId10"/>
  </p:sldIdLst>
  <p:sldSz cx="12192000" cy="6858000"/>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614E"/>
    <a:srgbClr val="F59331"/>
    <a:srgbClr val="D6D6D6"/>
    <a:srgbClr val="FF8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25"/>
    <p:restoredTop sz="85429" autoAdjust="0"/>
  </p:normalViewPr>
  <p:slideViewPr>
    <p:cSldViewPr snapToGrid="0">
      <p:cViewPr varScale="1">
        <p:scale>
          <a:sx n="97" d="100"/>
          <a:sy n="97" d="100"/>
        </p:scale>
        <p:origin x="26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barton4.UTHSC\AppData\Local\Microsoft\Windows\INetCache\Content.Outlook\9RLP3N82\Barton.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aseline="0"/>
              <a:t>Injury Claims Against UTHSC, 2015-20</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Sheet1!$M$42:$M$44</c:f>
              <c:strCache>
                <c:ptCount val="3"/>
                <c:pt idx="0">
                  <c:v>Visitors</c:v>
                </c:pt>
                <c:pt idx="1">
                  <c:v>Students</c:v>
                </c:pt>
                <c:pt idx="2">
                  <c:v>Employees</c:v>
                </c:pt>
              </c:strCache>
            </c:strRef>
          </c:cat>
          <c:val>
            <c:numRef>
              <c:f>Sheet1!$N$42:$N$44</c:f>
              <c:numCache>
                <c:formatCode>General</c:formatCode>
                <c:ptCount val="3"/>
                <c:pt idx="0">
                  <c:v>18</c:v>
                </c:pt>
                <c:pt idx="1">
                  <c:v>7</c:v>
                </c:pt>
                <c:pt idx="2">
                  <c:v>6</c:v>
                </c:pt>
              </c:numCache>
            </c:numRef>
          </c:val>
          <c:extLst>
            <c:ext xmlns:c16="http://schemas.microsoft.com/office/drawing/2014/chart" uri="{C3380CC4-5D6E-409C-BE32-E72D297353CC}">
              <c16:uniqueId val="{00000000-1C23-4BCD-ACC9-1536C672B081}"/>
            </c:ext>
          </c:extLst>
        </c:ser>
        <c:dLbls>
          <c:dLblPos val="outEnd"/>
          <c:showLegendKey val="0"/>
          <c:showVal val="1"/>
          <c:showCatName val="0"/>
          <c:showSerName val="0"/>
          <c:showPercent val="0"/>
          <c:showBubbleSize val="0"/>
        </c:dLbls>
        <c:gapWidth val="219"/>
        <c:overlap val="-27"/>
        <c:axId val="670741231"/>
        <c:axId val="664304911"/>
      </c:barChart>
      <c:catAx>
        <c:axId val="670741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64304911"/>
        <c:crosses val="autoZero"/>
        <c:auto val="1"/>
        <c:lblAlgn val="ctr"/>
        <c:lblOffset val="100"/>
        <c:noMultiLvlLbl val="0"/>
      </c:catAx>
      <c:valAx>
        <c:axId val="6643049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707412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C5D9C297-731B-8744-8E00-E5FA0A3521A4}" type="datetimeFigureOut">
              <a:rPr lang="en-US" smtClean="0"/>
              <a:t>11/9/2020</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AC7E6150-1F46-714C-9B9A-FFF7C591FB9F}" type="slidenum">
              <a:rPr lang="en-US" smtClean="0"/>
              <a:t>‹#›</a:t>
            </a:fld>
            <a:endParaRPr lang="en-US"/>
          </a:p>
        </p:txBody>
      </p:sp>
    </p:spTree>
    <p:extLst>
      <p:ext uri="{BB962C8B-B14F-4D97-AF65-F5344CB8AC3E}">
        <p14:creationId xmlns:p14="http://schemas.microsoft.com/office/powerpoint/2010/main" val="4026195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CE9D6A6C-BCA7-DA40-B4C6-3D846D9E0335}" type="datetimeFigureOut">
              <a:rPr lang="en-US" smtClean="0"/>
              <a:t>11/9/2020</a:t>
            </a:fld>
            <a:endParaRPr lang="en-US"/>
          </a:p>
        </p:txBody>
      </p:sp>
      <p:sp>
        <p:nvSpPr>
          <p:cNvPr id="4" name="Slide Image Placeholder 3"/>
          <p:cNvSpPr>
            <a:spLocks noGrp="1" noRot="1" noChangeAspect="1"/>
          </p:cNvSpPr>
          <p:nvPr>
            <p:ph type="sldImg" idx="2"/>
          </p:nvPr>
        </p:nvSpPr>
        <p:spPr>
          <a:xfrm>
            <a:off x="342900" y="696913"/>
            <a:ext cx="6196013"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8547BD7A-3425-4141-AE61-34BCDC90F0CB}" type="slidenum">
              <a:rPr lang="en-US" smtClean="0"/>
              <a:t>‹#›</a:t>
            </a:fld>
            <a:endParaRPr lang="en-US"/>
          </a:p>
        </p:txBody>
      </p:sp>
    </p:spTree>
    <p:extLst>
      <p:ext uri="{BB962C8B-B14F-4D97-AF65-F5344CB8AC3E}">
        <p14:creationId xmlns:p14="http://schemas.microsoft.com/office/powerpoint/2010/main" val="37356084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47BD7A-3425-4141-AE61-34BCDC90F0CB}" type="slidenum">
              <a:rPr lang="en-US" smtClean="0"/>
              <a:t>1</a:t>
            </a:fld>
            <a:endParaRPr lang="en-US"/>
          </a:p>
        </p:txBody>
      </p:sp>
    </p:spTree>
    <p:extLst>
      <p:ext uri="{BB962C8B-B14F-4D97-AF65-F5344CB8AC3E}">
        <p14:creationId xmlns:p14="http://schemas.microsoft.com/office/powerpoint/2010/main" val="3322184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r>
              <a:rPr lang="en-US" dirty="0"/>
              <a:t>Hazards fall into a variety of categories.  Employees should be aware of physical hazards in their work area.  This includes conditions with the potential to result in slips, trips or falls and can sometimes be addressed through good housekeeping practices.</a:t>
            </a:r>
          </a:p>
          <a:p>
            <a:endParaRPr lang="en-US" dirty="0"/>
          </a:p>
          <a:p>
            <a:r>
              <a:rPr lang="en-US" dirty="0"/>
              <a:t>Biological hazards, chemical hazards and radiation are also present on campus.  Although they may not be located in your work area it is important that you be able to recognize the warning signs and symbols that indicate their presence.</a:t>
            </a:r>
          </a:p>
        </p:txBody>
      </p:sp>
      <p:sp>
        <p:nvSpPr>
          <p:cNvPr id="4" name="Slide Number Placeholder 3"/>
          <p:cNvSpPr>
            <a:spLocks noGrp="1"/>
          </p:cNvSpPr>
          <p:nvPr>
            <p:ph type="sldNum" sz="quarter" idx="10"/>
          </p:nvPr>
        </p:nvSpPr>
        <p:spPr/>
        <p:txBody>
          <a:bodyPr/>
          <a:lstStyle/>
          <a:p>
            <a:fld id="{8547BD7A-3425-4141-AE61-34BCDC90F0CB}" type="slidenum">
              <a:rPr lang="en-US" smtClean="0"/>
              <a:t>2</a:t>
            </a:fld>
            <a:endParaRPr lang="en-US"/>
          </a:p>
        </p:txBody>
      </p:sp>
    </p:spTree>
    <p:extLst>
      <p:ext uri="{BB962C8B-B14F-4D97-AF65-F5344CB8AC3E}">
        <p14:creationId xmlns:p14="http://schemas.microsoft.com/office/powerpoint/2010/main" val="953518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r>
              <a:rPr lang="en-US" dirty="0"/>
              <a:t>Hazards fall into a variety of categories.  Employees should be aware of physical hazards in their work area.  This includes conditions with the potential to result in slips, trips or falls and can sometimes be addressed through good housekeeping practices.</a:t>
            </a:r>
          </a:p>
          <a:p>
            <a:endParaRPr lang="en-US" dirty="0"/>
          </a:p>
          <a:p>
            <a:r>
              <a:rPr lang="en-US" dirty="0"/>
              <a:t>Biological hazards, chemical hazards and radiation are also present on campus.  Although they may not be located in your work area it is important that you be able to recognize the warning signs and symbols that indicate their presence.</a:t>
            </a:r>
          </a:p>
        </p:txBody>
      </p:sp>
      <p:sp>
        <p:nvSpPr>
          <p:cNvPr id="4" name="Slide Number Placeholder 3"/>
          <p:cNvSpPr>
            <a:spLocks noGrp="1"/>
          </p:cNvSpPr>
          <p:nvPr>
            <p:ph type="sldNum" sz="quarter" idx="10"/>
          </p:nvPr>
        </p:nvSpPr>
        <p:spPr/>
        <p:txBody>
          <a:bodyPr/>
          <a:lstStyle/>
          <a:p>
            <a:fld id="{8547BD7A-3425-4141-AE61-34BCDC90F0CB}" type="slidenum">
              <a:rPr lang="en-US" smtClean="0"/>
              <a:t>3</a:t>
            </a:fld>
            <a:endParaRPr lang="en-US"/>
          </a:p>
        </p:txBody>
      </p:sp>
    </p:spTree>
    <p:extLst>
      <p:ext uri="{BB962C8B-B14F-4D97-AF65-F5344CB8AC3E}">
        <p14:creationId xmlns:p14="http://schemas.microsoft.com/office/powerpoint/2010/main" val="2278983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r>
              <a:rPr lang="en-US" dirty="0"/>
              <a:t>Hazards fall into a variety of categories.  Employees should be aware of physical hazards in their work area.  This includes conditions with the potential to result in slips, trips or falls and can sometimes be addressed through good housekeeping practices.</a:t>
            </a:r>
          </a:p>
          <a:p>
            <a:endParaRPr lang="en-US" dirty="0"/>
          </a:p>
          <a:p>
            <a:r>
              <a:rPr lang="en-US" dirty="0"/>
              <a:t>Biological hazards, chemical hazards and radiation are also present on campus.  Although they may not be located in your work area it is important that you be able to recognize the warning signs and symbols that indicate their presence.</a:t>
            </a:r>
          </a:p>
        </p:txBody>
      </p:sp>
      <p:sp>
        <p:nvSpPr>
          <p:cNvPr id="4" name="Slide Number Placeholder 3"/>
          <p:cNvSpPr>
            <a:spLocks noGrp="1"/>
          </p:cNvSpPr>
          <p:nvPr>
            <p:ph type="sldNum" sz="quarter" idx="10"/>
          </p:nvPr>
        </p:nvSpPr>
        <p:spPr/>
        <p:txBody>
          <a:bodyPr/>
          <a:lstStyle/>
          <a:p>
            <a:fld id="{8547BD7A-3425-4141-AE61-34BCDC90F0CB}" type="slidenum">
              <a:rPr lang="en-US" smtClean="0"/>
              <a:t>4</a:t>
            </a:fld>
            <a:endParaRPr lang="en-US"/>
          </a:p>
        </p:txBody>
      </p:sp>
    </p:spTree>
    <p:extLst>
      <p:ext uri="{BB962C8B-B14F-4D97-AF65-F5344CB8AC3E}">
        <p14:creationId xmlns:p14="http://schemas.microsoft.com/office/powerpoint/2010/main" val="3877270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r>
              <a:rPr lang="en-US" dirty="0"/>
              <a:t>Hazards fall into a variety of categories.  Employees should be aware of physical hazards in their work area.  This includes conditions with the potential to result in slips, trips or falls and can sometimes be addressed through good housekeeping practices.</a:t>
            </a:r>
          </a:p>
          <a:p>
            <a:endParaRPr lang="en-US" dirty="0"/>
          </a:p>
          <a:p>
            <a:r>
              <a:rPr lang="en-US" dirty="0"/>
              <a:t>Biological hazards, chemical hazards and radiation are also present on campus.  Although they may not be located in your work area it is important that you be able to recognize the warning signs and symbols that indicate their presence.</a:t>
            </a:r>
          </a:p>
        </p:txBody>
      </p:sp>
      <p:sp>
        <p:nvSpPr>
          <p:cNvPr id="4" name="Slide Number Placeholder 3"/>
          <p:cNvSpPr>
            <a:spLocks noGrp="1"/>
          </p:cNvSpPr>
          <p:nvPr>
            <p:ph type="sldNum" sz="quarter" idx="10"/>
          </p:nvPr>
        </p:nvSpPr>
        <p:spPr/>
        <p:txBody>
          <a:bodyPr/>
          <a:lstStyle/>
          <a:p>
            <a:fld id="{8547BD7A-3425-4141-AE61-34BCDC90F0CB}" type="slidenum">
              <a:rPr lang="en-US" smtClean="0"/>
              <a:t>5</a:t>
            </a:fld>
            <a:endParaRPr lang="en-US"/>
          </a:p>
        </p:txBody>
      </p:sp>
    </p:spTree>
    <p:extLst>
      <p:ext uri="{BB962C8B-B14F-4D97-AF65-F5344CB8AC3E}">
        <p14:creationId xmlns:p14="http://schemas.microsoft.com/office/powerpoint/2010/main" val="2061960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r>
              <a:rPr lang="en-US" dirty="0"/>
              <a:t>Hazards fall into a variety of categories.  Employees should be aware of physical hazards in their work area.  This includes conditions with the potential to result in slips, trips or falls and can sometimes be addressed through good housekeeping practices.</a:t>
            </a:r>
          </a:p>
          <a:p>
            <a:endParaRPr lang="en-US" dirty="0"/>
          </a:p>
          <a:p>
            <a:r>
              <a:rPr lang="en-US" dirty="0"/>
              <a:t>Biological hazards, chemical hazards and radiation are also present on campus.  Although they may not be located in your work area it is important that you be able to recognize the warning signs and symbols that indicate their presence.</a:t>
            </a:r>
          </a:p>
        </p:txBody>
      </p:sp>
      <p:sp>
        <p:nvSpPr>
          <p:cNvPr id="4" name="Slide Number Placeholder 3"/>
          <p:cNvSpPr>
            <a:spLocks noGrp="1"/>
          </p:cNvSpPr>
          <p:nvPr>
            <p:ph type="sldNum" sz="quarter" idx="10"/>
          </p:nvPr>
        </p:nvSpPr>
        <p:spPr/>
        <p:txBody>
          <a:bodyPr/>
          <a:lstStyle/>
          <a:p>
            <a:fld id="{8547BD7A-3425-4141-AE61-34BCDC90F0CB}" type="slidenum">
              <a:rPr lang="en-US" smtClean="0"/>
              <a:t>7</a:t>
            </a:fld>
            <a:endParaRPr lang="en-US"/>
          </a:p>
        </p:txBody>
      </p:sp>
    </p:spTree>
    <p:extLst>
      <p:ext uri="{BB962C8B-B14F-4D97-AF65-F5344CB8AC3E}">
        <p14:creationId xmlns:p14="http://schemas.microsoft.com/office/powerpoint/2010/main" val="103510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r>
              <a:rPr lang="en-US" dirty="0"/>
              <a:t>If you have any questions about the material in this presentation or would like to report a health and safety concern please contact Campus Safety by calling 448-6114 or emailing labsafety@uthsc.edu.</a:t>
            </a:r>
          </a:p>
          <a:p>
            <a:endParaRPr lang="en-US" dirty="0"/>
          </a:p>
          <a:p>
            <a:r>
              <a:rPr lang="en-US" dirty="0"/>
              <a:t>You may now proceed to the quiz.</a:t>
            </a:r>
          </a:p>
        </p:txBody>
      </p:sp>
      <p:sp>
        <p:nvSpPr>
          <p:cNvPr id="4" name="Slide Number Placeholder 3"/>
          <p:cNvSpPr>
            <a:spLocks noGrp="1"/>
          </p:cNvSpPr>
          <p:nvPr>
            <p:ph type="sldNum" sz="quarter" idx="10"/>
          </p:nvPr>
        </p:nvSpPr>
        <p:spPr/>
        <p:txBody>
          <a:bodyPr/>
          <a:lstStyle/>
          <a:p>
            <a:fld id="{8547BD7A-3425-4141-AE61-34BCDC90F0CB}" type="slidenum">
              <a:rPr lang="en-US" smtClean="0"/>
              <a:t>8</a:t>
            </a:fld>
            <a:endParaRPr lang="en-US"/>
          </a:p>
        </p:txBody>
      </p:sp>
    </p:spTree>
    <p:extLst>
      <p:ext uri="{BB962C8B-B14F-4D97-AF65-F5344CB8AC3E}">
        <p14:creationId xmlns:p14="http://schemas.microsoft.com/office/powerpoint/2010/main" val="1141345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024100-BAA2-4347-8333-7D45FCF608A4}" type="datetimeFigureOut">
              <a:rPr lang="en-US" smtClean="0"/>
              <a:t>11/9/2020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B61ED3-2A2A-134E-92C8-60A6B4D7AB67}" type="slidenum">
              <a:rPr lang="en-US" smtClean="0"/>
              <a:t>‹#›</a:t>
            </a:fld>
            <a:endParaRPr lang="en-US"/>
          </a:p>
        </p:txBody>
      </p:sp>
    </p:spTree>
    <p:extLst>
      <p:ext uri="{BB962C8B-B14F-4D97-AF65-F5344CB8AC3E}">
        <p14:creationId xmlns:p14="http://schemas.microsoft.com/office/powerpoint/2010/main" val="3110479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24024100-BAA2-4347-8333-7D45FCF608A4}" type="datetimeFigureOut">
              <a:rPr lang="en-US" smtClean="0"/>
              <a:t>11/9/2020</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F4B61ED3-2A2A-134E-92C8-60A6B4D7AB67}" type="slidenum">
              <a:rPr lang="en-US" smtClean="0"/>
              <a:t>‹#›</a:t>
            </a:fld>
            <a:endParaRPr lang="en-US"/>
          </a:p>
        </p:txBody>
      </p:sp>
    </p:spTree>
    <p:extLst>
      <p:ext uri="{BB962C8B-B14F-4D97-AF65-F5344CB8AC3E}">
        <p14:creationId xmlns:p14="http://schemas.microsoft.com/office/powerpoint/2010/main" val="3520159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024100-BAA2-4347-8333-7D45FCF608A4}" type="datetimeFigureOut">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B61ED3-2A2A-134E-92C8-60A6B4D7AB67}" type="slidenum">
              <a:rPr lang="en-US" smtClean="0"/>
              <a:t>‹#›</a:t>
            </a:fld>
            <a:endParaRPr lang="en-US"/>
          </a:p>
        </p:txBody>
      </p:sp>
    </p:spTree>
    <p:extLst>
      <p:ext uri="{BB962C8B-B14F-4D97-AF65-F5344CB8AC3E}">
        <p14:creationId xmlns:p14="http://schemas.microsoft.com/office/powerpoint/2010/main" val="3830249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024100-BAA2-4347-8333-7D45FCF608A4}" type="datetimeFigureOut">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B61ED3-2A2A-134E-92C8-60A6B4D7AB67}" type="slidenum">
              <a:rPr lang="en-US" smtClean="0"/>
              <a:t>‹#›</a:t>
            </a:fld>
            <a:endParaRPr lang="en-US"/>
          </a:p>
        </p:txBody>
      </p:sp>
    </p:spTree>
    <p:extLst>
      <p:ext uri="{BB962C8B-B14F-4D97-AF65-F5344CB8AC3E}">
        <p14:creationId xmlns:p14="http://schemas.microsoft.com/office/powerpoint/2010/main" val="162386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24024100-BAA2-4347-8333-7D45FCF608A4}" type="datetimeFigureOut">
              <a:rPr lang="en-US" smtClean="0"/>
              <a:t>11/9/2020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B61ED3-2A2A-134E-92C8-60A6B4D7AB67}" type="slidenum">
              <a:rPr lang="en-US" smtClean="0"/>
              <a:t>‹#›</a:t>
            </a:fld>
            <a:endParaRPr lang="en-US"/>
          </a:p>
        </p:txBody>
      </p:sp>
    </p:spTree>
    <p:extLst>
      <p:ext uri="{BB962C8B-B14F-4D97-AF65-F5344CB8AC3E}">
        <p14:creationId xmlns:p14="http://schemas.microsoft.com/office/powerpoint/2010/main" val="2424591591"/>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024100-BAA2-4347-8333-7D45FCF608A4}" type="datetimeFigureOut">
              <a:rPr lang="en-US" smtClean="0"/>
              <a:t>11/9/2020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B61ED3-2A2A-134E-92C8-60A6B4D7AB67}" type="slidenum">
              <a:rPr lang="en-US" smtClean="0"/>
              <a:t>‹#›</a:t>
            </a:fld>
            <a:endParaRPr lang="en-US"/>
          </a:p>
        </p:txBody>
      </p:sp>
    </p:spTree>
    <p:extLst>
      <p:ext uri="{BB962C8B-B14F-4D97-AF65-F5344CB8AC3E}">
        <p14:creationId xmlns:p14="http://schemas.microsoft.com/office/powerpoint/2010/main" val="135622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24024100-BAA2-4347-8333-7D45FCF608A4}" type="datetimeFigureOut">
              <a:rPr lang="en-US" smtClean="0"/>
              <a:t>11/9/2020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B61ED3-2A2A-134E-92C8-60A6B4D7AB67}" type="slidenum">
              <a:rPr lang="en-US" smtClean="0"/>
              <a:t>‹#›</a:t>
            </a:fld>
            <a:endParaRPr lang="en-US"/>
          </a:p>
        </p:txBody>
      </p:sp>
    </p:spTree>
    <p:extLst>
      <p:ext uri="{BB962C8B-B14F-4D97-AF65-F5344CB8AC3E}">
        <p14:creationId xmlns:p14="http://schemas.microsoft.com/office/powerpoint/2010/main" val="3082471038"/>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24024100-BAA2-4347-8333-7D45FCF608A4}" type="datetimeFigureOut">
              <a:rPr lang="en-US" smtClean="0"/>
              <a:t>11/9/2020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F4B61ED3-2A2A-134E-92C8-60A6B4D7AB67}" type="slidenum">
              <a:rPr lang="en-US" smtClean="0"/>
              <a:t>‹#›</a:t>
            </a:fld>
            <a:endParaRPr lang="en-US"/>
          </a:p>
        </p:txBody>
      </p:sp>
    </p:spTree>
    <p:extLst>
      <p:ext uri="{BB962C8B-B14F-4D97-AF65-F5344CB8AC3E}">
        <p14:creationId xmlns:p14="http://schemas.microsoft.com/office/powerpoint/2010/main" val="1598545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24024100-BAA2-4347-8333-7D45FCF608A4}" type="datetimeFigureOut">
              <a:rPr lang="en-US" smtClean="0"/>
              <a:t>11/9/2020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B61ED3-2A2A-134E-92C8-60A6B4D7AB67}"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40989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024100-BAA2-4347-8333-7D45FCF608A4}" type="datetimeFigureOut">
              <a:rPr lang="en-US" smtClean="0"/>
              <a:t>11/9/2020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B61ED3-2A2A-134E-92C8-60A6B4D7AB67}" type="slidenum">
              <a:rPr lang="en-US" smtClean="0"/>
              <a:t>‹#›</a:t>
            </a:fld>
            <a:endParaRPr lang="en-US"/>
          </a:p>
        </p:txBody>
      </p:sp>
    </p:spTree>
    <p:extLst>
      <p:ext uri="{BB962C8B-B14F-4D97-AF65-F5344CB8AC3E}">
        <p14:creationId xmlns:p14="http://schemas.microsoft.com/office/powerpoint/2010/main" val="1460348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024100-BAA2-4347-8333-7D45FCF608A4}" type="datetimeFigureOut">
              <a:rPr lang="en-US" smtClean="0"/>
              <a:t>11/9/2020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B61ED3-2A2A-134E-92C8-60A6B4D7AB67}" type="slidenum">
              <a:rPr lang="en-US" smtClean="0"/>
              <a:t>‹#›</a:t>
            </a:fld>
            <a:endParaRPr lang="en-US"/>
          </a:p>
        </p:txBody>
      </p:sp>
    </p:spTree>
    <p:extLst>
      <p:ext uri="{BB962C8B-B14F-4D97-AF65-F5344CB8AC3E}">
        <p14:creationId xmlns:p14="http://schemas.microsoft.com/office/powerpoint/2010/main" val="2342484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24024100-BAA2-4347-8333-7D45FCF608A4}" type="datetimeFigureOut">
              <a:rPr lang="en-US" smtClean="0"/>
              <a:t>11/9/2020</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F4B61ED3-2A2A-134E-92C8-60A6B4D7AB67}" type="slidenum">
              <a:rPr lang="en-US" smtClean="0"/>
              <a:t>‹#›</a:t>
            </a:fld>
            <a:endParaRPr lang="en-US"/>
          </a:p>
        </p:txBody>
      </p:sp>
    </p:spTree>
    <p:extLst>
      <p:ext uri="{BB962C8B-B14F-4D97-AF65-F5344CB8AC3E}">
        <p14:creationId xmlns:p14="http://schemas.microsoft.com/office/powerpoint/2010/main" val="347489261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024100-BAA2-4347-8333-7D45FCF608A4}" type="datetimeFigureOut">
              <a:rPr lang="en-US" smtClean="0"/>
              <a:t>11/9/2020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61ED3-2A2A-134E-92C8-60A6B4D7AB67}" type="slidenum">
              <a:rPr lang="en-US" smtClean="0"/>
              <a:t>‹#›</a:t>
            </a:fld>
            <a:endParaRPr lang="en-US"/>
          </a:p>
        </p:txBody>
      </p:sp>
    </p:spTree>
    <p:extLst>
      <p:ext uri="{BB962C8B-B14F-4D97-AF65-F5344CB8AC3E}">
        <p14:creationId xmlns:p14="http://schemas.microsoft.com/office/powerpoint/2010/main" val="1459764720"/>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24024100-BAA2-4347-8333-7D45FCF608A4}" type="datetimeFigureOut">
              <a:rPr lang="en-US" smtClean="0"/>
              <a:t>11/9/2020</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F4B61ED3-2A2A-134E-92C8-60A6B4D7AB67}" type="slidenum">
              <a:rPr lang="en-US" smtClean="0"/>
              <a:t>‹#›</a:t>
            </a:fld>
            <a:endParaRPr lang="en-US"/>
          </a:p>
        </p:txBody>
      </p:sp>
    </p:spTree>
    <p:extLst>
      <p:ext uri="{BB962C8B-B14F-4D97-AF65-F5344CB8AC3E}">
        <p14:creationId xmlns:p14="http://schemas.microsoft.com/office/powerpoint/2010/main" val="177507778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mailto:riskmanagement@uthsc.edu"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2.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hyperlink" Target="mailto:labsafety@uthsc.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CA9CA9-E941-DC48-9D0B-55C1E14A832F}"/>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2D0C49A-8C19-3049-A924-57F02F202E4E}"/>
              </a:ext>
            </a:extLst>
          </p:cNvPr>
          <p:cNvSpPr txBox="1"/>
          <p:nvPr/>
        </p:nvSpPr>
        <p:spPr>
          <a:xfrm>
            <a:off x="1493520" y="4114102"/>
            <a:ext cx="9204960" cy="1661993"/>
          </a:xfrm>
          <a:prstGeom prst="rect">
            <a:avLst/>
          </a:prstGeom>
          <a:noFill/>
        </p:spPr>
        <p:txBody>
          <a:bodyPr wrap="square" rtlCol="0">
            <a:spAutoFit/>
          </a:bodyPr>
          <a:lstStyle/>
          <a:p>
            <a:pPr algn="ctr"/>
            <a:r>
              <a:rPr lang="en-US" sz="4400" b="1" dirty="0">
                <a:solidFill>
                  <a:srgbClr val="F59331"/>
                </a:solidFill>
                <a:latin typeface="Arial" panose="020B0604020202020204" pitchFamily="34" charset="0"/>
                <a:cs typeface="Arial" panose="020B0604020202020204" pitchFamily="34" charset="0"/>
              </a:rPr>
              <a:t>UT Incident Reporting</a:t>
            </a:r>
            <a:endParaRPr lang="en-US" sz="4800" b="1" dirty="0">
              <a:solidFill>
                <a:srgbClr val="F59331"/>
              </a:solidFill>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pPr algn="ctr"/>
            <a:r>
              <a:rPr lang="en-US" sz="2000" dirty="0">
                <a:solidFill>
                  <a:schemeClr val="bg1"/>
                </a:solidFill>
                <a:latin typeface="Arial" panose="020B0604020202020204" pitchFamily="34" charset="0"/>
                <a:cs typeface="Arial" panose="020B0604020202020204" pitchFamily="34" charset="0"/>
              </a:rPr>
              <a:t>UTSHC Campus Safety</a:t>
            </a:r>
          </a:p>
          <a:p>
            <a:pPr algn="ctr"/>
            <a:r>
              <a:rPr lang="en-US" sz="2000" dirty="0" err="1">
                <a:solidFill>
                  <a:schemeClr val="bg1"/>
                </a:solidFill>
                <a:latin typeface="Arial" panose="020B0604020202020204" pitchFamily="34" charset="0"/>
                <a:cs typeface="Arial" panose="020B0604020202020204" pitchFamily="34" charset="0"/>
              </a:rPr>
              <a:t>Novermber</a:t>
            </a:r>
            <a:r>
              <a:rPr lang="en-US" sz="2000" dirty="0">
                <a:solidFill>
                  <a:schemeClr val="bg1"/>
                </a:solidFill>
                <a:latin typeface="Arial" panose="020B0604020202020204" pitchFamily="34" charset="0"/>
                <a:cs typeface="Arial" panose="020B0604020202020204" pitchFamily="34" charset="0"/>
              </a:rPr>
              <a:t> 11, 2020</a:t>
            </a:r>
          </a:p>
        </p:txBody>
      </p:sp>
    </p:spTree>
    <p:extLst>
      <p:ext uri="{BB962C8B-B14F-4D97-AF65-F5344CB8AC3E}">
        <p14:creationId xmlns:p14="http://schemas.microsoft.com/office/powerpoint/2010/main" val="3485077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AAFBCD3-4E73-FB4F-9983-432B38BDDD55}"/>
              </a:ext>
            </a:extLst>
          </p:cNvPr>
          <p:cNvSpPr txBox="1"/>
          <p:nvPr/>
        </p:nvSpPr>
        <p:spPr>
          <a:xfrm>
            <a:off x="1" y="1663535"/>
            <a:ext cx="12191999" cy="4801314"/>
          </a:xfrm>
          <a:prstGeom prst="rect">
            <a:avLst/>
          </a:prstGeom>
          <a:noFill/>
        </p:spPr>
        <p:txBody>
          <a:bodyPr wrap="square" rtlCol="0">
            <a:spAutoFit/>
          </a:bodyPr>
          <a:lstStyle>
            <a:defPPr>
              <a:defRPr lang="en-US"/>
            </a:defPPr>
            <a:lvl1pPr>
              <a:spcAft>
                <a:spcPts val="1200"/>
              </a:spcAft>
              <a:defRPr sz="3200" b="1">
                <a:solidFill>
                  <a:srgbClr val="0A614E"/>
                </a:solidFill>
                <a:latin typeface="Arial" panose="020B0604020202020204" pitchFamily="34" charset="0"/>
                <a:cs typeface="Arial" panose="020B0604020202020204" pitchFamily="34" charset="0"/>
              </a:defRPr>
            </a:lvl1pPr>
          </a:lstStyle>
          <a:p>
            <a:r>
              <a:rPr lang="en-US" dirty="0"/>
              <a:t>• Direct UTHSC Personnel to report incidents properly using the UT Incident Report Form. </a:t>
            </a:r>
          </a:p>
          <a:p>
            <a:endParaRPr lang="en-US" dirty="0"/>
          </a:p>
          <a:p>
            <a:r>
              <a:rPr lang="en-US" dirty="0"/>
              <a:t>• Locate the UT Incident Report Form on the Campus Safety website.</a:t>
            </a:r>
          </a:p>
          <a:p>
            <a:endParaRPr lang="en-US" dirty="0"/>
          </a:p>
          <a:p>
            <a:endParaRPr lang="en-US" dirty="0"/>
          </a:p>
          <a:p>
            <a:endParaRPr lang="en-US" dirty="0"/>
          </a:p>
        </p:txBody>
      </p:sp>
      <p:sp>
        <p:nvSpPr>
          <p:cNvPr id="8" name="TextBox 7">
            <a:extLst>
              <a:ext uri="{FF2B5EF4-FFF2-40B4-BE49-F238E27FC236}">
                <a16:creationId xmlns:a16="http://schemas.microsoft.com/office/drawing/2014/main" id="{990192A8-7CA8-48A0-A7F6-3F17DCA7D9F5}"/>
              </a:ext>
            </a:extLst>
          </p:cNvPr>
          <p:cNvSpPr txBox="1"/>
          <p:nvPr/>
        </p:nvSpPr>
        <p:spPr>
          <a:xfrm>
            <a:off x="572875" y="163956"/>
            <a:ext cx="11038901" cy="646331"/>
          </a:xfrm>
          <a:prstGeom prst="rect">
            <a:avLst/>
          </a:prstGeom>
          <a:noFill/>
        </p:spPr>
        <p:txBody>
          <a:bodyPr wrap="square" rtlCol="0">
            <a:spAutoFit/>
          </a:bodyPr>
          <a:lstStyle/>
          <a:p>
            <a:pPr>
              <a:spcAft>
                <a:spcPts val="1200"/>
              </a:spcAft>
            </a:pPr>
            <a:r>
              <a:rPr lang="en-US" sz="3600" b="1" dirty="0">
                <a:solidFill>
                  <a:schemeClr val="bg1"/>
                </a:solidFill>
                <a:latin typeface="Arial" panose="020B0604020202020204" pitchFamily="34" charset="0"/>
                <a:cs typeface="Arial" panose="020B0604020202020204" pitchFamily="34" charset="0"/>
              </a:rPr>
              <a:t>Objectives</a:t>
            </a:r>
          </a:p>
        </p:txBody>
      </p:sp>
    </p:spTree>
    <p:extLst>
      <p:ext uri="{BB962C8B-B14F-4D97-AF65-F5344CB8AC3E}">
        <p14:creationId xmlns:p14="http://schemas.microsoft.com/office/powerpoint/2010/main" val="3285934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AAFBCD3-4E73-FB4F-9983-432B38BDDD55}"/>
              </a:ext>
            </a:extLst>
          </p:cNvPr>
          <p:cNvSpPr txBox="1"/>
          <p:nvPr/>
        </p:nvSpPr>
        <p:spPr>
          <a:xfrm>
            <a:off x="98323" y="974243"/>
            <a:ext cx="6086168" cy="7017306"/>
          </a:xfrm>
          <a:prstGeom prst="rect">
            <a:avLst/>
          </a:prstGeom>
          <a:noFill/>
        </p:spPr>
        <p:txBody>
          <a:bodyPr wrap="square" rtlCol="0">
            <a:spAutoFit/>
          </a:bodyPr>
          <a:lstStyle>
            <a:defPPr>
              <a:defRPr lang="en-US"/>
            </a:defPPr>
            <a:lvl1pPr>
              <a:spcAft>
                <a:spcPts val="1200"/>
              </a:spcAft>
              <a:defRPr sz="3200" b="1">
                <a:solidFill>
                  <a:srgbClr val="0A614E"/>
                </a:solidFill>
                <a:latin typeface="Arial" panose="020B0604020202020204" pitchFamily="34" charset="0"/>
                <a:cs typeface="Arial" panose="020B0604020202020204" pitchFamily="34" charset="0"/>
              </a:defRPr>
            </a:lvl1pPr>
          </a:lstStyle>
          <a:p>
            <a:pPr algn="just"/>
            <a:r>
              <a:rPr lang="en-US" sz="2800" dirty="0"/>
              <a:t>On October 19 at 3:45 in the afternoon a patient visiting the Dunn Dental school tripped on the temporary wood casing placed over cables associated with a nearby construction project.  </a:t>
            </a:r>
          </a:p>
          <a:p>
            <a:pPr algn="just"/>
            <a:r>
              <a:rPr lang="en-US" sz="2800" dirty="0"/>
              <a:t>The individual fell to her hands and knees, striking her head on the ground. University Health Services responded to the scene and provided a medical exam.  Additional medical care was declined.</a:t>
            </a:r>
          </a:p>
          <a:p>
            <a:pPr algn="just"/>
            <a:endParaRPr lang="en-US" sz="2800" dirty="0"/>
          </a:p>
          <a:p>
            <a:pPr algn="just"/>
            <a:endParaRPr lang="en-US" sz="2800" dirty="0"/>
          </a:p>
        </p:txBody>
      </p:sp>
      <p:sp>
        <p:nvSpPr>
          <p:cNvPr id="8" name="TextBox 7">
            <a:extLst>
              <a:ext uri="{FF2B5EF4-FFF2-40B4-BE49-F238E27FC236}">
                <a16:creationId xmlns:a16="http://schemas.microsoft.com/office/drawing/2014/main" id="{990192A8-7CA8-48A0-A7F6-3F17DCA7D9F5}"/>
              </a:ext>
            </a:extLst>
          </p:cNvPr>
          <p:cNvSpPr txBox="1"/>
          <p:nvPr/>
        </p:nvSpPr>
        <p:spPr>
          <a:xfrm>
            <a:off x="572875" y="163956"/>
            <a:ext cx="11038901" cy="646331"/>
          </a:xfrm>
          <a:prstGeom prst="rect">
            <a:avLst/>
          </a:prstGeom>
          <a:noFill/>
        </p:spPr>
        <p:txBody>
          <a:bodyPr wrap="square" rtlCol="0">
            <a:spAutoFit/>
          </a:bodyPr>
          <a:lstStyle/>
          <a:p>
            <a:pPr>
              <a:spcAft>
                <a:spcPts val="1200"/>
              </a:spcAft>
            </a:pPr>
            <a:r>
              <a:rPr lang="en-US" sz="3600" b="1" dirty="0">
                <a:solidFill>
                  <a:schemeClr val="bg1"/>
                </a:solidFill>
                <a:latin typeface="Arial" panose="020B0604020202020204" pitchFamily="34" charset="0"/>
                <a:cs typeface="Arial" panose="020B0604020202020204" pitchFamily="34" charset="0"/>
              </a:rPr>
              <a:t>A Recent Incident</a:t>
            </a:r>
          </a:p>
        </p:txBody>
      </p:sp>
      <p:pic>
        <p:nvPicPr>
          <p:cNvPr id="6" name="Picture 5">
            <a:extLst>
              <a:ext uri="{FF2B5EF4-FFF2-40B4-BE49-F238E27FC236}">
                <a16:creationId xmlns:a16="http://schemas.microsoft.com/office/drawing/2014/main" id="{F7BD231D-3DD5-4B3D-A78B-4CB70E14991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4551" y="1163883"/>
            <a:ext cx="4954997" cy="3663756"/>
          </a:xfrm>
          <a:prstGeom prst="rect">
            <a:avLst/>
          </a:prstGeom>
          <a:noFill/>
          <a:ln>
            <a:noFill/>
          </a:ln>
        </p:spPr>
      </p:pic>
    </p:spTree>
    <p:extLst>
      <p:ext uri="{BB962C8B-B14F-4D97-AF65-F5344CB8AC3E}">
        <p14:creationId xmlns:p14="http://schemas.microsoft.com/office/powerpoint/2010/main" val="2133507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3"/>
          <a:stretch>
            <a:fillRect/>
          </a:stretch>
        </p:blipFill>
        <p:spPr>
          <a:xfrm>
            <a:off x="-3675" y="0"/>
            <a:ext cx="12192000" cy="6858000"/>
          </a:xfrm>
          <a:prstGeom prst="rect">
            <a:avLst/>
          </a:prstGeom>
        </p:spPr>
      </p:pic>
      <p:sp>
        <p:nvSpPr>
          <p:cNvPr id="5" name="TextBox 4">
            <a:extLst>
              <a:ext uri="{FF2B5EF4-FFF2-40B4-BE49-F238E27FC236}">
                <a16:creationId xmlns:a16="http://schemas.microsoft.com/office/drawing/2014/main" id="{6AAFBCD3-4E73-FB4F-9983-432B38BDDD55}"/>
              </a:ext>
            </a:extLst>
          </p:cNvPr>
          <p:cNvSpPr txBox="1"/>
          <p:nvPr/>
        </p:nvSpPr>
        <p:spPr>
          <a:xfrm>
            <a:off x="6597324" y="1235757"/>
            <a:ext cx="5014452" cy="6093976"/>
          </a:xfrm>
          <a:prstGeom prst="rect">
            <a:avLst/>
          </a:prstGeom>
          <a:noFill/>
        </p:spPr>
        <p:txBody>
          <a:bodyPr wrap="square" rtlCol="0">
            <a:spAutoFit/>
          </a:bodyPr>
          <a:lstStyle>
            <a:defPPr>
              <a:defRPr lang="en-US"/>
            </a:defPPr>
            <a:lvl1pPr>
              <a:spcAft>
                <a:spcPts val="1200"/>
              </a:spcAft>
              <a:defRPr sz="3200" b="1">
                <a:solidFill>
                  <a:srgbClr val="0A614E"/>
                </a:solidFill>
                <a:latin typeface="Arial" panose="020B0604020202020204" pitchFamily="34" charset="0"/>
                <a:cs typeface="Arial" panose="020B0604020202020204" pitchFamily="34" charset="0"/>
              </a:defRPr>
            </a:lvl1pPr>
          </a:lstStyle>
          <a:p>
            <a:pPr>
              <a:spcAft>
                <a:spcPts val="1800"/>
              </a:spcAft>
            </a:pPr>
            <a:r>
              <a:rPr lang="en-US" dirty="0"/>
              <a:t>• 31 </a:t>
            </a:r>
            <a:r>
              <a:rPr lang="en-US" b="0" dirty="0"/>
              <a:t>Claims Reported in 	Last 5 Years</a:t>
            </a:r>
            <a:endParaRPr lang="en-US" sz="3200" dirty="0">
              <a:solidFill>
                <a:srgbClr val="0A614E"/>
              </a:solidFill>
              <a:latin typeface="Arial" panose="020B0604020202020204" pitchFamily="34" charset="0"/>
              <a:cs typeface="Arial" panose="020B0604020202020204" pitchFamily="34" charset="0"/>
            </a:endParaRPr>
          </a:p>
          <a:p>
            <a:pPr>
              <a:spcAft>
                <a:spcPts val="1800"/>
              </a:spcAft>
            </a:pPr>
            <a:r>
              <a:rPr lang="en-US" dirty="0"/>
              <a:t>• </a:t>
            </a:r>
            <a:r>
              <a:rPr lang="en-US" dirty="0">
                <a:sym typeface="Symbol" panose="05050102010706020507" pitchFamily="18" charset="2"/>
              </a:rPr>
              <a:t></a:t>
            </a:r>
            <a:r>
              <a:rPr lang="en-US" dirty="0"/>
              <a:t>3</a:t>
            </a:r>
            <a:r>
              <a:rPr lang="en-US" b="0" dirty="0"/>
              <a:t> claims associated 	with pending litigation</a:t>
            </a:r>
          </a:p>
          <a:p>
            <a:pPr>
              <a:spcAft>
                <a:spcPts val="1800"/>
              </a:spcAft>
            </a:pPr>
            <a:r>
              <a:rPr lang="en-US" dirty="0"/>
              <a:t>• 53 days </a:t>
            </a:r>
            <a:r>
              <a:rPr lang="en-US" b="0" dirty="0"/>
              <a:t>Average lag 	time before UT notified</a:t>
            </a:r>
          </a:p>
          <a:p>
            <a:pPr>
              <a:spcAft>
                <a:spcPts val="1800"/>
              </a:spcAft>
            </a:pPr>
            <a:r>
              <a:rPr lang="en-US" dirty="0"/>
              <a:t>• </a:t>
            </a:r>
            <a:r>
              <a:rPr lang="en-US" sz="3200" dirty="0">
                <a:solidFill>
                  <a:srgbClr val="0A614E"/>
                </a:solidFill>
                <a:latin typeface="Arial" panose="020B0604020202020204" pitchFamily="34" charset="0"/>
                <a:cs typeface="Arial" panose="020B0604020202020204" pitchFamily="34" charset="0"/>
              </a:rPr>
              <a:t>4 </a:t>
            </a:r>
            <a:r>
              <a:rPr lang="en-US" sz="3200" b="0" dirty="0">
                <a:solidFill>
                  <a:srgbClr val="0A614E"/>
                </a:solidFill>
                <a:latin typeface="Arial" panose="020B0604020202020204" pitchFamily="34" charset="0"/>
                <a:cs typeface="Arial" panose="020B0604020202020204" pitchFamily="34" charset="0"/>
              </a:rPr>
              <a:t>Incidents with lag time 	&gt;300 days</a:t>
            </a:r>
          </a:p>
          <a:p>
            <a:endParaRPr lang="en-US" dirty="0"/>
          </a:p>
          <a:p>
            <a:endParaRPr lang="en-US" dirty="0"/>
          </a:p>
        </p:txBody>
      </p:sp>
      <p:sp>
        <p:nvSpPr>
          <p:cNvPr id="8" name="TextBox 7">
            <a:extLst>
              <a:ext uri="{FF2B5EF4-FFF2-40B4-BE49-F238E27FC236}">
                <a16:creationId xmlns:a16="http://schemas.microsoft.com/office/drawing/2014/main" id="{990192A8-7CA8-48A0-A7F6-3F17DCA7D9F5}"/>
              </a:ext>
            </a:extLst>
          </p:cNvPr>
          <p:cNvSpPr txBox="1"/>
          <p:nvPr/>
        </p:nvSpPr>
        <p:spPr>
          <a:xfrm>
            <a:off x="572875" y="163956"/>
            <a:ext cx="11038901" cy="646331"/>
          </a:xfrm>
          <a:prstGeom prst="rect">
            <a:avLst/>
          </a:prstGeom>
          <a:noFill/>
        </p:spPr>
        <p:txBody>
          <a:bodyPr wrap="square" rtlCol="0">
            <a:spAutoFit/>
          </a:bodyPr>
          <a:lstStyle/>
          <a:p>
            <a:pPr>
              <a:spcAft>
                <a:spcPts val="1200"/>
              </a:spcAft>
            </a:pPr>
            <a:r>
              <a:rPr lang="en-US" sz="3600" b="1" dirty="0">
                <a:solidFill>
                  <a:schemeClr val="bg1"/>
                </a:solidFill>
                <a:latin typeface="Arial" panose="020B0604020202020204" pitchFamily="34" charset="0"/>
                <a:cs typeface="Arial" panose="020B0604020202020204" pitchFamily="34" charset="0"/>
              </a:rPr>
              <a:t>Impact to UTHSC</a:t>
            </a:r>
          </a:p>
        </p:txBody>
      </p:sp>
      <p:graphicFrame>
        <p:nvGraphicFramePr>
          <p:cNvPr id="6" name="Chart 5">
            <a:extLst>
              <a:ext uri="{FF2B5EF4-FFF2-40B4-BE49-F238E27FC236}">
                <a16:creationId xmlns:a16="http://schemas.microsoft.com/office/drawing/2014/main" id="{9F384BAF-651C-41E0-9108-4D89BA8F00D7}"/>
              </a:ext>
            </a:extLst>
          </p:cNvPr>
          <p:cNvGraphicFramePr>
            <a:graphicFrameLocks/>
          </p:cNvGraphicFramePr>
          <p:nvPr>
            <p:extLst>
              <p:ext uri="{D42A27DB-BD31-4B8C-83A1-F6EECF244321}">
                <p14:modId xmlns:p14="http://schemas.microsoft.com/office/powerpoint/2010/main" val="926304355"/>
              </p:ext>
            </p:extLst>
          </p:nvPr>
        </p:nvGraphicFramePr>
        <p:xfrm>
          <a:off x="464720" y="1612491"/>
          <a:ext cx="5464131" cy="433297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23403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AAFBCD3-4E73-FB4F-9983-432B38BDDD55}"/>
              </a:ext>
            </a:extLst>
          </p:cNvPr>
          <p:cNvSpPr txBox="1"/>
          <p:nvPr/>
        </p:nvSpPr>
        <p:spPr>
          <a:xfrm>
            <a:off x="117988" y="1102578"/>
            <a:ext cx="12191999" cy="6555641"/>
          </a:xfrm>
          <a:prstGeom prst="rect">
            <a:avLst/>
          </a:prstGeom>
          <a:noFill/>
        </p:spPr>
        <p:txBody>
          <a:bodyPr wrap="square" rtlCol="0">
            <a:spAutoFit/>
          </a:bodyPr>
          <a:lstStyle>
            <a:defPPr>
              <a:defRPr lang="en-US"/>
            </a:defPPr>
            <a:lvl1pPr>
              <a:spcAft>
                <a:spcPts val="1200"/>
              </a:spcAft>
              <a:defRPr sz="3200" b="1">
                <a:solidFill>
                  <a:srgbClr val="0A614E"/>
                </a:solidFill>
                <a:latin typeface="Arial" panose="020B0604020202020204" pitchFamily="34" charset="0"/>
                <a:cs typeface="Arial" panose="020B0604020202020204" pitchFamily="34" charset="0"/>
              </a:defRPr>
            </a:lvl1pPr>
          </a:lstStyle>
          <a:p>
            <a:pPr>
              <a:spcAft>
                <a:spcPts val="0"/>
              </a:spcAft>
            </a:pPr>
            <a:r>
              <a:rPr lang="en-US" dirty="0"/>
              <a:t>Business Managers </a:t>
            </a:r>
          </a:p>
          <a:p>
            <a:r>
              <a:rPr lang="en-US" dirty="0"/>
              <a:t>please department personnel to report incidents properly:</a:t>
            </a:r>
            <a:r>
              <a:rPr lang="en-US" b="0" dirty="0"/>
              <a:t> </a:t>
            </a:r>
          </a:p>
          <a:p>
            <a:r>
              <a:rPr lang="en-US" b="0" dirty="0"/>
              <a:t>• Student Incidents: </a:t>
            </a:r>
          </a:p>
          <a:p>
            <a:pPr marL="914400" lvl="1" indent="-457200">
              <a:buFont typeface="Arial" panose="020B0604020202020204" pitchFamily="34" charset="0"/>
              <a:buChar char="•"/>
            </a:pPr>
            <a:r>
              <a:rPr lang="en-US" dirty="0"/>
              <a:t>Faculty must direct students to notify them of injury on campus or at affiliate sites. </a:t>
            </a:r>
          </a:p>
          <a:p>
            <a:pPr marL="914400" lvl="1" indent="-457200">
              <a:buFont typeface="Arial" panose="020B0604020202020204" pitchFamily="34" charset="0"/>
              <a:buChar char="•"/>
            </a:pPr>
            <a:r>
              <a:rPr lang="en-US" dirty="0"/>
              <a:t>Faculty must complete UT Incident Report Form for students when informed of incidents</a:t>
            </a:r>
          </a:p>
          <a:p>
            <a:pPr marL="914400" lvl="1" indent="-457200">
              <a:spcAft>
                <a:spcPts val="1200"/>
              </a:spcAft>
              <a:buFont typeface="Arial" panose="020B0604020202020204" pitchFamily="34" charset="0"/>
              <a:buChar char="•"/>
            </a:pPr>
            <a:r>
              <a:rPr lang="en-US" dirty="0"/>
              <a:t>Email completed form to </a:t>
            </a:r>
            <a:r>
              <a:rPr lang="en-US" dirty="0">
                <a:hlinkClick r:id="rId4"/>
              </a:rPr>
              <a:t>riskmanagement@uthsc.edu</a:t>
            </a:r>
            <a:r>
              <a:rPr lang="en-US" dirty="0"/>
              <a:t> </a:t>
            </a:r>
          </a:p>
          <a:p>
            <a:r>
              <a:rPr lang="en-US" b="0" dirty="0"/>
              <a:t>• Visitors Incidents:</a:t>
            </a:r>
          </a:p>
          <a:p>
            <a:pPr marL="914400" lvl="1" indent="-457200">
              <a:buFont typeface="Arial" panose="020B0604020202020204" pitchFamily="34" charset="0"/>
              <a:buChar char="•"/>
            </a:pPr>
            <a:r>
              <a:rPr lang="en-US" dirty="0"/>
              <a:t>Any UTHSC staff member with knowledge of a visitor incident must complete the UT Incident Report form on their behalf.  (Information required includes name, address, telephone and email)</a:t>
            </a:r>
          </a:p>
          <a:p>
            <a:pPr marL="914400" lvl="1" indent="-457200">
              <a:spcAft>
                <a:spcPts val="1200"/>
              </a:spcAft>
              <a:buFont typeface="Arial" panose="020B0604020202020204" pitchFamily="34" charset="0"/>
              <a:buChar char="•"/>
            </a:pPr>
            <a:r>
              <a:rPr lang="en-US" dirty="0"/>
              <a:t>Email completed form to </a:t>
            </a:r>
            <a:r>
              <a:rPr lang="en-US" dirty="0">
                <a:hlinkClick r:id="rId4"/>
              </a:rPr>
              <a:t>riskmanagement@uthsc.edu</a:t>
            </a:r>
            <a:r>
              <a:rPr lang="en-US" dirty="0"/>
              <a:t> </a:t>
            </a:r>
          </a:p>
          <a:p>
            <a:r>
              <a:rPr lang="en-US" b="0" dirty="0"/>
              <a:t>• Employee Incidents:</a:t>
            </a:r>
          </a:p>
          <a:p>
            <a:pPr marL="914400" lvl="1" indent="-457200">
              <a:buFont typeface="Arial" panose="020B0604020202020204" pitchFamily="34" charset="0"/>
              <a:buChar char="•"/>
            </a:pPr>
            <a:r>
              <a:rPr lang="en-US" dirty="0"/>
              <a:t>Employee or employee supervisor must report by calling the </a:t>
            </a:r>
            <a:r>
              <a:rPr lang="en-US" dirty="0" err="1"/>
              <a:t>Corvel</a:t>
            </a:r>
            <a:r>
              <a:rPr lang="en-US" dirty="0"/>
              <a:t> 24/7 nurse line (1-866-245-8588) </a:t>
            </a:r>
          </a:p>
          <a:p>
            <a:endParaRPr lang="en-US" dirty="0"/>
          </a:p>
          <a:p>
            <a:endParaRPr lang="en-US" dirty="0"/>
          </a:p>
        </p:txBody>
      </p:sp>
      <p:sp>
        <p:nvSpPr>
          <p:cNvPr id="8" name="TextBox 7">
            <a:extLst>
              <a:ext uri="{FF2B5EF4-FFF2-40B4-BE49-F238E27FC236}">
                <a16:creationId xmlns:a16="http://schemas.microsoft.com/office/drawing/2014/main" id="{990192A8-7CA8-48A0-A7F6-3F17DCA7D9F5}"/>
              </a:ext>
            </a:extLst>
          </p:cNvPr>
          <p:cNvSpPr txBox="1"/>
          <p:nvPr/>
        </p:nvSpPr>
        <p:spPr>
          <a:xfrm>
            <a:off x="572875" y="163956"/>
            <a:ext cx="11038901" cy="646331"/>
          </a:xfrm>
          <a:prstGeom prst="rect">
            <a:avLst/>
          </a:prstGeom>
          <a:noFill/>
        </p:spPr>
        <p:txBody>
          <a:bodyPr wrap="square" rtlCol="0">
            <a:spAutoFit/>
          </a:bodyPr>
          <a:lstStyle/>
          <a:p>
            <a:pPr>
              <a:spcAft>
                <a:spcPts val="1200"/>
              </a:spcAft>
            </a:pPr>
            <a:r>
              <a:rPr lang="en-US" sz="3600" b="1" dirty="0">
                <a:solidFill>
                  <a:schemeClr val="bg1"/>
                </a:solidFill>
                <a:latin typeface="Arial" panose="020B0604020202020204" pitchFamily="34" charset="0"/>
                <a:cs typeface="Arial" panose="020B0604020202020204" pitchFamily="34" charset="0"/>
              </a:rPr>
              <a:t>UT Incident Report Form</a:t>
            </a:r>
          </a:p>
        </p:txBody>
      </p:sp>
    </p:spTree>
    <p:extLst>
      <p:ext uri="{BB962C8B-B14F-4D97-AF65-F5344CB8AC3E}">
        <p14:creationId xmlns:p14="http://schemas.microsoft.com/office/powerpoint/2010/main" val="1735694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EB70B-ABE4-42DA-AE60-6ABC8D3BE9AC}"/>
              </a:ext>
            </a:extLst>
          </p:cNvPr>
          <p:cNvPicPr>
            <a:picLocks noChangeAspect="1"/>
          </p:cNvPicPr>
          <p:nvPr/>
        </p:nvPicPr>
        <p:blipFill>
          <a:blip r:embed="rId2"/>
          <a:stretch>
            <a:fillRect/>
          </a:stretch>
        </p:blipFill>
        <p:spPr>
          <a:xfrm>
            <a:off x="6269305" y="103694"/>
            <a:ext cx="5136114" cy="6650611"/>
          </a:xfrm>
          <a:prstGeom prst="rect">
            <a:avLst/>
          </a:prstGeom>
          <a:ln>
            <a:solidFill>
              <a:schemeClr val="accent1"/>
            </a:solidFill>
          </a:ln>
        </p:spPr>
      </p:pic>
      <p:sp>
        <p:nvSpPr>
          <p:cNvPr id="4" name="TextBox 3">
            <a:extLst>
              <a:ext uri="{FF2B5EF4-FFF2-40B4-BE49-F238E27FC236}">
                <a16:creationId xmlns:a16="http://schemas.microsoft.com/office/drawing/2014/main" id="{1ADD79B7-84AC-441E-8D97-9721D5862163}"/>
              </a:ext>
            </a:extLst>
          </p:cNvPr>
          <p:cNvSpPr txBox="1"/>
          <p:nvPr/>
        </p:nvSpPr>
        <p:spPr>
          <a:xfrm>
            <a:off x="959886" y="592392"/>
            <a:ext cx="5136114" cy="923330"/>
          </a:xfrm>
          <a:prstGeom prst="rect">
            <a:avLst/>
          </a:prstGeom>
          <a:noFill/>
          <a:ln>
            <a:solidFill>
              <a:schemeClr val="accent1"/>
            </a:solidFill>
          </a:ln>
        </p:spPr>
        <p:txBody>
          <a:bodyPr wrap="square" rtlCol="0">
            <a:spAutoFit/>
          </a:bodyPr>
          <a:lstStyle/>
          <a:p>
            <a:r>
              <a:rPr lang="en-US" dirty="0"/>
              <a:t>1. Complete the name, address, email address and telephone number of the </a:t>
            </a:r>
            <a:r>
              <a:rPr lang="en-US" b="1" dirty="0"/>
              <a:t>individual injured </a:t>
            </a:r>
            <a:r>
              <a:rPr lang="en-US" dirty="0"/>
              <a:t>or involved in the incident</a:t>
            </a:r>
          </a:p>
        </p:txBody>
      </p:sp>
      <p:sp>
        <p:nvSpPr>
          <p:cNvPr id="6" name="TextBox 5">
            <a:extLst>
              <a:ext uri="{FF2B5EF4-FFF2-40B4-BE49-F238E27FC236}">
                <a16:creationId xmlns:a16="http://schemas.microsoft.com/office/drawing/2014/main" id="{5FC13810-464B-4104-B936-DA0F82B6061A}"/>
              </a:ext>
            </a:extLst>
          </p:cNvPr>
          <p:cNvSpPr txBox="1"/>
          <p:nvPr/>
        </p:nvSpPr>
        <p:spPr>
          <a:xfrm>
            <a:off x="959886" y="1902541"/>
            <a:ext cx="5136114" cy="923330"/>
          </a:xfrm>
          <a:prstGeom prst="rect">
            <a:avLst/>
          </a:prstGeom>
          <a:noFill/>
          <a:ln>
            <a:solidFill>
              <a:schemeClr val="accent1"/>
            </a:solidFill>
          </a:ln>
        </p:spPr>
        <p:txBody>
          <a:bodyPr wrap="square" rtlCol="0">
            <a:spAutoFit/>
          </a:bodyPr>
          <a:lstStyle/>
          <a:p>
            <a:r>
              <a:rPr lang="en-US" dirty="0"/>
              <a:t>2. UTHSC employee completing the form identifies themselves as the witness and provides their contact information.</a:t>
            </a:r>
          </a:p>
        </p:txBody>
      </p:sp>
      <p:sp>
        <p:nvSpPr>
          <p:cNvPr id="8" name="TextBox 7">
            <a:extLst>
              <a:ext uri="{FF2B5EF4-FFF2-40B4-BE49-F238E27FC236}">
                <a16:creationId xmlns:a16="http://schemas.microsoft.com/office/drawing/2014/main" id="{1CD295DF-CEFF-4C6F-BBB8-E31333C51AAF}"/>
              </a:ext>
            </a:extLst>
          </p:cNvPr>
          <p:cNvSpPr txBox="1"/>
          <p:nvPr/>
        </p:nvSpPr>
        <p:spPr>
          <a:xfrm>
            <a:off x="959886" y="3303638"/>
            <a:ext cx="5136114" cy="923330"/>
          </a:xfrm>
          <a:prstGeom prst="rect">
            <a:avLst/>
          </a:prstGeom>
          <a:noFill/>
          <a:ln>
            <a:solidFill>
              <a:schemeClr val="accent1"/>
            </a:solidFill>
          </a:ln>
        </p:spPr>
        <p:txBody>
          <a:bodyPr wrap="square" rtlCol="0">
            <a:spAutoFit/>
          </a:bodyPr>
          <a:lstStyle/>
          <a:p>
            <a:r>
              <a:rPr lang="en-US" dirty="0"/>
              <a:t>3. Describe the incident to the best of your ability. UTHSC Campus Safety will follow up by investigating when notified.</a:t>
            </a:r>
          </a:p>
        </p:txBody>
      </p:sp>
    </p:spTree>
    <p:extLst>
      <p:ext uri="{BB962C8B-B14F-4D97-AF65-F5344CB8AC3E}">
        <p14:creationId xmlns:p14="http://schemas.microsoft.com/office/powerpoint/2010/main" val="4287395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AAFBCD3-4E73-FB4F-9983-432B38BDDD55}"/>
              </a:ext>
            </a:extLst>
          </p:cNvPr>
          <p:cNvSpPr txBox="1"/>
          <p:nvPr/>
        </p:nvSpPr>
        <p:spPr>
          <a:xfrm>
            <a:off x="189272" y="5410325"/>
            <a:ext cx="12002728" cy="1107996"/>
          </a:xfrm>
          <a:prstGeom prst="rect">
            <a:avLst/>
          </a:prstGeom>
          <a:noFill/>
        </p:spPr>
        <p:txBody>
          <a:bodyPr wrap="square" rtlCol="0">
            <a:spAutoFit/>
          </a:bodyPr>
          <a:lstStyle>
            <a:defPPr>
              <a:defRPr lang="en-US"/>
            </a:defPPr>
            <a:lvl1pPr>
              <a:spcAft>
                <a:spcPts val="1200"/>
              </a:spcAft>
              <a:defRPr sz="3200" b="1">
                <a:solidFill>
                  <a:srgbClr val="0A614E"/>
                </a:solidFill>
                <a:latin typeface="Arial" panose="020B0604020202020204" pitchFamily="34" charset="0"/>
                <a:cs typeface="Arial" panose="020B0604020202020204" pitchFamily="34" charset="0"/>
              </a:defRPr>
            </a:lvl1pPr>
          </a:lstStyle>
          <a:p>
            <a:r>
              <a:rPr lang="en-US" sz="2800" b="0" dirty="0"/>
              <a:t>• UT Incident Report Form on UTHSC </a:t>
            </a:r>
            <a:r>
              <a:rPr lang="en-US" sz="2800" dirty="0"/>
              <a:t>Campus Safety </a:t>
            </a:r>
            <a:r>
              <a:rPr lang="en-US" sz="2800" b="0" dirty="0"/>
              <a:t>website </a:t>
            </a:r>
          </a:p>
          <a:p>
            <a:r>
              <a:rPr lang="en-US" sz="2800" b="0" dirty="0"/>
              <a:t>• Email address for submitting the form on top of the page.</a:t>
            </a:r>
            <a:endParaRPr lang="en-US" sz="2800" dirty="0"/>
          </a:p>
        </p:txBody>
      </p:sp>
      <p:sp>
        <p:nvSpPr>
          <p:cNvPr id="8" name="TextBox 7">
            <a:extLst>
              <a:ext uri="{FF2B5EF4-FFF2-40B4-BE49-F238E27FC236}">
                <a16:creationId xmlns:a16="http://schemas.microsoft.com/office/drawing/2014/main" id="{990192A8-7CA8-48A0-A7F6-3F17DCA7D9F5}"/>
              </a:ext>
            </a:extLst>
          </p:cNvPr>
          <p:cNvSpPr txBox="1"/>
          <p:nvPr/>
        </p:nvSpPr>
        <p:spPr>
          <a:xfrm>
            <a:off x="572875" y="163956"/>
            <a:ext cx="11038901" cy="646331"/>
          </a:xfrm>
          <a:prstGeom prst="rect">
            <a:avLst/>
          </a:prstGeom>
          <a:noFill/>
        </p:spPr>
        <p:txBody>
          <a:bodyPr wrap="square" rtlCol="0">
            <a:spAutoFit/>
          </a:bodyPr>
          <a:lstStyle/>
          <a:p>
            <a:pPr>
              <a:spcAft>
                <a:spcPts val="1200"/>
              </a:spcAft>
            </a:pPr>
            <a:r>
              <a:rPr lang="en-US" sz="3600" b="1" dirty="0">
                <a:solidFill>
                  <a:schemeClr val="bg1"/>
                </a:solidFill>
                <a:latin typeface="Arial" panose="020B0604020202020204" pitchFamily="34" charset="0"/>
                <a:cs typeface="Arial" panose="020B0604020202020204" pitchFamily="34" charset="0"/>
              </a:rPr>
              <a:t>Reporting Incidents</a:t>
            </a:r>
          </a:p>
        </p:txBody>
      </p:sp>
      <p:pic>
        <p:nvPicPr>
          <p:cNvPr id="3" name="Screen Recording 2">
            <a:hlinkClick r:id="" action="ppaction://media"/>
            <a:extLst>
              <a:ext uri="{FF2B5EF4-FFF2-40B4-BE49-F238E27FC236}">
                <a16:creationId xmlns:a16="http://schemas.microsoft.com/office/drawing/2014/main" id="{735503B8-8178-4F87-8B66-8B68B3ACBB8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43780" y="1078341"/>
            <a:ext cx="9502559" cy="4152420"/>
          </a:xfrm>
          <a:prstGeom prst="rect">
            <a:avLst/>
          </a:prstGeom>
        </p:spPr>
      </p:pic>
    </p:spTree>
    <p:extLst>
      <p:ext uri="{BB962C8B-B14F-4D97-AF65-F5344CB8AC3E}">
        <p14:creationId xmlns:p14="http://schemas.microsoft.com/office/powerpoint/2010/main" val="300039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8760F1-7420-8D4B-9E1E-03990AD626DF}"/>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8FF0FC2-9028-8F4E-9CB1-F821D496523F}"/>
              </a:ext>
            </a:extLst>
          </p:cNvPr>
          <p:cNvSpPr txBox="1"/>
          <p:nvPr/>
        </p:nvSpPr>
        <p:spPr>
          <a:xfrm>
            <a:off x="1493520" y="2056269"/>
            <a:ext cx="9204960" cy="2554545"/>
          </a:xfrm>
          <a:prstGeom prst="rect">
            <a:avLst/>
          </a:prstGeom>
          <a:noFill/>
        </p:spPr>
        <p:txBody>
          <a:bodyPr wrap="square" rtlCol="0">
            <a:spAutoFit/>
          </a:bodyPr>
          <a:lstStyle/>
          <a:p>
            <a:pPr algn="ctr">
              <a:spcAft>
                <a:spcPts val="1200"/>
              </a:spcAft>
            </a:pPr>
            <a:r>
              <a:rPr lang="en-US" sz="4400" b="1" dirty="0">
                <a:solidFill>
                  <a:schemeClr val="bg1"/>
                </a:solidFill>
                <a:latin typeface="Arial" panose="020B0604020202020204" pitchFamily="34" charset="0"/>
                <a:cs typeface="Arial" panose="020B0604020202020204" pitchFamily="34" charset="0"/>
              </a:rPr>
              <a:t>End</a:t>
            </a:r>
          </a:p>
          <a:p>
            <a:pPr algn="ctr">
              <a:spcAft>
                <a:spcPts val="1200"/>
              </a:spcAft>
            </a:pPr>
            <a:r>
              <a:rPr lang="en-US" sz="3200" b="1" dirty="0">
                <a:solidFill>
                  <a:schemeClr val="bg1"/>
                </a:solidFill>
                <a:latin typeface="Arial" panose="020B0604020202020204" pitchFamily="34" charset="0"/>
                <a:cs typeface="Arial" panose="020B0604020202020204" pitchFamily="34" charset="0"/>
              </a:rPr>
              <a:t>Contact Campus Safety at </a:t>
            </a:r>
            <a:r>
              <a:rPr lang="en-US" sz="3200" b="1"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labsafety@uthsc.edu</a:t>
            </a:r>
            <a:r>
              <a:rPr lang="en-US" sz="3200" b="1" dirty="0">
                <a:solidFill>
                  <a:schemeClr val="bg1"/>
                </a:solidFill>
                <a:latin typeface="Arial" panose="020B0604020202020204" pitchFamily="34" charset="0"/>
                <a:cs typeface="Arial" panose="020B0604020202020204" pitchFamily="34" charset="0"/>
              </a:rPr>
              <a:t> or 8-6114 </a:t>
            </a:r>
          </a:p>
          <a:p>
            <a:pPr algn="ctr"/>
            <a:r>
              <a:rPr lang="en-US" sz="3200" b="1" dirty="0">
                <a:solidFill>
                  <a:schemeClr val="bg1"/>
                </a:solidFill>
                <a:latin typeface="Arial" panose="020B0604020202020204" pitchFamily="34" charset="0"/>
                <a:cs typeface="Arial" panose="020B0604020202020204" pitchFamily="34" charset="0"/>
              </a:rPr>
              <a:t>with questions or concerns.</a:t>
            </a:r>
          </a:p>
        </p:txBody>
      </p:sp>
    </p:spTree>
    <p:extLst>
      <p:ext uri="{BB962C8B-B14F-4D97-AF65-F5344CB8AC3E}">
        <p14:creationId xmlns:p14="http://schemas.microsoft.com/office/powerpoint/2010/main" val="2811832125"/>
      </p:ext>
    </p:extLst>
  </p:cSld>
  <p:clrMapOvr>
    <a:masterClrMapping/>
  </p:clrMapOvr>
</p:sld>
</file>

<file path=ppt/theme/theme1.xml><?xml version="1.0" encoding="utf-8"?>
<a:theme xmlns:a="http://schemas.openxmlformats.org/drawingml/2006/main" name="Firs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5153</TotalTime>
  <Words>863</Words>
  <Application>Microsoft Office PowerPoint</Application>
  <PresentationFormat>Widescreen</PresentationFormat>
  <Paragraphs>64</Paragraphs>
  <Slides>8</Slides>
  <Notes>7</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8</vt:i4>
      </vt:variant>
    </vt:vector>
  </HeadingPairs>
  <TitlesOfParts>
    <vt:vector size="13" baseType="lpstr">
      <vt:lpstr>Arial</vt:lpstr>
      <vt:lpstr>Calibri</vt:lpstr>
      <vt:lpstr>Gill Sans MT</vt:lpstr>
      <vt:lpstr>First Slide</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Barton, Timothy D</dc:creator>
  <cp:lastModifiedBy>Barton, Timothy D</cp:lastModifiedBy>
  <cp:revision>58</cp:revision>
  <dcterms:created xsi:type="dcterms:W3CDTF">2020-03-24T20:41:11Z</dcterms:created>
  <dcterms:modified xsi:type="dcterms:W3CDTF">2020-11-10T19:20:25Z</dcterms:modified>
</cp:coreProperties>
</file>