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0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3" r:id="rId3"/>
    <p:sldId id="331" r:id="rId4"/>
    <p:sldId id="317" r:id="rId5"/>
    <p:sldId id="318" r:id="rId6"/>
    <p:sldId id="345" r:id="rId7"/>
    <p:sldId id="342" r:id="rId8"/>
    <p:sldId id="337" r:id="rId9"/>
    <p:sldId id="338" r:id="rId10"/>
    <p:sldId id="339" r:id="rId11"/>
    <p:sldId id="346" r:id="rId12"/>
    <p:sldId id="344" r:id="rId13"/>
    <p:sldId id="325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F8D1A-E53D-914F-B465-ABBD5D62ED57}" v="7" dt="2022-05-16T17:12:59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2" autoAdjust="0"/>
    <p:restoredTop sz="96250" autoAdjust="0"/>
  </p:normalViewPr>
  <p:slideViewPr>
    <p:cSldViewPr>
      <p:cViewPr varScale="1">
        <p:scale>
          <a:sx n="120" d="100"/>
          <a:sy n="120" d="100"/>
        </p:scale>
        <p:origin x="47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ra, Anthony Alan" userId="c69e6eb3-b496-4893-8c8d-ef08e7ab3295" providerId="ADAL" clId="{251F8D1A-E53D-914F-B465-ABBD5D62ED57}"/>
    <pc:docChg chg="custSel modSld">
      <pc:chgData name="Ferrara, Anthony Alan" userId="c69e6eb3-b496-4893-8c8d-ef08e7ab3295" providerId="ADAL" clId="{251F8D1A-E53D-914F-B465-ABBD5D62ED57}" dt="2022-05-17T18:10:58.885" v="44"/>
      <pc:docMkLst>
        <pc:docMk/>
      </pc:docMkLst>
      <pc:sldChg chg="modSp mod">
        <pc:chgData name="Ferrara, Anthony Alan" userId="c69e6eb3-b496-4893-8c8d-ef08e7ab3295" providerId="ADAL" clId="{251F8D1A-E53D-914F-B465-ABBD5D62ED57}" dt="2022-05-17T18:09:04.756" v="1" actId="20577"/>
        <pc:sldMkLst>
          <pc:docMk/>
          <pc:sldMk cId="0" sldId="256"/>
        </pc:sldMkLst>
        <pc:spChg chg="mod">
          <ac:chgData name="Ferrara, Anthony Alan" userId="c69e6eb3-b496-4893-8c8d-ef08e7ab3295" providerId="ADAL" clId="{251F8D1A-E53D-914F-B465-ABBD5D62ED57}" dt="2022-05-17T18:09:04.756" v="1" actId="20577"/>
          <ac:spMkLst>
            <pc:docMk/>
            <pc:sldMk cId="0" sldId="256"/>
            <ac:spMk id="11" creationId="{67E87C39-63A3-77D0-FC41-23A8D0165DB8}"/>
          </ac:spMkLst>
        </pc:spChg>
      </pc:sldChg>
      <pc:sldChg chg="addSp delSp modSp mod">
        <pc:chgData name="Ferrara, Anthony Alan" userId="c69e6eb3-b496-4893-8c8d-ef08e7ab3295" providerId="ADAL" clId="{251F8D1A-E53D-914F-B465-ABBD5D62ED57}" dt="2022-05-17T18:10:58.885" v="44"/>
        <pc:sldMkLst>
          <pc:docMk/>
          <pc:sldMk cId="2712129471" sldId="338"/>
        </pc:sldMkLst>
        <pc:spChg chg="add mod">
          <ac:chgData name="Ferrara, Anthony Alan" userId="c69e6eb3-b496-4893-8c8d-ef08e7ab3295" providerId="ADAL" clId="{251F8D1A-E53D-914F-B465-ABBD5D62ED57}" dt="2022-05-17T18:10:26.206" v="40" actId="1076"/>
          <ac:spMkLst>
            <pc:docMk/>
            <pc:sldMk cId="2712129471" sldId="338"/>
            <ac:spMk id="2" creationId="{103E5F0B-3573-C062-57F7-125C3883842A}"/>
          </ac:spMkLst>
        </pc:spChg>
        <pc:spChg chg="add del mod">
          <ac:chgData name="Ferrara, Anthony Alan" userId="c69e6eb3-b496-4893-8c8d-ef08e7ab3295" providerId="ADAL" clId="{251F8D1A-E53D-914F-B465-ABBD5D62ED57}" dt="2022-05-17T18:10:58.885" v="44"/>
          <ac:spMkLst>
            <pc:docMk/>
            <pc:sldMk cId="2712129471" sldId="338"/>
            <ac:spMk id="7" creationId="{BA9F7625-BA5A-A474-6047-B21F56E5B035}"/>
          </ac:spMkLst>
        </pc:spChg>
        <pc:graphicFrameChg chg="modGraphic">
          <ac:chgData name="Ferrara, Anthony Alan" userId="c69e6eb3-b496-4893-8c8d-ef08e7ab3295" providerId="ADAL" clId="{251F8D1A-E53D-914F-B465-ABBD5D62ED57}" dt="2022-05-17T18:10:39.538" v="42" actId="114"/>
          <ac:graphicFrameMkLst>
            <pc:docMk/>
            <pc:sldMk cId="2712129471" sldId="338"/>
            <ac:graphicFrameMk id="13" creationId="{52E24E2E-3F72-97A2-1A8F-09AF0D73895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Genl Oper</c:v>
                </c:pt>
              </c:strCache>
            </c:strRef>
          </c:tx>
          <c:cat>
            <c:strRef>
              <c:f>Sheet1!$A$2:$A$18</c:f>
              <c:strCache>
                <c:ptCount val="17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 20</c:v>
                </c:pt>
                <c:pt idx="16">
                  <c:v>FY 21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161.761</c:v>
                </c:pt>
                <c:pt idx="1">
                  <c:v>167.50899999999999</c:v>
                </c:pt>
                <c:pt idx="2">
                  <c:v>182.42400000000001</c:v>
                </c:pt>
                <c:pt idx="3">
                  <c:v>197.916</c:v>
                </c:pt>
                <c:pt idx="4">
                  <c:v>194.84800000000001</c:v>
                </c:pt>
                <c:pt idx="5">
                  <c:v>196.18600000000001</c:v>
                </c:pt>
                <c:pt idx="6">
                  <c:v>197.49700000000001</c:v>
                </c:pt>
                <c:pt idx="7">
                  <c:v>205.916</c:v>
                </c:pt>
                <c:pt idx="8">
                  <c:v>207.6</c:v>
                </c:pt>
                <c:pt idx="9">
                  <c:v>221.9</c:v>
                </c:pt>
                <c:pt idx="10">
                  <c:v>225.2</c:v>
                </c:pt>
                <c:pt idx="11">
                  <c:v>236.5</c:v>
                </c:pt>
                <c:pt idx="12">
                  <c:v>246.4</c:v>
                </c:pt>
                <c:pt idx="13">
                  <c:v>259.10000000000002</c:v>
                </c:pt>
                <c:pt idx="14">
                  <c:v>269</c:v>
                </c:pt>
                <c:pt idx="15">
                  <c:v>270.3</c:v>
                </c:pt>
                <c:pt idx="16">
                  <c:v>275.58699999999999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1-4F51-92A8-59D81068D9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Gifts</c:v>
                </c:pt>
              </c:strCache>
            </c:strRef>
          </c:tx>
          <c:cat>
            <c:strRef>
              <c:f>Sheet1!$A$2:$A$18</c:f>
              <c:strCache>
                <c:ptCount val="17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 20</c:v>
                </c:pt>
                <c:pt idx="16">
                  <c:v>FY 21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18.067</c:v>
                </c:pt>
                <c:pt idx="1">
                  <c:v>27.061</c:v>
                </c:pt>
                <c:pt idx="2">
                  <c:v>18.196000000000002</c:v>
                </c:pt>
                <c:pt idx="3">
                  <c:v>21.236999999999998</c:v>
                </c:pt>
                <c:pt idx="4">
                  <c:v>23.143999999999998</c:v>
                </c:pt>
                <c:pt idx="5">
                  <c:v>18.706</c:v>
                </c:pt>
                <c:pt idx="6">
                  <c:v>17.878</c:v>
                </c:pt>
                <c:pt idx="7">
                  <c:v>18.702000000000002</c:v>
                </c:pt>
                <c:pt idx="8">
                  <c:v>19.8</c:v>
                </c:pt>
                <c:pt idx="9">
                  <c:v>18.899999999999999</c:v>
                </c:pt>
                <c:pt idx="10">
                  <c:v>17.5</c:v>
                </c:pt>
                <c:pt idx="11">
                  <c:v>20.3</c:v>
                </c:pt>
                <c:pt idx="12">
                  <c:v>29.7</c:v>
                </c:pt>
                <c:pt idx="13">
                  <c:v>31.7</c:v>
                </c:pt>
                <c:pt idx="14">
                  <c:v>33.799999999999997</c:v>
                </c:pt>
                <c:pt idx="15">
                  <c:v>20.3</c:v>
                </c:pt>
                <c:pt idx="16">
                  <c:v>21.373000000000001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11-4F51-92A8-59D81068D9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Spon Prog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Sheet1!$A$2:$A$18</c:f>
              <c:strCache>
                <c:ptCount val="17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 20</c:v>
                </c:pt>
                <c:pt idx="16">
                  <c:v>FY 21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137.816</c:v>
                </c:pt>
                <c:pt idx="1">
                  <c:v>145.59100000000001</c:v>
                </c:pt>
                <c:pt idx="2">
                  <c:v>143.529</c:v>
                </c:pt>
                <c:pt idx="3">
                  <c:v>150.25399999999999</c:v>
                </c:pt>
                <c:pt idx="4">
                  <c:v>153.56299999999999</c:v>
                </c:pt>
                <c:pt idx="5">
                  <c:v>156.142</c:v>
                </c:pt>
                <c:pt idx="6">
                  <c:v>176.392</c:v>
                </c:pt>
                <c:pt idx="7">
                  <c:v>185.012</c:v>
                </c:pt>
                <c:pt idx="8">
                  <c:v>187.1</c:v>
                </c:pt>
                <c:pt idx="9">
                  <c:v>187.9</c:v>
                </c:pt>
                <c:pt idx="10">
                  <c:v>192</c:v>
                </c:pt>
                <c:pt idx="11">
                  <c:v>203.5</c:v>
                </c:pt>
                <c:pt idx="12">
                  <c:v>277.8</c:v>
                </c:pt>
                <c:pt idx="13">
                  <c:v>236</c:v>
                </c:pt>
                <c:pt idx="14">
                  <c:v>285.2</c:v>
                </c:pt>
                <c:pt idx="15">
                  <c:v>300.2</c:v>
                </c:pt>
                <c:pt idx="16">
                  <c:v>300.46499999999997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11-4F51-92A8-59D81068D9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Sales &amp; Svc</c:v>
                </c:pt>
              </c:strCache>
            </c:strRef>
          </c:tx>
          <c:cat>
            <c:strRef>
              <c:f>Sheet1!$A$2:$A$18</c:f>
              <c:strCache>
                <c:ptCount val="17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 20</c:v>
                </c:pt>
                <c:pt idx="16">
                  <c:v>FY 21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36.819000000000003</c:v>
                </c:pt>
                <c:pt idx="1">
                  <c:v>32.56</c:v>
                </c:pt>
                <c:pt idx="2">
                  <c:v>31.893999999999998</c:v>
                </c:pt>
                <c:pt idx="3">
                  <c:v>32.624000000000002</c:v>
                </c:pt>
                <c:pt idx="4">
                  <c:v>32.033000000000001</c:v>
                </c:pt>
                <c:pt idx="5">
                  <c:v>34.905999999999999</c:v>
                </c:pt>
                <c:pt idx="6">
                  <c:v>23.643999999999998</c:v>
                </c:pt>
                <c:pt idx="7">
                  <c:v>25.1</c:v>
                </c:pt>
                <c:pt idx="8">
                  <c:v>42.5</c:v>
                </c:pt>
                <c:pt idx="9">
                  <c:v>26.3</c:v>
                </c:pt>
                <c:pt idx="10">
                  <c:v>23.7</c:v>
                </c:pt>
                <c:pt idx="11">
                  <c:v>28.1</c:v>
                </c:pt>
                <c:pt idx="12">
                  <c:v>29</c:v>
                </c:pt>
                <c:pt idx="13">
                  <c:v>31</c:v>
                </c:pt>
                <c:pt idx="14">
                  <c:v>25.2</c:v>
                </c:pt>
                <c:pt idx="15">
                  <c:v>24.2</c:v>
                </c:pt>
                <c:pt idx="16">
                  <c:v>23.753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11-4F51-92A8-59D81068D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10136480"/>
        <c:axId val="-1810137840"/>
      </c:areaChart>
      <c:catAx>
        <c:axId val="-1810136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1810137840"/>
        <c:crosses val="autoZero"/>
        <c:auto val="1"/>
        <c:lblAlgn val="ctr"/>
        <c:lblOffset val="100"/>
        <c:noMultiLvlLbl val="0"/>
      </c:catAx>
      <c:valAx>
        <c:axId val="-1810137840"/>
        <c:scaling>
          <c:orientation val="minMax"/>
          <c:max val="700"/>
          <c:min val="0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-1810136480"/>
        <c:crosses val="autoZero"/>
        <c:crossBetween val="midCat"/>
      </c:valAx>
      <c:spPr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$605.1 million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0-709F-4195-9AE5-5CDED67F9118}"/>
              </c:ext>
            </c:extLst>
          </c:dPt>
          <c:dLbls>
            <c:dLbl>
              <c:idx val="0"/>
              <c:layout>
                <c:manualLayout>
                  <c:x val="-2.5231701579755399E-2"/>
                  <c:y val="4.64931251548452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9F-4195-9AE5-5CDED67F9118}"/>
                </c:ext>
              </c:extLst>
            </c:dLbl>
            <c:dLbl>
              <c:idx val="2"/>
              <c:layout>
                <c:manualLayout>
                  <c:x val="-3.1646919724657101E-2"/>
                  <c:y val="-5.77399044305968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9F-4195-9AE5-5CDED67F9118}"/>
                </c:ext>
              </c:extLst>
            </c:dLbl>
            <c:dLbl>
              <c:idx val="3"/>
              <c:layout>
                <c:manualLayout>
                  <c:x val="-7.6370153023324894E-2"/>
                  <c:y val="5.119248682412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9F-4195-9AE5-5CDED67F9118}"/>
                </c:ext>
              </c:extLst>
            </c:dLbl>
            <c:dLbl>
              <c:idx val="4"/>
              <c:layout>
                <c:manualLayout>
                  <c:x val="4.3823973654236598E-3"/>
                  <c:y val="-1.72286505111565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9F-4195-9AE5-5CDED67F9118}"/>
                </c:ext>
              </c:extLst>
            </c:dLbl>
            <c:dLbl>
              <c:idx val="5"/>
              <c:layout>
                <c:manualLayout>
                  <c:x val="3.0458203337790299E-2"/>
                  <c:y val="-2.6042107024040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9F-4195-9AE5-5CDED67F91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 Narrow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Dentistry</c:v>
                </c:pt>
                <c:pt idx="1">
                  <c:v>Grad Health</c:v>
                </c:pt>
                <c:pt idx="2">
                  <c:v>Health Professions</c:v>
                </c:pt>
                <c:pt idx="3">
                  <c:v>Med - Memphis</c:v>
                </c:pt>
                <c:pt idx="4">
                  <c:v>Med - Chattanooga</c:v>
                </c:pt>
                <c:pt idx="5">
                  <c:v>Med - Knoxville</c:v>
                </c:pt>
                <c:pt idx="6">
                  <c:v>Nursing</c:v>
                </c:pt>
                <c:pt idx="7">
                  <c:v>Pharmacy</c:v>
                </c:pt>
                <c:pt idx="8">
                  <c:v>Admin</c:v>
                </c:pt>
                <c:pt idx="9">
                  <c:v>General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31.4</c:v>
                </c:pt>
                <c:pt idx="1">
                  <c:v>3.6480000000000001</c:v>
                </c:pt>
                <c:pt idx="2">
                  <c:v>10.532</c:v>
                </c:pt>
                <c:pt idx="3">
                  <c:v>264.697</c:v>
                </c:pt>
                <c:pt idx="4">
                  <c:v>32.14</c:v>
                </c:pt>
                <c:pt idx="5">
                  <c:v>54.683999999999997</c:v>
                </c:pt>
                <c:pt idx="6">
                  <c:v>11.419</c:v>
                </c:pt>
                <c:pt idx="7">
                  <c:v>25.039000000000001</c:v>
                </c:pt>
                <c:pt idx="8">
                  <c:v>97.826999999999998</c:v>
                </c:pt>
                <c:pt idx="9">
                  <c:v>73.7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9F-4195-9AE5-5CDED67F91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3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Appropriations</c:v>
                </c:pt>
              </c:strCache>
            </c:strRef>
          </c:tx>
          <c:cat>
            <c:strRef>
              <c:f>Sheet1!$A$2:$A$20</c:f>
              <c:strCache>
                <c:ptCount val="19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FY20</c:v>
                </c:pt>
                <c:pt idx="16">
                  <c:v>FY21</c:v>
                </c:pt>
                <c:pt idx="17">
                  <c:v>FY22</c:v>
                </c:pt>
                <c:pt idx="18">
                  <c:v>FY23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112.96</c:v>
                </c:pt>
                <c:pt idx="1">
                  <c:v>115.401</c:v>
                </c:pt>
                <c:pt idx="2">
                  <c:v>125.568</c:v>
                </c:pt>
                <c:pt idx="3">
                  <c:v>134.18299999999999</c:v>
                </c:pt>
                <c:pt idx="4">
                  <c:v>129.029</c:v>
                </c:pt>
                <c:pt idx="5">
                  <c:v>122.7</c:v>
                </c:pt>
                <c:pt idx="6">
                  <c:v>114.599</c:v>
                </c:pt>
                <c:pt idx="7">
                  <c:v>116.22499999999999</c:v>
                </c:pt>
                <c:pt idx="8">
                  <c:v>122.5</c:v>
                </c:pt>
                <c:pt idx="9">
                  <c:v>132.19999999999999</c:v>
                </c:pt>
                <c:pt idx="10">
                  <c:v>133.9</c:v>
                </c:pt>
                <c:pt idx="11">
                  <c:v>140.80000000000001</c:v>
                </c:pt>
                <c:pt idx="12">
                  <c:v>147.1</c:v>
                </c:pt>
                <c:pt idx="13">
                  <c:v>156.1</c:v>
                </c:pt>
                <c:pt idx="14">
                  <c:v>159.80000000000001</c:v>
                </c:pt>
                <c:pt idx="15">
                  <c:v>165.6</c:v>
                </c:pt>
                <c:pt idx="16">
                  <c:v>166.3</c:v>
                </c:pt>
                <c:pt idx="17">
                  <c:v>177.5</c:v>
                </c:pt>
                <c:pt idx="18">
                  <c:v>191.17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7-C940-82F9-E6424E70EB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Tuition &amp; Fees</c:v>
                </c:pt>
              </c:strCache>
            </c:strRef>
          </c:tx>
          <c:cat>
            <c:strRef>
              <c:f>Sheet1!$A$2:$A$20</c:f>
              <c:strCache>
                <c:ptCount val="19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FY20</c:v>
                </c:pt>
                <c:pt idx="16">
                  <c:v>FY21</c:v>
                </c:pt>
                <c:pt idx="17">
                  <c:v>FY22</c:v>
                </c:pt>
                <c:pt idx="18">
                  <c:v>FY23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29.98</c:v>
                </c:pt>
                <c:pt idx="1">
                  <c:v>34.042000000000002</c:v>
                </c:pt>
                <c:pt idx="2">
                  <c:v>36.868000000000002</c:v>
                </c:pt>
                <c:pt idx="3">
                  <c:v>40.445999999999998</c:v>
                </c:pt>
                <c:pt idx="4">
                  <c:v>44.277000000000001</c:v>
                </c:pt>
                <c:pt idx="5">
                  <c:v>52.1</c:v>
                </c:pt>
                <c:pt idx="6">
                  <c:v>58.6</c:v>
                </c:pt>
                <c:pt idx="7">
                  <c:v>68.3</c:v>
                </c:pt>
                <c:pt idx="8">
                  <c:v>72.099999999999994</c:v>
                </c:pt>
                <c:pt idx="9">
                  <c:v>76.599999999999994</c:v>
                </c:pt>
                <c:pt idx="10">
                  <c:v>78.8</c:v>
                </c:pt>
                <c:pt idx="11">
                  <c:v>83.2</c:v>
                </c:pt>
                <c:pt idx="12">
                  <c:v>86.1</c:v>
                </c:pt>
                <c:pt idx="13">
                  <c:v>89.2</c:v>
                </c:pt>
                <c:pt idx="14">
                  <c:v>94.2</c:v>
                </c:pt>
                <c:pt idx="15">
                  <c:v>89.2</c:v>
                </c:pt>
                <c:pt idx="16">
                  <c:v>88.4</c:v>
                </c:pt>
                <c:pt idx="17">
                  <c:v>89.2</c:v>
                </c:pt>
                <c:pt idx="18">
                  <c:v>89.5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A7-C940-82F9-E6424E70EB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F&amp;A Recoveries</c:v>
                </c:pt>
              </c:strCache>
            </c:strRef>
          </c:tx>
          <c:cat>
            <c:strRef>
              <c:f>Sheet1!$A$2:$A$20</c:f>
              <c:strCache>
                <c:ptCount val="19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FY20</c:v>
                </c:pt>
                <c:pt idx="16">
                  <c:v>FY21</c:v>
                </c:pt>
                <c:pt idx="17">
                  <c:v>FY22</c:v>
                </c:pt>
                <c:pt idx="18">
                  <c:v>FY23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14.877000000000001</c:v>
                </c:pt>
                <c:pt idx="1">
                  <c:v>14.792999999999999</c:v>
                </c:pt>
                <c:pt idx="2">
                  <c:v>14.308999999999999</c:v>
                </c:pt>
                <c:pt idx="3">
                  <c:v>13.792999999999999</c:v>
                </c:pt>
                <c:pt idx="4">
                  <c:v>12.018000000000001</c:v>
                </c:pt>
                <c:pt idx="5">
                  <c:v>15.7</c:v>
                </c:pt>
                <c:pt idx="6">
                  <c:v>15.9</c:v>
                </c:pt>
                <c:pt idx="7">
                  <c:v>14.2</c:v>
                </c:pt>
                <c:pt idx="8">
                  <c:v>13</c:v>
                </c:pt>
                <c:pt idx="9">
                  <c:v>13.1</c:v>
                </c:pt>
                <c:pt idx="10">
                  <c:v>12.5</c:v>
                </c:pt>
                <c:pt idx="11">
                  <c:v>12.5</c:v>
                </c:pt>
                <c:pt idx="12">
                  <c:v>13.2</c:v>
                </c:pt>
                <c:pt idx="13">
                  <c:v>13.8</c:v>
                </c:pt>
                <c:pt idx="14">
                  <c:v>15</c:v>
                </c:pt>
                <c:pt idx="15">
                  <c:v>15.5</c:v>
                </c:pt>
                <c:pt idx="16">
                  <c:v>18.8</c:v>
                </c:pt>
                <c:pt idx="17">
                  <c:v>18.23</c:v>
                </c:pt>
                <c:pt idx="18">
                  <c:v>18.23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A7-C940-82F9-E6424E70E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10136480"/>
        <c:axId val="-1810137840"/>
      </c:areaChart>
      <c:catAx>
        <c:axId val="-1810136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1810137840"/>
        <c:crosses val="autoZero"/>
        <c:auto val="1"/>
        <c:lblAlgn val="ctr"/>
        <c:lblOffset val="100"/>
        <c:noMultiLvlLbl val="0"/>
      </c:catAx>
      <c:valAx>
        <c:axId val="-181013784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-1810136480"/>
        <c:crosses val="autoZero"/>
        <c:crossBetween val="midCat"/>
      </c:valAx>
      <c:spPr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81967213114756E-2"/>
          <c:y val="5.4097414228998913E-2"/>
          <c:w val="0.90155324641796819"/>
          <c:h val="0.87628327423900854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Genl Oper</c:v>
                </c:pt>
              </c:strCache>
            </c:strRef>
          </c:tx>
          <c:cat>
            <c:strRef>
              <c:f>Sheet1!$A$2:$A$20</c:f>
              <c:strCache>
                <c:ptCount val="19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FY20</c:v>
                </c:pt>
                <c:pt idx="16">
                  <c:v>FY21</c:v>
                </c:pt>
                <c:pt idx="17">
                  <c:v>FY22</c:v>
                </c:pt>
                <c:pt idx="18">
                  <c:v>FY23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161.761</c:v>
                </c:pt>
                <c:pt idx="1">
                  <c:v>167.50899999999999</c:v>
                </c:pt>
                <c:pt idx="2">
                  <c:v>182.42400000000001</c:v>
                </c:pt>
                <c:pt idx="3">
                  <c:v>197.916</c:v>
                </c:pt>
                <c:pt idx="4">
                  <c:v>194.84800000000001</c:v>
                </c:pt>
                <c:pt idx="5">
                  <c:v>196.18600000000001</c:v>
                </c:pt>
                <c:pt idx="6">
                  <c:v>197.49700000000001</c:v>
                </c:pt>
                <c:pt idx="7">
                  <c:v>205.916</c:v>
                </c:pt>
                <c:pt idx="8">
                  <c:v>207.6</c:v>
                </c:pt>
                <c:pt idx="9">
                  <c:v>221.9</c:v>
                </c:pt>
                <c:pt idx="10">
                  <c:v>225.2</c:v>
                </c:pt>
                <c:pt idx="11">
                  <c:v>236.5</c:v>
                </c:pt>
                <c:pt idx="12">
                  <c:v>246.4</c:v>
                </c:pt>
                <c:pt idx="13">
                  <c:v>259.10000000000002</c:v>
                </c:pt>
                <c:pt idx="14">
                  <c:v>269</c:v>
                </c:pt>
                <c:pt idx="15">
                  <c:v>270.3</c:v>
                </c:pt>
                <c:pt idx="16">
                  <c:v>273.5</c:v>
                </c:pt>
                <c:pt idx="17">
                  <c:v>290.8</c:v>
                </c:pt>
                <c:pt idx="18">
                  <c:v>307.03199999999998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1-1E49-BC62-5442F89D52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Gifts</c:v>
                </c:pt>
              </c:strCache>
            </c:strRef>
          </c:tx>
          <c:cat>
            <c:strRef>
              <c:f>Sheet1!$A$2:$A$20</c:f>
              <c:strCache>
                <c:ptCount val="19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FY20</c:v>
                </c:pt>
                <c:pt idx="16">
                  <c:v>FY21</c:v>
                </c:pt>
                <c:pt idx="17">
                  <c:v>FY22</c:v>
                </c:pt>
                <c:pt idx="18">
                  <c:v>FY23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18.067</c:v>
                </c:pt>
                <c:pt idx="1">
                  <c:v>27.061</c:v>
                </c:pt>
                <c:pt idx="2">
                  <c:v>18.196000000000002</c:v>
                </c:pt>
                <c:pt idx="3">
                  <c:v>21.236999999999998</c:v>
                </c:pt>
                <c:pt idx="4">
                  <c:v>23.143999999999998</c:v>
                </c:pt>
                <c:pt idx="5">
                  <c:v>18.706</c:v>
                </c:pt>
                <c:pt idx="6">
                  <c:v>17.878</c:v>
                </c:pt>
                <c:pt idx="7">
                  <c:v>18.702000000000002</c:v>
                </c:pt>
                <c:pt idx="8">
                  <c:v>19.8</c:v>
                </c:pt>
                <c:pt idx="9">
                  <c:v>18.899999999999999</c:v>
                </c:pt>
                <c:pt idx="10">
                  <c:v>17.5</c:v>
                </c:pt>
                <c:pt idx="11">
                  <c:v>20.3</c:v>
                </c:pt>
                <c:pt idx="12">
                  <c:v>29.7</c:v>
                </c:pt>
                <c:pt idx="13">
                  <c:v>31.7</c:v>
                </c:pt>
                <c:pt idx="14">
                  <c:v>33.799999999999997</c:v>
                </c:pt>
                <c:pt idx="15">
                  <c:v>20.3</c:v>
                </c:pt>
                <c:pt idx="16">
                  <c:v>24.9</c:v>
                </c:pt>
                <c:pt idx="17">
                  <c:v>20.399999999999999</c:v>
                </c:pt>
                <c:pt idx="1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1-1E49-BC62-5442F89D52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Spon Prog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Sheet1!$A$2:$A$20</c:f>
              <c:strCache>
                <c:ptCount val="19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FY20</c:v>
                </c:pt>
                <c:pt idx="16">
                  <c:v>FY21</c:v>
                </c:pt>
                <c:pt idx="17">
                  <c:v>FY22</c:v>
                </c:pt>
                <c:pt idx="18">
                  <c:v>FY23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137.816</c:v>
                </c:pt>
                <c:pt idx="1">
                  <c:v>145.59100000000001</c:v>
                </c:pt>
                <c:pt idx="2">
                  <c:v>143.529</c:v>
                </c:pt>
                <c:pt idx="3">
                  <c:v>150.25399999999999</c:v>
                </c:pt>
                <c:pt idx="4">
                  <c:v>153.56299999999999</c:v>
                </c:pt>
                <c:pt idx="5">
                  <c:v>156.142</c:v>
                </c:pt>
                <c:pt idx="6">
                  <c:v>176.392</c:v>
                </c:pt>
                <c:pt idx="7">
                  <c:v>185.012</c:v>
                </c:pt>
                <c:pt idx="8">
                  <c:v>187.1</c:v>
                </c:pt>
                <c:pt idx="9">
                  <c:v>187.9</c:v>
                </c:pt>
                <c:pt idx="10">
                  <c:v>192</c:v>
                </c:pt>
                <c:pt idx="11">
                  <c:v>203.5</c:v>
                </c:pt>
                <c:pt idx="12">
                  <c:v>277.8</c:v>
                </c:pt>
                <c:pt idx="13">
                  <c:v>236</c:v>
                </c:pt>
                <c:pt idx="14">
                  <c:v>285.2</c:v>
                </c:pt>
                <c:pt idx="15">
                  <c:v>300.2</c:v>
                </c:pt>
                <c:pt idx="16">
                  <c:v>284</c:v>
                </c:pt>
                <c:pt idx="17">
                  <c:v>298.8</c:v>
                </c:pt>
                <c:pt idx="18">
                  <c:v>319.32900000000001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61-1E49-BC62-5442F89D52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Sales &amp; Svc</c:v>
                </c:pt>
              </c:strCache>
            </c:strRef>
          </c:tx>
          <c:cat>
            <c:strRef>
              <c:f>Sheet1!$A$2:$A$20</c:f>
              <c:strCache>
                <c:ptCount val="19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FY20</c:v>
                </c:pt>
                <c:pt idx="16">
                  <c:v>FY21</c:v>
                </c:pt>
                <c:pt idx="17">
                  <c:v>FY22</c:v>
                </c:pt>
                <c:pt idx="18">
                  <c:v>FY23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36.819000000000003</c:v>
                </c:pt>
                <c:pt idx="1">
                  <c:v>32.56</c:v>
                </c:pt>
                <c:pt idx="2">
                  <c:v>31.893999999999998</c:v>
                </c:pt>
                <c:pt idx="3">
                  <c:v>32.624000000000002</c:v>
                </c:pt>
                <c:pt idx="4">
                  <c:v>32.033000000000001</c:v>
                </c:pt>
                <c:pt idx="5">
                  <c:v>34.905999999999999</c:v>
                </c:pt>
                <c:pt idx="6">
                  <c:v>23.643999999999998</c:v>
                </c:pt>
                <c:pt idx="7">
                  <c:v>25.1</c:v>
                </c:pt>
                <c:pt idx="8">
                  <c:v>42.5</c:v>
                </c:pt>
                <c:pt idx="9">
                  <c:v>26.3</c:v>
                </c:pt>
                <c:pt idx="10">
                  <c:v>23.7</c:v>
                </c:pt>
                <c:pt idx="11">
                  <c:v>28.1</c:v>
                </c:pt>
                <c:pt idx="12">
                  <c:v>29</c:v>
                </c:pt>
                <c:pt idx="13">
                  <c:v>31</c:v>
                </c:pt>
                <c:pt idx="14">
                  <c:v>25.2</c:v>
                </c:pt>
                <c:pt idx="15">
                  <c:v>24.2</c:v>
                </c:pt>
                <c:pt idx="16">
                  <c:v>22</c:v>
                </c:pt>
                <c:pt idx="17">
                  <c:v>23.8</c:v>
                </c:pt>
                <c:pt idx="1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61-1E49-BC62-5442F89D5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10136480"/>
        <c:axId val="-1810137840"/>
      </c:areaChart>
      <c:catAx>
        <c:axId val="-1810136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1810137840"/>
        <c:crosses val="autoZero"/>
        <c:auto val="1"/>
        <c:lblAlgn val="ctr"/>
        <c:lblOffset val="100"/>
        <c:noMultiLvlLbl val="0"/>
      </c:catAx>
      <c:valAx>
        <c:axId val="-1810137840"/>
        <c:scaling>
          <c:orientation val="minMax"/>
          <c:max val="700"/>
          <c:min val="0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-1810136480"/>
        <c:crosses val="autoZero"/>
        <c:crossBetween val="midCat"/>
      </c:valAx>
      <c:spPr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0.11692</cdr:x>
      <cdr:y>0.33463</cdr:y>
    </cdr:from>
    <cdr:to>
      <cdr:x>0.22227</cdr:x>
      <cdr:y>0.39708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4A157E9-D7C6-9F13-B24A-43F9E90AA5C7}"/>
            </a:ext>
          </a:extLst>
        </cdr:cNvPr>
        <cdr:cNvSpPr txBox="1"/>
      </cdr:nvSpPr>
      <cdr:spPr>
        <a:xfrm xmlns:a="http://schemas.openxmlformats.org/drawingml/2006/main">
          <a:off x="930275" y="1484254"/>
          <a:ext cx="83819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accent1"/>
              </a:solidFill>
            </a:rPr>
            <a:t>$</a:t>
          </a:r>
          <a:r>
            <a:rPr lang="en-US" sz="1400" b="1" dirty="0">
              <a:solidFill>
                <a:schemeClr val="accent1"/>
              </a:solidFill>
            </a:rPr>
            <a:t>157.8m</a:t>
          </a:r>
        </a:p>
      </cdr:txBody>
    </cdr:sp>
  </cdr:relSizeAnchor>
  <cdr:relSizeAnchor xmlns:cdr="http://schemas.openxmlformats.org/drawingml/2006/chartDrawing">
    <cdr:from>
      <cdr:x>0.8349</cdr:x>
      <cdr:y>0.06872</cdr:y>
    </cdr:from>
    <cdr:to>
      <cdr:x>0.94024</cdr:x>
      <cdr:y>0.13117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628652-9B6E-BD66-3471-C1B369E9B62A}"/>
            </a:ext>
          </a:extLst>
        </cdr:cNvPr>
        <cdr:cNvSpPr txBox="1"/>
      </cdr:nvSpPr>
      <cdr:spPr>
        <a:xfrm xmlns:a="http://schemas.openxmlformats.org/drawingml/2006/main">
          <a:off x="6642901" y="304800"/>
          <a:ext cx="83819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accent1"/>
              </a:solidFill>
            </a:rPr>
            <a:t>$298.9m</a:t>
          </a:r>
        </a:p>
      </cdr:txBody>
    </cdr:sp>
  </cdr:relSizeAnchor>
  <cdr:relSizeAnchor xmlns:cdr="http://schemas.openxmlformats.org/drawingml/2006/chartDrawing">
    <cdr:from>
      <cdr:x>0.07861</cdr:x>
      <cdr:y>0.39196</cdr:y>
    </cdr:from>
    <cdr:to>
      <cdr:x>0.15523</cdr:x>
      <cdr:y>0.5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5C9A12A5-54DA-72E9-5B12-5EA8F3CE007F}"/>
            </a:ext>
          </a:extLst>
        </cdr:cNvPr>
        <cdr:cNvCxnSpPr/>
      </cdr:nvCxnSpPr>
      <cdr:spPr>
        <a:xfrm xmlns:a="http://schemas.openxmlformats.org/drawingml/2006/main" flipH="1">
          <a:off x="625475" y="1738532"/>
          <a:ext cx="609600" cy="479205"/>
        </a:xfrm>
        <a:prstGeom xmlns:a="http://schemas.openxmlformats.org/drawingml/2006/main" prst="straightConnector1">
          <a:avLst/>
        </a:prstGeom>
        <a:ln xmlns:a="http://schemas.openxmlformats.org/drawingml/2006/main" w="28575" cap="flat" cmpd="sng" algn="ctr">
          <a:solidFill>
            <a:schemeClr val="accent1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0.89266</cdr:x>
      <cdr:y>0.12472</cdr:y>
    </cdr:from>
    <cdr:to>
      <cdr:x>0.9597</cdr:x>
      <cdr:y>0.15462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01BF7CB-F5D5-5D76-CD5E-9A731B2E7A02}"/>
            </a:ext>
          </a:extLst>
        </cdr:cNvPr>
        <cdr:cNvCxnSpPr/>
      </cdr:nvCxnSpPr>
      <cdr:spPr>
        <a:xfrm xmlns:a="http://schemas.openxmlformats.org/drawingml/2006/main">
          <a:off x="7102475" y="553213"/>
          <a:ext cx="533400" cy="132587"/>
        </a:xfrm>
        <a:prstGeom xmlns:a="http://schemas.openxmlformats.org/drawingml/2006/main" prst="straightConnector1">
          <a:avLst/>
        </a:prstGeom>
        <a:ln xmlns:a="http://schemas.openxmlformats.org/drawingml/2006/main" w="28575" cap="flat" cmpd="sng" algn="ctr">
          <a:solidFill>
            <a:schemeClr val="accent1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r">
              <a:defRPr sz="1200"/>
            </a:lvl1pPr>
          </a:lstStyle>
          <a:p>
            <a:fld id="{BEF7A24B-554D-4B99-A3CC-7667F56D1027}" type="datetimeFigureOut">
              <a:rPr lang="en-US" smtClean="0"/>
              <a:pPr/>
              <a:t>5/17/22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67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2" y="8829967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r">
              <a:defRPr sz="1200"/>
            </a:lvl1pPr>
          </a:lstStyle>
          <a:p>
            <a:fld id="{10672D4C-A99E-49DD-8A16-1D19942316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36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r">
              <a:defRPr sz="1200"/>
            </a:lvl1pPr>
          </a:lstStyle>
          <a:p>
            <a:fld id="{0391B76B-D742-4BD2-BF24-F4C760DB831C}" type="datetimeFigureOut">
              <a:rPr lang="en-US" smtClean="0"/>
              <a:pPr/>
              <a:t>5/17/22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2" rIns="93162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62" tIns="46582" rIns="93162" bIns="465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7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67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r">
              <a:defRPr sz="1200"/>
            </a:lvl1pPr>
          </a:lstStyle>
          <a:p>
            <a:fld id="{5257B995-136A-4A15-87A5-26420C3C1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4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15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28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591DA-487A-4860-94AF-69024CDFD90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49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12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591DA-487A-4860-94AF-69024CDFD90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4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61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5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2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591DA-487A-4860-94AF-69024CDFD9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6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29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2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7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05602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ADAE-DF6A-451D-9E12-F7B76ECA1D1C}" type="datetime4">
              <a:rPr lang="en-US" smtClean="0"/>
              <a:t>May 17,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5084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952ADAE-DF6A-451D-9E12-F7B76ECA1D1C}" type="datetime4">
              <a:rPr lang="en-US" smtClean="0"/>
              <a:t>May 17,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6017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952ADAE-DF6A-451D-9E12-F7B76ECA1D1C}" type="datetime4">
              <a:rPr lang="en-US" smtClean="0"/>
              <a:t>May 17,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09785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952ADAE-DF6A-451D-9E12-F7B76ECA1D1C}" type="datetime4">
              <a:rPr lang="en-US" smtClean="0"/>
              <a:t>May 17,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578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ADAE-DF6A-451D-9E12-F7B76ECA1D1C}" type="datetime4">
              <a:rPr lang="en-US" smtClean="0"/>
              <a:t>May 17,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2714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ADAE-DF6A-451D-9E12-F7B76ECA1D1C}" type="datetime4">
              <a:rPr lang="en-US" smtClean="0"/>
              <a:t>May 17,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56839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3FE9-83EA-4021-96B0-627F2DA2B560}" type="datetime4">
              <a:rPr lang="en-US" smtClean="0"/>
              <a:t>May 17,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81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C508687-5E45-4DE4-8C6B-BB96A1AE0423}" type="datetime4">
              <a:rPr lang="en-US" smtClean="0"/>
              <a:t>May 17,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05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2342-ED96-411F-B731-4ADAB805C2C1}" type="datetime4">
              <a:rPr lang="en-US" smtClean="0"/>
              <a:t>May 17,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69" y="3626094"/>
            <a:ext cx="4073653" cy="26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43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81000"/>
            <a:ext cx="6377940" cy="1293028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828800"/>
            <a:ext cx="7955280" cy="443484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q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itchFamily="2" charset="2"/>
              <a:buChar char="Ø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v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q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q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2250" y="6355845"/>
            <a:ext cx="1977390" cy="365125"/>
          </a:xfrm>
        </p:spPr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5CFD8A-F68B-8D0F-CBB4-3A97D5E89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6355846"/>
            <a:ext cx="16510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09017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952ADAE-DF6A-451D-9E12-F7B76ECA1D1C}" type="datetime4">
              <a:rPr lang="en-US" smtClean="0"/>
              <a:t>May 17,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8188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ADAE-DF6A-451D-9E12-F7B76ECA1D1C}" type="datetime4">
              <a:rPr lang="en-US" smtClean="0"/>
              <a:t>May 17,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18251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ADAE-DF6A-451D-9E12-F7B76ECA1D1C}" type="datetime4">
              <a:rPr lang="en-US" smtClean="0"/>
              <a:t>May 17,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4655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82C0-1F4A-4264-B7A8-975F74BE7E84}" type="datetime4">
              <a:rPr lang="en-US" smtClean="0"/>
              <a:t>May 17,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55026-F1B4-D164-60F8-86D8D17CC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08" y="6190488"/>
            <a:ext cx="226771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43920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797-D48B-4016-9982-BA834E18CCE8}" type="datetime4">
              <a:rPr lang="en-US" smtClean="0"/>
              <a:t>May 17,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2077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69C5-CEE9-4BA2-B508-ABDB4A2081B9}" type="datetime4">
              <a:rPr lang="en-US" smtClean="0"/>
              <a:t>May 17,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03415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ADAE-DF6A-451D-9E12-F7B76ECA1D1C}" type="datetime4">
              <a:rPr lang="en-US" smtClean="0"/>
              <a:t>May 17,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04264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2ADAE-DF6A-451D-9E12-F7B76ECA1D1C}" type="datetime4">
              <a:rPr lang="en-US" smtClean="0"/>
              <a:t>May 17,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14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685" r:id="rId18"/>
  </p:sldLayoutIdLst>
  <p:transition spd="med">
    <p:random/>
  </p:transition>
  <p:hf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bluediamondgallery.com/wooden-tile/t/thank-you.html" TargetMode="Externa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2445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200" b="1" dirty="0">
                <a:solidFill>
                  <a:srgbClr val="00B050"/>
                </a:solidFill>
              </a:rPr>
            </a:br>
            <a:r>
              <a:rPr lang="en-US" sz="3200" b="1" dirty="0">
                <a:solidFill>
                  <a:srgbClr val="00B050"/>
                </a:solidFill>
              </a:rPr>
              <a:t>FY 2023 Budget Proposal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7E87C39-63A3-77D0-FC41-23A8D0165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315200" cy="1981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Presented to the </a:t>
            </a:r>
          </a:p>
          <a:p>
            <a:pPr algn="ctr"/>
            <a:r>
              <a:rPr lang="en-US" dirty="0"/>
              <a:t>Campus-Wide Business Managers</a:t>
            </a:r>
          </a:p>
          <a:p>
            <a:pPr algn="ctr"/>
            <a:r>
              <a:rPr lang="en-US" dirty="0"/>
              <a:t>May 19, 2022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01D5E35-DCA9-4DBC-A379-BB4C345366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057900" y="1430867"/>
            <a:ext cx="21717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3325215-7382-4C1B-86B1-E9DB9649FF5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6" name="Picture 5" descr="A close up of a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9" y="381000"/>
            <a:ext cx="2624281" cy="17385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ADB843-8100-644F-B4EE-B77DF9EF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271" y="381000"/>
            <a:ext cx="7291369" cy="1293028"/>
          </a:xfrm>
        </p:spPr>
        <p:txBody>
          <a:bodyPr>
            <a:noAutofit/>
          </a:bodyPr>
          <a:lstStyle/>
          <a:p>
            <a:r>
              <a:rPr lang="en-US" sz="3200" dirty="0"/>
              <a:t>Proposed Budget Increments</a:t>
            </a:r>
            <a:br>
              <a:rPr lang="en-US" sz="3200" dirty="0"/>
            </a:br>
            <a:r>
              <a:rPr lang="en-US" sz="3200" dirty="0"/>
              <a:t>Infrastructure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0A00E-885A-0843-A8F4-A14BC3AE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E6BDD-9ED1-0C44-A48B-7D66E60D9BF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05638" y="6356350"/>
            <a:ext cx="2138362" cy="365125"/>
          </a:xfrm>
        </p:spPr>
        <p:txBody>
          <a:bodyPr/>
          <a:lstStyle/>
          <a:p>
            <a:fld id="{BD0E12DD-5E63-48A9-865E-9B636358EFFD}" type="datetime4">
              <a:rPr lang="en-US" smtClean="0"/>
              <a:t>May 17, 2022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5E06A-F6EA-284A-BE96-96F1D4089059}"/>
              </a:ext>
            </a:extLst>
          </p:cNvPr>
          <p:cNvSpPr txBox="1"/>
          <p:nvPr/>
        </p:nvSpPr>
        <p:spPr>
          <a:xfrm>
            <a:off x="-903514" y="5116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EAD95C6D-58F9-8845-8525-259676A4C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779884"/>
              </p:ext>
            </p:extLst>
          </p:nvPr>
        </p:nvGraphicFramePr>
        <p:xfrm>
          <a:off x="789506" y="1524000"/>
          <a:ext cx="7789268" cy="4671589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046068">
                  <a:extLst>
                    <a:ext uri="{9D8B030D-6E8A-4147-A177-3AD203B41FA5}">
                      <a16:colId xmlns:a16="http://schemas.microsoft.com/office/drawing/2014/main" val="216134113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960346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89372558"/>
                    </a:ext>
                  </a:extLst>
                </a:gridCol>
              </a:tblGrid>
              <a:tr h="42958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/>
                        <a:t>Regular </a:t>
                      </a:r>
                      <a:r>
                        <a:rPr lang="en-US" sz="1600" i="1" dirty="0" err="1"/>
                        <a:t>Approp</a:t>
                      </a:r>
                      <a:endParaRPr lang="en-US" sz="1600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/>
                        <a:t>One-Time Funding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1904016"/>
                  </a:ext>
                </a:extLst>
              </a:tr>
              <a:tr h="429587">
                <a:tc>
                  <a:txBody>
                    <a:bodyPr/>
                    <a:lstStyle/>
                    <a:p>
                      <a:pPr>
                        <a:tabLst>
                          <a:tab pos="6400800" algn="r"/>
                        </a:tabLst>
                      </a:pPr>
                      <a:r>
                        <a:rPr lang="en-US" dirty="0"/>
                        <a:t>Reserves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$2,000,000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$2,000,000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7132704"/>
                  </a:ext>
                </a:extLst>
              </a:tr>
              <a:tr h="40861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Executive Administration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850,000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0181612"/>
                  </a:ext>
                </a:extLst>
              </a:tr>
              <a:tr h="42958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ERP Implementation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250,000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552737"/>
                  </a:ext>
                </a:extLst>
              </a:tr>
              <a:tr h="42958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Student / Faculty Services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250,000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250,000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0321791"/>
                  </a:ext>
                </a:extLst>
              </a:tr>
              <a:tr h="42958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Operating Costs for New Areas (vivarium)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1926629"/>
                  </a:ext>
                </a:extLst>
              </a:tr>
              <a:tr h="42958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Library acquisition costs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150,000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1800118"/>
                  </a:ext>
                </a:extLst>
              </a:tr>
              <a:tr h="42958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CHIPS Operating Costs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250,000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1894820"/>
                  </a:ext>
                </a:extLst>
              </a:tr>
              <a:tr h="429587">
                <a:tc>
                  <a:txBody>
                    <a:bodyPr/>
                    <a:lstStyle/>
                    <a:p>
                      <a:r>
                        <a:rPr lang="en-US" u="none" dirty="0"/>
                        <a:t>Contingency / Additional Allocations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503,200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2,820,000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632843"/>
                  </a:ext>
                </a:extLst>
              </a:tr>
              <a:tr h="676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Infrastructure Support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$4,453,200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$5,070,000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5220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561113"/>
      </p:ext>
    </p:ext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ADB843-8100-644F-B4EE-B77DF9EF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00"/>
            <a:ext cx="7406640" cy="1293028"/>
          </a:xfrm>
        </p:spPr>
        <p:txBody>
          <a:bodyPr>
            <a:normAutofit/>
          </a:bodyPr>
          <a:lstStyle/>
          <a:p>
            <a:r>
              <a:rPr lang="en-US" sz="3200" dirty="0"/>
              <a:t>Proposed Budget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0A00E-885A-0843-A8F4-A14BC3AE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E6BDD-9ED1-0C44-A48B-7D66E60D9BF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05638" y="6356350"/>
            <a:ext cx="2138362" cy="365125"/>
          </a:xfrm>
        </p:spPr>
        <p:txBody>
          <a:bodyPr/>
          <a:lstStyle/>
          <a:p>
            <a:fld id="{BD0E12DD-5E63-48A9-865E-9B636358EFFD}" type="datetime4">
              <a:rPr lang="en-US" smtClean="0"/>
              <a:t>May 17, 2022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5E06A-F6EA-284A-BE96-96F1D4089059}"/>
              </a:ext>
            </a:extLst>
          </p:cNvPr>
          <p:cNvSpPr txBox="1"/>
          <p:nvPr/>
        </p:nvSpPr>
        <p:spPr>
          <a:xfrm>
            <a:off x="-903514" y="5116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EAD95C6D-58F9-8845-8525-259676A4C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579569"/>
              </p:ext>
            </p:extLst>
          </p:nvPr>
        </p:nvGraphicFramePr>
        <p:xfrm>
          <a:off x="1267097" y="2300031"/>
          <a:ext cx="6772730" cy="260522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533503">
                  <a:extLst>
                    <a:ext uri="{9D8B030D-6E8A-4147-A177-3AD203B41FA5}">
                      <a16:colId xmlns:a16="http://schemas.microsoft.com/office/drawing/2014/main" val="216134113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59603466"/>
                    </a:ext>
                  </a:extLst>
                </a:gridCol>
                <a:gridCol w="1562827">
                  <a:extLst>
                    <a:ext uri="{9D8B030D-6E8A-4147-A177-3AD203B41FA5}">
                      <a16:colId xmlns:a16="http://schemas.microsoft.com/office/drawing/2014/main" val="65127483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/>
                        <a:t>Regular </a:t>
                      </a:r>
                      <a:r>
                        <a:rPr lang="en-US" sz="1600" i="1" dirty="0" err="1"/>
                        <a:t>Approp</a:t>
                      </a:r>
                      <a:endParaRPr lang="en-US" sz="1600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/>
                        <a:t>One-Time Funding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09177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>
                          <a:tab pos="6400800" algn="r"/>
                        </a:tabLst>
                      </a:pPr>
                      <a:r>
                        <a:rPr lang="en-US" u="none" dirty="0"/>
                        <a:t>Salary Actions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$9,008,000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71327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Academic Program Support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865,000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$2,930,000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18948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u="none" dirty="0"/>
                        <a:t>Infrastructure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4,453,200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5,070,000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8129161"/>
                  </a:ext>
                </a:extLst>
              </a:tr>
              <a:tr h="54782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Salary Actions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$14,326,200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$8,000,000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5220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738446"/>
      </p:ext>
    </p:extLst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Revenue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7E73AB3-5070-2F4A-BE69-0F9188795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671904"/>
              </p:ext>
            </p:extLst>
          </p:nvPr>
        </p:nvGraphicFramePr>
        <p:xfrm>
          <a:off x="593090" y="1524000"/>
          <a:ext cx="7956550" cy="44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4294967295"/>
          </p:nvPr>
        </p:nvSpPr>
        <p:spPr>
          <a:xfrm>
            <a:off x="7005638" y="6356350"/>
            <a:ext cx="2138362" cy="365125"/>
          </a:xfrm>
        </p:spPr>
        <p:txBody>
          <a:bodyPr/>
          <a:lstStyle/>
          <a:p>
            <a:fld id="{B09DB9DC-415E-44F0-BB8F-0B856143CB21}" type="datetime4">
              <a:rPr lang="en-US" smtClean="0"/>
              <a:pPr/>
              <a:t>May 17, 2022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43600" y="3268408"/>
            <a:ext cx="106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Sponsored Programs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4019867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Gifts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399" y="4642240"/>
            <a:ext cx="106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General Operating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239726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Sales &amp; Svc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3AC403-A8FB-BE45-A48E-7B33CC02D3BE}"/>
              </a:ext>
            </a:extLst>
          </p:cNvPr>
          <p:cNvCxnSpPr>
            <a:cxnSpLocks/>
          </p:cNvCxnSpPr>
          <p:nvPr/>
        </p:nvCxnSpPr>
        <p:spPr>
          <a:xfrm>
            <a:off x="8001000" y="1905000"/>
            <a:ext cx="0" cy="3962400"/>
          </a:xfrm>
          <a:prstGeom prst="line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3A58E1-FDC5-6C84-BB20-3AFCBA35AA51}"/>
              </a:ext>
            </a:extLst>
          </p:cNvPr>
          <p:cNvSpPr txBox="1"/>
          <p:nvPr/>
        </p:nvSpPr>
        <p:spPr>
          <a:xfrm rot="16200000">
            <a:off x="-17974" y="3560795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millions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95FE7B92-BCDD-D655-5526-0B88BE3389CD}"/>
              </a:ext>
            </a:extLst>
          </p:cNvPr>
          <p:cNvSpPr txBox="1"/>
          <p:nvPr/>
        </p:nvSpPr>
        <p:spPr>
          <a:xfrm>
            <a:off x="1320800" y="2590800"/>
            <a:ext cx="838193" cy="2769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1"/>
                </a:solidFill>
              </a:rPr>
              <a:t>$</a:t>
            </a:r>
            <a:r>
              <a:rPr lang="en-US" sz="1400" b="1" dirty="0">
                <a:solidFill>
                  <a:schemeClr val="accent1"/>
                </a:solidFill>
              </a:rPr>
              <a:t>354.5m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2859B355-A3E9-F212-C757-0200BDF10358}"/>
              </a:ext>
            </a:extLst>
          </p:cNvPr>
          <p:cNvSpPr txBox="1"/>
          <p:nvPr/>
        </p:nvSpPr>
        <p:spPr>
          <a:xfrm>
            <a:off x="7033426" y="1508630"/>
            <a:ext cx="838193" cy="2769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1"/>
                </a:solidFill>
              </a:rPr>
              <a:t>$676.4m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9D5442-4344-A662-03CA-E4891F970A0A}"/>
              </a:ext>
            </a:extLst>
          </p:cNvPr>
          <p:cNvCxnSpPr>
            <a:cxnSpLocks/>
          </p:cNvCxnSpPr>
          <p:nvPr/>
        </p:nvCxnSpPr>
        <p:spPr>
          <a:xfrm flipH="1">
            <a:off x="1066800" y="2883169"/>
            <a:ext cx="609600" cy="727669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59ADDF-1C3D-B737-C4AF-B2DBC113ACAA}"/>
              </a:ext>
            </a:extLst>
          </p:cNvPr>
          <p:cNvCxnSpPr/>
          <p:nvPr/>
        </p:nvCxnSpPr>
        <p:spPr>
          <a:xfrm>
            <a:off x="7493000" y="1757043"/>
            <a:ext cx="533400" cy="132587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85301"/>
      </p:ext>
    </p:ext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8FFB5-B48F-9A42-A7E2-EE6D7833970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0E12DD-5E63-48A9-865E-9B636358EFFD}" type="datetime4">
              <a:rPr lang="en-US" smtClean="0"/>
              <a:pPr>
                <a:spcAft>
                  <a:spcPts val="600"/>
                </a:spcAft>
              </a:pPr>
              <a:t>May 17, 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28158-7DBD-F145-BFAB-DCE22D92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3325215-7382-4C1B-86B1-E9DB9649FF55}" type="slidenum">
              <a:rPr lang="en-US" sz="1000" smtClean="0"/>
              <a:pPr>
                <a:spcAft>
                  <a:spcPts val="600"/>
                </a:spcAft>
              </a:pPr>
              <a:t>13</a:t>
            </a:fld>
            <a:endParaRPr lang="en-US" sz="1000"/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4E85A50F-4808-7276-DA69-C9CB4DA35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5850" y="1227138"/>
            <a:ext cx="69723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25533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Revenue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618707"/>
              </p:ext>
            </p:extLst>
          </p:nvPr>
        </p:nvGraphicFramePr>
        <p:xfrm>
          <a:off x="1330560" y="1289441"/>
          <a:ext cx="6805399" cy="2201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267">
                  <a:extLst>
                    <a:ext uri="{9D8B030D-6E8A-4147-A177-3AD203B41FA5}">
                      <a16:colId xmlns:a16="http://schemas.microsoft.com/office/drawing/2014/main" val="2741465490"/>
                    </a:ext>
                  </a:extLst>
                </a:gridCol>
                <a:gridCol w="67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8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2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7267">
                  <a:extLst>
                    <a:ext uri="{9D8B030D-6E8A-4147-A177-3AD203B41FA5}">
                      <a16:colId xmlns:a16="http://schemas.microsoft.com/office/drawing/2014/main" val="3962797748"/>
                    </a:ext>
                  </a:extLst>
                </a:gridCol>
                <a:gridCol w="677267">
                  <a:extLst>
                    <a:ext uri="{9D8B030D-6E8A-4147-A177-3AD203B41FA5}">
                      <a16:colId xmlns:a16="http://schemas.microsoft.com/office/drawing/2014/main" val="1194328369"/>
                    </a:ext>
                  </a:extLst>
                </a:gridCol>
                <a:gridCol w="677267">
                  <a:extLst>
                    <a:ext uri="{9D8B030D-6E8A-4147-A177-3AD203B41FA5}">
                      <a16:colId xmlns:a16="http://schemas.microsoft.com/office/drawing/2014/main" val="4063956950"/>
                    </a:ext>
                  </a:extLst>
                </a:gridCol>
              </a:tblGrid>
              <a:tr h="36168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(millions)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FY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FY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FY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FY 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326">
                <a:tc>
                  <a:txBody>
                    <a:bodyPr/>
                    <a:lstStyle/>
                    <a:p>
                      <a:r>
                        <a:rPr lang="en-US" sz="1200" b="0" i="0" dirty="0"/>
                        <a:t>General Operating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161.8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$196.2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$225.2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$259.1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solidFill>
                            <a:schemeClr val="bg1"/>
                          </a:solidFill>
                        </a:rPr>
                        <a:t>$269.0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solidFill>
                            <a:schemeClr val="bg1"/>
                          </a:solidFill>
                        </a:rPr>
                        <a:t>$270.3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solidFill>
                            <a:schemeClr val="bg1"/>
                          </a:solidFill>
                        </a:rPr>
                        <a:t>275.6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326">
                <a:tc>
                  <a:txBody>
                    <a:bodyPr/>
                    <a:lstStyle/>
                    <a:p>
                      <a:r>
                        <a:rPr lang="en-US" sz="1200" dirty="0"/>
                        <a:t>Gifts &amp;</a:t>
                      </a:r>
                      <a:r>
                        <a:rPr lang="en-US" sz="1200" baseline="0" dirty="0"/>
                        <a:t> Endow Income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33.8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21.4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326">
                <a:tc>
                  <a:txBody>
                    <a:bodyPr/>
                    <a:lstStyle/>
                    <a:p>
                      <a:r>
                        <a:rPr lang="en-US" sz="1200" dirty="0"/>
                        <a:t>Sponsored</a:t>
                      </a:r>
                      <a:r>
                        <a:rPr lang="en-US" sz="1200" baseline="0" dirty="0"/>
                        <a:t> Programs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239.6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285.2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300.2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300.5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40">
                <a:tc>
                  <a:txBody>
                    <a:bodyPr/>
                    <a:lstStyle/>
                    <a:p>
                      <a:r>
                        <a:rPr lang="en-US" sz="1200" b="0" i="0" dirty="0"/>
                        <a:t>Sales </a:t>
                      </a:r>
                      <a:r>
                        <a:rPr lang="en-US" sz="1200" b="0" i="0" baseline="0" dirty="0"/>
                        <a:t>&amp; Service</a:t>
                      </a:r>
                      <a:endParaRPr lang="en-US" sz="12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40"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$354.5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$405.9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$458.4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$557.8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>
                          <a:solidFill>
                            <a:schemeClr val="bg1"/>
                          </a:solidFill>
                        </a:rPr>
                        <a:t>$613.2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>
                          <a:solidFill>
                            <a:schemeClr val="bg1"/>
                          </a:solidFill>
                        </a:rPr>
                        <a:t>$615.0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>
                          <a:solidFill>
                            <a:schemeClr val="bg1"/>
                          </a:solidFill>
                        </a:rPr>
                        <a:t>$621.2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4294967295"/>
          </p:nvPr>
        </p:nvSpPr>
        <p:spPr>
          <a:xfrm>
            <a:off x="7005638" y="6356350"/>
            <a:ext cx="2138362" cy="365125"/>
          </a:xfrm>
        </p:spPr>
        <p:txBody>
          <a:bodyPr/>
          <a:lstStyle/>
          <a:p>
            <a:fld id="{B09DB9DC-415E-44F0-BB8F-0B856143CB21}" type="datetime4">
              <a:rPr lang="en-US" smtClean="0"/>
              <a:pPr/>
              <a:t>May 17, 2022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12372478"/>
              </p:ext>
            </p:extLst>
          </p:nvPr>
        </p:nvGraphicFramePr>
        <p:xfrm>
          <a:off x="533400" y="3429000"/>
          <a:ext cx="8250222" cy="292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93953" y="4033803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Sales &amp; Svc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1207" y="4415646"/>
            <a:ext cx="109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Sponsored Programs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6060" y="485301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Gifts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3552" y="5207721"/>
            <a:ext cx="109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General Operating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684A0-46B8-589C-562A-95653C5D66A3}"/>
              </a:ext>
            </a:extLst>
          </p:cNvPr>
          <p:cNvSpPr txBox="1"/>
          <p:nvPr/>
        </p:nvSpPr>
        <p:spPr>
          <a:xfrm rot="16200000">
            <a:off x="59011" y="4629968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millions</a:t>
            </a:r>
          </a:p>
        </p:txBody>
      </p:sp>
    </p:spTree>
    <p:extLst>
      <p:ext uri="{BB962C8B-B14F-4D97-AF65-F5344CB8AC3E}">
        <p14:creationId xmlns:p14="http://schemas.microsoft.com/office/powerpoint/2010/main" val="1389757502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31433"/>
            <a:ext cx="7756263" cy="1292973"/>
          </a:xfrm>
        </p:spPr>
        <p:txBody>
          <a:bodyPr/>
          <a:lstStyle/>
          <a:p>
            <a:r>
              <a:rPr lang="en-US" dirty="0"/>
              <a:t>FY 2021 All Funds Expenditures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247990"/>
              </p:ext>
            </p:extLst>
          </p:nvPr>
        </p:nvGraphicFramePr>
        <p:xfrm>
          <a:off x="762000" y="1673973"/>
          <a:ext cx="7939200" cy="488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6412230" y="6356351"/>
            <a:ext cx="2137410" cy="365125"/>
          </a:xfrm>
        </p:spPr>
        <p:txBody>
          <a:bodyPr/>
          <a:lstStyle/>
          <a:p>
            <a:fld id="{213E486F-2D8F-42B7-BEA6-CB1F49818B93}" type="datetime4">
              <a:rPr lang="en-US" smtClean="0"/>
              <a:t>May 17, 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2250" y="381001"/>
            <a:ext cx="1977390" cy="365125"/>
          </a:xfrm>
        </p:spPr>
        <p:txBody>
          <a:bodyPr/>
          <a:lstStyle/>
          <a:p>
            <a:fld id="{53325215-7382-4C1B-86B1-E9DB9649FF5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lculator, pen, compass, money and a paper with graphs printed on it">
            <a:extLst>
              <a:ext uri="{FF2B5EF4-FFF2-40B4-BE49-F238E27FC236}">
                <a16:creationId xmlns:a16="http://schemas.microsoft.com/office/drawing/2014/main" id="{73685B8E-009E-14FA-4F26-D52F9FFA07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11944" r="772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F05E0CC-8760-D541-A535-6866312B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1449147"/>
            <a:ext cx="7929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>
                <a:cs typeface="+mj-cs"/>
              </a:rPr>
              <a:t>FY 2022 Proposed Budget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13652A-A88C-E840-A8F1-E9B8BFF60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9400" y="6041362"/>
            <a:ext cx="1379349" cy="3651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BD0E12DD-5E63-48A9-865E-9B636358EFFD}" type="datetime4">
              <a:rPr lang="en-US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May 17, 2022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0F1DD-3C05-6449-AD98-56C16F4C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8748" y="5915888"/>
            <a:ext cx="796616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53325215-7382-4C1B-86B1-E9DB9649FF55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6ED621-DC02-4A45-B747-3BAE74E972C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5314184"/>
            <a:ext cx="16510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45149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ADB843-8100-644F-B4EE-B77DF9EF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Operating Fund Revenue Increases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0A00E-885A-0843-A8F4-A14BC3AE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E6BDD-9ED1-0C44-A48B-7D66E60D9BF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05638" y="6356350"/>
            <a:ext cx="2138362" cy="365125"/>
          </a:xfrm>
        </p:spPr>
        <p:txBody>
          <a:bodyPr/>
          <a:lstStyle/>
          <a:p>
            <a:fld id="{BD0E12DD-5E63-48A9-865E-9B636358EFFD}" type="datetime4">
              <a:rPr lang="en-US" smtClean="0"/>
              <a:t>May 17, 2022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5E06A-F6EA-284A-BE96-96F1D4089059}"/>
              </a:ext>
            </a:extLst>
          </p:cNvPr>
          <p:cNvSpPr txBox="1"/>
          <p:nvPr/>
        </p:nvSpPr>
        <p:spPr>
          <a:xfrm>
            <a:off x="-903514" y="5116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EAD95C6D-58F9-8845-8525-259676A4C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032060"/>
              </p:ext>
            </p:extLst>
          </p:nvPr>
        </p:nvGraphicFramePr>
        <p:xfrm>
          <a:off x="1861186" y="1524000"/>
          <a:ext cx="6216014" cy="47396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398088">
                  <a:extLst>
                    <a:ext uri="{9D8B030D-6E8A-4147-A177-3AD203B41FA5}">
                      <a16:colId xmlns:a16="http://schemas.microsoft.com/office/drawing/2014/main" val="2161341131"/>
                    </a:ext>
                  </a:extLst>
                </a:gridCol>
                <a:gridCol w="1408963">
                  <a:extLst>
                    <a:ext uri="{9D8B030D-6E8A-4147-A177-3AD203B41FA5}">
                      <a16:colId xmlns:a16="http://schemas.microsoft.com/office/drawing/2014/main" val="1662652992"/>
                    </a:ext>
                  </a:extLst>
                </a:gridCol>
                <a:gridCol w="1408963">
                  <a:extLst>
                    <a:ext uri="{9D8B030D-6E8A-4147-A177-3AD203B41FA5}">
                      <a16:colId xmlns:a16="http://schemas.microsoft.com/office/drawing/2014/main" val="34987577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/>
                        <a:t>Regular </a:t>
                      </a:r>
                      <a:r>
                        <a:rPr lang="en-US" sz="1600" i="1" dirty="0" err="1"/>
                        <a:t>Approp</a:t>
                      </a:r>
                      <a:endParaRPr lang="en-US" sz="1600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/>
                        <a:t>One-Time Funding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65862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1600" u="sng" dirty="0"/>
                        <a:t>Incremental State Funding: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Salary Increase @ 4%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Benefit Costs Increase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Operating Cost Increase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SUBTOTAL State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  <a:p>
                      <a:pPr algn="r"/>
                      <a:r>
                        <a:rPr lang="en-US" sz="1600" dirty="0"/>
                        <a:t>$8,508,200</a:t>
                      </a:r>
                    </a:p>
                    <a:p>
                      <a:pPr algn="r"/>
                      <a:r>
                        <a:rPr lang="en-US" sz="1600" dirty="0"/>
                        <a:t>1,594,100</a:t>
                      </a:r>
                    </a:p>
                    <a:p>
                      <a:pPr algn="r"/>
                      <a:r>
                        <a:rPr lang="en-US" sz="1600" u="sng" dirty="0"/>
                        <a:t>3,978,900</a:t>
                      </a:r>
                    </a:p>
                    <a:p>
                      <a:pPr algn="r"/>
                      <a:r>
                        <a:rPr lang="en-US" sz="1600" i="1" dirty="0"/>
                        <a:t>$14,081,200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1327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dirty="0"/>
                        <a:t>F&amp;A over Budget Requirement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$8,000,000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5400426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r>
                        <a:rPr lang="en-US" sz="1600" u="sng" dirty="0"/>
                        <a:t>Tuition / Enrollment: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Tuition Increase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COD – Rural Enrollment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COHP – Path A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CON – Traditional BSN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COP – Enrollment Decrease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SUBTOTAL Tuition/Enroll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480,000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65,000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550,500</a:t>
                      </a:r>
                    </a:p>
                    <a:p>
                      <a:pPr algn="r"/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-750,000</a:t>
                      </a:r>
                      <a:r>
                        <a:rPr lang="en-US" sz="1600" u="sng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en-US" sz="1600" i="1" dirty="0">
                          <a:solidFill>
                            <a:schemeClr val="bg1"/>
                          </a:solidFill>
                        </a:rPr>
                        <a:t>$345,500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81291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TOTAL</a:t>
                      </a:r>
                      <a:r>
                        <a:rPr lang="en-US" sz="1600" b="1" dirty="0"/>
                        <a:t> Revenue Increase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$14,426,700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$8,000,000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220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356113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7DA2-7740-80B7-D3A3-692567FD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 state Initiatives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E3D448B-31F7-8D28-2623-7EF46DAC47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1494"/>
              </p:ext>
            </p:extLst>
          </p:nvPr>
        </p:nvGraphicFramePr>
        <p:xfrm>
          <a:off x="1706562" y="2289894"/>
          <a:ext cx="5730875" cy="21234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978275">
                  <a:extLst>
                    <a:ext uri="{9D8B030D-6E8A-4147-A177-3AD203B41FA5}">
                      <a16:colId xmlns:a16="http://schemas.microsoft.com/office/drawing/2014/main" val="300359758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57500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Special </a:t>
                      </a:r>
                      <a:r>
                        <a:rPr lang="en-US" dirty="0" err="1"/>
                        <a:t>Approp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17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Rural Dental Care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$4,729,200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486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Additional GME Funding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$7,600,000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45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283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i="1" dirty="0"/>
                        <a:t>TOTAL Special Initiatives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/>
                        <a:t>$12,329,200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1174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6E966-7957-E85D-5E42-00E49666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6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9994E-98DB-7AB7-1AC7-AADF0D80E8E5}"/>
              </a:ext>
            </a:extLst>
          </p:cNvPr>
          <p:cNvSpPr txBox="1"/>
          <p:nvPr/>
        </p:nvSpPr>
        <p:spPr>
          <a:xfrm>
            <a:off x="1828800" y="4724400"/>
            <a:ext cx="533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Chalkboard" panose="03050602040202020205" pitchFamily="66" charset="77"/>
              </a:rPr>
              <a:t>NOTE</a:t>
            </a:r>
            <a:r>
              <a:rPr lang="en-US" sz="1600" i="1" dirty="0">
                <a:latin typeface="Chalkboard" panose="03050602040202020205" pitchFamily="66" charset="77"/>
              </a:rPr>
              <a:t> – these special initiatives will be included in Restricted Funds, not the General Operating Budget.</a:t>
            </a:r>
          </a:p>
        </p:txBody>
      </p:sp>
    </p:spTree>
    <p:extLst>
      <p:ext uri="{BB962C8B-B14F-4D97-AF65-F5344CB8AC3E}">
        <p14:creationId xmlns:p14="http://schemas.microsoft.com/office/powerpoint/2010/main" val="2396364551"/>
      </p:ext>
    </p:ext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Total General Operating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9F18372D-1B5F-8441-BD64-DF795EE62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260546"/>
              </p:ext>
            </p:extLst>
          </p:nvPr>
        </p:nvGraphicFramePr>
        <p:xfrm>
          <a:off x="593725" y="1828800"/>
          <a:ext cx="7956550" cy="44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4294967295"/>
          </p:nvPr>
        </p:nvSpPr>
        <p:spPr>
          <a:xfrm>
            <a:off x="7005638" y="6356350"/>
            <a:ext cx="2138362" cy="365125"/>
          </a:xfrm>
        </p:spPr>
        <p:txBody>
          <a:bodyPr/>
          <a:lstStyle/>
          <a:p>
            <a:fld id="{B09DB9DC-415E-44F0-BB8F-0B856143CB21}" type="datetime4">
              <a:rPr lang="en-US" smtClean="0"/>
              <a:pPr/>
              <a:t>May 17, 2022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0" y="3036055"/>
            <a:ext cx="1666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F&amp;A Recoveries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33365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Tuition &amp; Fees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4525" y="4655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State Appropriations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AA5F7F-B1E5-7241-98A5-8A78F567B519}"/>
              </a:ext>
            </a:extLst>
          </p:cNvPr>
          <p:cNvCxnSpPr/>
          <p:nvPr/>
        </p:nvCxnSpPr>
        <p:spPr>
          <a:xfrm>
            <a:off x="8077200" y="1828800"/>
            <a:ext cx="0" cy="4480560"/>
          </a:xfrm>
          <a:prstGeom prst="line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DCBE67-683D-49A6-3B5E-DA12AF96786E}"/>
              </a:ext>
            </a:extLst>
          </p:cNvPr>
          <p:cNvSpPr txBox="1"/>
          <p:nvPr/>
        </p:nvSpPr>
        <p:spPr>
          <a:xfrm rot="16200000">
            <a:off x="45337" y="3644276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millions</a:t>
            </a:r>
          </a:p>
        </p:txBody>
      </p:sp>
    </p:spTree>
    <p:extLst>
      <p:ext uri="{BB962C8B-B14F-4D97-AF65-F5344CB8AC3E}">
        <p14:creationId xmlns:p14="http://schemas.microsoft.com/office/powerpoint/2010/main" val="3964155743"/>
      </p:ext>
    </p:ext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ADB843-8100-644F-B4EE-B77DF9EF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00"/>
            <a:ext cx="7406640" cy="1293028"/>
          </a:xfrm>
        </p:spPr>
        <p:txBody>
          <a:bodyPr>
            <a:normAutofit/>
          </a:bodyPr>
          <a:lstStyle/>
          <a:p>
            <a:r>
              <a:rPr lang="en-US" sz="3200" dirty="0"/>
              <a:t>Proposed Budget Increments</a:t>
            </a:r>
            <a:br>
              <a:rPr lang="en-US" sz="3200" dirty="0"/>
            </a:br>
            <a:r>
              <a:rPr lang="en-US" sz="3200" dirty="0"/>
              <a:t>Salary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0A00E-885A-0843-A8F4-A14BC3AE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E6BDD-9ED1-0C44-A48B-7D66E60D9BF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05638" y="6356350"/>
            <a:ext cx="2138362" cy="365125"/>
          </a:xfrm>
        </p:spPr>
        <p:txBody>
          <a:bodyPr/>
          <a:lstStyle/>
          <a:p>
            <a:fld id="{BD0E12DD-5E63-48A9-865E-9B636358EFFD}" type="datetime4">
              <a:rPr lang="en-US" smtClean="0"/>
              <a:t>May 17, 2022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5E06A-F6EA-284A-BE96-96F1D4089059}"/>
              </a:ext>
            </a:extLst>
          </p:cNvPr>
          <p:cNvSpPr txBox="1"/>
          <p:nvPr/>
        </p:nvSpPr>
        <p:spPr>
          <a:xfrm>
            <a:off x="-903514" y="5116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EAD95C6D-58F9-8845-8525-259676A4C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200902"/>
              </p:ext>
            </p:extLst>
          </p:nvPr>
        </p:nvGraphicFramePr>
        <p:xfrm>
          <a:off x="1267097" y="2300031"/>
          <a:ext cx="6609806" cy="342930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029530">
                  <a:extLst>
                    <a:ext uri="{9D8B030D-6E8A-4147-A177-3AD203B41FA5}">
                      <a16:colId xmlns:a16="http://schemas.microsoft.com/office/drawing/2014/main" val="216134113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9603466"/>
                    </a:ext>
                  </a:extLst>
                </a:gridCol>
                <a:gridCol w="1208676">
                  <a:extLst>
                    <a:ext uri="{9D8B030D-6E8A-4147-A177-3AD203B41FA5}">
                      <a16:colId xmlns:a16="http://schemas.microsoft.com/office/drawing/2014/main" val="65127483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/>
                        <a:t>Regular </a:t>
                      </a:r>
                      <a:r>
                        <a:rPr lang="en-US" sz="1600" i="1" dirty="0" err="1"/>
                        <a:t>Approp</a:t>
                      </a:r>
                      <a:endParaRPr lang="en-US" sz="1600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/>
                        <a:t>One-Time Funding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0917765"/>
                  </a:ext>
                </a:extLst>
              </a:tr>
              <a:tr h="111470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>
                          <a:tab pos="6400800" algn="r"/>
                        </a:tabLst>
                      </a:pPr>
                      <a:r>
                        <a:rPr lang="en-US" u="sng" dirty="0"/>
                        <a:t>Salary Increase: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tabLst>
                          <a:tab pos="6400800" algn="r"/>
                        </a:tabLst>
                      </a:pPr>
                      <a:r>
                        <a:rPr lang="en-US" dirty="0"/>
                        <a:t>4% Market Increase 	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6400800" algn="r"/>
                        </a:tabLst>
                      </a:pPr>
                      <a:r>
                        <a:rPr lang="en-US" dirty="0"/>
                        <a:t>$2,000 minimum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6400800" algn="r"/>
                        </a:tabLst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Brings minimum hourly rate to $17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$6,753,900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7132704"/>
                  </a:ext>
                </a:extLst>
              </a:tr>
              <a:tr h="36631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Associate retirement cost increase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660,000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1894820"/>
                  </a:ext>
                </a:extLst>
              </a:tr>
              <a:tr h="366319">
                <a:tc>
                  <a:txBody>
                    <a:bodyPr/>
                    <a:lstStyle/>
                    <a:p>
                      <a:r>
                        <a:rPr lang="en-US" u="none" dirty="0"/>
                        <a:t>Benefit costs increase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1,594,100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8129161"/>
                  </a:ext>
                </a:extLst>
              </a:tr>
              <a:tr h="54782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Salary Actions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$9,008,000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5220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117043"/>
      </p:ext>
    </p:ext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ADB843-8100-644F-B4EE-B77DF9EF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168640" cy="1293028"/>
          </a:xfrm>
        </p:spPr>
        <p:txBody>
          <a:bodyPr>
            <a:normAutofit/>
          </a:bodyPr>
          <a:lstStyle/>
          <a:p>
            <a:r>
              <a:rPr lang="en-US" sz="3200" dirty="0"/>
              <a:t>Proposed Budget Increments</a:t>
            </a:r>
            <a:br>
              <a:rPr lang="en-US" sz="3200" dirty="0"/>
            </a:br>
            <a:r>
              <a:rPr lang="en-US" sz="3200" dirty="0"/>
              <a:t>Academic Program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0A00E-885A-0843-A8F4-A14BC3AE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E6BDD-9ED1-0C44-A48B-7D66E60D9BF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05638" y="6356350"/>
            <a:ext cx="2138362" cy="365125"/>
          </a:xfrm>
        </p:spPr>
        <p:txBody>
          <a:bodyPr/>
          <a:lstStyle/>
          <a:p>
            <a:fld id="{BD0E12DD-5E63-48A9-865E-9B636358EFFD}" type="datetime4">
              <a:rPr lang="en-US" smtClean="0"/>
              <a:t>May 17, 2022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5E06A-F6EA-284A-BE96-96F1D4089059}"/>
              </a:ext>
            </a:extLst>
          </p:cNvPr>
          <p:cNvSpPr txBox="1"/>
          <p:nvPr/>
        </p:nvSpPr>
        <p:spPr>
          <a:xfrm>
            <a:off x="-903514" y="5116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52E24E2E-3F72-97A2-1A8F-09AF0D738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323239"/>
              </p:ext>
            </p:extLst>
          </p:nvPr>
        </p:nvGraphicFramePr>
        <p:xfrm>
          <a:off x="838199" y="1667255"/>
          <a:ext cx="7467601" cy="44196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724401">
                  <a:extLst>
                    <a:ext uri="{9D8B030D-6E8A-4147-A177-3AD203B41FA5}">
                      <a16:colId xmlns:a16="http://schemas.microsoft.com/office/drawing/2014/main" val="216134113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3600538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9603466"/>
                    </a:ext>
                  </a:extLst>
                </a:gridCol>
              </a:tblGrid>
              <a:tr h="59102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/>
                        <a:t>Regular </a:t>
                      </a:r>
                      <a:r>
                        <a:rPr lang="en-US" sz="1600" i="1" dirty="0" err="1"/>
                        <a:t>Approp</a:t>
                      </a:r>
                      <a:endParaRPr lang="en-US" sz="1600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/>
                        <a:t>One-Time Funding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8431441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>
                          <a:tab pos="6400800" algn="r"/>
                        </a:tabLst>
                      </a:pPr>
                      <a:r>
                        <a:rPr lang="en-US" u="sng" dirty="0"/>
                        <a:t>COD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tabLst>
                          <a:tab pos="6400800" algn="r"/>
                        </a:tabLst>
                      </a:pPr>
                      <a:r>
                        <a:rPr lang="en-US" dirty="0"/>
                        <a:t>Rural Dental Initiative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480,000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7795915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pPr>
                        <a:tabLst>
                          <a:tab pos="6400800" algn="r"/>
                        </a:tabLst>
                      </a:pPr>
                      <a:r>
                        <a:rPr lang="en-US" u="sng" dirty="0"/>
                        <a:t>COHP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tabLst>
                          <a:tab pos="6400800" algn="r"/>
                        </a:tabLst>
                      </a:pPr>
                      <a:r>
                        <a:rPr lang="en-US" dirty="0"/>
                        <a:t>PT Faculty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400800" algn="r"/>
                        </a:tabLst>
                        <a:defRPr/>
                      </a:pPr>
                      <a:r>
                        <a:rPr lang="en-US" dirty="0"/>
                        <a:t>Pathology Assistant </a:t>
                      </a:r>
                      <a:r>
                        <a:rPr lang="en-US" sz="1400" dirty="0"/>
                        <a:t>(starts in Spring 2023)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tabLst>
                          <a:tab pos="6400800" algn="r"/>
                        </a:tabLst>
                      </a:pPr>
                      <a:r>
                        <a:rPr lang="en-US" i="1" dirty="0"/>
                        <a:t>MS SLP Stipends</a:t>
                      </a:r>
                      <a:r>
                        <a:rPr lang="en-US" dirty="0"/>
                        <a:t>	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100,000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265,000</a:t>
                      </a:r>
                    </a:p>
                    <a:p>
                      <a:pPr algn="r"/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70,000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71327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CON Tradition BSN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450,000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230,000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18948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u="none" dirty="0"/>
                        <a:t>COP Enrollment Decline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-500,000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81291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u="none" dirty="0"/>
                        <a:t>F&amp;A Distribution to Colleges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2,700,000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814713"/>
                  </a:ext>
                </a:extLst>
              </a:tr>
              <a:tr h="6281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Academic Program Support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$865,000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$2,930,000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522039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03E5F0B-3573-C062-57F7-125C3883842A}"/>
              </a:ext>
            </a:extLst>
          </p:cNvPr>
          <p:cNvSpPr/>
          <p:nvPr/>
        </p:nvSpPr>
        <p:spPr>
          <a:xfrm>
            <a:off x="3137151" y="3711164"/>
            <a:ext cx="28696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Under review/may change</a:t>
            </a:r>
          </a:p>
        </p:txBody>
      </p:sp>
    </p:spTree>
    <p:extLst>
      <p:ext uri="{BB962C8B-B14F-4D97-AF65-F5344CB8AC3E}">
        <p14:creationId xmlns:p14="http://schemas.microsoft.com/office/powerpoint/2010/main" val="2712129471"/>
      </p:ext>
    </p:extLst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{1C274AEE-B7F2-D24E-BE4A-A34E99D54E0C}tf10001079</Template>
  <TotalTime>0</TotalTime>
  <Words>509</Words>
  <Application>Microsoft Macintosh PowerPoint</Application>
  <PresentationFormat>On-screen Show (4:3)</PresentationFormat>
  <Paragraphs>237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Century Gothic</vt:lpstr>
      <vt:lpstr>Chalkboard</vt:lpstr>
      <vt:lpstr>Wingdings</vt:lpstr>
      <vt:lpstr>Vapor Trail</vt:lpstr>
      <vt:lpstr> FY 2023 Budget Proposal</vt:lpstr>
      <vt:lpstr>Total Revenue</vt:lpstr>
      <vt:lpstr>FY 2021 All Funds Expenditures</vt:lpstr>
      <vt:lpstr>FY 2022 Proposed Budget </vt:lpstr>
      <vt:lpstr>General Operating Fund Revenue Increases</vt:lpstr>
      <vt:lpstr>Special  state Initiatives</vt:lpstr>
      <vt:lpstr>Total General Operating</vt:lpstr>
      <vt:lpstr>Proposed Budget Increments Salary Actions</vt:lpstr>
      <vt:lpstr>Proposed Budget Increments Academic Program Support</vt:lpstr>
      <vt:lpstr>Proposed Budget Increments Infrastructure </vt:lpstr>
      <vt:lpstr>Proposed Budget Summary</vt:lpstr>
      <vt:lpstr>Total Revenue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Ferrara, Anthony Alan</dc:creator>
  <cp:lastModifiedBy/>
  <cp:revision>1</cp:revision>
  <cp:lastPrinted>2022-05-11T16:27:04Z</cp:lastPrinted>
  <dcterms:created xsi:type="dcterms:W3CDTF">2020-05-01T20:45:01Z</dcterms:created>
  <dcterms:modified xsi:type="dcterms:W3CDTF">2022-05-17T18:11:01Z</dcterms:modified>
</cp:coreProperties>
</file>