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317" r:id="rId2"/>
    <p:sldId id="318" r:id="rId3"/>
    <p:sldId id="337" r:id="rId4"/>
    <p:sldId id="338" r:id="rId5"/>
    <p:sldId id="339" r:id="rId6"/>
    <p:sldId id="328" r:id="rId7"/>
    <p:sldId id="342" r:id="rId8"/>
    <p:sldId id="344" r:id="rId9"/>
    <p:sldId id="32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13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14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Appropriations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112.96</c:v>
                </c:pt>
                <c:pt idx="1">
                  <c:v>115.401</c:v>
                </c:pt>
                <c:pt idx="2">
                  <c:v>125.568</c:v>
                </c:pt>
                <c:pt idx="3">
                  <c:v>134.18299999999999</c:v>
                </c:pt>
                <c:pt idx="4">
                  <c:v>129.029</c:v>
                </c:pt>
                <c:pt idx="5">
                  <c:v>122.7</c:v>
                </c:pt>
                <c:pt idx="6">
                  <c:v>114.599</c:v>
                </c:pt>
                <c:pt idx="7">
                  <c:v>116.22499999999999</c:v>
                </c:pt>
                <c:pt idx="8">
                  <c:v>122.5</c:v>
                </c:pt>
                <c:pt idx="9">
                  <c:v>132.19999999999999</c:v>
                </c:pt>
                <c:pt idx="10">
                  <c:v>133.9</c:v>
                </c:pt>
                <c:pt idx="11">
                  <c:v>140.80000000000001</c:v>
                </c:pt>
                <c:pt idx="12">
                  <c:v>147.1</c:v>
                </c:pt>
                <c:pt idx="13">
                  <c:v>156.1</c:v>
                </c:pt>
                <c:pt idx="14">
                  <c:v>159.80000000000001</c:v>
                </c:pt>
                <c:pt idx="15">
                  <c:v>165.6</c:v>
                </c:pt>
                <c:pt idx="16">
                  <c:v>166.3</c:v>
                </c:pt>
                <c:pt idx="17">
                  <c:v>180.7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7-C940-82F9-E6424E70EB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Tuition &amp; Fees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29.98</c:v>
                </c:pt>
                <c:pt idx="1">
                  <c:v>34.042000000000002</c:v>
                </c:pt>
                <c:pt idx="2">
                  <c:v>36.868000000000002</c:v>
                </c:pt>
                <c:pt idx="3">
                  <c:v>40.445999999999998</c:v>
                </c:pt>
                <c:pt idx="4">
                  <c:v>44.277000000000001</c:v>
                </c:pt>
                <c:pt idx="5">
                  <c:v>52.1</c:v>
                </c:pt>
                <c:pt idx="6">
                  <c:v>58.6</c:v>
                </c:pt>
                <c:pt idx="7">
                  <c:v>68.3</c:v>
                </c:pt>
                <c:pt idx="8">
                  <c:v>72.099999999999994</c:v>
                </c:pt>
                <c:pt idx="9">
                  <c:v>76.599999999999994</c:v>
                </c:pt>
                <c:pt idx="10">
                  <c:v>78.8</c:v>
                </c:pt>
                <c:pt idx="11">
                  <c:v>83.2</c:v>
                </c:pt>
                <c:pt idx="12">
                  <c:v>86.1</c:v>
                </c:pt>
                <c:pt idx="13">
                  <c:v>89.2</c:v>
                </c:pt>
                <c:pt idx="14">
                  <c:v>94.2</c:v>
                </c:pt>
                <c:pt idx="15">
                  <c:v>89.2</c:v>
                </c:pt>
                <c:pt idx="16">
                  <c:v>88.4</c:v>
                </c:pt>
                <c:pt idx="17">
                  <c:v>90.4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7-C940-82F9-E6424E70EBB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F&amp;A Recoveries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14.877000000000001</c:v>
                </c:pt>
                <c:pt idx="1">
                  <c:v>14.792999999999999</c:v>
                </c:pt>
                <c:pt idx="2">
                  <c:v>14.308999999999999</c:v>
                </c:pt>
                <c:pt idx="3">
                  <c:v>13.792999999999999</c:v>
                </c:pt>
                <c:pt idx="4">
                  <c:v>12.018000000000001</c:v>
                </c:pt>
                <c:pt idx="5">
                  <c:v>15.7</c:v>
                </c:pt>
                <c:pt idx="6">
                  <c:v>15.9</c:v>
                </c:pt>
                <c:pt idx="7">
                  <c:v>14.2</c:v>
                </c:pt>
                <c:pt idx="8">
                  <c:v>13</c:v>
                </c:pt>
                <c:pt idx="9">
                  <c:v>13.1</c:v>
                </c:pt>
                <c:pt idx="10">
                  <c:v>12.5</c:v>
                </c:pt>
                <c:pt idx="11">
                  <c:v>12.5</c:v>
                </c:pt>
                <c:pt idx="12">
                  <c:v>13.2</c:v>
                </c:pt>
                <c:pt idx="13">
                  <c:v>13.8</c:v>
                </c:pt>
                <c:pt idx="14">
                  <c:v>15</c:v>
                </c:pt>
                <c:pt idx="15">
                  <c:v>15.5</c:v>
                </c:pt>
                <c:pt idx="16">
                  <c:v>18.8</c:v>
                </c:pt>
                <c:pt idx="17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A7-C940-82F9-E6424E70E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10136480"/>
        <c:axId val="-1810137840"/>
      </c:areaChart>
      <c:catAx>
        <c:axId val="-1810136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-1810137840"/>
        <c:crosses val="autoZero"/>
        <c:auto val="1"/>
        <c:lblAlgn val="ctr"/>
        <c:lblOffset val="100"/>
        <c:noMultiLvlLbl val="0"/>
      </c:catAx>
      <c:valAx>
        <c:axId val="-1810137840"/>
        <c:scaling>
          <c:orientation val="minMax"/>
          <c:max val="300"/>
          <c:min val="0"/>
        </c:scaling>
        <c:delete val="0"/>
        <c:axPos val="l"/>
        <c:majorGridlines/>
        <c:numFmt formatCode="&quot;$&quot;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-1810136480"/>
        <c:crosses val="autoZero"/>
        <c:crossBetween val="midCat"/>
      </c:valAx>
      <c:spPr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081967213114756E-2"/>
          <c:y val="5.4097414228998913E-2"/>
          <c:w val="0.90155324641796819"/>
          <c:h val="0.87628327423900854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Genl Oper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161.761</c:v>
                </c:pt>
                <c:pt idx="1">
                  <c:v>167.50899999999999</c:v>
                </c:pt>
                <c:pt idx="2">
                  <c:v>182.42400000000001</c:v>
                </c:pt>
                <c:pt idx="3">
                  <c:v>197.916</c:v>
                </c:pt>
                <c:pt idx="4">
                  <c:v>194.84800000000001</c:v>
                </c:pt>
                <c:pt idx="5">
                  <c:v>196.18600000000001</c:v>
                </c:pt>
                <c:pt idx="6">
                  <c:v>197.49700000000001</c:v>
                </c:pt>
                <c:pt idx="7">
                  <c:v>205.916</c:v>
                </c:pt>
                <c:pt idx="8">
                  <c:v>207.6</c:v>
                </c:pt>
                <c:pt idx="9">
                  <c:v>221.9</c:v>
                </c:pt>
                <c:pt idx="10">
                  <c:v>225.2</c:v>
                </c:pt>
                <c:pt idx="11">
                  <c:v>236.5</c:v>
                </c:pt>
                <c:pt idx="12">
                  <c:v>246.4</c:v>
                </c:pt>
                <c:pt idx="13">
                  <c:v>259.10000000000002</c:v>
                </c:pt>
                <c:pt idx="14">
                  <c:v>269</c:v>
                </c:pt>
                <c:pt idx="15">
                  <c:v>270.3</c:v>
                </c:pt>
                <c:pt idx="16">
                  <c:v>273.5</c:v>
                </c:pt>
                <c:pt idx="17">
                  <c:v>290.8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1-1E49-BC62-5442F89D52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Gifts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18.067</c:v>
                </c:pt>
                <c:pt idx="1">
                  <c:v>27.061</c:v>
                </c:pt>
                <c:pt idx="2">
                  <c:v>18.196000000000002</c:v>
                </c:pt>
                <c:pt idx="3">
                  <c:v>21.236999999999998</c:v>
                </c:pt>
                <c:pt idx="4">
                  <c:v>23.143999999999998</c:v>
                </c:pt>
                <c:pt idx="5">
                  <c:v>18.706</c:v>
                </c:pt>
                <c:pt idx="6">
                  <c:v>17.878</c:v>
                </c:pt>
                <c:pt idx="7">
                  <c:v>18.702000000000002</c:v>
                </c:pt>
                <c:pt idx="8">
                  <c:v>19.8</c:v>
                </c:pt>
                <c:pt idx="9">
                  <c:v>18.899999999999999</c:v>
                </c:pt>
                <c:pt idx="10">
                  <c:v>17.5</c:v>
                </c:pt>
                <c:pt idx="11">
                  <c:v>20.3</c:v>
                </c:pt>
                <c:pt idx="12">
                  <c:v>29.7</c:v>
                </c:pt>
                <c:pt idx="13">
                  <c:v>31.7</c:v>
                </c:pt>
                <c:pt idx="14">
                  <c:v>33.799999999999997</c:v>
                </c:pt>
                <c:pt idx="15">
                  <c:v>20.3</c:v>
                </c:pt>
                <c:pt idx="16">
                  <c:v>24.9</c:v>
                </c:pt>
                <c:pt idx="17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61-1E49-BC62-5442F89D52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Spon Prog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137.816</c:v>
                </c:pt>
                <c:pt idx="1">
                  <c:v>145.59100000000001</c:v>
                </c:pt>
                <c:pt idx="2">
                  <c:v>143.529</c:v>
                </c:pt>
                <c:pt idx="3">
                  <c:v>150.25399999999999</c:v>
                </c:pt>
                <c:pt idx="4">
                  <c:v>153.56299999999999</c:v>
                </c:pt>
                <c:pt idx="5">
                  <c:v>156.142</c:v>
                </c:pt>
                <c:pt idx="6">
                  <c:v>176.392</c:v>
                </c:pt>
                <c:pt idx="7">
                  <c:v>185.012</c:v>
                </c:pt>
                <c:pt idx="8">
                  <c:v>187.1</c:v>
                </c:pt>
                <c:pt idx="9">
                  <c:v>187.9</c:v>
                </c:pt>
                <c:pt idx="10">
                  <c:v>192</c:v>
                </c:pt>
                <c:pt idx="11">
                  <c:v>203.5</c:v>
                </c:pt>
                <c:pt idx="12">
                  <c:v>277.8</c:v>
                </c:pt>
                <c:pt idx="13">
                  <c:v>236</c:v>
                </c:pt>
                <c:pt idx="14">
                  <c:v>285.2</c:v>
                </c:pt>
                <c:pt idx="15">
                  <c:v>300.2</c:v>
                </c:pt>
                <c:pt idx="16">
                  <c:v>284</c:v>
                </c:pt>
                <c:pt idx="17">
                  <c:v>298.8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61-1E49-BC62-5442F89D529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Sales &amp; Svc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36.819000000000003</c:v>
                </c:pt>
                <c:pt idx="1">
                  <c:v>32.56</c:v>
                </c:pt>
                <c:pt idx="2">
                  <c:v>31.893999999999998</c:v>
                </c:pt>
                <c:pt idx="3">
                  <c:v>32.624000000000002</c:v>
                </c:pt>
                <c:pt idx="4">
                  <c:v>32.033000000000001</c:v>
                </c:pt>
                <c:pt idx="5">
                  <c:v>34.905999999999999</c:v>
                </c:pt>
                <c:pt idx="6">
                  <c:v>23.643999999999998</c:v>
                </c:pt>
                <c:pt idx="7">
                  <c:v>25.1</c:v>
                </c:pt>
                <c:pt idx="8">
                  <c:v>42.5</c:v>
                </c:pt>
                <c:pt idx="9">
                  <c:v>26.3</c:v>
                </c:pt>
                <c:pt idx="10">
                  <c:v>23.7</c:v>
                </c:pt>
                <c:pt idx="11">
                  <c:v>28.1</c:v>
                </c:pt>
                <c:pt idx="12">
                  <c:v>29</c:v>
                </c:pt>
                <c:pt idx="13">
                  <c:v>31</c:v>
                </c:pt>
                <c:pt idx="14">
                  <c:v>25.2</c:v>
                </c:pt>
                <c:pt idx="15">
                  <c:v>24.2</c:v>
                </c:pt>
                <c:pt idx="16">
                  <c:v>22</c:v>
                </c:pt>
                <c:pt idx="17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61-1E49-BC62-5442F89D5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10136480"/>
        <c:axId val="-1810137840"/>
      </c:areaChart>
      <c:catAx>
        <c:axId val="-1810136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-1810137840"/>
        <c:crosses val="autoZero"/>
        <c:auto val="1"/>
        <c:lblAlgn val="ctr"/>
        <c:lblOffset val="100"/>
        <c:noMultiLvlLbl val="0"/>
      </c:catAx>
      <c:valAx>
        <c:axId val="-1810137840"/>
        <c:scaling>
          <c:orientation val="minMax"/>
          <c:max val="700"/>
          <c:min val="0"/>
        </c:scaling>
        <c:delete val="0"/>
        <c:axPos val="l"/>
        <c:majorGridlines/>
        <c:numFmt formatCode="&quot;$&quot;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-1810136480"/>
        <c:crosses val="autoZero"/>
        <c:crossBetween val="midCat"/>
      </c:valAx>
      <c:spPr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BEF7A24B-554D-4B99-A3CC-7667F56D1027}" type="datetimeFigureOut">
              <a:rPr lang="en-US" smtClean="0"/>
              <a:pPr/>
              <a:t>5/24/21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2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10672D4C-A99E-49DD-8A16-1D19942316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6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0391B76B-D742-4BD2-BF24-F4C760DB831C}" type="datetimeFigureOut">
              <a:rPr lang="en-US" smtClean="0"/>
              <a:pPr/>
              <a:t>5/24/21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2" rIns="93162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62" tIns="46582" rIns="93162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5257B995-136A-4A15-87A5-26420C3C10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4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5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26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29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21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72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22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591DA-487A-4860-94AF-69024CDFD90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866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591DA-487A-4860-94AF-69024CDFD90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49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1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AE0B14-5971-425B-8014-369B8F69EF34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3FE9-83EA-4021-96B0-627F2DA2B560}" type="datetime4">
              <a:rPr lang="en-US" smtClean="0"/>
              <a:t>May 24,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8687-5E45-4DE4-8C6B-BB96A1AE0423}" type="datetime4">
              <a:rPr lang="en-US" smtClean="0"/>
              <a:t>May 24,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Candara" pitchFamily="34" charset="0"/>
              </a:defRPr>
            </a:lvl1pPr>
            <a:lvl2pPr marL="777240" indent="-365760">
              <a:buFont typeface="Wingdings" pitchFamily="2" charset="2"/>
              <a:buChar char=""/>
              <a:defRPr sz="2400">
                <a:latin typeface="Candara" pitchFamily="34" charset="0"/>
              </a:defRPr>
            </a:lvl2pPr>
            <a:lvl3pPr marL="1143000" indent="-365760">
              <a:buFont typeface="Wingdings" pitchFamily="2" charset="2"/>
              <a:buChar char=""/>
              <a:defRPr sz="2400">
                <a:latin typeface="Candara" pitchFamily="34" charset="0"/>
              </a:defRPr>
            </a:lvl3pPr>
            <a:lvl4pPr>
              <a:defRPr sz="20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‹#›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5B530AEC-B928-3D44-AED3-348223B857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21" y="6161442"/>
            <a:ext cx="1651000" cy="3683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2342-ED96-411F-B731-4ADAB805C2C1}" type="datetime4">
              <a:rPr lang="en-US" smtClean="0"/>
              <a:t>May 24,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69" y="3626094"/>
            <a:ext cx="4073653" cy="26961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12,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solidFill>
                  <a:schemeClr val="tx2"/>
                </a:solidFill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74288"/>
            <a:ext cx="6779110" cy="923330"/>
            <a:chOff x="1172584" y="1363530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63530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FEF5EBF3-1192-7140-8471-29A173F0B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21" y="6169716"/>
            <a:ext cx="1651000" cy="36830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9167-C911-43F0-8460-2A60D745545D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82C0-1F4A-4264-B7A8-975F74BE7E84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108" y="6190488"/>
            <a:ext cx="2267712" cy="438912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797-D48B-4016-9982-BA834E18CCE8}" type="datetime4">
              <a:rPr lang="en-US" smtClean="0"/>
              <a:t>May 24,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69C5-CEE9-4BA2-B508-ABDB4A2081B9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3929-3138-4F5F-B533-35FCE6B15814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52ADAE-DF6A-451D-9E12-F7B76ECA1D1C}" type="datetime4">
              <a:rPr lang="en-US" smtClean="0"/>
              <a:t>May 24,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med">
    <p:random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churchforstarvingartists.wordpress.com/2011/09/14/saying-thank-you-clergy-edition/" TargetMode="Externa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05E0CC-8760-D541-A535-6866312B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/>
          <a:lstStyle/>
          <a:p>
            <a:r>
              <a:rPr lang="en-US" dirty="0"/>
              <a:t>FY 2022 Proposed Budget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3652A-A88C-E840-A8F1-E9B8BFF6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0F1DD-3C05-6449-AD98-56C16F4C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1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5145149"/>
      </p:ext>
    </p:extLst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E6BDD-9ED1-0C44-A48B-7D66E60D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0A00E-885A-0843-A8F4-A14BC3AE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2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ADB843-8100-644F-B4EE-B77DF9EFE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Operating Fund Revenue Increases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5E06A-F6EA-284A-BE96-96F1D4089059}"/>
              </a:ext>
            </a:extLst>
          </p:cNvPr>
          <p:cNvSpPr txBox="1"/>
          <p:nvPr/>
        </p:nvSpPr>
        <p:spPr>
          <a:xfrm>
            <a:off x="-903514" y="5116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AD95C6D-58F9-8845-8525-259676A4CD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02691"/>
              </p:ext>
            </p:extLst>
          </p:nvPr>
        </p:nvGraphicFramePr>
        <p:xfrm>
          <a:off x="1371600" y="2362200"/>
          <a:ext cx="6616700" cy="378460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5255395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61305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Incremental State Funding: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Salary Increase @ 4%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Benefit Costs Increase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Operating Cost Increase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TOTAL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  <a:p>
                      <a:pPr algn="r"/>
                      <a:r>
                        <a:rPr lang="en-US" dirty="0"/>
                        <a:t>$8,263,700</a:t>
                      </a:r>
                    </a:p>
                    <a:p>
                      <a:pPr algn="r"/>
                      <a:r>
                        <a:rPr lang="en-US" dirty="0"/>
                        <a:t>899,700</a:t>
                      </a:r>
                    </a:p>
                    <a:p>
                      <a:pPr algn="r"/>
                      <a:r>
                        <a:rPr lang="en-US" u="sng" dirty="0"/>
                        <a:t>5,169,200</a:t>
                      </a:r>
                    </a:p>
                    <a:p>
                      <a:pPr algn="r"/>
                      <a:r>
                        <a:rPr lang="en-US" dirty="0"/>
                        <a:t>$14,332,600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Tuition / Enrollment: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Tuition Increase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COD – DH Enrollment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 3-Yr Curriculum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COP 3-Yr IMPACT Pathway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220,000</a:t>
                      </a:r>
                    </a:p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240,000</a:t>
                      </a:r>
                    </a:p>
                    <a:p>
                      <a:pPr algn="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50,000</a:t>
                      </a:r>
                    </a:p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$510,000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812916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Revenue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$14,842,600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522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356113"/>
      </p:ext>
    </p:extLst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E6BDD-9ED1-0C44-A48B-7D66E60D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0A00E-885A-0843-A8F4-A14BC3AE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3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ADB843-8100-644F-B4EE-B77DF9EF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31433"/>
            <a:ext cx="7756263" cy="1292973"/>
          </a:xfrm>
        </p:spPr>
        <p:txBody>
          <a:bodyPr/>
          <a:lstStyle/>
          <a:p>
            <a:r>
              <a:rPr lang="en-US" dirty="0"/>
              <a:t>Proposed Budget Increments</a:t>
            </a:r>
            <a:br>
              <a:rPr lang="en-US" dirty="0"/>
            </a:br>
            <a:r>
              <a:rPr lang="en-US" dirty="0"/>
              <a:t>Salary Actions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5E06A-F6EA-284A-BE96-96F1D4089059}"/>
              </a:ext>
            </a:extLst>
          </p:cNvPr>
          <p:cNvSpPr txBox="1"/>
          <p:nvPr/>
        </p:nvSpPr>
        <p:spPr>
          <a:xfrm>
            <a:off x="-903514" y="5116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AD95C6D-58F9-8845-8525-259676A4CD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485337"/>
              </p:ext>
            </p:extLst>
          </p:nvPr>
        </p:nvGraphicFramePr>
        <p:xfrm>
          <a:off x="1258271" y="2498464"/>
          <a:ext cx="6616700" cy="278892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5255395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61305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>
                          <a:tab pos="6400800" algn="r"/>
                        </a:tabLst>
                      </a:pPr>
                      <a:r>
                        <a:rPr lang="en-US" u="sng" dirty="0"/>
                        <a:t>Salary Increase: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tabLst>
                          <a:tab pos="6400800" algn="r"/>
                        </a:tabLst>
                      </a:pPr>
                      <a:r>
                        <a:rPr lang="en-US" dirty="0"/>
                        <a:t>3% Market Increase 	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6400800" algn="r"/>
                        </a:tabLst>
                      </a:pPr>
                      <a:r>
                        <a:rPr lang="en-US" dirty="0"/>
                        <a:t>$1,500 minimum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tabLst>
                          <a:tab pos="6400800" algn="r"/>
                        </a:tabLst>
                      </a:pPr>
                      <a:r>
                        <a:rPr lang="en-US" dirty="0"/>
                        <a:t>1% Merit Pools 	 (faculty, exempt, non-exempt)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tabLst>
                          <a:tab pos="6400800" algn="r"/>
                        </a:tabLst>
                      </a:pPr>
                      <a:r>
                        <a:rPr lang="en-US" dirty="0"/>
                        <a:t>Minimum rate to $16/</a:t>
                      </a:r>
                      <a:r>
                        <a:rPr lang="en-US" dirty="0" err="1"/>
                        <a:t>hr</a:t>
                      </a:r>
                      <a:r>
                        <a:rPr lang="en-US" dirty="0"/>
                        <a:t>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  <a:p>
                      <a:pPr algn="r"/>
                      <a:r>
                        <a:rPr lang="en-US" dirty="0"/>
                        <a:t>$4,800,000</a:t>
                      </a:r>
                    </a:p>
                    <a:p>
                      <a:pPr algn="r"/>
                      <a:endParaRPr lang="en-US" dirty="0"/>
                    </a:p>
                    <a:p>
                      <a:pPr algn="r"/>
                      <a:r>
                        <a:rPr lang="en-US" u="none" dirty="0"/>
                        <a:t>1,600,000</a:t>
                      </a:r>
                    </a:p>
                    <a:p>
                      <a:pPr algn="r"/>
                      <a:r>
                        <a:rPr lang="en-US" dirty="0"/>
                        <a:t>900,000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Associate retirement cost increase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730,000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89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dirty="0"/>
                        <a:t>Benefit costs increase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899,700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812916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Salary Actions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$8,929,700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522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117043"/>
      </p:ext>
    </p:extLst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E6BDD-9ED1-0C44-A48B-7D66E60D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0A00E-885A-0843-A8F4-A14BC3AE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4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ADB843-8100-644F-B4EE-B77DF9EF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31433"/>
            <a:ext cx="7756263" cy="1292973"/>
          </a:xfrm>
        </p:spPr>
        <p:txBody>
          <a:bodyPr/>
          <a:lstStyle/>
          <a:p>
            <a:r>
              <a:rPr lang="en-US" dirty="0"/>
              <a:t>Proposed Budget Increments</a:t>
            </a:r>
            <a:br>
              <a:rPr lang="en-US" dirty="0"/>
            </a:br>
            <a:r>
              <a:rPr lang="en-US" dirty="0"/>
              <a:t>Academic Program Support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5E06A-F6EA-284A-BE96-96F1D4089059}"/>
              </a:ext>
            </a:extLst>
          </p:cNvPr>
          <p:cNvSpPr txBox="1"/>
          <p:nvPr/>
        </p:nvSpPr>
        <p:spPr>
          <a:xfrm>
            <a:off x="-903514" y="5116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AD95C6D-58F9-8845-8525-259676A4CD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53812"/>
              </p:ext>
            </p:extLst>
          </p:nvPr>
        </p:nvGraphicFramePr>
        <p:xfrm>
          <a:off x="1258271" y="2498464"/>
          <a:ext cx="6616700" cy="243840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5255395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61305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6400800" algn="r"/>
                        </a:tabLst>
                      </a:pPr>
                      <a:r>
                        <a:rPr lang="en-US" dirty="0"/>
                        <a:t>COD Dental Hygiene Enrollment Growth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2764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6400800" algn="r"/>
                        </a:tabLst>
                      </a:pPr>
                      <a:r>
                        <a:rPr lang="en-US" dirty="0"/>
                        <a:t>COHP Support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COM 3-Yr Curriculum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89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dirty="0"/>
                        <a:t>COP 3-Yr Impact Program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8129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363284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Academic Program Support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$655,000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522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129471"/>
      </p:ext>
    </p:ext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E6BDD-9ED1-0C44-A48B-7D66E60D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0A00E-885A-0843-A8F4-A14BC3AE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5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ADB843-8100-644F-B4EE-B77DF9EF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31433"/>
            <a:ext cx="7756263" cy="1292973"/>
          </a:xfrm>
        </p:spPr>
        <p:txBody>
          <a:bodyPr/>
          <a:lstStyle/>
          <a:p>
            <a:r>
              <a:rPr lang="en-US" dirty="0"/>
              <a:t>Proposed Budget Increments</a:t>
            </a:r>
            <a:br>
              <a:rPr lang="en-US" dirty="0"/>
            </a:br>
            <a:r>
              <a:rPr lang="en-US" dirty="0"/>
              <a:t>Infrastructure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5E06A-F6EA-284A-BE96-96F1D4089059}"/>
              </a:ext>
            </a:extLst>
          </p:cNvPr>
          <p:cNvSpPr txBox="1"/>
          <p:nvPr/>
        </p:nvSpPr>
        <p:spPr>
          <a:xfrm>
            <a:off x="-903514" y="5116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EAD95C6D-58F9-8845-8525-259676A4CD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037627"/>
              </p:ext>
            </p:extLst>
          </p:nvPr>
        </p:nvGraphicFramePr>
        <p:xfrm>
          <a:off x="1258271" y="2362200"/>
          <a:ext cx="6616700" cy="318008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5255395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61305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6400800" algn="r"/>
                        </a:tabLst>
                      </a:pPr>
                      <a:r>
                        <a:rPr lang="en-US" dirty="0"/>
                        <a:t>Reserves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$2,500,000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Operations of new areas (Crowe and Mooney)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0181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Lease costs in Knoxville for Pharmacy and ASP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744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Information Technology Services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1,000,000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192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Library acquisition costs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1800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Core Research Labs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89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non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363284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Infrastructure Support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$5,220,000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522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561113"/>
      </p:ext>
    </p:extLst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F0B6700-41C3-6D4B-89C8-CB54B4085C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510455"/>
              </p:ext>
            </p:extLst>
          </p:nvPr>
        </p:nvGraphicFramePr>
        <p:xfrm>
          <a:off x="896412" y="1905000"/>
          <a:ext cx="7413871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470271">
                  <a:extLst>
                    <a:ext uri="{9D8B030D-6E8A-4147-A177-3AD203B41FA5}">
                      <a16:colId xmlns:a16="http://schemas.microsoft.com/office/drawing/2014/main" val="176521959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31997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Recurring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Non-Recurring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5787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Facilities / Utilities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Dealt with new buildings, more to review and support in the future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85456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Information Technology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Nearly addressed to be reviewed for FY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35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Simulation Center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Review underway between </a:t>
                      </a:r>
                      <a:r>
                        <a:rPr lang="en-US" sz="1400" dirty="0" err="1"/>
                        <a:t>Acad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Aff</a:t>
                      </a:r>
                      <a:r>
                        <a:rPr lang="en-US" sz="1400" dirty="0"/>
                        <a:t> and Finance to develop a long-term plan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159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Library Acquisitions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Annual increases will be necessary to keep pace with inflationary cost increases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322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Core Research Labs (LACU)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An independent review of animal labs will be undertaken in FY 2022 to develop long-term plan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772322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68BF33-EE80-7141-A915-C586B428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57E2-B6DF-4F45-8A41-319A4323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6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7A32BE-B16D-D940-A31E-30ABD2D4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Operating Budget </a:t>
            </a:r>
            <a:r>
              <a:rPr lang="en-US" sz="4000" dirty="0"/>
              <a:t>Recap – Addressing Critical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43599"/>
      </p:ext>
    </p:extLst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9F18372D-1B5F-8441-BD64-DF795EE62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609874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</p:spPr>
        <p:txBody>
          <a:bodyPr/>
          <a:lstStyle/>
          <a:p>
            <a:fld id="{B09DB9DC-415E-44F0-BB8F-0B856143CB21}" type="datetime4">
              <a:rPr lang="en-US" smtClean="0"/>
              <a:pPr/>
              <a:t>May 24, 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39264" y="6161442"/>
            <a:ext cx="2133600" cy="365125"/>
          </a:xfrm>
        </p:spPr>
        <p:txBody>
          <a:bodyPr/>
          <a:lstStyle/>
          <a:p>
            <a:fld id="{53325215-7382-4C1B-86B1-E9DB9649FF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en-US" dirty="0"/>
              <a:t>Total General Operating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4525" y="2514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F&amp;A Recoveries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33365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Tuition &amp; Fees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24525" y="465593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State Appropriations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AA5F7F-B1E5-7241-98A5-8A78F567B519}"/>
              </a:ext>
            </a:extLst>
          </p:cNvPr>
          <p:cNvCxnSpPr/>
          <p:nvPr/>
        </p:nvCxnSpPr>
        <p:spPr>
          <a:xfrm>
            <a:off x="7543800" y="2133600"/>
            <a:ext cx="0" cy="4038600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155743"/>
      </p:ext>
    </p:ext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E7E73AB3-5070-2F4A-BE69-0F9188795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473286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</p:spPr>
        <p:txBody>
          <a:bodyPr/>
          <a:lstStyle/>
          <a:p>
            <a:fld id="{B09DB9DC-415E-44F0-BB8F-0B856143CB21}" type="datetime4">
              <a:rPr lang="en-US" smtClean="0"/>
              <a:pPr/>
              <a:t>May 24, 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39264" y="6161442"/>
            <a:ext cx="2133600" cy="365125"/>
          </a:xfrm>
        </p:spPr>
        <p:txBody>
          <a:bodyPr/>
          <a:lstStyle/>
          <a:p>
            <a:fld id="{53325215-7382-4C1B-86B1-E9DB9649FF5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en-US" dirty="0"/>
              <a:t>Total Revenue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366171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Sponsored Programs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20796" y="443472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Gifts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5188109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General Operating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267781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Sales &amp; Svc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3AC403-A8FB-BE45-A48E-7B33CC02D3BE}"/>
              </a:ext>
            </a:extLst>
          </p:cNvPr>
          <p:cNvCxnSpPr>
            <a:cxnSpLocks/>
          </p:cNvCxnSpPr>
          <p:nvPr/>
        </p:nvCxnSpPr>
        <p:spPr>
          <a:xfrm>
            <a:off x="7467600" y="2286000"/>
            <a:ext cx="0" cy="3962400"/>
          </a:xfrm>
          <a:prstGeom prst="line">
            <a:avLst/>
          </a:prstGeom>
          <a:ln w="38100" cap="flat" cmpd="sng" algn="ctr">
            <a:solidFill>
              <a:schemeClr val="bg2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85301"/>
      </p:ext>
    </p:extLst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1">
                <a:tint val="93000"/>
                <a:shade val="20000"/>
              </a:schemeClr>
              <a:schemeClr val="bg1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Placeholder 2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99D6C5D-15E4-7648-B442-0620CEDC1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639968" y="2133600"/>
            <a:ext cx="5853305" cy="3877815"/>
          </a:xfrm>
          <a:prstGeom prst="rect">
            <a:avLst/>
          </a:prstGeom>
          <a:noFill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8FFB5-B48F-9A42-A7E2-EE6D7833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0E12DD-5E63-48A9-865E-9B636358EFFD}" type="datetime4">
              <a:rPr lang="en-US" smtClean="0"/>
              <a:pPr>
                <a:spcAft>
                  <a:spcPts val="600"/>
                </a:spcAft>
              </a:pPr>
              <a:t>May 24, 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28158-7DBD-F145-BFAB-DCE22D92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3325215-7382-4C1B-86B1-E9DB9649FF55}" type="slidenum">
              <a:rPr lang="en-US" sz="1000" smtClean="0"/>
              <a:pPr>
                <a:spcAft>
                  <a:spcPts val="600"/>
                </a:spcAft>
              </a:pPr>
              <a:t>9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118025533"/>
      </p:ext>
    </p:extLst>
  </p:cSld>
  <p:clrMapOvr>
    <a:masterClrMapping/>
  </p:clrMapOvr>
  <p:transition spd="med">
    <p:random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Macintosh PowerPoint</Application>
  <PresentationFormat>On-screen Show (4:3)</PresentationFormat>
  <Paragraphs>123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Cambria</vt:lpstr>
      <vt:lpstr>Candara</vt:lpstr>
      <vt:lpstr>Wingdings</vt:lpstr>
      <vt:lpstr>Hardcover</vt:lpstr>
      <vt:lpstr>FY 2022 Proposed Budget </vt:lpstr>
      <vt:lpstr>General Operating Fund Revenue Increases</vt:lpstr>
      <vt:lpstr>Proposed Budget Increments Salary Actions</vt:lpstr>
      <vt:lpstr>Proposed Budget Increments Academic Program Support</vt:lpstr>
      <vt:lpstr>Proposed Budget Increments Infrastructure </vt:lpstr>
      <vt:lpstr>General Operating Budget Recap – Addressing Critical Needs</vt:lpstr>
      <vt:lpstr>Total General Operating</vt:lpstr>
      <vt:lpstr>Total Revenue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Ferrara, Anthony Alan</dc:creator>
  <cp:lastModifiedBy/>
  <cp:revision>1</cp:revision>
  <cp:lastPrinted>2021-05-24T18:41:44Z</cp:lastPrinted>
  <dcterms:created xsi:type="dcterms:W3CDTF">2020-05-01T20:45:01Z</dcterms:created>
  <dcterms:modified xsi:type="dcterms:W3CDTF">2021-05-24T18:43:43Z</dcterms:modified>
</cp:coreProperties>
</file>