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96" r:id="rId2"/>
    <p:sldId id="293" r:id="rId3"/>
    <p:sldId id="299" r:id="rId4"/>
    <p:sldId id="304" r:id="rId5"/>
    <p:sldId id="300" r:id="rId6"/>
    <p:sldId id="30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50000" autoAdjust="0"/>
  </p:normalViewPr>
  <p:slideViewPr>
    <p:cSldViewPr snapToGrid="0" snapToObjects="1">
      <p:cViewPr varScale="1">
        <p:scale>
          <a:sx n="82" d="100"/>
          <a:sy n="82" d="100"/>
        </p:scale>
        <p:origin x="16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D9C297-731B-8744-8E00-E5FA0A3521A4}" type="datetimeFigureOut">
              <a:rPr lang="en-US" smtClean="0"/>
              <a:t>11/19/2020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7E6150-1F46-714C-9B9A-FFF7C591FB9F}" type="slidenum">
              <a:rPr lang="en-US" smtClean="0"/>
              <a:t>‹#›</a:t>
            </a:fld>
            <a:endParaRPr lang="en-US"/>
          </a:p>
        </p:txBody>
      </p:sp>
    </p:spTree>
    <p:extLst>
      <p:ext uri="{BB962C8B-B14F-4D97-AF65-F5344CB8AC3E}">
        <p14:creationId xmlns:p14="http://schemas.microsoft.com/office/powerpoint/2010/main" val="402619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6A6C-BCA7-DA40-B4C6-3D846D9E0335}" type="datetimeFigureOut">
              <a:rPr lang="en-US" smtClean="0"/>
              <a:t>11/19/2020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7BD7A-3425-4141-AE61-34BCDC90F0CB}" type="slidenum">
              <a:rPr lang="en-US" smtClean="0"/>
              <a:t>‹#›</a:t>
            </a:fld>
            <a:endParaRPr lang="en-US"/>
          </a:p>
        </p:txBody>
      </p:sp>
    </p:spTree>
    <p:extLst>
      <p:ext uri="{BB962C8B-B14F-4D97-AF65-F5344CB8AC3E}">
        <p14:creationId xmlns:p14="http://schemas.microsoft.com/office/powerpoint/2010/main" val="3735608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a:t>
            </a:fld>
            <a:endParaRPr lang="en-US"/>
          </a:p>
        </p:txBody>
      </p:sp>
    </p:spTree>
    <p:extLst>
      <p:ext uri="{BB962C8B-B14F-4D97-AF65-F5344CB8AC3E}">
        <p14:creationId xmlns:p14="http://schemas.microsoft.com/office/powerpoint/2010/main" val="20762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2</a:t>
            </a:fld>
            <a:endParaRPr lang="en-US"/>
          </a:p>
        </p:txBody>
      </p:sp>
    </p:spTree>
    <p:extLst>
      <p:ext uri="{BB962C8B-B14F-4D97-AF65-F5344CB8AC3E}">
        <p14:creationId xmlns:p14="http://schemas.microsoft.com/office/powerpoint/2010/main" val="184790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3</a:t>
            </a:fld>
            <a:endParaRPr lang="en-US"/>
          </a:p>
        </p:txBody>
      </p:sp>
    </p:spTree>
    <p:extLst>
      <p:ext uri="{BB962C8B-B14F-4D97-AF65-F5344CB8AC3E}">
        <p14:creationId xmlns:p14="http://schemas.microsoft.com/office/powerpoint/2010/main" val="179655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4</a:t>
            </a:fld>
            <a:endParaRPr lang="en-US"/>
          </a:p>
        </p:txBody>
      </p:sp>
    </p:spTree>
    <p:extLst>
      <p:ext uri="{BB962C8B-B14F-4D97-AF65-F5344CB8AC3E}">
        <p14:creationId xmlns:p14="http://schemas.microsoft.com/office/powerpoint/2010/main" val="126838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5</a:t>
            </a:fld>
            <a:endParaRPr lang="en-US"/>
          </a:p>
        </p:txBody>
      </p:sp>
    </p:spTree>
    <p:extLst>
      <p:ext uri="{BB962C8B-B14F-4D97-AF65-F5344CB8AC3E}">
        <p14:creationId xmlns:p14="http://schemas.microsoft.com/office/powerpoint/2010/main" val="118990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6</a:t>
            </a:fld>
            <a:endParaRPr lang="en-US"/>
          </a:p>
        </p:txBody>
      </p:sp>
    </p:spTree>
    <p:extLst>
      <p:ext uri="{BB962C8B-B14F-4D97-AF65-F5344CB8AC3E}">
        <p14:creationId xmlns:p14="http://schemas.microsoft.com/office/powerpoint/2010/main" val="1161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4100-BAA2-4347-8333-7D45FCF608A4}"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1104797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24100-BAA2-4347-8333-7D45FCF608A4}" type="datetimeFigureOut">
              <a:rPr lang="en-US" smtClean="0"/>
              <a:t>11/19/2020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61ED3-2A2A-134E-92C8-60A6B4D7AB67}" type="slidenum">
              <a:rPr lang="en-US" smtClean="0"/>
              <a:t>‹#›</a:t>
            </a:fld>
            <a:endParaRPr lang="en-US"/>
          </a:p>
        </p:txBody>
      </p:sp>
    </p:spTree>
    <p:extLst>
      <p:ext uri="{BB962C8B-B14F-4D97-AF65-F5344CB8AC3E}">
        <p14:creationId xmlns:p14="http://schemas.microsoft.com/office/powerpoint/2010/main" val="1459764720"/>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principalspov.blogspot.com/2014/12/the-three-questions.html"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1683762"/>
            <a:ext cx="8229600" cy="2662267"/>
          </a:xfrm>
          <a:prstGeom prst="rect">
            <a:avLst/>
          </a:prstGeom>
          <a:noFill/>
        </p:spPr>
        <p:txBody>
          <a:bodyPr wrap="square" rtlCol="0">
            <a:spAutoFit/>
          </a:bodyPr>
          <a:lstStyle/>
          <a:p>
            <a:pPr algn="ctr">
              <a:spcAft>
                <a:spcPts val="600"/>
              </a:spcAft>
            </a:pPr>
            <a:r>
              <a:rPr lang="en-US" sz="3200" b="1" dirty="0">
                <a:solidFill>
                  <a:schemeClr val="bg1"/>
                </a:solidFill>
                <a:latin typeface="Arial Black" charset="0"/>
                <a:ea typeface="Arial Black" charset="0"/>
                <a:cs typeface="Arial Black" charset="0"/>
              </a:rPr>
              <a:t>FY 2021 BUDGET UPDATE</a:t>
            </a:r>
          </a:p>
          <a:p>
            <a:pPr algn="ctr">
              <a:spcAft>
                <a:spcPts val="600"/>
              </a:spcAft>
            </a:pPr>
            <a:endParaRPr lang="en-US" sz="2200" dirty="0">
              <a:solidFill>
                <a:schemeClr val="bg1"/>
              </a:solidFill>
              <a:latin typeface="Arial" charset="0"/>
              <a:ea typeface="Arial" charset="0"/>
              <a:cs typeface="Arial" charset="0"/>
            </a:endParaRPr>
          </a:p>
          <a:p>
            <a:pPr algn="ctr">
              <a:spcAft>
                <a:spcPts val="600"/>
              </a:spcAft>
            </a:pPr>
            <a:endParaRPr lang="en-US" sz="2200" dirty="0">
              <a:solidFill>
                <a:schemeClr val="bg1"/>
              </a:solidFill>
              <a:latin typeface="Arial" charset="0"/>
              <a:ea typeface="Arial" charset="0"/>
              <a:cs typeface="Arial" charset="0"/>
            </a:endParaRPr>
          </a:p>
          <a:p>
            <a:pPr algn="ctr">
              <a:spcAft>
                <a:spcPts val="600"/>
              </a:spcAft>
            </a:pPr>
            <a:r>
              <a:rPr lang="en-US" sz="2200" dirty="0">
                <a:solidFill>
                  <a:schemeClr val="bg1"/>
                </a:solidFill>
                <a:latin typeface="Arial" charset="0"/>
                <a:ea typeface="Arial" charset="0"/>
                <a:cs typeface="Arial" charset="0"/>
              </a:rPr>
              <a:t>Presented to the </a:t>
            </a:r>
          </a:p>
          <a:p>
            <a:pPr algn="ctr">
              <a:spcAft>
                <a:spcPts val="600"/>
              </a:spcAft>
            </a:pPr>
            <a:r>
              <a:rPr lang="en-US" sz="2200" dirty="0">
                <a:solidFill>
                  <a:schemeClr val="bg1"/>
                </a:solidFill>
                <a:latin typeface="Arial" charset="0"/>
                <a:ea typeface="Arial" charset="0"/>
                <a:cs typeface="Arial" charset="0"/>
              </a:rPr>
              <a:t>Campus Wide Business Managers</a:t>
            </a:r>
          </a:p>
          <a:p>
            <a:pPr algn="ctr">
              <a:spcAft>
                <a:spcPts val="600"/>
              </a:spcAft>
            </a:pPr>
            <a:r>
              <a:rPr lang="en-US" sz="2200" dirty="0">
                <a:solidFill>
                  <a:schemeClr val="bg1"/>
                </a:solidFill>
                <a:latin typeface="Arial" charset="0"/>
                <a:ea typeface="Arial" charset="0"/>
                <a:cs typeface="Arial" charset="0"/>
              </a:rPr>
              <a:t>November 19, 2020</a:t>
            </a:r>
          </a:p>
        </p:txBody>
      </p:sp>
    </p:spTree>
    <p:extLst>
      <p:ext uri="{BB962C8B-B14F-4D97-AF65-F5344CB8AC3E}">
        <p14:creationId xmlns:p14="http://schemas.microsoft.com/office/powerpoint/2010/main" val="53665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310136"/>
            <a:ext cx="8229600" cy="5262979"/>
          </a:xfrm>
          <a:prstGeom prst="rect">
            <a:avLst/>
          </a:prstGeom>
          <a:noFill/>
        </p:spPr>
        <p:txBody>
          <a:bodyPr wrap="square" rtlCol="0">
            <a:spAutoFit/>
          </a:bodyPr>
          <a:lstStyle/>
          <a:p>
            <a:pPr marL="342900" indent="-342900">
              <a:spcAft>
                <a:spcPts val="600"/>
              </a:spcAft>
              <a:buFont typeface="Wingdings" pitchFamily="2" charset="2"/>
              <a:buChar char="Ø"/>
            </a:pPr>
            <a:r>
              <a:rPr lang="en-US" sz="2000" dirty="0">
                <a:latin typeface="Arial" charset="0"/>
                <a:ea typeface="Arial" charset="0"/>
                <a:cs typeface="Arial" charset="0"/>
              </a:rPr>
              <a:t>As described to the HSC Advisory Board in May, the campus is using excess F&amp;A revenue (over what is required for the base budget) to provide one-time increases to maintain the campus infrastructure. The allocations were based on projected F&amp;A revenue of approximately $7 million more than the budget required.</a:t>
            </a:r>
          </a:p>
          <a:p>
            <a:pPr marL="800100" lvl="1" indent="-342900">
              <a:spcAft>
                <a:spcPts val="600"/>
              </a:spcAft>
              <a:buFont typeface="Wingdings" pitchFamily="2" charset="2"/>
              <a:buChar char="Ø"/>
            </a:pPr>
            <a:r>
              <a:rPr lang="en-US" dirty="0">
                <a:latin typeface="Arial" charset="0"/>
                <a:ea typeface="Arial" charset="0"/>
                <a:cs typeface="Arial" charset="0"/>
              </a:rPr>
              <a:t>As a result of the reduction in research activity from the shutdown, F&amp;A revenue was only $6 million more than required.</a:t>
            </a:r>
            <a:endParaRPr lang="en-US" sz="2000" dirty="0">
              <a:latin typeface="Arial" charset="0"/>
              <a:ea typeface="Arial" charset="0"/>
              <a:cs typeface="Arial" charset="0"/>
            </a:endParaRPr>
          </a:p>
          <a:p>
            <a:pPr marL="342900" indent="-342900">
              <a:spcAft>
                <a:spcPts val="600"/>
              </a:spcAft>
              <a:buFont typeface="Wingdings" pitchFamily="2" charset="2"/>
              <a:buChar char="Ø"/>
            </a:pPr>
            <a:r>
              <a:rPr lang="en-US" sz="2000" dirty="0">
                <a:latin typeface="Arial" charset="0"/>
                <a:ea typeface="Arial" charset="0"/>
                <a:cs typeface="Arial" charset="0"/>
              </a:rPr>
              <a:t>Incremental allocations were adjusted accordingly:</a:t>
            </a: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r>
              <a:rPr lang="en-US" sz="2000" dirty="0">
                <a:latin typeface="Arial" charset="0"/>
                <a:ea typeface="Arial" charset="0"/>
                <a:cs typeface="Arial" charset="0"/>
              </a:rPr>
              <a:t>In addition, $2.8 million in carryforward funds were centralized to primarily fund PPE needs in FY 2021.</a:t>
            </a:r>
          </a:p>
        </p:txBody>
      </p:sp>
      <p:sp>
        <p:nvSpPr>
          <p:cNvPr id="5" name="TextBox 4">
            <a:extLst>
              <a:ext uri="{FF2B5EF4-FFF2-40B4-BE49-F238E27FC236}">
                <a16:creationId xmlns:a16="http://schemas.microsoft.com/office/drawing/2014/main" id="{8F841B31-E0BB-4E44-B1EA-159913FBF1C8}"/>
              </a:ext>
            </a:extLst>
          </p:cNvPr>
          <p:cNvSpPr txBox="1"/>
          <p:nvPr/>
        </p:nvSpPr>
        <p:spPr>
          <a:xfrm>
            <a:off x="457200" y="5650059"/>
            <a:ext cx="8458200" cy="1154162"/>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FY 2021 Internal</a:t>
            </a:r>
          </a:p>
          <a:p>
            <a:pPr>
              <a:spcAft>
                <a:spcPts val="600"/>
              </a:spcAft>
            </a:pPr>
            <a:r>
              <a:rPr lang="en-US" sz="3200" b="1" dirty="0">
                <a:solidFill>
                  <a:schemeClr val="bg1"/>
                </a:solidFill>
                <a:latin typeface="Arial Black" charset="0"/>
                <a:ea typeface="Arial Black" charset="0"/>
                <a:cs typeface="Arial Black" charset="0"/>
              </a:rPr>
              <a:t>Allocation Recap</a:t>
            </a:r>
          </a:p>
        </p:txBody>
      </p:sp>
      <p:graphicFrame>
        <p:nvGraphicFramePr>
          <p:cNvPr id="6" name="Table 6">
            <a:extLst>
              <a:ext uri="{FF2B5EF4-FFF2-40B4-BE49-F238E27FC236}">
                <a16:creationId xmlns:a16="http://schemas.microsoft.com/office/drawing/2014/main" id="{6B113483-7EA0-FE40-9F03-4721DD186435}"/>
              </a:ext>
            </a:extLst>
          </p:cNvPr>
          <p:cNvGraphicFramePr>
            <a:graphicFrameLocks noGrp="1"/>
          </p:cNvGraphicFramePr>
          <p:nvPr>
            <p:extLst>
              <p:ext uri="{D42A27DB-BD31-4B8C-83A1-F6EECF244321}">
                <p14:modId xmlns:p14="http://schemas.microsoft.com/office/powerpoint/2010/main" val="3295074389"/>
              </p:ext>
            </p:extLst>
          </p:nvPr>
        </p:nvGraphicFramePr>
        <p:xfrm>
          <a:off x="1323109" y="3077464"/>
          <a:ext cx="6497781" cy="1676400"/>
        </p:xfrm>
        <a:graphic>
          <a:graphicData uri="http://schemas.openxmlformats.org/drawingml/2006/table">
            <a:tbl>
              <a:tblPr firstRow="1" bandRow="1">
                <a:tableStyleId>{5C22544A-7EE6-4342-B048-85BDC9FD1C3A}</a:tableStyleId>
              </a:tblPr>
              <a:tblGrid>
                <a:gridCol w="3419885">
                  <a:extLst>
                    <a:ext uri="{9D8B030D-6E8A-4147-A177-3AD203B41FA5}">
                      <a16:colId xmlns:a16="http://schemas.microsoft.com/office/drawing/2014/main" val="2097422226"/>
                    </a:ext>
                  </a:extLst>
                </a:gridCol>
                <a:gridCol w="1538948">
                  <a:extLst>
                    <a:ext uri="{9D8B030D-6E8A-4147-A177-3AD203B41FA5}">
                      <a16:colId xmlns:a16="http://schemas.microsoft.com/office/drawing/2014/main" val="1045204858"/>
                    </a:ext>
                  </a:extLst>
                </a:gridCol>
                <a:gridCol w="1538948">
                  <a:extLst>
                    <a:ext uri="{9D8B030D-6E8A-4147-A177-3AD203B41FA5}">
                      <a16:colId xmlns:a16="http://schemas.microsoft.com/office/drawing/2014/main" val="3251074763"/>
                    </a:ext>
                  </a:extLst>
                </a:gridCol>
              </a:tblGrid>
              <a:tr h="452579">
                <a:tc>
                  <a:txBody>
                    <a:bodyPr/>
                    <a:lstStyle/>
                    <a:p>
                      <a:endParaRPr lang="en-US" sz="1600" dirty="0"/>
                    </a:p>
                  </a:txBody>
                  <a:tcPr/>
                </a:tc>
                <a:tc>
                  <a:txBody>
                    <a:bodyPr/>
                    <a:lstStyle/>
                    <a:p>
                      <a:pPr algn="ctr"/>
                      <a:r>
                        <a:rPr lang="en-US" sz="1600" dirty="0"/>
                        <a:t>Planned</a:t>
                      </a:r>
                    </a:p>
                    <a:p>
                      <a:pPr algn="ctr"/>
                      <a:r>
                        <a:rPr lang="en-US" sz="1600" dirty="0"/>
                        <a:t>$000’s</a:t>
                      </a:r>
                    </a:p>
                  </a:txBody>
                  <a:tcPr/>
                </a:tc>
                <a:tc>
                  <a:txBody>
                    <a:bodyPr/>
                    <a:lstStyle/>
                    <a:p>
                      <a:pPr algn="ctr"/>
                      <a:r>
                        <a:rPr lang="en-US" sz="1600" dirty="0"/>
                        <a:t>Actual</a:t>
                      </a:r>
                    </a:p>
                    <a:p>
                      <a:pPr algn="ctr"/>
                      <a:r>
                        <a:rPr lang="en-US" sz="1600" dirty="0"/>
                        <a:t>$000’s</a:t>
                      </a:r>
                    </a:p>
                  </a:txBody>
                  <a:tcPr/>
                </a:tc>
                <a:extLst>
                  <a:ext uri="{0D108BD9-81ED-4DB2-BD59-A6C34878D82A}">
                    <a16:rowId xmlns:a16="http://schemas.microsoft.com/office/drawing/2014/main" val="4067429157"/>
                  </a:ext>
                </a:extLst>
              </a:tr>
              <a:tr h="365760">
                <a:tc>
                  <a:txBody>
                    <a:bodyPr/>
                    <a:lstStyle/>
                    <a:p>
                      <a:pPr algn="l"/>
                      <a:r>
                        <a:rPr lang="en-US" dirty="0"/>
                        <a:t>Operations (Facilities &amp; ITS)</a:t>
                      </a:r>
                    </a:p>
                  </a:txBody>
                  <a:tcPr anchor="ctr"/>
                </a:tc>
                <a:tc>
                  <a:txBody>
                    <a:bodyPr/>
                    <a:lstStyle/>
                    <a:p>
                      <a:pPr algn="r"/>
                      <a:r>
                        <a:rPr lang="en-US" dirty="0">
                          <a:solidFill>
                            <a:schemeClr val="tx1"/>
                          </a:solidFill>
                        </a:rPr>
                        <a:t>$3,000</a:t>
                      </a:r>
                    </a:p>
                  </a:txBody>
                  <a:tcPr anchor="ctr"/>
                </a:tc>
                <a:tc>
                  <a:txBody>
                    <a:bodyPr/>
                    <a:lstStyle/>
                    <a:p>
                      <a:pPr algn="r"/>
                      <a:r>
                        <a:rPr lang="en-US" dirty="0"/>
                        <a:t>$2,500</a:t>
                      </a:r>
                    </a:p>
                  </a:txBody>
                  <a:tcPr anchor="ctr"/>
                </a:tc>
                <a:extLst>
                  <a:ext uri="{0D108BD9-81ED-4DB2-BD59-A6C34878D82A}">
                    <a16:rowId xmlns:a16="http://schemas.microsoft.com/office/drawing/2014/main" val="1658788130"/>
                  </a:ext>
                </a:extLst>
              </a:tr>
              <a:tr h="365760">
                <a:tc>
                  <a:txBody>
                    <a:bodyPr/>
                    <a:lstStyle/>
                    <a:p>
                      <a:pPr algn="l"/>
                      <a:r>
                        <a:rPr lang="en-US" dirty="0"/>
                        <a:t>Restore reserves</a:t>
                      </a:r>
                    </a:p>
                  </a:txBody>
                  <a:tcPr anchor="ctr"/>
                </a:tc>
                <a:tc>
                  <a:txBody>
                    <a:bodyPr/>
                    <a:lstStyle/>
                    <a:p>
                      <a:pPr algn="r"/>
                      <a:r>
                        <a:rPr lang="en-US" dirty="0"/>
                        <a:t>$3,000</a:t>
                      </a:r>
                    </a:p>
                  </a:txBody>
                  <a:tcPr anchor="ctr"/>
                </a:tc>
                <a:tc>
                  <a:txBody>
                    <a:bodyPr/>
                    <a:lstStyle/>
                    <a:p>
                      <a:pPr algn="r"/>
                      <a:r>
                        <a:rPr lang="en-US" dirty="0"/>
                        <a:t>$2,500</a:t>
                      </a:r>
                    </a:p>
                  </a:txBody>
                  <a:tcPr anchor="ctr"/>
                </a:tc>
                <a:extLst>
                  <a:ext uri="{0D108BD9-81ED-4DB2-BD59-A6C34878D82A}">
                    <a16:rowId xmlns:a16="http://schemas.microsoft.com/office/drawing/2014/main" val="2896907054"/>
                  </a:ext>
                </a:extLst>
              </a:tr>
              <a:tr h="365760">
                <a:tc>
                  <a:txBody>
                    <a:bodyPr/>
                    <a:lstStyle/>
                    <a:p>
                      <a:pPr algn="l"/>
                      <a:r>
                        <a:rPr lang="en-US" dirty="0"/>
                        <a:t>Chancellor Strategic Fund</a:t>
                      </a:r>
                    </a:p>
                  </a:txBody>
                  <a:tcPr anchor="ctr"/>
                </a:tc>
                <a:tc>
                  <a:txBody>
                    <a:bodyPr/>
                    <a:lstStyle/>
                    <a:p>
                      <a:pPr algn="r"/>
                      <a:r>
                        <a:rPr lang="en-US" dirty="0"/>
                        <a:t>$1,000</a:t>
                      </a:r>
                    </a:p>
                  </a:txBody>
                  <a:tcPr anchor="ctr"/>
                </a:tc>
                <a:tc>
                  <a:txBody>
                    <a:bodyPr/>
                    <a:lstStyle/>
                    <a:p>
                      <a:pPr algn="r"/>
                      <a:r>
                        <a:rPr lang="en-US" dirty="0"/>
                        <a:t>$1,000</a:t>
                      </a:r>
                    </a:p>
                  </a:txBody>
                  <a:tcPr anchor="ctr"/>
                </a:tc>
                <a:extLst>
                  <a:ext uri="{0D108BD9-81ED-4DB2-BD59-A6C34878D82A}">
                    <a16:rowId xmlns:a16="http://schemas.microsoft.com/office/drawing/2014/main" val="3578171054"/>
                  </a:ext>
                </a:extLst>
              </a:tr>
            </a:tbl>
          </a:graphicData>
        </a:graphic>
      </p:graphicFrame>
    </p:spTree>
    <p:extLst>
      <p:ext uri="{BB962C8B-B14F-4D97-AF65-F5344CB8AC3E}">
        <p14:creationId xmlns:p14="http://schemas.microsoft.com/office/powerpoint/2010/main" val="188438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tx1">
              <a:lumMod val="65000"/>
              <a:lumOff val="35000"/>
            </a:schemeClr>
          </a:solidFill>
        </p:spPr>
      </p:pic>
      <p:sp>
        <p:nvSpPr>
          <p:cNvPr id="3" name="TextBox 2"/>
          <p:cNvSpPr txBox="1"/>
          <p:nvPr/>
        </p:nvSpPr>
        <p:spPr>
          <a:xfrm>
            <a:off x="457200" y="459296"/>
            <a:ext cx="8229600" cy="4524315"/>
          </a:xfrm>
          <a:prstGeom prst="rect">
            <a:avLst/>
          </a:prstGeom>
          <a:noFill/>
        </p:spPr>
        <p:txBody>
          <a:bodyPr wrap="square" rtlCol="0">
            <a:spAutoFit/>
          </a:bodyPr>
          <a:lstStyle/>
          <a:p>
            <a:pPr marL="342900" indent="-342900">
              <a:spcAft>
                <a:spcPts val="600"/>
              </a:spcAft>
              <a:buFont typeface="Wingdings" pitchFamily="2" charset="2"/>
              <a:buChar char="§"/>
            </a:pPr>
            <a:r>
              <a:rPr lang="en-US" sz="2400" dirty="0">
                <a:latin typeface="Arial" charset="0"/>
                <a:ea typeface="Arial" charset="0"/>
                <a:cs typeface="Arial" charset="0"/>
              </a:rPr>
              <a:t>The challenge for our current budget is using one-time funds for recurring, critical needs.</a:t>
            </a:r>
          </a:p>
          <a:p>
            <a:pPr marL="342900" indent="-342900">
              <a:spcAft>
                <a:spcPts val="600"/>
              </a:spcAft>
              <a:buFont typeface="Wingdings" pitchFamily="2" charset="2"/>
              <a:buChar char="§"/>
            </a:pPr>
            <a:r>
              <a:rPr lang="en-US" sz="2400" dirty="0">
                <a:latin typeface="Arial" charset="0"/>
                <a:ea typeface="Arial" charset="0"/>
                <a:cs typeface="Arial" charset="0"/>
              </a:rPr>
              <a:t>In order to establish more stability in our recurring operating budget and to take additional steps to strengthen our reserves, we will take additional action in FY 2021 by reducing budgets (primarily through vacant positions), with the following goals:</a:t>
            </a:r>
          </a:p>
          <a:p>
            <a:pPr marL="800100" lvl="1" indent="-342900">
              <a:buFont typeface="Wingdings" pitchFamily="2" charset="2"/>
              <a:buChar char="§"/>
            </a:pPr>
            <a:r>
              <a:rPr lang="en-US" sz="2200" dirty="0">
                <a:latin typeface="Arial" charset="0"/>
                <a:ea typeface="Arial" charset="0"/>
                <a:cs typeface="Arial" charset="0"/>
              </a:rPr>
              <a:t>Secure permanent funding for infrastructure allocations,</a:t>
            </a:r>
          </a:p>
          <a:p>
            <a:pPr marL="800100" lvl="1" indent="-342900">
              <a:buFont typeface="Wingdings" pitchFamily="2" charset="2"/>
              <a:buChar char="§"/>
            </a:pPr>
            <a:r>
              <a:rPr lang="en-US" sz="2200" dirty="0">
                <a:latin typeface="Arial" charset="0"/>
                <a:ea typeface="Arial" charset="0"/>
                <a:cs typeface="Arial" charset="0"/>
              </a:rPr>
              <a:t>Enhance reserves, </a:t>
            </a:r>
          </a:p>
          <a:p>
            <a:pPr marL="800100" lvl="1" indent="-342900">
              <a:buFont typeface="Wingdings" pitchFamily="2" charset="2"/>
              <a:buChar char="§"/>
            </a:pPr>
            <a:r>
              <a:rPr lang="en-US" sz="2200" dirty="0">
                <a:latin typeface="Arial" charset="0"/>
                <a:ea typeface="Arial" charset="0"/>
                <a:cs typeface="Arial" charset="0"/>
              </a:rPr>
              <a:t>Reduce the need for future one-time reductions of carryforward funds, and</a:t>
            </a:r>
          </a:p>
          <a:p>
            <a:pPr marL="800100" lvl="1" indent="-342900">
              <a:buFont typeface="Wingdings" pitchFamily="2" charset="2"/>
              <a:buChar char="§"/>
            </a:pPr>
            <a:r>
              <a:rPr lang="en-US" sz="2200" dirty="0">
                <a:latin typeface="Arial" charset="0"/>
                <a:ea typeface="Arial" charset="0"/>
                <a:cs typeface="Arial" charset="0"/>
              </a:rPr>
              <a:t>Begin a move toward allocation of F&amp;A to the colleges</a:t>
            </a:r>
          </a:p>
        </p:txBody>
      </p:sp>
      <p:sp>
        <p:nvSpPr>
          <p:cNvPr id="4" name="TextBox 3">
            <a:extLst>
              <a:ext uri="{FF2B5EF4-FFF2-40B4-BE49-F238E27FC236}">
                <a16:creationId xmlns:a16="http://schemas.microsoft.com/office/drawing/2014/main" id="{489224DA-07E5-594C-87A2-FF16573F55EC}"/>
              </a:ext>
            </a:extLst>
          </p:cNvPr>
          <p:cNvSpPr txBox="1"/>
          <p:nvPr/>
        </p:nvSpPr>
        <p:spPr>
          <a:xfrm>
            <a:off x="457200" y="5947741"/>
            <a:ext cx="82296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Planning for FY 2022</a:t>
            </a:r>
          </a:p>
        </p:txBody>
      </p:sp>
    </p:spTree>
    <p:extLst>
      <p:ext uri="{BB962C8B-B14F-4D97-AF65-F5344CB8AC3E}">
        <p14:creationId xmlns:p14="http://schemas.microsoft.com/office/powerpoint/2010/main" val="198991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536348"/>
            <a:ext cx="8229600" cy="5324535"/>
          </a:xfrm>
          <a:prstGeom prst="rect">
            <a:avLst/>
          </a:prstGeom>
          <a:noFill/>
        </p:spPr>
        <p:txBody>
          <a:bodyPr wrap="square" rtlCol="0">
            <a:spAutoFit/>
          </a:bodyPr>
          <a:lstStyle/>
          <a:p>
            <a:pPr marL="342900" indent="-342900">
              <a:spcAft>
                <a:spcPts val="600"/>
              </a:spcAft>
              <a:buFont typeface="Wingdings" pitchFamily="2" charset="2"/>
              <a:buChar char="q"/>
            </a:pPr>
            <a:r>
              <a:rPr lang="en-US" sz="2000" dirty="0">
                <a:latin typeface="Arial" charset="0"/>
                <a:ea typeface="Arial" charset="0"/>
                <a:cs typeface="Arial" charset="0"/>
              </a:rPr>
              <a:t>For FY 2021, we are reducing budgets and taking administrative actions to reallocate $3.0 million</a:t>
            </a:r>
          </a:p>
          <a:p>
            <a:pPr marL="800100" lvl="1" indent="-342900">
              <a:spcAft>
                <a:spcPts val="600"/>
              </a:spcAft>
              <a:buFont typeface="Wingdings" pitchFamily="2" charset="2"/>
              <a:buChar char="Ø"/>
            </a:pPr>
            <a:r>
              <a:rPr lang="en-US" sz="2000" dirty="0">
                <a:latin typeface="Arial" charset="0"/>
                <a:ea typeface="Arial" charset="0"/>
                <a:cs typeface="Arial" charset="0"/>
              </a:rPr>
              <a:t>The goal is to appropriately fund operations (Facilities and ITS)</a:t>
            </a:r>
          </a:p>
          <a:p>
            <a:pPr marL="342900" indent="-342900">
              <a:spcAft>
                <a:spcPts val="600"/>
              </a:spcAft>
              <a:buFont typeface="Wingdings" pitchFamily="2" charset="2"/>
              <a:buChar char="q"/>
            </a:pPr>
            <a:r>
              <a:rPr lang="en-US" sz="2000" dirty="0">
                <a:latin typeface="Arial" charset="0"/>
                <a:ea typeface="Arial" charset="0"/>
                <a:cs typeface="Arial" charset="0"/>
              </a:rPr>
              <a:t>We are working with the colleges and divisions to manage these actions through FY 2021</a:t>
            </a:r>
          </a:p>
          <a:p>
            <a:pPr marL="800100" lvl="1" indent="-342900">
              <a:spcAft>
                <a:spcPts val="600"/>
              </a:spcAft>
              <a:buFont typeface="Wingdings" pitchFamily="2" charset="2"/>
              <a:buChar char="Ø"/>
            </a:pPr>
            <a:r>
              <a:rPr lang="en-US" sz="2000" dirty="0">
                <a:latin typeface="Arial" charset="0"/>
                <a:ea typeface="Arial" charset="0"/>
                <a:cs typeface="Arial" charset="0"/>
              </a:rPr>
              <a:t>In some cases, we can take one-time actions in FY 2021 and make permanent adjustments in FY 2022 in order to soften the impact.</a:t>
            </a:r>
          </a:p>
          <a:p>
            <a:pPr marL="342900" indent="-342900">
              <a:spcAft>
                <a:spcPts val="600"/>
              </a:spcAft>
              <a:buFont typeface="Wingdings" pitchFamily="2" charset="2"/>
              <a:buChar char="q"/>
            </a:pPr>
            <a:r>
              <a:rPr lang="en-US" sz="2000" dirty="0">
                <a:latin typeface="Arial" charset="0"/>
                <a:ea typeface="Arial" charset="0"/>
                <a:cs typeface="Arial" charset="0"/>
              </a:rPr>
              <a:t>FY 2021 – This allows for a total of $5.5 million increase in reserves</a:t>
            </a:r>
          </a:p>
          <a:p>
            <a:pPr marL="342900" indent="-342900">
              <a:spcAft>
                <a:spcPts val="600"/>
              </a:spcAft>
              <a:buFont typeface="Wingdings" pitchFamily="2" charset="2"/>
              <a:buChar char="q"/>
            </a:pPr>
            <a:r>
              <a:rPr lang="en-US" sz="2000" dirty="0">
                <a:latin typeface="Arial" charset="0"/>
                <a:ea typeface="Arial" charset="0"/>
                <a:cs typeface="Arial" charset="0"/>
              </a:rPr>
              <a:t>FY 2022 – It also allows us to make permanent the critical allocations to Facilities and ITS.</a:t>
            </a:r>
          </a:p>
          <a:p>
            <a:pPr marL="342900" indent="-342900">
              <a:spcAft>
                <a:spcPts val="600"/>
              </a:spcAft>
              <a:buFont typeface="Wingdings" pitchFamily="2" charset="2"/>
              <a:buChar char="q"/>
            </a:pPr>
            <a:endParaRPr lang="en-US" sz="2000" dirty="0">
              <a:latin typeface="Arial" charset="0"/>
              <a:ea typeface="Arial" charset="0"/>
              <a:cs typeface="Arial" charset="0"/>
            </a:endParaRPr>
          </a:p>
          <a:p>
            <a:pPr marL="342900" indent="-342900">
              <a:spcAft>
                <a:spcPts val="600"/>
              </a:spcAft>
              <a:buFont typeface="Wingdings" pitchFamily="2" charset="2"/>
              <a:buChar char="q"/>
            </a:pPr>
            <a:r>
              <a:rPr lang="en-US" sz="2000" dirty="0">
                <a:latin typeface="Arial" charset="0"/>
                <a:ea typeface="Arial" charset="0"/>
                <a:cs typeface="Arial" charset="0"/>
              </a:rPr>
              <a:t>Together this will allow for the ability to take further actions in FY 2022 to enhance reserves and meet critical infrastructure needs.</a:t>
            </a:r>
          </a:p>
          <a:p>
            <a:pPr marL="800100" lvl="1" indent="-342900">
              <a:buFont typeface="Wingdings" pitchFamily="2" charset="2"/>
              <a:buChar char="Ø"/>
            </a:pPr>
            <a:endParaRPr lang="en-US" sz="2000" dirty="0">
              <a:latin typeface="Arial" charset="0"/>
              <a:ea typeface="Arial" charset="0"/>
              <a:cs typeface="Arial" charset="0"/>
            </a:endParaRPr>
          </a:p>
        </p:txBody>
      </p:sp>
      <p:sp>
        <p:nvSpPr>
          <p:cNvPr id="5" name="TextBox 4">
            <a:extLst>
              <a:ext uri="{FF2B5EF4-FFF2-40B4-BE49-F238E27FC236}">
                <a16:creationId xmlns:a16="http://schemas.microsoft.com/office/drawing/2014/main" id="{8F841B31-E0BB-4E44-B1EA-159913FBF1C8}"/>
              </a:ext>
            </a:extLst>
          </p:cNvPr>
          <p:cNvSpPr txBox="1"/>
          <p:nvPr/>
        </p:nvSpPr>
        <p:spPr>
          <a:xfrm>
            <a:off x="440267" y="5944159"/>
            <a:ext cx="84582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Planning for FY 2022</a:t>
            </a:r>
          </a:p>
        </p:txBody>
      </p:sp>
    </p:spTree>
    <p:extLst>
      <p:ext uri="{BB962C8B-B14F-4D97-AF65-F5344CB8AC3E}">
        <p14:creationId xmlns:p14="http://schemas.microsoft.com/office/powerpoint/2010/main" val="72156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1666979"/>
            <a:ext cx="8229600" cy="3524042"/>
          </a:xfrm>
          <a:prstGeom prst="rect">
            <a:avLst/>
          </a:prstGeom>
          <a:noFill/>
        </p:spPr>
        <p:txBody>
          <a:bodyPr wrap="square" rtlCol="0">
            <a:spAutoFit/>
          </a:bodyPr>
          <a:lstStyle/>
          <a:p>
            <a:pPr marL="342900" indent="-342900">
              <a:spcAft>
                <a:spcPts val="600"/>
              </a:spcAft>
              <a:buFont typeface="Wingdings" pitchFamily="2" charset="2"/>
              <a:buChar char="v"/>
            </a:pPr>
            <a:r>
              <a:rPr lang="en-US" sz="2200" dirty="0">
                <a:latin typeface="Arial" charset="0"/>
                <a:ea typeface="Arial" charset="0"/>
                <a:cs typeface="Arial" charset="0"/>
              </a:rPr>
              <a:t>We are also working with the UT System and THEC in requesting operational funds increase from the State for FY 2022</a:t>
            </a:r>
          </a:p>
          <a:p>
            <a:pPr marL="800100" lvl="1" indent="-342900">
              <a:spcAft>
                <a:spcPts val="600"/>
              </a:spcAft>
              <a:buFont typeface="Wingdings" pitchFamily="2" charset="2"/>
              <a:buChar char="ü"/>
            </a:pPr>
            <a:r>
              <a:rPr lang="en-US" sz="2200" dirty="0">
                <a:latin typeface="Arial" charset="0"/>
                <a:ea typeface="Arial" charset="0"/>
                <a:cs typeface="Arial" charset="0"/>
              </a:rPr>
              <a:t>President Boyd has fully supported our request</a:t>
            </a:r>
          </a:p>
          <a:p>
            <a:pPr marL="800100" lvl="1" indent="-342900">
              <a:spcAft>
                <a:spcPts val="600"/>
              </a:spcAft>
              <a:buFont typeface="Wingdings" pitchFamily="2" charset="2"/>
              <a:buChar char="ü"/>
            </a:pPr>
            <a:r>
              <a:rPr lang="en-US" sz="2200" dirty="0">
                <a:latin typeface="Arial" charset="0"/>
                <a:ea typeface="Arial" charset="0"/>
                <a:cs typeface="Arial" charset="0"/>
              </a:rPr>
              <a:t>As has THEC</a:t>
            </a:r>
          </a:p>
          <a:p>
            <a:pPr marL="342900" indent="-342900">
              <a:spcAft>
                <a:spcPts val="600"/>
              </a:spcAft>
              <a:buFont typeface="Wingdings" pitchFamily="2" charset="2"/>
              <a:buChar char="v"/>
            </a:pPr>
            <a:r>
              <a:rPr lang="en-US" sz="2200" dirty="0">
                <a:latin typeface="Arial" charset="0"/>
                <a:ea typeface="Arial" charset="0"/>
                <a:cs typeface="Arial" charset="0"/>
              </a:rPr>
              <a:t>In their Funding Recommendations, THEC has included $5.2 mill in operational funds for the HSC</a:t>
            </a:r>
          </a:p>
          <a:p>
            <a:pPr marL="800100" lvl="1" indent="-342900">
              <a:spcAft>
                <a:spcPts val="600"/>
              </a:spcAft>
              <a:buFont typeface="Wingdings" pitchFamily="2" charset="2"/>
              <a:buChar char="ü"/>
            </a:pPr>
            <a:r>
              <a:rPr lang="en-US" sz="2200" dirty="0">
                <a:latin typeface="Arial" charset="0"/>
                <a:ea typeface="Arial" charset="0"/>
                <a:cs typeface="Arial" charset="0"/>
              </a:rPr>
              <a:t>Less than last year’s recommendation of $5.9 mill</a:t>
            </a:r>
          </a:p>
          <a:p>
            <a:pPr marL="800100" lvl="1" indent="-342900">
              <a:spcAft>
                <a:spcPts val="600"/>
              </a:spcAft>
              <a:buFont typeface="Wingdings" pitchFamily="2" charset="2"/>
              <a:buChar char="ü"/>
            </a:pPr>
            <a:r>
              <a:rPr lang="en-US" sz="2200" dirty="0">
                <a:latin typeface="Arial" charset="0"/>
                <a:ea typeface="Arial" charset="0"/>
                <a:cs typeface="Arial" charset="0"/>
              </a:rPr>
              <a:t>Discussions continue with THEC on their approach</a:t>
            </a:r>
          </a:p>
        </p:txBody>
      </p:sp>
      <p:sp>
        <p:nvSpPr>
          <p:cNvPr id="4" name="TextBox 3"/>
          <p:cNvSpPr txBox="1"/>
          <p:nvPr/>
        </p:nvSpPr>
        <p:spPr>
          <a:xfrm>
            <a:off x="457200" y="5934753"/>
            <a:ext cx="82296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Planning for FY 2022</a:t>
            </a:r>
          </a:p>
        </p:txBody>
      </p:sp>
    </p:spTree>
    <p:extLst>
      <p:ext uri="{BB962C8B-B14F-4D97-AF65-F5344CB8AC3E}">
        <p14:creationId xmlns:p14="http://schemas.microsoft.com/office/powerpoint/2010/main" val="107004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00572"/>
            <a:ext cx="8229600" cy="1723549"/>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THANK YOU</a:t>
            </a:r>
          </a:p>
          <a:p>
            <a:pPr>
              <a:spcAft>
                <a:spcPts val="600"/>
              </a:spcAft>
            </a:pPr>
            <a:endParaRPr lang="en-US" sz="3200" b="1" dirty="0">
              <a:solidFill>
                <a:schemeClr val="tx1">
                  <a:lumMod val="65000"/>
                  <a:lumOff val="35000"/>
                </a:schemeClr>
              </a:solidFill>
              <a:latin typeface="Arial Black" charset="0"/>
              <a:ea typeface="Arial Black" charset="0"/>
              <a:cs typeface="Arial Black" charset="0"/>
            </a:endParaRPr>
          </a:p>
          <a:p>
            <a:pPr>
              <a:spcAft>
                <a:spcPts val="600"/>
              </a:spcAft>
            </a:pPr>
            <a:r>
              <a:rPr lang="en-US" sz="3200" b="1" dirty="0">
                <a:solidFill>
                  <a:schemeClr val="tx1">
                    <a:lumMod val="65000"/>
                    <a:lumOff val="35000"/>
                  </a:schemeClr>
                </a:solidFill>
                <a:latin typeface="Arial Black" charset="0"/>
                <a:ea typeface="Arial Black" charset="0"/>
                <a:cs typeface="Arial Black" charset="0"/>
              </a:rPr>
              <a:t>QUESTIONS ?</a:t>
            </a:r>
            <a:endParaRPr lang="en-US" sz="2200" dirty="0">
              <a:solidFill>
                <a:schemeClr val="tx1">
                  <a:lumMod val="65000"/>
                  <a:lumOff val="35000"/>
                </a:schemeClr>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D8206543-826C-5B4B-B6BD-2AE5A7B1555A}"/>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tretch>
            <a:fillRect/>
          </a:stretch>
        </p:blipFill>
        <p:spPr>
          <a:xfrm>
            <a:off x="2667000" y="2533642"/>
            <a:ext cx="3810000" cy="3238500"/>
          </a:xfrm>
          <a:prstGeom prst="rect">
            <a:avLst/>
          </a:prstGeom>
        </p:spPr>
      </p:pic>
    </p:spTree>
    <p:extLst>
      <p:ext uri="{BB962C8B-B14F-4D97-AF65-F5344CB8AC3E}">
        <p14:creationId xmlns:p14="http://schemas.microsoft.com/office/powerpoint/2010/main" val="1847600711"/>
      </p:ext>
    </p:extLst>
  </p:cSld>
  <p:clrMapOvr>
    <a:masterClrMapping/>
  </p:clrMapOvr>
</p:sld>
</file>

<file path=ppt/theme/theme1.xml><?xml version="1.0" encoding="utf-8"?>
<a:theme xmlns:a="http://schemas.openxmlformats.org/drawingml/2006/main" name="Fir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UTHSC PP Template 04-2015.potx</Template>
  <TotalTime>3073</TotalTime>
  <Words>466</Words>
  <Application>Microsoft Office PowerPoint</Application>
  <PresentationFormat>On-screen Show (4:3)</PresentationFormat>
  <Paragraphs>62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Wingdings</vt:lpstr>
      <vt:lpstr>First Slide</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Chong Nuan</cp:lastModifiedBy>
  <cp:revision>92</cp:revision>
  <cp:lastPrinted>2020-11-04T14:43:58Z</cp:lastPrinted>
  <dcterms:created xsi:type="dcterms:W3CDTF">2013-08-09T21:17:56Z</dcterms:created>
  <dcterms:modified xsi:type="dcterms:W3CDTF">2020-11-19T18:16:42Z</dcterms:modified>
</cp:coreProperties>
</file>