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317" r:id="rId2"/>
    <p:sldId id="316" r:id="rId3"/>
    <p:sldId id="331" r:id="rId4"/>
    <p:sldId id="327" r:id="rId5"/>
    <p:sldId id="328" r:id="rId6"/>
    <p:sldId id="329" r:id="rId7"/>
    <p:sldId id="330" r:id="rId8"/>
    <p:sldId id="332" r:id="rId9"/>
    <p:sldId id="32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1" autoAdjust="0"/>
    <p:restoredTop sz="94694" autoAdjust="0"/>
  </p:normalViewPr>
  <p:slideViewPr>
    <p:cSldViewPr>
      <p:cViewPr varScale="1">
        <p:scale>
          <a:sx n="78" d="100"/>
          <a:sy n="78" d="100"/>
        </p:scale>
        <p:origin x="196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BEF7A24B-554D-4B99-A3CC-7667F56D1027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2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10672D4C-A99E-49DD-8A16-1D19942316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6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0391B76B-D742-4BD2-BF24-F4C760DB831C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2" rIns="93162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62" tIns="46582" rIns="93162" bIns="465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5257B995-136A-4A15-87A5-26420C3C10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4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1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AE0B14-5971-425B-8014-369B8F69EF34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3FE9-83EA-4021-96B0-627F2DA2B560}" type="datetime4">
              <a:rPr lang="en-US" smtClean="0"/>
              <a:t>May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8687-5E45-4DE4-8C6B-BB96A1AE0423}" type="datetime4">
              <a:rPr lang="en-US" smtClean="0"/>
              <a:t>May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Candara" pitchFamily="34" charset="0"/>
              </a:defRPr>
            </a:lvl1pPr>
            <a:lvl2pPr marL="777240" indent="-365760">
              <a:buFont typeface="Wingdings" pitchFamily="2" charset="2"/>
              <a:buChar char=""/>
              <a:defRPr sz="2400">
                <a:latin typeface="Candara" pitchFamily="34" charset="0"/>
              </a:defRPr>
            </a:lvl2pPr>
            <a:lvl3pPr marL="1143000" indent="-365760">
              <a:buFont typeface="Wingdings" pitchFamily="2" charset="2"/>
              <a:buChar char=""/>
              <a:defRPr sz="2400">
                <a:latin typeface="Candara" pitchFamily="34" charset="0"/>
              </a:defRPr>
            </a:lvl3pPr>
            <a:lvl4pPr>
              <a:defRPr sz="20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‹#›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5B530AEC-B928-3D44-AED3-348223B857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21" y="6161442"/>
            <a:ext cx="1651000" cy="3683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2342-ED96-411F-B731-4ADAB805C2C1}" type="datetime4">
              <a:rPr lang="en-US" smtClean="0"/>
              <a:t>May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69" y="3626094"/>
            <a:ext cx="4073653" cy="26961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CC306-CEB7-42EC-92FD-4A17E7429BF6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solidFill>
                  <a:schemeClr val="tx2"/>
                </a:solidFill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74288"/>
            <a:ext cx="6779110" cy="923330"/>
            <a:chOff x="1172584" y="1363530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63530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FEF5EBF3-1192-7140-8471-29A173F0BD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121" y="6169716"/>
            <a:ext cx="1651000" cy="36830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9167-C911-43F0-8460-2A60D745545D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cap="small" baseline="0"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482C0-1F4A-4264-B7A8-975F74BE7E84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accent1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108" y="6190488"/>
            <a:ext cx="2267712" cy="438912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D797-D48B-4016-9982-BA834E18CCE8}" type="datetime4">
              <a:rPr lang="en-US" smtClean="0"/>
              <a:t>May 28,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69C5-CEE9-4BA2-B508-ABDB4A2081B9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3929-3138-4F5F-B533-35FCE6B15814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52ADAE-DF6A-451D-9E12-F7B76ECA1D1C}" type="datetime4">
              <a:rPr lang="en-US" smtClean="0"/>
              <a:t>May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325215-7382-4C1B-86B1-E9DB9649FF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med">
    <p:random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churchforstarvingartists.wordpress.com/2011/09/14/saying-thank-you-clergy-edition/" TargetMode="Externa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05E0CC-8760-D541-A535-6866312B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/>
          <a:lstStyle/>
          <a:p>
            <a:r>
              <a:rPr lang="en-US" dirty="0"/>
              <a:t>FY 2021 Proposed Budget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3652A-A88C-E840-A8F1-E9B8BFF6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0F1DD-3C05-6449-AD98-56C16F4C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1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5145149"/>
      </p:ext>
    </p:extLst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935B-C8DA-6642-ACDD-186661D1E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744" y="2133600"/>
            <a:ext cx="7301753" cy="3877815"/>
          </a:xfrm>
        </p:spPr>
        <p:txBody>
          <a:bodyPr/>
          <a:lstStyle/>
          <a:p>
            <a:r>
              <a:rPr lang="en-US" i="1" dirty="0"/>
              <a:t>CURRENT STATE FUNDING INCREASES:</a:t>
            </a:r>
          </a:p>
          <a:p>
            <a:pPr lvl="1"/>
            <a:r>
              <a:rPr lang="en-US" dirty="0"/>
              <a:t>1.5% Salary Increase -- $3,014,900</a:t>
            </a:r>
          </a:p>
          <a:p>
            <a:pPr lvl="2"/>
            <a:r>
              <a:rPr lang="en-US" dirty="0"/>
              <a:t>$1,000 minimum</a:t>
            </a:r>
          </a:p>
          <a:p>
            <a:pPr lvl="1"/>
            <a:r>
              <a:rPr lang="en-US" dirty="0"/>
              <a:t>Benefit Cost Increases -- $553,100</a:t>
            </a:r>
          </a:p>
          <a:p>
            <a:pPr lvl="1"/>
            <a:endParaRPr lang="en-US" dirty="0"/>
          </a:p>
          <a:p>
            <a:r>
              <a:rPr lang="en-US" i="1" dirty="0"/>
              <a:t>AS APPROVED BY THE ADVISORY BOARD AND BOT NO TUITION / FEE INCREASES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1C3DF-B417-EC44-8A16-C0BCB92C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0285E-B306-3544-9AB8-F04A9C2B8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2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973247-7FBE-8E48-A5AB-51476F2B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31433"/>
            <a:ext cx="7756263" cy="1497367"/>
          </a:xfrm>
        </p:spPr>
        <p:txBody>
          <a:bodyPr/>
          <a:lstStyle/>
          <a:p>
            <a:r>
              <a:rPr lang="en-US" dirty="0"/>
              <a:t>Budget Passed as </a:t>
            </a:r>
            <a:br>
              <a:rPr lang="en-US" dirty="0"/>
            </a:br>
            <a:r>
              <a:rPr lang="en-US" dirty="0"/>
              <a:t>Legislature Adjourned</a:t>
            </a:r>
          </a:p>
        </p:txBody>
      </p:sp>
    </p:spTree>
    <p:extLst>
      <p:ext uri="{BB962C8B-B14F-4D97-AF65-F5344CB8AC3E}">
        <p14:creationId xmlns:p14="http://schemas.microsoft.com/office/powerpoint/2010/main" val="479460567"/>
      </p:ext>
    </p:extLst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D32E02-657E-A74D-83AC-020F5BF69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the legislature adjourned, the budget passed eliminated the nearly $6 million in Operating Funds increase</a:t>
            </a:r>
          </a:p>
          <a:p>
            <a:pPr lvl="1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year in a row for no operating cost increase</a:t>
            </a:r>
          </a:p>
          <a:p>
            <a:pPr lvl="1"/>
            <a:r>
              <a:rPr lang="en-US" dirty="0"/>
              <a:t>Cumulative effect about $10 million annually</a:t>
            </a:r>
          </a:p>
          <a:p>
            <a:r>
              <a:rPr lang="en-US" dirty="0"/>
              <a:t>Those costs have not gone away and over time have required the use of reserves that are no longer available.</a:t>
            </a:r>
          </a:p>
          <a:p>
            <a:r>
              <a:rPr lang="en-US" dirty="0"/>
              <a:t>We need to address these costs.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2A62A-E4BF-CF45-8AB6-20126365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7B64B-B702-FD49-9BA0-A7906821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3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8BB5A4-148F-4941-873D-8E1991F3E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Challenge</a:t>
            </a:r>
          </a:p>
        </p:txBody>
      </p:sp>
    </p:spTree>
    <p:extLst>
      <p:ext uri="{BB962C8B-B14F-4D97-AF65-F5344CB8AC3E}">
        <p14:creationId xmlns:p14="http://schemas.microsoft.com/office/powerpoint/2010/main" val="313766343"/>
      </p:ext>
    </p:extLst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A5E3A4-6964-A64E-BEFF-FA5FD073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Within the General Operating Budget, we take the first $12.5 million of F&amp;A Revenue to support the overall campus budget.</a:t>
            </a:r>
          </a:p>
          <a:p>
            <a:r>
              <a:rPr lang="en-US" dirty="0"/>
              <a:t>Excess revenue from Year 1 is carried forward to Year 2 for use in support of research in the colleges and VC Research Office.</a:t>
            </a:r>
          </a:p>
          <a:p>
            <a:pPr lvl="1"/>
            <a:r>
              <a:rPr lang="en-US" dirty="0"/>
              <a:t>Sponsored Project Incentive (budgeted at $2.5 million)</a:t>
            </a:r>
          </a:p>
          <a:p>
            <a:pPr lvl="1"/>
            <a:r>
              <a:rPr lang="en-US" dirty="0"/>
              <a:t>Distribution to Colleges (budgeted at $600,000)</a:t>
            </a:r>
          </a:p>
          <a:p>
            <a:pPr lvl="1"/>
            <a:r>
              <a:rPr lang="en-US" dirty="0"/>
              <a:t>Research Support (varies based on revenue)</a:t>
            </a:r>
          </a:p>
          <a:p>
            <a:r>
              <a:rPr lang="en-US" b="1" i="1" dirty="0"/>
              <a:t>For FY 2021, the campus will retain those funds to support the campus infrastructure and restore reserves.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75F73-66F0-684F-9DA7-F4F4CE3EE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806B4-46BA-3B4C-ABAE-9FB7AA9E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4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075A975-2062-D344-8DF1-101D3928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Funding Changes for FY 2021</a:t>
            </a:r>
          </a:p>
        </p:txBody>
      </p:sp>
    </p:spTree>
    <p:extLst>
      <p:ext uri="{BB962C8B-B14F-4D97-AF65-F5344CB8AC3E}">
        <p14:creationId xmlns:p14="http://schemas.microsoft.com/office/powerpoint/2010/main" val="3867412965"/>
      </p:ext>
    </p:extLst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F0B6700-41C3-6D4B-89C8-CB54B4085C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92120"/>
              </p:ext>
            </p:extLst>
          </p:nvPr>
        </p:nvGraphicFramePr>
        <p:xfrm>
          <a:off x="1089364" y="2286000"/>
          <a:ext cx="6616700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5395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61305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87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Projected FY 20 F&amp;A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$16,400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Budget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-12,500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2916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Carried Forward to FY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$3,900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5604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Sponsored Projected Incentive shifted to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35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Budgeted distribution to colleges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01823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Available for campus needs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$7,000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5220399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68BF33-EE80-7141-A915-C586B428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57E2-B6DF-4F45-8A41-319A4323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5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7A32BE-B16D-D940-A31E-30ABD2D4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Changes (cont.)</a:t>
            </a:r>
          </a:p>
        </p:txBody>
      </p:sp>
    </p:spTree>
    <p:extLst>
      <p:ext uri="{BB962C8B-B14F-4D97-AF65-F5344CB8AC3E}">
        <p14:creationId xmlns:p14="http://schemas.microsoft.com/office/powerpoint/2010/main" val="3111743599"/>
      </p:ext>
    </p:extLst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F0B6700-41C3-6D4B-89C8-CB54B4085C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961823"/>
              </p:ext>
            </p:extLst>
          </p:nvPr>
        </p:nvGraphicFramePr>
        <p:xfrm>
          <a:off x="1089364" y="2286000"/>
          <a:ext cx="6616699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636">
                  <a:extLst>
                    <a:ext uri="{9D8B030D-6E8A-4147-A177-3AD203B41FA5}">
                      <a16:colId xmlns:a16="http://schemas.microsoft.com/office/drawing/2014/main" val="3166403168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161341131"/>
                    </a:ext>
                  </a:extLst>
                </a:gridCol>
                <a:gridCol w="1305263">
                  <a:extLst>
                    <a:ext uri="{9D8B030D-6E8A-4147-A177-3AD203B41FA5}">
                      <a16:colId xmlns:a16="http://schemas.microsoft.com/office/drawing/2014/main" val="359603466"/>
                    </a:ext>
                  </a:extLst>
                </a:gridCol>
              </a:tblGrid>
              <a:tr h="48768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787143"/>
                  </a:ext>
                </a:extLst>
              </a:tr>
              <a:tr h="487680">
                <a:tc gridSpan="2"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Available for campus needs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$7,000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327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Operations (Facilities &amp; ITS)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812916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Restore reserves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35158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Chancellor Discretionary Fund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8018234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68BF33-EE80-7141-A915-C586B428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57E2-B6DF-4F45-8A41-319A4323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6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F7A32BE-B16D-D940-A31E-30ABD2D4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2021 Allocation </a:t>
            </a:r>
          </a:p>
        </p:txBody>
      </p:sp>
    </p:spTree>
    <p:extLst>
      <p:ext uri="{BB962C8B-B14F-4D97-AF65-F5344CB8AC3E}">
        <p14:creationId xmlns:p14="http://schemas.microsoft.com/office/powerpoint/2010/main" val="3266217644"/>
      </p:ext>
    </p:extLst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B31647-0053-2B4E-A603-0D9F1CB98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legislature is reconvening and there very likely will be changes to the approved budget.</a:t>
            </a:r>
          </a:p>
          <a:p>
            <a:pPr lvl="1"/>
            <a:r>
              <a:rPr lang="en-US" dirty="0"/>
              <a:t>Elimination of the salary increase</a:t>
            </a:r>
          </a:p>
          <a:p>
            <a:pPr lvl="1"/>
            <a:r>
              <a:rPr lang="en-US" dirty="0"/>
              <a:t>There exists the potential for a base budget reduction </a:t>
            </a:r>
          </a:p>
          <a:p>
            <a:pPr lvl="2"/>
            <a:r>
              <a:rPr lang="en-US" dirty="0"/>
              <a:t>Could be permanent </a:t>
            </a:r>
          </a:p>
          <a:p>
            <a:pPr lvl="2"/>
            <a:r>
              <a:rPr lang="en-US" dirty="0"/>
              <a:t>Could be one-time</a:t>
            </a:r>
          </a:p>
          <a:p>
            <a:pPr lvl="1"/>
            <a:r>
              <a:rPr lang="en-US" dirty="0"/>
              <a:t>Could be up to 5% or about $8 million for the HSC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6B209-D29C-7E4C-BE2F-5AAF2E1B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C1650-8225-CF45-9B37-37C09BA5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7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0F2F88-81DA-674C-89E4-4DE7F549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3180737695"/>
      </p:ext>
    </p:ext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166022-249C-B044-AB99-3921AA4E1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intent is not to alter our tuition plan</a:t>
            </a:r>
          </a:p>
          <a:p>
            <a:pPr lvl="1"/>
            <a:r>
              <a:rPr lang="en-US" dirty="0"/>
              <a:t>General tuition Increase – 0%</a:t>
            </a:r>
          </a:p>
          <a:p>
            <a:pPr lvl="1"/>
            <a:r>
              <a:rPr lang="en-US" dirty="0"/>
              <a:t>Tuition reductions in Medicine and Health Professions implemented</a:t>
            </a:r>
          </a:p>
          <a:p>
            <a:endParaRPr lang="en-US" dirty="0"/>
          </a:p>
          <a:p>
            <a:r>
              <a:rPr lang="en-US" dirty="0"/>
              <a:t>We are reviewing potential actions for a 2% or 5% base reductions</a:t>
            </a:r>
          </a:p>
          <a:p>
            <a:endParaRPr lang="en-US" dirty="0"/>
          </a:p>
          <a:p>
            <a:r>
              <a:rPr lang="en-US" dirty="0"/>
              <a:t>More to come………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36680-2802-4E46-B55B-40EE76E0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12DD-5E63-48A9-865E-9B636358EFFD}" type="datetime4">
              <a:rPr lang="en-US" smtClean="0"/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1FC08-33E6-1C41-B1CE-E29BB088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8</a:t>
            </a:fld>
            <a:endParaRPr lang="en-US" sz="1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7ADA4E-0557-6149-94DD-6E6618AD3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</a:t>
            </a:r>
          </a:p>
        </p:txBody>
      </p:sp>
    </p:spTree>
    <p:extLst>
      <p:ext uri="{BB962C8B-B14F-4D97-AF65-F5344CB8AC3E}">
        <p14:creationId xmlns:p14="http://schemas.microsoft.com/office/powerpoint/2010/main" val="1479242348"/>
      </p:ext>
    </p:extLst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1">
                <a:tint val="93000"/>
                <a:shade val="20000"/>
              </a:schemeClr>
              <a:schemeClr val="bg1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Placeholder 2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99D6C5D-15E4-7648-B442-0620CEDC1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639968" y="2133600"/>
            <a:ext cx="5853305" cy="3877815"/>
          </a:xfrm>
          <a:prstGeom prst="rect">
            <a:avLst/>
          </a:prstGeom>
          <a:noFill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8FFB5-B48F-9A42-A7E2-EE6D7833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0E12DD-5E63-48A9-865E-9B636358EFFD}" type="datetime4">
              <a:rPr lang="en-US" smtClean="0"/>
              <a:pPr>
                <a:spcAft>
                  <a:spcPts val="600"/>
                </a:spcAft>
              </a:pPr>
              <a:t>May 28, 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28158-7DBD-F145-BFAB-DCE22D92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3325215-7382-4C1B-86B1-E9DB9649FF55}" type="slidenum">
              <a:rPr lang="en-US" sz="1000" smtClean="0"/>
              <a:pPr>
                <a:spcAft>
                  <a:spcPts val="600"/>
                </a:spcAft>
              </a:pPr>
              <a:t>9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118025533"/>
      </p:ext>
    </p:extLst>
  </p:cSld>
  <p:clrMapOvr>
    <a:masterClrMapping/>
  </p:clrMapOvr>
  <p:transition spd="med">
    <p:random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Book Antiqua</vt:lpstr>
      <vt:lpstr>Calibri</vt:lpstr>
      <vt:lpstr>Cambria</vt:lpstr>
      <vt:lpstr>Candara</vt:lpstr>
      <vt:lpstr>Wingdings</vt:lpstr>
      <vt:lpstr>Hardcover</vt:lpstr>
      <vt:lpstr>FY 2021 Proposed Budget </vt:lpstr>
      <vt:lpstr>Budget Passed as  Legislature Adjourned</vt:lpstr>
      <vt:lpstr>Budget Challenge</vt:lpstr>
      <vt:lpstr>Internal Funding Changes for FY 2021</vt:lpstr>
      <vt:lpstr>Internal Changes (cont.)</vt:lpstr>
      <vt:lpstr>FY 2021 Allocation </vt:lpstr>
      <vt:lpstr>Moving Forward</vt:lpstr>
      <vt:lpstr>What’s Next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2020-05-07T17:43:02Z</cp:lastPrinted>
  <dcterms:created xsi:type="dcterms:W3CDTF">2020-05-01T20:45:01Z</dcterms:created>
  <dcterms:modified xsi:type="dcterms:W3CDTF">2020-05-28T18:06:03Z</dcterms:modified>
</cp:coreProperties>
</file>