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6"/>
  </p:notesMasterIdLst>
  <p:handoutMasterIdLst>
    <p:handoutMasterId r:id="rId7"/>
  </p:handoutMasterIdLst>
  <p:sldIdLst>
    <p:sldId id="262" r:id="rId2"/>
    <p:sldId id="256" r:id="rId3"/>
    <p:sldId id="258" r:id="rId4"/>
    <p:sldId id="260" r:id="rId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40"/>
    <p:restoredTop sz="94569"/>
  </p:normalViewPr>
  <p:slideViewPr>
    <p:cSldViewPr>
      <p:cViewPr varScale="1">
        <p:scale>
          <a:sx n="78" d="100"/>
          <a:sy n="78" d="100"/>
        </p:scale>
        <p:origin x="171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72E897D-6102-4CCB-8DDD-1CE244160616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BFE5666-B162-460C-8DF2-56A6852658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602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34" y="1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61C0E-D7CE-46D2-86AF-16EE7432F3F2}" type="datetimeFigureOut">
              <a:rPr lang="en-US" smtClean="0"/>
              <a:t>7/19/2018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3062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848" y="4473576"/>
            <a:ext cx="560832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8649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34" y="8829676"/>
            <a:ext cx="303864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8FFC5-79D4-4657-A1B8-639D6D1D183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9504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8AA0F14-9AC3-4BC2-B117-F8481F01B18A}" type="datetimeFigureOut">
              <a:rPr lang="en-US" smtClean="0"/>
              <a:pPr/>
              <a:t>7/19/2018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255A020-3FA6-4A97-B009-C77A900CB1D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  <a:latin typeface="Cambria" pitchFamily="18" charset="0"/>
              </a:rPr>
              <a:t>FY 2019 Budget Development</a:t>
            </a:r>
            <a:br>
              <a:rPr lang="en-US" dirty="0">
                <a:solidFill>
                  <a:schemeClr val="tx1"/>
                </a:solidFill>
                <a:latin typeface="Cambria" pitchFamily="18" charset="0"/>
              </a:rPr>
            </a:br>
            <a:r>
              <a:rPr lang="en-US" dirty="0">
                <a:solidFill>
                  <a:schemeClr val="tx1"/>
                </a:solidFill>
                <a:latin typeface="Cambria" pitchFamily="18" charset="0"/>
              </a:rPr>
              <a:t>General Operating Funds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066800" y="3657600"/>
            <a:ext cx="72390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Presented to the </a:t>
            </a:r>
          </a:p>
          <a:p>
            <a:r>
              <a:rPr lang="en-US" sz="2800" dirty="0"/>
              <a:t>Campus-Wide Business Managers</a:t>
            </a:r>
          </a:p>
          <a:p>
            <a:r>
              <a:rPr lang="en-US" sz="2800" dirty="0"/>
              <a:t>07.19.18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3125" y="304800"/>
            <a:ext cx="2546350" cy="1686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7109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FY 2018 Budget Development</a:t>
            </a:r>
            <a:br>
              <a:rPr lang="en-US" sz="3200" dirty="0"/>
            </a:b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Incremental Revenue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6388092"/>
              </p:ext>
            </p:extLst>
          </p:nvPr>
        </p:nvGraphicFramePr>
        <p:xfrm>
          <a:off x="1524000" y="2819400"/>
          <a:ext cx="6096000" cy="320040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41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Projected Tuition Increase (1% or 2%)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$900,000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Counseling Center Fee Increase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300,000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State</a:t>
                      </a:r>
                      <a:r>
                        <a:rPr lang="en-US" sz="1800" b="0" i="0" u="none" strike="noStrike" baseline="0" dirty="0">
                          <a:effectLst/>
                          <a:latin typeface="Calibri"/>
                        </a:rPr>
                        <a:t> Funded Salary Increase</a:t>
                      </a:r>
                      <a:endParaRPr lang="en-US" sz="1800" b="0" i="0" u="none" strike="noStrike" dirty="0">
                        <a:effectLst/>
                        <a:latin typeface="Calibri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4,905,800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State Funded Operating Increase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State Funded Benefit / Other Changes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635,000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Subtotal, Incremental Revenue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n-US" sz="1800" b="1" i="0" u="none" strike="noStrike" kern="1200" dirty="0">
                          <a:solidFill>
                            <a:srgbClr val="FFFFFF"/>
                          </a:solidFill>
                          <a:effectLst/>
                          <a:latin typeface="Calibri"/>
                          <a:ea typeface="+mn-ea"/>
                          <a:cs typeface="+mn-cs"/>
                        </a:rPr>
                        <a:t>$6,740,800</a:t>
                      </a:r>
                    </a:p>
                  </a:txBody>
                  <a:tcPr marL="7620" marR="7620" marT="7620" marB="0" anchor="ctr"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053870"/>
              </p:ext>
            </p:extLst>
          </p:nvPr>
        </p:nvGraphicFramePr>
        <p:xfrm>
          <a:off x="1371600" y="2852420"/>
          <a:ext cx="6400800" cy="3167381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57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$12 / Hour Minimum Salary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$156,012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54193811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ATB Salary Increase @ 2.5% ($1000 min)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3,300,000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State Funded Benefit / Other Changes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635,000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Counseling Center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300,000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69483547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Annualization of FY 18 Commitments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641,438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System Charge 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0" i="0" u="none" strike="noStrike" dirty="0">
                          <a:effectLst/>
                          <a:latin typeface="Calibri"/>
                        </a:rPr>
                        <a:t>341,000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48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1" u="none" strike="noStrike" dirty="0">
                          <a:effectLst/>
                          <a:latin typeface="Calibri"/>
                        </a:rPr>
                        <a:t>SUBTOTAL -- Unavoidable Increases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800" b="1" i="1" u="none" strike="noStrike" dirty="0">
                          <a:effectLst/>
                          <a:latin typeface="Calibri"/>
                        </a:rPr>
                        <a:t>$5,623,450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FY 2018 Budget Development</a:t>
            </a:r>
            <a:br>
              <a:rPr lang="en-US" sz="3200" dirty="0"/>
            </a:b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Unavoidable Increases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18523356"/>
              </p:ext>
            </p:extLst>
          </p:nvPr>
        </p:nvGraphicFramePr>
        <p:xfrm>
          <a:off x="1188720" y="2666999"/>
          <a:ext cx="6766560" cy="2971800"/>
        </p:xfrm>
        <a:graphic>
          <a:graphicData uri="http://schemas.openxmlformats.org/drawingml/2006/table">
            <a:tbl>
              <a:tblPr la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53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Incremental Revenue</a:t>
                      </a:r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latin typeface="Calibri" pitchFamily="34" charset="0"/>
                          <a:cs typeface="Calibri" pitchFamily="34" charset="0"/>
                        </a:rPr>
                        <a:t>$6,740,800</a:t>
                      </a:r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Unavoidable Cost Increases</a:t>
                      </a:r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>
                          <a:latin typeface="Calibri" pitchFamily="34" charset="0"/>
                          <a:cs typeface="Calibri" pitchFamily="34" charset="0"/>
                        </a:rPr>
                        <a:t>$5,623,450</a:t>
                      </a: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Academic</a:t>
                      </a:r>
                      <a:r>
                        <a:rPr lang="en-US" sz="1800" u="none" strike="noStrike" baseline="0" dirty="0">
                          <a:latin typeface="Calibri" pitchFamily="34" charset="0"/>
                          <a:cs typeface="Calibri" pitchFamily="34" charset="0"/>
                        </a:rPr>
                        <a:t> Program Support</a:t>
                      </a:r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Calibri" pitchFamily="34" charset="0"/>
                          <a:cs typeface="Calibri" pitchFamily="34" charset="0"/>
                        </a:rPr>
                        <a:t>1,007,827</a:t>
                      </a:r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5300">
                <a:tc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Campus Operating Infrastructure</a:t>
                      </a:r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latin typeface="Calibri" pitchFamily="34" charset="0"/>
                          <a:cs typeface="Calibri" pitchFamily="34" charset="0"/>
                        </a:rPr>
                        <a:t>421,673</a:t>
                      </a:r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tc>
                  <a:txBody>
                    <a:bodyPr/>
                    <a:lstStyle/>
                    <a:p>
                      <a:endParaRPr lang="en-US" sz="18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5300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TOTAL Incremental Allocations</a:t>
                      </a:r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>
                          <a:latin typeface="Calibri" pitchFamily="34" charset="0"/>
                          <a:cs typeface="Calibri" pitchFamily="34" charset="0"/>
                        </a:rPr>
                        <a:t>7,052,950</a:t>
                      </a: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5300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>
                          <a:latin typeface="Calibri" pitchFamily="34" charset="0"/>
                          <a:cs typeface="Calibri" pitchFamily="34" charset="0"/>
                        </a:rPr>
                        <a:t>Net Budget Change</a:t>
                      </a:r>
                      <a:endParaRPr lang="en-US" sz="1800" b="0" i="0" u="none" strike="noStrike" baseline="3000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en-US" sz="1800" b="0" i="0" u="none" strike="noStrike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197" marR="7197" marT="7620" marB="0" anchor="ctr"/>
                </a:tc>
                <a:tc>
                  <a:txBody>
                    <a:bodyPr/>
                    <a:lstStyle/>
                    <a:p>
                      <a:pPr algn="r"/>
                      <a:endParaRPr lang="en-US" sz="18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>
                          <a:solidFill>
                            <a:srgbClr val="FF0000"/>
                          </a:solidFill>
                          <a:latin typeface="Calibri" pitchFamily="34" charset="0"/>
                          <a:cs typeface="Calibri" pitchFamily="34" charset="0"/>
                        </a:rPr>
                        <a:t>($312,150)</a:t>
                      </a:r>
                      <a:endParaRPr lang="en-US" sz="1800" b="0" dirty="0">
                        <a:solidFill>
                          <a:srgbClr val="FF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86360" marR="8636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FY 2012 Budget Development</a:t>
            </a:r>
            <a:br>
              <a:rPr lang="en-US" sz="3200" dirty="0"/>
            </a:br>
            <a:r>
              <a:rPr lang="en-US" sz="32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Budget Summary</a:t>
            </a:r>
            <a:endParaRPr lang="en-US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979</TotalTime>
  <Words>133</Words>
  <Application>Microsoft Office PowerPoint</Application>
  <PresentationFormat>On-screen Show (4:3)</PresentationFormat>
  <Paragraphs>45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Cambria</vt:lpstr>
      <vt:lpstr>Candara</vt:lpstr>
      <vt:lpstr>Symbol</vt:lpstr>
      <vt:lpstr>Waveform</vt:lpstr>
      <vt:lpstr>FY 2019 Budget Development General Operating Funds</vt:lpstr>
      <vt:lpstr>FY 2018 Budget Development Incremental Revenue</vt:lpstr>
      <vt:lpstr>FY 2018 Budget Development Unavoidable Increases</vt:lpstr>
      <vt:lpstr>FY 2012 Budget Development Budget Summary</vt:lpstr>
    </vt:vector>
  </TitlesOfParts>
  <Company>University of Tennessee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aferrar1</dc:creator>
  <cp:lastModifiedBy>Cotton, Jacquelyne R</cp:lastModifiedBy>
  <cp:revision>63</cp:revision>
  <cp:lastPrinted>2018-07-19T14:07:38Z</cp:lastPrinted>
  <dcterms:created xsi:type="dcterms:W3CDTF">2010-08-17T22:25:37Z</dcterms:created>
  <dcterms:modified xsi:type="dcterms:W3CDTF">2018-07-19T14:09:58Z</dcterms:modified>
</cp:coreProperties>
</file>