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62" r:id="rId2"/>
    <p:sldId id="256" r:id="rId3"/>
    <p:sldId id="258" r:id="rId4"/>
    <p:sldId id="257" r:id="rId5"/>
    <p:sldId id="261" r:id="rId6"/>
    <p:sldId id="260" r:id="rId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72E897D-6102-4CCB-8DDD-1CE244160616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FE5666-B162-460C-8DF2-56A6852658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0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61C0E-D7CE-46D2-86AF-16EE7432F3F2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FFC5-79D4-4657-A1B8-639D6D1D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5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8AA0F14-9AC3-4BC2-B117-F8481F01B18A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ambria" pitchFamily="18" charset="0"/>
              </a:rPr>
              <a:t>FY 2017 Budget Development</a:t>
            </a:r>
            <a:br>
              <a:rPr lang="en-US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Cambria" pitchFamily="18" charset="0"/>
              </a:rPr>
              <a:t>General </a:t>
            </a:r>
            <a:r>
              <a:rPr lang="en-US" dirty="0">
                <a:solidFill>
                  <a:schemeClr val="tx1"/>
                </a:solidFill>
                <a:latin typeface="Cambria" pitchFamily="18" charset="0"/>
              </a:rPr>
              <a:t>Operating </a:t>
            </a:r>
            <a:r>
              <a:rPr lang="en-US" dirty="0" smtClean="0">
                <a:solidFill>
                  <a:schemeClr val="tx1"/>
                </a:solidFill>
                <a:latin typeface="Cambria" pitchFamily="18" charset="0"/>
              </a:rPr>
              <a:t>Funds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3657600"/>
            <a:ext cx="7239000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Presented to the </a:t>
            </a:r>
          </a:p>
          <a:p>
            <a:r>
              <a:rPr lang="en-US" sz="2800" dirty="0" smtClean="0"/>
              <a:t>Campus-Wide Business Managers</a:t>
            </a:r>
          </a:p>
          <a:p>
            <a:r>
              <a:rPr lang="en-US" sz="2800" dirty="0" smtClean="0"/>
              <a:t>06.16.16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25" y="304800"/>
            <a:ext cx="2546350" cy="168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1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FY 2017 Budget Development</a:t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Incremental Revenue Projections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0930"/>
              </p:ext>
            </p:extLst>
          </p:nvPr>
        </p:nvGraphicFramePr>
        <p:xfrm>
          <a:off x="1524000" y="2667000"/>
          <a:ext cx="6096000" cy="378714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497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2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/>
                        </a:rPr>
                        <a:t>Projected Tuition Increase @ </a:t>
                      </a:r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5%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$0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Simulation Center Fee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915,000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/>
                        </a:rPr>
                        <a:t>Projected Enrollment Increase Revenue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1,464,800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State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Calibri"/>
                        </a:rPr>
                        <a:t> Funded Salary Increase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State Funded Operating Increase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4,387,000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/>
                        </a:rPr>
                        <a:t>State Funded Benefit / Other Changes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1,155,538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Subtotal</a:t>
                      </a:r>
                      <a:endParaRPr lang="en-US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$7,922,338</a:t>
                      </a:r>
                      <a:endParaRPr lang="en-US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effectLst/>
                          <a:latin typeface="Calibri"/>
                        </a:rPr>
                        <a:t>Bd</a:t>
                      </a:r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 Advisory Group Base Realignment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Calibri"/>
                        </a:rPr>
                        <a:t> Requirement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5,560,439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Net Change in Unrestricted General Operating Revenue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$13,482,777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3034"/>
              </p:ext>
            </p:extLst>
          </p:nvPr>
        </p:nvGraphicFramePr>
        <p:xfrm>
          <a:off x="1371600" y="2852420"/>
          <a:ext cx="6400800" cy="333756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Cambria" pitchFamily="18" charset="0"/>
                        </a:rPr>
                        <a:t>UNAVOIDABLE COST INCREASES / CAMPUS PRIORITIES</a:t>
                      </a:r>
                      <a:endParaRPr lang="en-US" sz="1600" b="1" i="0" u="none" strike="noStrike" dirty="0">
                        <a:effectLst/>
                        <a:latin typeface="Cambria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mbr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ATB Salary </a:t>
                      </a:r>
                      <a:r>
                        <a:rPr lang="en-US" sz="1600" b="0" i="0" u="none" strike="noStrike" dirty="0">
                          <a:effectLst/>
                          <a:latin typeface="Calibri"/>
                        </a:rPr>
                        <a:t>Increase @ </a:t>
                      </a:r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3.0% ($</a:t>
                      </a:r>
                      <a:r>
                        <a:rPr lang="en-US" sz="1600" b="0" i="0" u="none" strike="noStrike" dirty="0">
                          <a:effectLst/>
                          <a:latin typeface="Calibri"/>
                        </a:rPr>
                        <a:t>1000 </a:t>
                      </a:r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min)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$3,800,000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mbr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FLSA Salary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Calibri"/>
                        </a:rPr>
                        <a:t> Adjustments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200,000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mbr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/>
                        </a:rPr>
                        <a:t>State Funded Benefit / Other Changes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1,155,538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mbr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Campus Benefit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Calibri"/>
                        </a:rPr>
                        <a:t> Pool</a:t>
                      </a:r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600,000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mbr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Systems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Calibri"/>
                        </a:rPr>
                        <a:t> Charge Increase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716,700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mbr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Debt Service Fund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Calibri"/>
                        </a:rPr>
                        <a:t> Increase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/>
                        </a:rPr>
                        <a:t>1,000,000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mbr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Simulation Center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Calibri"/>
                        </a:rPr>
                        <a:t> Facility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915,000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en-US" sz="1600" b="1" i="1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u="none" strike="noStrike" dirty="0" smtClean="0">
                          <a:effectLst/>
                          <a:latin typeface="Calibri"/>
                        </a:rPr>
                        <a:t>SUBTOTAL -- Unavoidable Increases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1" u="none" strike="noStrike" dirty="0" smtClean="0">
                          <a:effectLst/>
                          <a:latin typeface="Calibri"/>
                        </a:rPr>
                        <a:t>$8,387,238</a:t>
                      </a:r>
                      <a:endParaRPr lang="en-US" sz="1600" b="1" i="1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FY 2017 Budget Development</a:t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Budget Allocations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3635"/>
              </p:ext>
            </p:extLst>
          </p:nvPr>
        </p:nvGraphicFramePr>
        <p:xfrm>
          <a:off x="1371600" y="2895600"/>
          <a:ext cx="6400800" cy="234188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Cambria" pitchFamily="18" charset="0"/>
                        </a:rPr>
                        <a:t>ACADEMIC PROGRAMS</a:t>
                      </a:r>
                      <a:endParaRPr lang="en-US" sz="1800" b="1" i="0" u="none" strike="noStrike" dirty="0">
                        <a:effectLst/>
                        <a:latin typeface="Cambria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sng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sng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SUBTOTAL -- Academic Programs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$ 3,671,407</a:t>
                      </a:r>
                      <a:endParaRPr lang="en-US" sz="1600" b="1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FY 2012 Budget Development</a:t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Budget Allocations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 rot="20261252">
            <a:off x="327748" y="2491827"/>
            <a:ext cx="624722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DRAFT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Under consideration</a:t>
            </a:r>
            <a:endParaRPr lang="en-US" sz="54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251486"/>
              </p:ext>
            </p:extLst>
          </p:nvPr>
        </p:nvGraphicFramePr>
        <p:xfrm>
          <a:off x="1371600" y="3124200"/>
          <a:ext cx="6400800" cy="234188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Cambria" pitchFamily="18" charset="0"/>
                        </a:rPr>
                        <a:t>CAMPUS OPERATING INFRASTRUCTURE</a:t>
                      </a:r>
                      <a:endParaRPr lang="en-US" sz="1800" b="1" i="0" u="none" strike="noStrike" dirty="0">
                        <a:effectLst/>
                        <a:latin typeface="Cambria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sng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sng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SUBTOTAL -- Campus Infrastructure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$1,674,615</a:t>
                      </a:r>
                      <a:endParaRPr lang="en-US" sz="1600" b="1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FY 2012 Budget Development</a:t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Budget Allocations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rot="20261252">
            <a:off x="327748" y="2491827"/>
            <a:ext cx="624722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DRAFT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Under consideration</a:t>
            </a:r>
            <a:endParaRPr lang="en-US" sz="54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263944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61237"/>
              </p:ext>
            </p:extLst>
          </p:nvPr>
        </p:nvGraphicFramePr>
        <p:xfrm>
          <a:off x="1188720" y="2753360"/>
          <a:ext cx="6766560" cy="357124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u="none" strike="noStrike" kern="1200" dirty="0" smtClean="0">
                          <a:latin typeface="Cambria" pitchFamily="18" charset="0"/>
                        </a:rPr>
                        <a:t>INCREMENTAL REVENUE VS ALLOCATIONS</a:t>
                      </a:r>
                      <a:endParaRPr lang="en-US" sz="1800" b="1" u="none" strike="noStrike" kern="1200" dirty="0">
                        <a:solidFill>
                          <a:schemeClr val="lt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u="sng" strike="noStrike" kern="1200" dirty="0">
                        <a:solidFill>
                          <a:schemeClr val="lt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sz="1600" b="1" i="0" u="sng" strike="noStrike" kern="1200" dirty="0">
                        <a:solidFill>
                          <a:schemeClr val="lt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sz="1600" b="1" i="0" u="sng" strike="noStrike" kern="1200" dirty="0">
                        <a:solidFill>
                          <a:schemeClr val="lt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itchFamily="34" charset="0"/>
                          <a:cs typeface="Calibri" pitchFamily="34" charset="0"/>
                        </a:rPr>
                        <a:t>Incremental Revenue Projections</a:t>
                      </a:r>
                      <a:endParaRPr lang="en-US" sz="16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8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cs typeface="Calibri" pitchFamily="34" charset="0"/>
                        </a:rPr>
                        <a:t>$13,482,777</a:t>
                      </a:r>
                      <a:endParaRPr lang="en-US" sz="1600" b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Calibri" pitchFamily="34" charset="0"/>
                          <a:cs typeface="Calibri" pitchFamily="34" charset="0"/>
                        </a:rPr>
                        <a:t>Unavoidable Cost Increases</a:t>
                      </a:r>
                      <a:endParaRPr lang="en-US" sz="16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libri" pitchFamily="34" charset="0"/>
                          <a:cs typeface="Calibri" pitchFamily="34" charset="0"/>
                        </a:rPr>
                        <a:t>$8,387,238</a:t>
                      </a: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Calibri" pitchFamily="34" charset="0"/>
                          <a:cs typeface="Calibri" pitchFamily="34" charset="0"/>
                        </a:rPr>
                        <a:t>Academic</a:t>
                      </a:r>
                      <a:r>
                        <a:rPr lang="en-US" sz="1600" u="none" strike="noStrike" baseline="0" dirty="0" smtClean="0">
                          <a:latin typeface="Calibri" pitchFamily="34" charset="0"/>
                          <a:cs typeface="Calibri" pitchFamily="34" charset="0"/>
                        </a:rPr>
                        <a:t> Program Support</a:t>
                      </a:r>
                      <a:endParaRPr lang="en-US" sz="16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itchFamily="34" charset="0"/>
                          <a:cs typeface="Calibri" pitchFamily="34" charset="0"/>
                        </a:rPr>
                        <a:t>3,671,407</a:t>
                      </a:r>
                      <a:endParaRPr lang="en-US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Calibri" pitchFamily="34" charset="0"/>
                          <a:cs typeface="Calibri" pitchFamily="34" charset="0"/>
                        </a:rPr>
                        <a:t>Campus Operating Infrastructure</a:t>
                      </a:r>
                      <a:endParaRPr lang="en-US" sz="16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itchFamily="34" charset="0"/>
                          <a:cs typeface="Calibri" pitchFamily="34" charset="0"/>
                        </a:rPr>
                        <a:t>1,674,615</a:t>
                      </a:r>
                      <a:endParaRPr lang="en-US" sz="1600" b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Calibri" pitchFamily="34" charset="0"/>
                          <a:cs typeface="Calibri" pitchFamily="34" charset="0"/>
                        </a:rPr>
                        <a:t>TOTAL Incremental Allocations</a:t>
                      </a:r>
                      <a:endParaRPr lang="en-US" sz="16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8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latin typeface="Calibri" pitchFamily="34" charset="0"/>
                          <a:cs typeface="Calibri" pitchFamily="34" charset="0"/>
                        </a:rPr>
                        <a:t>13,733,260</a:t>
                      </a:r>
                      <a:endParaRPr lang="en-US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 gridSpan="3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8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Calibri" pitchFamily="34" charset="0"/>
                          <a:cs typeface="Calibri" pitchFamily="34" charset="0"/>
                        </a:rPr>
                        <a:t>Net Budget Change</a:t>
                      </a:r>
                      <a:endParaRPr lang="en-US" sz="1600" b="0" i="0" u="none" strike="noStrike" baseline="30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($250,483)</a:t>
                      </a:r>
                      <a:endParaRPr lang="en-US" sz="1600" b="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FY 2012 Budget Development</a:t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Budget Summary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840</TotalTime>
  <Words>191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Cambria</vt:lpstr>
      <vt:lpstr>Candara</vt:lpstr>
      <vt:lpstr>Symbol</vt:lpstr>
      <vt:lpstr>Waveform</vt:lpstr>
      <vt:lpstr>FY 2017 Budget Development General Operating Funds</vt:lpstr>
      <vt:lpstr>FY 2017 Budget Development Incremental Revenue Projections</vt:lpstr>
      <vt:lpstr>FY 2017 Budget Development Budget Allocations</vt:lpstr>
      <vt:lpstr>FY 2012 Budget Development Budget Allocations</vt:lpstr>
      <vt:lpstr>FY 2012 Budget Development Budget Allocations</vt:lpstr>
      <vt:lpstr>FY 2012 Budget Development Budget Summary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aferrar1</dc:creator>
  <cp:lastModifiedBy>McClarin, Jacquelyne R</cp:lastModifiedBy>
  <cp:revision>56</cp:revision>
  <cp:lastPrinted>2016-06-16T15:48:18Z</cp:lastPrinted>
  <dcterms:created xsi:type="dcterms:W3CDTF">2010-08-17T22:25:37Z</dcterms:created>
  <dcterms:modified xsi:type="dcterms:W3CDTF">2016-06-16T15:49:55Z</dcterms:modified>
</cp:coreProperties>
</file>