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9" r:id="rId3"/>
    <p:sldId id="291" r:id="rId4"/>
    <p:sldId id="270" r:id="rId5"/>
    <p:sldId id="262" r:id="rId6"/>
    <p:sldId id="263" r:id="rId7"/>
    <p:sldId id="292" r:id="rId8"/>
    <p:sldId id="299" r:id="rId9"/>
    <p:sldId id="297" r:id="rId10"/>
    <p:sldId id="295" r:id="rId11"/>
    <p:sldId id="298" r:id="rId12"/>
    <p:sldId id="293" r:id="rId13"/>
    <p:sldId id="302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398F-FE5A-9A46-A7B5-B5FB3EB3C6A5}" type="datetimeFigureOut">
              <a:rPr lang="en-US" smtClean="0"/>
              <a:t>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7BE2E-573A-224C-9BCC-9798707B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0C954-4A08-4855-8C7B-3905D1EEFB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1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0C954-4A08-4855-8C7B-3905D1EEFB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5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0C954-4A08-4855-8C7B-3905D1EEFB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4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F543-6594-B442-8B07-A128E0C1B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363BB-9744-BB4B-905E-85835A6BC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7588F-CE13-7341-9612-AB592C62B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2199-2DB8-7047-A4CD-283F39843EA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CA102-71FA-AD47-9917-598C758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7DA9D-DF23-8F48-8660-FA9EF66B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5831-EBB2-CE48-A53F-BF5A0C25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3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9A2B-AD26-E348-A55D-08A4B8C1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2D1DC-1B7A-3642-95AA-863EAD730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57B17-DE81-9142-A6AA-6B6CBE36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2199-2DB8-7047-A4CD-283F39843EA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F77C4-7F3F-6543-BFD7-3687F2CB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EA3FC-A02A-F74F-9B82-756D174E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5831-EBB2-CE48-A53F-BF5A0C25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9C0D8-E0E5-784C-8843-36F723DCD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FF699-1CBB-AB4D-9F5C-BB66392BB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22758-8F1F-BE43-AFE3-5C0E449C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2199-2DB8-7047-A4CD-283F39843EA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6606-BA6C-DF42-A352-A4EB8F39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03E16-D906-9B4B-ABE2-AEE04CEB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5831-EBB2-CE48-A53F-BF5A0C25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0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FC6E-8D76-9141-AC05-0DE418CB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4A40B-15B0-5241-8390-2678B5924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69AED-F54E-3544-B216-FFA5E17E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2199-2DB8-7047-A4CD-283F39843EA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F07A6-61A0-574F-A5CD-E826A418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0C269-BE15-2043-9889-38913BBF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5831-EBB2-CE48-A53F-BF5A0C25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1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98A83-4B54-5841-8E39-C18C445E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4CD1F-A999-9E44-AA2E-A478718FF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5DBBE-D750-5547-8B81-51D621B8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2199-2DB8-7047-A4CD-283F39843EA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7EC48-624A-B940-9E92-965AD00F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74B5-84D4-D34C-ADAE-36A459BC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5831-EBB2-CE48-A53F-BF5A0C25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86BA-88F0-9D48-9D3E-6F4A47C1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42B-F5B0-CE44-BB29-25B7FB1A5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5CBC6-958D-9243-87C1-CC24DFE6E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085BD-FC5F-FF43-8FF3-6A11EEE2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2199-2DB8-7047-A4CD-283F39843EA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C2CA-572B-0544-8BDC-D19E2E33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B7B9C-C89E-D947-A781-151ECE12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5831-EBB2-CE48-A53F-BF5A0C25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2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0EAC-C799-4A4A-9BA4-4753E1B8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155B-54F3-CE4F-8F5C-28D7EC499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57705-C99D-5E42-9F0B-ECBE9AFAD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F0C541-2C93-CB46-ACDB-B955E3034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B47B4-2312-6443-B9A7-8FA94BD49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8CA806-3C0E-AC44-967A-ADCDAB5B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2199-2DB8-7047-A4CD-283F39843EA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2E32E-FC9A-1A4E-AF80-27D4B9C0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9ABEA5-0CE8-CF4B-BAC1-B8BD1516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5831-EBB2-CE48-A53F-BF5A0C25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4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D1F2-0578-AA49-82DA-714E2D99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793A1-A37D-5C40-B0CB-54401E55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2199-2DB8-7047-A4CD-283F39843EA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29F17-C6CE-4F40-909A-A85C73FA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E38B6-4A01-7144-9393-B8A2ACE6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5831-EBB2-CE48-A53F-BF5A0C25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07D4E8-52CE-5946-9154-91ABF8BA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2199-2DB8-7047-A4CD-283F39843EA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06D22-1641-E44B-AC1E-082235AF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7DA17-CAB0-9840-9FB1-4CDE5AB0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5831-EBB2-CE48-A53F-BF5A0C25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7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88D5-9087-B44B-8E2A-1F325BE0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C608-B540-6E4D-B1D6-FDFCFEF60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BF36F-7BA2-2942-9198-750843120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71953-D353-BC41-9064-02A06256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2199-2DB8-7047-A4CD-283F39843EA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0EDD0-8D15-874F-B2F3-33435A6A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0BBBD-2867-4345-8DAE-4EE9A378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5831-EBB2-CE48-A53F-BF5A0C25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5942-6EF9-8540-93BE-C4086C7C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1E78C-2110-3549-9671-AE47CA84E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B2EB1-D307-3A48-95A1-AD3225A95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75DAD-4AF8-E643-A1C7-FC1A3F01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2199-2DB8-7047-A4CD-283F39843EA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34FC5-55C5-9347-B8A3-9A4054D5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C3AA8-6DB2-F040-8E4E-A259DDB5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5831-EBB2-CE48-A53F-BF5A0C25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5C991-7095-3746-8062-6F9D4F50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E19E3-B1C3-B345-BA90-1ED6F9DB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A56AC-3BEB-C34B-A9AF-C2C6550DA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2199-2DB8-7047-A4CD-283F39843EA0}" type="datetimeFigureOut">
              <a:rPr lang="en-US" smtClean="0"/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8C28-4BDE-E541-9825-1B374A637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7BEE-B5E2-A24A-8D32-695E13BC7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5831-EBB2-CE48-A53F-BF5A0C25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pulliam@uthsc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CONTRACTS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Office of Finance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Business Contracts</a:t>
            </a:r>
          </a:p>
        </p:txBody>
      </p:sp>
    </p:spTree>
    <p:extLst>
      <p:ext uri="{BB962C8B-B14F-4D97-AF65-F5344CB8AC3E}">
        <p14:creationId xmlns:p14="http://schemas.microsoft.com/office/powerpoint/2010/main" val="89240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84BE-D28E-4F3D-ABFD-48FBD737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en-US" dirty="0"/>
              <a:t>Common Errors – Vendor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47675-0764-4785-9939-2466AF251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Leave only one person for the Business Contract Office to contact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B1A3D8-511D-4C5D-A383-0385A53C2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2221474"/>
            <a:ext cx="922220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4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A8E0-D5C1-2545-AF11-1A85ABD4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Only Documents in Contract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35CAA-3118-F645-93E3-8FC77E046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9743"/>
            <a:ext cx="12192000" cy="45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7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278C-B978-48E3-9651-488AB614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DocuSign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01D4-124E-467B-8ABF-E2BF271B9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217" y="2456188"/>
            <a:ext cx="6900605" cy="314534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Clr>
                <a:srgbClr val="E48312"/>
              </a:buClr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DFC9E-AD2D-4C63-9F0B-479A90617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7" y="2207161"/>
            <a:ext cx="12192000" cy="4222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AC9BC-4CDA-5947-A55E-665ED2413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178" y="2456188"/>
            <a:ext cx="63373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4DE0-1715-D04C-A11C-03FFC7D73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344"/>
            <a:ext cx="9144000" cy="1123126"/>
          </a:xfrm>
        </p:spPr>
        <p:txBody>
          <a:bodyPr/>
          <a:lstStyle/>
          <a:p>
            <a:pPr algn="l"/>
            <a:r>
              <a:rPr lang="en-US" dirty="0"/>
              <a:t>Other ESM Elements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40C2F-6521-B74D-B75F-76EB3C443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22339"/>
            <a:ext cx="9144000" cy="4045934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Contract should have same term and value in ESM and document </a:t>
            </a:r>
          </a:p>
          <a:p>
            <a:pPr algn="l"/>
            <a:endParaRPr lang="en-US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Description of contract should be precise</a:t>
            </a:r>
          </a:p>
          <a:p>
            <a:pPr algn="l"/>
            <a:r>
              <a:rPr lang="en-US" sz="3600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i="1" dirty="0"/>
              <a:t>instead of “Hotel contract” use “Hotel contract for UTK football team for game at 2020 Gator Bowl” </a:t>
            </a:r>
          </a:p>
          <a:p>
            <a:pPr algn="l"/>
            <a:endParaRPr lang="en-US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“Delegated” versus “Non-Delegated”</a:t>
            </a:r>
          </a:p>
        </p:txBody>
      </p:sp>
    </p:spTree>
    <p:extLst>
      <p:ext uri="{BB962C8B-B14F-4D97-AF65-F5344CB8AC3E}">
        <p14:creationId xmlns:p14="http://schemas.microsoft.com/office/powerpoint/2010/main" val="99803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RUSH AGREEMENTS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673" y="2044516"/>
            <a:ext cx="9928129" cy="4217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Requests to rush a contract to signature should be an occasional request, rather than a standard need.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Please email Trent Pitts(</a:t>
            </a:r>
            <a:r>
              <a:rPr lang="en-US" sz="2400" dirty="0">
                <a:hlinkClick r:id="rId2"/>
              </a:rPr>
              <a:t>tpitts6@uthsc.edu</a:t>
            </a:r>
            <a:r>
              <a:rPr lang="en-US" sz="2400" dirty="0"/>
              <a:t>) so that we can determine the best way to work it in with minimal disruption to other pending contracts.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“Rushing” a contract delays the process for other pending contracts.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2929"/>
            <a:ext cx="10515600" cy="4351338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8000" dirty="0"/>
              <a:t>QUESTIONS?</a:t>
            </a:r>
          </a:p>
          <a:p>
            <a:pPr algn="ctr"/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421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5001"/>
          </a:xfrm>
        </p:spPr>
        <p:txBody>
          <a:bodyPr>
            <a:normAutofit/>
          </a:bodyPr>
          <a:lstStyle/>
          <a:p>
            <a:r>
              <a:rPr lang="en-US" sz="3200" dirty="0"/>
              <a:t>1. What is a Contract?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2. Purpose of a Contract?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3. Processing a Contract?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48" y="2440770"/>
            <a:ext cx="1303122" cy="31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C51D-1ADB-470E-AFC4-A4ACDBA7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CFAED-9295-4E59-90A4-4A4DF984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178"/>
            <a:ext cx="10515600" cy="4767785"/>
          </a:xfrm>
        </p:spPr>
        <p:txBody>
          <a:bodyPr>
            <a:normAutofit fontScale="55000" lnSpcReduction="20000"/>
          </a:bodyPr>
          <a:lstStyle/>
          <a:p>
            <a:pPr marL="347663" lvl="0" indent="-347663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Main elements – </a:t>
            </a:r>
          </a:p>
          <a:p>
            <a:pPr marL="347663" lvl="0" indent="-347663">
              <a:buClr>
                <a:srgbClr val="E48312"/>
              </a:buClr>
              <a:buFont typeface="Wingdings" panose="05000000000000000000" pitchFamily="2" charset="2"/>
              <a:buChar char="Ø"/>
            </a:pPr>
            <a:endParaRPr lang="en-US" sz="4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>
              <a:buClr>
                <a:srgbClr val="E48312"/>
              </a:buClr>
            </a:pPr>
            <a:r>
              <a:rPr lang="en-US" sz="4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	Offer</a:t>
            </a:r>
          </a:p>
          <a:p>
            <a:pPr lvl="1">
              <a:buClr>
                <a:srgbClr val="E48312"/>
              </a:buClr>
            </a:pPr>
            <a:r>
              <a:rPr lang="en-US" sz="4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	Acceptance</a:t>
            </a:r>
          </a:p>
          <a:p>
            <a:pPr lvl="1">
              <a:buClr>
                <a:srgbClr val="E48312"/>
              </a:buClr>
            </a:pPr>
            <a:r>
              <a:rPr lang="en-US" sz="4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	Consideration</a:t>
            </a:r>
          </a:p>
          <a:p>
            <a:pPr lvl="1">
              <a:buClr>
                <a:srgbClr val="E48312"/>
              </a:buClr>
            </a:pPr>
            <a:r>
              <a:rPr lang="en-US" sz="4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	Meeting of the Minds (Mutuality)</a:t>
            </a:r>
          </a:p>
          <a:p>
            <a:pPr marL="457200" lvl="1" indent="0">
              <a:buClr>
                <a:srgbClr val="E48312"/>
              </a:buClr>
              <a:buNone/>
            </a:pPr>
            <a:endParaRPr lang="en-US" sz="25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347663" lvl="0" indent="-347663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Four (4) Corners Doctrine – </a:t>
            </a:r>
          </a:p>
          <a:p>
            <a:pPr marL="0" lvl="0" indent="0">
              <a:buClr>
                <a:srgbClr val="E48312"/>
              </a:buClr>
              <a:buNone/>
            </a:pPr>
            <a:endParaRPr lang="en-US" sz="45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>
              <a:buClr>
                <a:srgbClr val="E48312"/>
              </a:buClr>
            </a:pPr>
            <a:r>
              <a:rPr lang="en-US" sz="4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Resolves misunderstandings</a:t>
            </a:r>
          </a:p>
          <a:p>
            <a:pPr lvl="1">
              <a:buClr>
                <a:srgbClr val="E48312"/>
              </a:buClr>
            </a:pPr>
            <a:r>
              <a:rPr lang="en-US" sz="45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Controlled by document content</a:t>
            </a:r>
          </a:p>
          <a:p>
            <a:pPr marL="347663" lvl="0" indent="-347663">
              <a:buClr>
                <a:srgbClr val="E48312"/>
              </a:buClr>
              <a:buFont typeface="Wingdings" panose="05000000000000000000" pitchFamily="2" charset="2"/>
              <a:buChar char="Ø"/>
            </a:pPr>
            <a:endParaRPr lang="en-US" sz="33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>
              <a:buClr>
                <a:srgbClr val="E48312"/>
              </a:buClr>
            </a:pPr>
            <a:endParaRPr lang="en-US" sz="33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en-US" sz="33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7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a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3600" dirty="0"/>
              <a:t>Documents the responsibilities and obligations of the involved parties.  Sets expectations.</a:t>
            </a:r>
          </a:p>
          <a:p>
            <a:pPr marL="344488" indent="-344488">
              <a:buNone/>
            </a:pPr>
            <a:endParaRPr lang="en-US" sz="3600" dirty="0"/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3600" dirty="0"/>
              <a:t>Provides a record of services – both supplied and received.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38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 Contract for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5760" lvl="3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dirty="0"/>
          </a:p>
          <a:p>
            <a:pPr marL="182880" lvl="2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7280" y="1846052"/>
            <a:ext cx="5733288" cy="4114482"/>
          </a:xfrm>
        </p:spPr>
        <p:txBody>
          <a:bodyPr>
            <a:normAutofit fontScale="70000" lnSpcReduction="20000"/>
          </a:bodyPr>
          <a:lstStyle/>
          <a:p>
            <a:endParaRPr lang="en-US" sz="1300" dirty="0"/>
          </a:p>
          <a:p>
            <a:pPr marL="403225" lvl="2" indent="-347663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4000" dirty="0"/>
              <a:t>Obtain an agreement with the vendor on the contract terms (services, dates, amounts)</a:t>
            </a:r>
          </a:p>
          <a:p>
            <a:pPr marL="403225" lvl="2" indent="-347663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4000" dirty="0"/>
              <a:t>Upload an editable version of contracts into ESM, so that we can easily red-line the contract terms – preferably WORD</a:t>
            </a:r>
          </a:p>
          <a:p>
            <a:pPr marL="403225" lvl="2" indent="-347663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4000" dirty="0"/>
              <a:t>Only upload necessary documents </a:t>
            </a:r>
          </a:p>
          <a:p>
            <a:pPr marL="403225" lvl="2" indent="-347663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4000" dirty="0"/>
              <a:t>The description of services and NCJ information should be precise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88" y="1956817"/>
            <a:ext cx="3788488" cy="3677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63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 Form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pPr lvl="1"/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700" dirty="0"/>
              <a:t>Please make sure you are using the approved template. Most recent.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7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700" dirty="0"/>
              <a:t>The approved template it is on the Business Contracts Intranet: http://uthsc.edu/finance/buscontracts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27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CDFE-E6A1-4680-A9FA-A095CE28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F1B81-D089-4243-ADB6-DA03EA46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To see the status of a </a:t>
            </a:r>
          </a:p>
          <a:p>
            <a:pPr marL="201168" lvl="1" indent="0">
              <a:buNone/>
            </a:pPr>
            <a:r>
              <a:rPr lang="en-US" sz="2400" dirty="0"/>
              <a:t>    contract, review the </a:t>
            </a:r>
          </a:p>
          <a:p>
            <a:pPr marL="201168" lvl="1" indent="0">
              <a:buNone/>
            </a:pPr>
            <a:r>
              <a:rPr lang="en-US" sz="2400" dirty="0"/>
              <a:t>    “Approvals” tab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69F3D-E4BA-4FDE-A376-AD71C71A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319" y="1737360"/>
            <a:ext cx="7075996" cy="46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A0D7-D1F3-8E44-8D37-2A71FC4A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719014"/>
            <a:ext cx="10919792" cy="1582944"/>
          </a:xfrm>
        </p:spPr>
        <p:txBody>
          <a:bodyPr/>
          <a:lstStyle/>
          <a:p>
            <a:pPr algn="ctr"/>
            <a:r>
              <a:rPr lang="en-US" dirty="0"/>
              <a:t>Who To Contact with Questions – Who owns it?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AE24E-9D02-1447-9F1B-994E2E9AF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2348"/>
            <a:ext cx="12192000" cy="325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ADB9AF-962D-4049-A33A-D8D7917AA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718" y="2583968"/>
            <a:ext cx="6362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1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5C52-AE63-944E-93BB-1ACA9C0B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Extra Vendor Contacts in ESM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EBD24-274E-504A-A2BD-35A8B75F0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29179"/>
            <a:ext cx="11303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37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364</Words>
  <Application>Microsoft Macintosh PowerPoint</Application>
  <PresentationFormat>Widescreen</PresentationFormat>
  <Paragraphs>74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CONTRACTS </vt:lpstr>
      <vt:lpstr>Topics</vt:lpstr>
      <vt:lpstr>What is a Contract?</vt:lpstr>
      <vt:lpstr>The Purpose of a Contract</vt:lpstr>
      <vt:lpstr>Submitting a Contract for Processing</vt:lpstr>
      <vt:lpstr>UT Form Contracts</vt:lpstr>
      <vt:lpstr>Contract Status</vt:lpstr>
      <vt:lpstr>Who To Contact with Questions – Who owns it? </vt:lpstr>
      <vt:lpstr>Remove Extra Vendor Contacts in ESM</vt:lpstr>
      <vt:lpstr>Common Errors – Vendor Contact</vt:lpstr>
      <vt:lpstr>Insert Only Documents in Contract</vt:lpstr>
      <vt:lpstr>DocuSign Tab</vt:lpstr>
      <vt:lpstr>Other ESM Elements</vt:lpstr>
      <vt:lpstr>RUSH AGREEMENTS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CONTRACTS </dc:title>
  <dc:creator>Henderson, Brack</dc:creator>
  <cp:lastModifiedBy>Jackie Cotton</cp:lastModifiedBy>
  <cp:revision>27</cp:revision>
  <dcterms:created xsi:type="dcterms:W3CDTF">2020-01-29T20:40:28Z</dcterms:created>
  <dcterms:modified xsi:type="dcterms:W3CDTF">2020-01-30T18:09:40Z</dcterms:modified>
</cp:coreProperties>
</file>