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3"/>
  </p:handoutMasterIdLst>
  <p:sldIdLst>
    <p:sldId id="256" r:id="rId2"/>
    <p:sldId id="268" r:id="rId3"/>
    <p:sldId id="257" r:id="rId4"/>
    <p:sldId id="258" r:id="rId5"/>
    <p:sldId id="260" r:id="rId6"/>
    <p:sldId id="261" r:id="rId7"/>
    <p:sldId id="266" r:id="rId8"/>
    <p:sldId id="262" r:id="rId9"/>
    <p:sldId id="263" r:id="rId10"/>
    <p:sldId id="264" r:id="rId11"/>
    <p:sldId id="265"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41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CDD1160-7520-418A-856B-D975564FFD5A}" type="datetimeFigureOut">
              <a:rPr lang="en-US" smtClean="0"/>
              <a:t>1/12/2015</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09A8FB-0B4E-4DF8-9893-C2BFC884C615}" type="slidenum">
              <a:rPr lang="en-US" smtClean="0"/>
              <a:t>‹#›</a:t>
            </a:fld>
            <a:endParaRPr lang="en-US" dirty="0"/>
          </a:p>
        </p:txBody>
      </p:sp>
    </p:spTree>
    <p:extLst>
      <p:ext uri="{BB962C8B-B14F-4D97-AF65-F5344CB8AC3E}">
        <p14:creationId xmlns:p14="http://schemas.microsoft.com/office/powerpoint/2010/main" val="42078404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1/12/2015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1/12/2015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1/12/2015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spulliam@uthsc.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sfunderburg@uthsc.edu" TargetMode="External"/><Relationship Id="rId2" Type="http://schemas.openxmlformats.org/officeDocument/2006/relationships/hyperlink" Target="mailto:spulliam@uthsc.edu" TargetMode="External"/><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hyperlink" Target="mailto:bjohnson@uthsc.edu" TargetMode="External"/><Relationship Id="rId4" Type="http://schemas.openxmlformats.org/officeDocument/2006/relationships/hyperlink" Target="mailto:sbooher1@uthsc.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The Contract Review &amp; Approval Form</a:t>
            </a:r>
            <a:br>
              <a:rPr lang="en-US" sz="4800" b="1" dirty="0" smtClean="0"/>
            </a:br>
            <a:endParaRPr lang="en-US" sz="4800" b="1" dirty="0"/>
          </a:p>
        </p:txBody>
      </p:sp>
      <p:sp>
        <p:nvSpPr>
          <p:cNvPr id="3" name="Subtitle 2"/>
          <p:cNvSpPr>
            <a:spLocks noGrp="1"/>
          </p:cNvSpPr>
          <p:nvPr>
            <p:ph type="subTitle" idx="1"/>
          </p:nvPr>
        </p:nvSpPr>
        <p:spPr/>
        <p:txBody>
          <a:bodyPr/>
          <a:lstStyle/>
          <a:p>
            <a:pPr>
              <a:spcBef>
                <a:spcPts val="0"/>
              </a:spcBef>
            </a:pPr>
            <a:r>
              <a:rPr lang="en-US" dirty="0" smtClean="0"/>
              <a:t>Finance &amp; Operations</a:t>
            </a:r>
          </a:p>
          <a:p>
            <a:pPr>
              <a:spcBef>
                <a:spcPts val="0"/>
              </a:spcBef>
            </a:pPr>
            <a:r>
              <a:rPr lang="en-US" dirty="0" smtClean="0"/>
              <a:t>Business Contracts</a:t>
            </a:r>
          </a:p>
          <a:p>
            <a:pPr>
              <a:spcBef>
                <a:spcPts val="0"/>
              </a:spcBef>
            </a:pPr>
            <a:r>
              <a:rPr lang="en-US" dirty="0" smtClean="0"/>
              <a:t>January 15, 2015</a:t>
            </a:r>
          </a:p>
        </p:txBody>
      </p:sp>
    </p:spTree>
    <p:extLst>
      <p:ext uri="{BB962C8B-B14F-4D97-AF65-F5344CB8AC3E}">
        <p14:creationId xmlns:p14="http://schemas.microsoft.com/office/powerpoint/2010/main" val="2796307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RUSH AGREEMENTS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400" dirty="0" smtClean="0"/>
              <a:t>Requests to rush a contract to signature should be an occasional request, rather than a standard need.</a:t>
            </a:r>
          </a:p>
          <a:p>
            <a:pPr>
              <a:buFont typeface="Wingdings" panose="05000000000000000000" pitchFamily="2" charset="2"/>
              <a:buChar char="§"/>
            </a:pPr>
            <a:r>
              <a:rPr lang="en-US" sz="2400" dirty="0" smtClean="0"/>
              <a:t>Please keep in mind when making a Rush Request that “rushing” a contract delays the process of other pending contracts already received by the Business Contracts office.</a:t>
            </a:r>
          </a:p>
          <a:p>
            <a:pPr>
              <a:buFont typeface="Wingdings" panose="05000000000000000000" pitchFamily="2" charset="2"/>
              <a:buChar char="§"/>
            </a:pPr>
            <a:r>
              <a:rPr lang="en-US" sz="2400" dirty="0" smtClean="0"/>
              <a:t>If you have an agreement in process for approvals that you know is going to require a rush review, please email Sandra Pulliam (</a:t>
            </a:r>
            <a:r>
              <a:rPr lang="en-US" sz="2400" dirty="0" smtClean="0">
                <a:hlinkClick r:id="rId2"/>
              </a:rPr>
              <a:t>spulliam@uthsc.edu</a:t>
            </a:r>
            <a:r>
              <a:rPr lang="en-US" sz="2400" dirty="0" smtClean="0"/>
              <a:t>) and give her a heads up so that we can determine the best way to work it in with minimal disruption to other pending contracts.</a:t>
            </a:r>
          </a:p>
          <a:p>
            <a:pPr marL="0" indent="0">
              <a:buNone/>
            </a:pPr>
            <a:endParaRPr lang="en-US"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91078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ctr"/>
            <a:endParaRPr lang="en-US" dirty="0" smtClean="0"/>
          </a:p>
          <a:p>
            <a:pPr algn="ctr"/>
            <a:endParaRPr lang="en-US" dirty="0"/>
          </a:p>
          <a:p>
            <a:pPr algn="ctr"/>
            <a:endParaRPr lang="en-US" dirty="0" smtClean="0"/>
          </a:p>
          <a:p>
            <a:pPr algn="ctr"/>
            <a:r>
              <a:rPr lang="en-US" sz="8000" dirty="0" smtClean="0"/>
              <a:t>QUESTIONS?</a:t>
            </a:r>
          </a:p>
          <a:p>
            <a:pPr algn="ctr"/>
            <a:endParaRPr lang="en-US" sz="8000" dirty="0" smtClean="0"/>
          </a:p>
          <a:p>
            <a:pPr algn="ctr"/>
            <a:r>
              <a:rPr lang="en-US" sz="8000" dirty="0"/>
              <a:t>THANK YOU!</a:t>
            </a:r>
          </a:p>
        </p:txBody>
      </p:sp>
    </p:spTree>
    <p:extLst>
      <p:ext uri="{BB962C8B-B14F-4D97-AF65-F5344CB8AC3E}">
        <p14:creationId xmlns:p14="http://schemas.microsoft.com/office/powerpoint/2010/main" val="1127767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964" y="1365810"/>
            <a:ext cx="3725319" cy="4821000"/>
          </a:xfrm>
          <a:prstGeom prst="rect">
            <a:avLst/>
          </a:prstGeom>
        </p:spPr>
      </p:pic>
      <p:sp>
        <p:nvSpPr>
          <p:cNvPr id="2" name="Title 1"/>
          <p:cNvSpPr>
            <a:spLocks noGrp="1"/>
          </p:cNvSpPr>
          <p:nvPr>
            <p:ph type="title"/>
          </p:nvPr>
        </p:nvSpPr>
        <p:spPr>
          <a:xfrm>
            <a:off x="1097280" y="286604"/>
            <a:ext cx="10058400" cy="792554"/>
          </a:xfrm>
        </p:spPr>
        <p:txBody>
          <a:bodyPr>
            <a:normAutofit/>
          </a:bodyPr>
          <a:lstStyle/>
          <a:p>
            <a:pPr algn="ctr"/>
            <a:r>
              <a:rPr lang="en-US" sz="4000" b="1" dirty="0" smtClean="0"/>
              <a:t>THE CONTRACT REVIEW AND APPROVAL FORM</a:t>
            </a:r>
            <a:endParaRPr lang="en-US" sz="40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8041" y="1365810"/>
            <a:ext cx="3515779" cy="4549832"/>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0283" y="1365810"/>
            <a:ext cx="3573434" cy="4624443"/>
          </a:xfrm>
          <a:prstGeom prst="rect">
            <a:avLst/>
          </a:prstGeom>
        </p:spPr>
      </p:pic>
    </p:spTree>
    <p:extLst>
      <p:ext uri="{BB962C8B-B14F-4D97-AF65-F5344CB8AC3E}">
        <p14:creationId xmlns:p14="http://schemas.microsoft.com/office/powerpoint/2010/main" val="721297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 Descriptive Information</a:t>
            </a:r>
            <a:endParaRPr lang="en-US" dirty="0"/>
          </a:p>
        </p:txBody>
      </p:sp>
      <p:sp>
        <p:nvSpPr>
          <p:cNvPr id="3" name="Content Placeholder 2"/>
          <p:cNvSpPr>
            <a:spLocks noGrp="1"/>
          </p:cNvSpPr>
          <p:nvPr>
            <p:ph idx="1"/>
          </p:nvPr>
        </p:nvSpPr>
        <p:spPr/>
        <p:txBody>
          <a:bodyPr/>
          <a:lstStyle/>
          <a:p>
            <a:r>
              <a:rPr lang="en-US" dirty="0" smtClean="0"/>
              <a:t>1. Title (Required) – A short summary of the description of the services that are the subject of the contract. For instance:</a:t>
            </a:r>
          </a:p>
          <a:p>
            <a:pPr lvl="1"/>
            <a:r>
              <a:rPr lang="en-US" dirty="0" smtClean="0"/>
              <a:t>Annual software maintenance for IBL Software</a:t>
            </a:r>
          </a:p>
          <a:p>
            <a:pPr lvl="1"/>
            <a:r>
              <a:rPr lang="en-US" dirty="0"/>
              <a:t>S</a:t>
            </a:r>
            <a:r>
              <a:rPr lang="en-US" dirty="0" smtClean="0"/>
              <a:t>tudent rotations at Grey Sloane Memorial Hospital</a:t>
            </a:r>
            <a:endParaRPr lang="en-US" dirty="0"/>
          </a:p>
          <a:p>
            <a:pPr lvl="1"/>
            <a:endParaRPr lang="en-US" dirty="0"/>
          </a:p>
          <a:p>
            <a:pPr marL="201168" lvl="1" indent="0">
              <a:buNone/>
            </a:pPr>
            <a:r>
              <a:rPr lang="en-US" dirty="0" smtClean="0"/>
              <a:t>2. Description (Required) – </a:t>
            </a:r>
          </a:p>
          <a:p>
            <a:pPr lvl="1"/>
            <a:r>
              <a:rPr lang="en-US" dirty="0" smtClean="0"/>
              <a:t>Provide a detailed description of the contract services.  Also note if this agreement is an amendment to a current agreement. </a:t>
            </a:r>
          </a:p>
          <a:p>
            <a:pPr lvl="1"/>
            <a:r>
              <a:rPr lang="en-US" dirty="0" smtClean="0"/>
              <a:t>Please DO NOT include the agency contact information in this section.  If the section is too long, the description will be cut off and all of the information will not be included on the printed copy.  You should include agency contact information in the Comments section of the CRF.</a:t>
            </a:r>
          </a:p>
          <a:p>
            <a:pPr marL="201168" lvl="1" indent="0">
              <a:buNone/>
            </a:pPr>
            <a:r>
              <a:rPr lang="en-US" dirty="0" smtClean="0"/>
              <a:t>	</a:t>
            </a:r>
          </a:p>
        </p:txBody>
      </p:sp>
    </p:spTree>
    <p:extLst>
      <p:ext uri="{BB962C8B-B14F-4D97-AF65-F5344CB8AC3E}">
        <p14:creationId xmlns:p14="http://schemas.microsoft.com/office/powerpoint/2010/main" val="351368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 Vendor Information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3. Vendor Number (Required) –</a:t>
            </a:r>
          </a:p>
          <a:p>
            <a:endParaRPr lang="en-US" dirty="0" smtClean="0"/>
          </a:p>
          <a:p>
            <a:pPr lvl="1"/>
            <a:r>
              <a:rPr lang="en-US" dirty="0" smtClean="0"/>
              <a:t>Payable Contracts:</a:t>
            </a:r>
          </a:p>
          <a:p>
            <a:pPr lvl="2"/>
            <a:r>
              <a:rPr lang="en-US" dirty="0" smtClean="0"/>
              <a:t>Confirm that the Vendor Number is correct.</a:t>
            </a:r>
          </a:p>
          <a:p>
            <a:pPr lvl="2"/>
            <a:r>
              <a:rPr lang="en-US" dirty="0" smtClean="0"/>
              <a:t>The Vendor Number is used for invoice payment purposes.  If the Vendor Number is not correct, it will cause invoice delays.</a:t>
            </a:r>
          </a:p>
          <a:p>
            <a:pPr lvl="2"/>
            <a:r>
              <a:rPr lang="en-US" dirty="0" smtClean="0"/>
              <a:t>A Vendor Number is required for ALL vendors, including individual persons</a:t>
            </a:r>
          </a:p>
          <a:p>
            <a:pPr marL="384048" lvl="2" indent="0">
              <a:buNone/>
            </a:pPr>
            <a:endParaRPr lang="en-US" dirty="0" smtClean="0"/>
          </a:p>
          <a:p>
            <a:pPr lvl="1"/>
            <a:r>
              <a:rPr lang="en-US" dirty="0" smtClean="0"/>
              <a:t>Receivable AND Zero Dollar Contracts:</a:t>
            </a:r>
          </a:p>
          <a:p>
            <a:pPr lvl="2"/>
            <a:r>
              <a:rPr lang="en-US" dirty="0" smtClean="0"/>
              <a:t>If Vendor Number is known, you should use this number.  ALWAYS use the Vendor Number when it exists.</a:t>
            </a:r>
          </a:p>
          <a:p>
            <a:pPr lvl="2"/>
            <a:r>
              <a:rPr lang="en-US" dirty="0" smtClean="0"/>
              <a:t>If there is no Vendor Number, type “Contracts” into this section and provide the name of the contracting agency in the “Additional Vendor Information” Field.	</a:t>
            </a:r>
          </a:p>
          <a:p>
            <a:pPr marL="0" indent="0">
              <a:buNone/>
            </a:pPr>
            <a:r>
              <a:rPr lang="en-US" dirty="0" smtClean="0"/>
              <a:t> </a:t>
            </a:r>
          </a:p>
          <a:p>
            <a:endParaRPr lang="en-US" dirty="0" smtClean="0"/>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4. Vendor Name</a:t>
            </a:r>
          </a:p>
          <a:p>
            <a:endParaRPr lang="en-US" dirty="0"/>
          </a:p>
          <a:p>
            <a:pPr lvl="1"/>
            <a:r>
              <a:rPr lang="en-US" dirty="0"/>
              <a:t>This is a self-populating field if you are using a pre-existing Vendor Number. </a:t>
            </a:r>
            <a:endParaRPr lang="en-US" dirty="0" smtClean="0"/>
          </a:p>
          <a:p>
            <a:pPr lvl="1"/>
            <a:endParaRPr lang="en-US" dirty="0"/>
          </a:p>
          <a:p>
            <a:pPr lvl="1"/>
            <a:r>
              <a:rPr lang="en-US" dirty="0"/>
              <a:t>If you not using a pre-existing Vendor Number, you will provide the FULL, LEGAL NAME of the vendor</a:t>
            </a:r>
            <a:r>
              <a:rPr lang="en-US" dirty="0" smtClean="0"/>
              <a:t>.</a:t>
            </a:r>
          </a:p>
          <a:p>
            <a:pPr lvl="1"/>
            <a:endParaRPr lang="en-US" dirty="0"/>
          </a:p>
          <a:p>
            <a:pPr lvl="1"/>
            <a:r>
              <a:rPr lang="en-US" dirty="0"/>
              <a:t>Double check spelling and avoid abbreviations</a:t>
            </a:r>
            <a:r>
              <a:rPr lang="en-US" dirty="0" smtClean="0"/>
              <a:t>.</a:t>
            </a:r>
          </a:p>
          <a:p>
            <a:pPr marL="201168" lvl="1" indent="0">
              <a:buNone/>
            </a:pPr>
            <a:endParaRPr lang="en-US" dirty="0"/>
          </a:p>
          <a:p>
            <a:pPr lvl="1"/>
            <a:r>
              <a:rPr lang="en-US" dirty="0"/>
              <a:t>If the vendor uses a DBA or otherwise goes by another name, include that in the “additional Vendor information” field.</a:t>
            </a:r>
          </a:p>
          <a:p>
            <a:endParaRPr lang="en-US" dirty="0"/>
          </a:p>
        </p:txBody>
      </p:sp>
    </p:spTree>
    <p:extLst>
      <p:ext uri="{BB962C8B-B14F-4D97-AF65-F5344CB8AC3E}">
        <p14:creationId xmlns:p14="http://schemas.microsoft.com/office/powerpoint/2010/main" val="4165006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 Vendor Information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5. Additional Vendor Information: </a:t>
            </a:r>
          </a:p>
          <a:p>
            <a:endParaRPr lang="en-US" sz="1400" dirty="0" smtClean="0"/>
          </a:p>
          <a:p>
            <a:pPr lvl="1"/>
            <a:r>
              <a:rPr lang="en-US" sz="1600" dirty="0" smtClean="0"/>
              <a:t>The ONLY information to include in this field is an agency name that is not otherwise included in the “Vendor Name” field or if the vendor uses a DBA or goes by another name.</a:t>
            </a:r>
          </a:p>
          <a:p>
            <a:pPr marL="201168" lvl="1" indent="0">
              <a:buNone/>
            </a:pPr>
            <a:endParaRPr lang="en-US" sz="1600" dirty="0" smtClean="0"/>
          </a:p>
          <a:p>
            <a:pPr lvl="1"/>
            <a:r>
              <a:rPr lang="en-US" sz="1600" dirty="0" smtClean="0"/>
              <a:t>For Receivables and zero dollar agreements, where there it no vendor number, it is especially important to include the agency name here.</a:t>
            </a:r>
          </a:p>
          <a:p>
            <a:pPr marL="201168" lvl="1" indent="0">
              <a:buNone/>
            </a:pPr>
            <a:endParaRPr lang="en-US" sz="1600" dirty="0" smtClean="0"/>
          </a:p>
          <a:p>
            <a:pPr lvl="1"/>
            <a:r>
              <a:rPr lang="en-US" sz="1600" dirty="0" smtClean="0"/>
              <a:t>For  instance, for an agreement with American Lebanese Syrian Associated Charites, Inc. you might include its full name in the Vendor Name field and the name it is commonly known by, ALSAC, in the Additional Vendor Information.</a:t>
            </a:r>
          </a:p>
          <a:p>
            <a:pPr marL="0" indent="0">
              <a:buNone/>
            </a:pPr>
            <a:endParaRPr lang="en-US" dirty="0" smtClean="0"/>
          </a:p>
        </p:txBody>
      </p:sp>
      <p:sp>
        <p:nvSpPr>
          <p:cNvPr id="4" name="Content Placeholder 3"/>
          <p:cNvSpPr>
            <a:spLocks noGrp="1"/>
          </p:cNvSpPr>
          <p:nvPr>
            <p:ph sz="half" idx="2"/>
          </p:nvPr>
        </p:nvSpPr>
        <p:spPr/>
        <p:txBody>
          <a:bodyPr>
            <a:normAutofit lnSpcReduction="10000"/>
          </a:bodyPr>
          <a:lstStyle/>
          <a:p>
            <a:r>
              <a:rPr lang="en-US" dirty="0" smtClean="0"/>
              <a:t>6. Vendor Email:</a:t>
            </a:r>
          </a:p>
          <a:p>
            <a:pPr marL="0" indent="0">
              <a:buNone/>
            </a:pPr>
            <a:endParaRPr lang="en-US" sz="1100" dirty="0" smtClean="0"/>
          </a:p>
          <a:p>
            <a:pPr lvl="1"/>
            <a:r>
              <a:rPr lang="en-US" dirty="0" smtClean="0"/>
              <a:t>Include the email address of the vendor or agency.</a:t>
            </a:r>
          </a:p>
          <a:p>
            <a:pPr marL="201168" lvl="1" indent="0">
              <a:buNone/>
            </a:pPr>
            <a:endParaRPr lang="en-US" dirty="0" smtClean="0"/>
          </a:p>
          <a:p>
            <a:pPr lvl="1"/>
            <a:r>
              <a:rPr lang="en-US" dirty="0" smtClean="0"/>
              <a:t>Whenever possible, the Business Contracts office corresponds with agencies and vendors by email, including sending partially executed agreements to the vendor for counter-signatures and sending fully executed final agreements to the agency.</a:t>
            </a:r>
          </a:p>
          <a:p>
            <a:pPr marL="201168" lvl="1" indent="0">
              <a:buNone/>
            </a:pPr>
            <a:endParaRPr lang="en-US" dirty="0" smtClean="0"/>
          </a:p>
          <a:p>
            <a:pPr lvl="1"/>
            <a:r>
              <a:rPr lang="en-US" dirty="0" smtClean="0"/>
              <a:t>The Business Contracts office prefers to not mail agreements unless the vendor requires a wet signature.</a:t>
            </a:r>
          </a:p>
        </p:txBody>
      </p:sp>
    </p:spTree>
    <p:extLst>
      <p:ext uri="{BB962C8B-B14F-4D97-AF65-F5344CB8AC3E}">
        <p14:creationId xmlns:p14="http://schemas.microsoft.com/office/powerpoint/2010/main" val="1464897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 Vendor Information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7. </a:t>
            </a:r>
            <a:r>
              <a:rPr lang="en-US" sz="2600" dirty="0" smtClean="0"/>
              <a:t>Start Date (Required)</a:t>
            </a:r>
          </a:p>
          <a:p>
            <a:endParaRPr lang="en-US" dirty="0" smtClean="0"/>
          </a:p>
          <a:p>
            <a:pPr lvl="1"/>
            <a:r>
              <a:rPr lang="en-US" dirty="0" smtClean="0"/>
              <a:t>Date when services begin.</a:t>
            </a:r>
          </a:p>
          <a:p>
            <a:pPr lvl="1"/>
            <a:endParaRPr lang="en-US" dirty="0"/>
          </a:p>
          <a:p>
            <a:pPr lvl="1"/>
            <a:r>
              <a:rPr lang="en-US" dirty="0" smtClean="0"/>
              <a:t>Date must be in 00/00/0000 format.</a:t>
            </a:r>
          </a:p>
          <a:p>
            <a:pPr marL="201168" lvl="1" indent="0">
              <a:buNone/>
            </a:pPr>
            <a:endParaRPr lang="en-US" dirty="0" smtClean="0"/>
          </a:p>
          <a:p>
            <a:pPr lvl="1"/>
            <a:r>
              <a:rPr lang="en-US" dirty="0" smtClean="0"/>
              <a:t>If the start date is uncertain, use the date 01/01/9999 and explain the reason for the uncertain date (i.e. start date is the date of the last signature) in the Date Comments field.  </a:t>
            </a:r>
          </a:p>
          <a:p>
            <a:pPr lvl="2"/>
            <a:r>
              <a:rPr lang="en-US" dirty="0" smtClean="0"/>
              <a:t>Upon execution of the contract, the Business Contracts office will insert the correct date.</a:t>
            </a:r>
          </a:p>
          <a:p>
            <a:pPr lvl="1"/>
            <a:endParaRPr lang="en-US" dirty="0" smtClean="0"/>
          </a:p>
          <a:p>
            <a:pPr lvl="1"/>
            <a:r>
              <a:rPr lang="en-US" dirty="0" smtClean="0"/>
              <a:t>If the Contract is an Amendment to an existing Contract, note that the Start Date is the date of the amendment NOT the original Contract Start Date. </a:t>
            </a:r>
            <a:endParaRPr lang="en-US" dirty="0"/>
          </a:p>
        </p:txBody>
      </p:sp>
      <p:sp>
        <p:nvSpPr>
          <p:cNvPr id="4" name="Content Placeholder 3"/>
          <p:cNvSpPr>
            <a:spLocks noGrp="1"/>
          </p:cNvSpPr>
          <p:nvPr>
            <p:ph sz="half" idx="2"/>
          </p:nvPr>
        </p:nvSpPr>
        <p:spPr/>
        <p:txBody>
          <a:bodyPr>
            <a:normAutofit fontScale="92500" lnSpcReduction="20000"/>
          </a:bodyPr>
          <a:lstStyle/>
          <a:p>
            <a:r>
              <a:rPr lang="en-US" sz="2600" dirty="0" smtClean="0"/>
              <a:t>8. End Date (Required)</a:t>
            </a:r>
          </a:p>
          <a:p>
            <a:endParaRPr lang="en-US" sz="2600" dirty="0" smtClean="0"/>
          </a:p>
          <a:p>
            <a:pPr lvl="1"/>
            <a:r>
              <a:rPr lang="en-US" sz="2200" dirty="0" smtClean="0"/>
              <a:t>Date when services end.</a:t>
            </a:r>
          </a:p>
          <a:p>
            <a:pPr lvl="1"/>
            <a:endParaRPr lang="en-US" sz="2200" dirty="0" smtClean="0"/>
          </a:p>
          <a:p>
            <a:pPr lvl="1"/>
            <a:r>
              <a:rPr lang="en-US" sz="2200" dirty="0" smtClean="0"/>
              <a:t>Date must be in 00/00/0000 format.</a:t>
            </a:r>
          </a:p>
          <a:p>
            <a:pPr marL="201168" lvl="1" indent="0">
              <a:buNone/>
            </a:pPr>
            <a:endParaRPr lang="en-US" sz="2200" dirty="0" smtClean="0"/>
          </a:p>
          <a:p>
            <a:pPr lvl="1"/>
            <a:r>
              <a:rPr lang="en-US" sz="2200" dirty="0" smtClean="0"/>
              <a:t>If end date is indefinite or contract automatically renews until terminated, use 12/31/9999 and explain the reason for the uncertain date in the Date Comments field.</a:t>
            </a:r>
          </a:p>
          <a:p>
            <a:pPr lvl="2"/>
            <a:r>
              <a:rPr lang="en-US" sz="1700" dirty="0"/>
              <a:t>Upon execution of the contract, the Business Contracts office will insert the correct </a:t>
            </a:r>
            <a:r>
              <a:rPr lang="en-US" sz="1700" dirty="0" smtClean="0"/>
              <a:t>date.</a:t>
            </a:r>
          </a:p>
          <a:p>
            <a:pPr marL="566928" lvl="3" indent="0">
              <a:buNone/>
            </a:pPr>
            <a:endParaRPr lang="en-US" sz="1700" dirty="0" smtClean="0"/>
          </a:p>
        </p:txBody>
      </p:sp>
    </p:spTree>
    <p:extLst>
      <p:ext uri="{BB962C8B-B14F-4D97-AF65-F5344CB8AC3E}">
        <p14:creationId xmlns:p14="http://schemas.microsoft.com/office/powerpoint/2010/main" val="1615972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 Vendor Information</a:t>
            </a:r>
            <a:endParaRPr lang="en-US" dirty="0"/>
          </a:p>
        </p:txBody>
      </p:sp>
      <p:sp>
        <p:nvSpPr>
          <p:cNvPr id="3" name="Content Placeholder 2"/>
          <p:cNvSpPr>
            <a:spLocks noGrp="1"/>
          </p:cNvSpPr>
          <p:nvPr>
            <p:ph sz="half" idx="1"/>
          </p:nvPr>
        </p:nvSpPr>
        <p:spPr/>
        <p:txBody>
          <a:bodyPr/>
          <a:lstStyle/>
          <a:p>
            <a:pPr marL="566928" lvl="3" indent="0">
              <a:buNone/>
            </a:pPr>
            <a:r>
              <a:rPr lang="en-US" sz="1700" dirty="0"/>
              <a:t>9. </a:t>
            </a:r>
            <a:r>
              <a:rPr lang="en-US" sz="1700" dirty="0" smtClean="0"/>
              <a:t>Primary Contract Type</a:t>
            </a:r>
          </a:p>
          <a:p>
            <a:pPr lvl="4"/>
            <a:r>
              <a:rPr lang="en-US" sz="1700" dirty="0" smtClean="0"/>
              <a:t>Select the correct contract type from the prepopulated list.</a:t>
            </a:r>
          </a:p>
          <a:p>
            <a:pPr lvl="4"/>
            <a:r>
              <a:rPr lang="en-US" sz="1700" dirty="0" smtClean="0"/>
              <a:t>This field is critical to UT’s record keeping as it is how we are able to quickly determine the volume of specific types of contracts. </a:t>
            </a:r>
          </a:p>
          <a:p>
            <a:pPr lvl="4"/>
            <a:r>
              <a:rPr lang="en-US" sz="1700" dirty="0" smtClean="0"/>
              <a:t>In particular, UT is required by federal law to maintain accurate information regarding its Business Associate Agreements.  This field allows UT to easily provide this information upon request.</a:t>
            </a:r>
          </a:p>
          <a:p>
            <a:pPr lvl="4"/>
            <a:r>
              <a:rPr lang="en-US" sz="1700" dirty="0" smtClean="0"/>
              <a:t>If you have a question about how to categorize an agreement, please ask Sandra, Sherelle or Stephenie.</a:t>
            </a:r>
            <a:endParaRPr lang="en-US" dirty="0"/>
          </a:p>
        </p:txBody>
      </p:sp>
      <p:sp>
        <p:nvSpPr>
          <p:cNvPr id="4" name="Content Placeholder 3"/>
          <p:cNvSpPr>
            <a:spLocks noGrp="1"/>
          </p:cNvSpPr>
          <p:nvPr>
            <p:ph sz="half" idx="2"/>
          </p:nvPr>
        </p:nvSpPr>
        <p:spPr/>
        <p:txBody>
          <a:bodyPr/>
          <a:lstStyle/>
          <a:p>
            <a:pPr marL="566928" lvl="3" indent="0">
              <a:buNone/>
            </a:pPr>
            <a:r>
              <a:rPr lang="en-US" sz="1700" dirty="0" smtClean="0"/>
              <a:t>10. Comments </a:t>
            </a:r>
            <a:r>
              <a:rPr lang="en-US" sz="1700" dirty="0"/>
              <a:t>field</a:t>
            </a:r>
          </a:p>
          <a:p>
            <a:pPr lvl="4"/>
            <a:r>
              <a:rPr lang="en-US" sz="1700" dirty="0"/>
              <a:t>This is the place to note any necessary contact information such as addresses, emails, etc. that you were not able to include earlier.  </a:t>
            </a:r>
          </a:p>
          <a:p>
            <a:pPr lvl="4"/>
            <a:r>
              <a:rPr lang="en-US" sz="1700" dirty="0"/>
              <a:t>Specifically, for Receivables contracts, be sure to provide the </a:t>
            </a:r>
            <a:r>
              <a:rPr lang="en-US" sz="1700" dirty="0" smtClean="0"/>
              <a:t>name </a:t>
            </a:r>
            <a:r>
              <a:rPr lang="en-US" sz="1700" dirty="0"/>
              <a:t>and </a:t>
            </a:r>
            <a:r>
              <a:rPr lang="en-US" sz="1700" dirty="0" smtClean="0"/>
              <a:t>address (if it differs from the business address) of </a:t>
            </a:r>
            <a:r>
              <a:rPr lang="en-US" sz="1700" dirty="0"/>
              <a:t>the </a:t>
            </a:r>
            <a:r>
              <a:rPr lang="en-US" sz="1700" dirty="0" smtClean="0"/>
              <a:t>billing </a:t>
            </a:r>
            <a:r>
              <a:rPr lang="en-US" sz="1700" dirty="0"/>
              <a:t>contact (and an email if they prefer to have invoices emailed).  </a:t>
            </a:r>
          </a:p>
          <a:p>
            <a:pPr lvl="4"/>
            <a:r>
              <a:rPr lang="en-US" sz="1700" dirty="0"/>
              <a:t>Without a “Attention of” contact, an invoice can float around an agency for weeks (or months!) without getting to the proper person for payment. </a:t>
            </a:r>
          </a:p>
        </p:txBody>
      </p:sp>
    </p:spTree>
    <p:extLst>
      <p:ext uri="{BB962C8B-B14F-4D97-AF65-F5344CB8AC3E}">
        <p14:creationId xmlns:p14="http://schemas.microsoft.com/office/powerpoint/2010/main" val="84512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0849"/>
            <a:ext cx="3200400" cy="1219510"/>
          </a:xfrm>
        </p:spPr>
        <p:txBody>
          <a:bodyPr>
            <a:normAutofit/>
          </a:bodyPr>
          <a:lstStyle/>
          <a:p>
            <a:pPr algn="ctr"/>
            <a:r>
              <a:rPr lang="en-US" sz="2000" cap="small" dirty="0" smtClean="0"/>
              <a:t>Two weeks worth of extra contract copies waiting </a:t>
            </a:r>
            <a:br>
              <a:rPr lang="en-US" sz="2000" cap="small" dirty="0" smtClean="0"/>
            </a:br>
            <a:r>
              <a:rPr lang="en-US" sz="2000" cap="small" dirty="0" smtClean="0"/>
              <a:t>to be shred in </a:t>
            </a:r>
            <a:br>
              <a:rPr lang="en-US" sz="2000" cap="small" dirty="0" smtClean="0"/>
            </a:br>
            <a:r>
              <a:rPr lang="en-US" sz="2000" cap="small" dirty="0"/>
              <a:t>S</a:t>
            </a:r>
            <a:r>
              <a:rPr lang="en-US" sz="2000" cap="small" dirty="0" smtClean="0"/>
              <a:t>tephenie’s office</a:t>
            </a:r>
            <a:endParaRPr lang="en-US" sz="2000" cap="small" dirty="0"/>
          </a:p>
        </p:txBody>
      </p:sp>
      <p:sp>
        <p:nvSpPr>
          <p:cNvPr id="3" name="Content Placeholder 2"/>
          <p:cNvSpPr>
            <a:spLocks noGrp="1"/>
          </p:cNvSpPr>
          <p:nvPr>
            <p:ph idx="1"/>
          </p:nvPr>
        </p:nvSpPr>
        <p:spPr/>
        <p:txBody>
          <a:bodyPr>
            <a:normAutofit fontScale="92500" lnSpcReduction="20000"/>
          </a:bodyPr>
          <a:lstStyle/>
          <a:p>
            <a:r>
              <a:rPr lang="en-US" sz="2900" dirty="0" smtClean="0"/>
              <a:t>Contract Documents</a:t>
            </a:r>
          </a:p>
          <a:p>
            <a:endParaRPr lang="en-US" sz="1300" dirty="0" smtClean="0"/>
          </a:p>
          <a:p>
            <a:pPr lvl="1"/>
            <a:r>
              <a:rPr lang="en-US" dirty="0" smtClean="0"/>
              <a:t>Please submit only TWO (2) hard copies of a contract with the Contract Review Form.  </a:t>
            </a:r>
          </a:p>
          <a:p>
            <a:pPr marL="201168" lvl="1" indent="0">
              <a:buNone/>
            </a:pPr>
            <a:endParaRPr lang="en-US" dirty="0"/>
          </a:p>
          <a:p>
            <a:pPr lvl="1"/>
            <a:r>
              <a:rPr lang="en-US" dirty="0" smtClean="0"/>
              <a:t>Often, there are changes that must be made to the contract and the final agreement must be printed rendering the submitted documents unnecessary.  </a:t>
            </a:r>
          </a:p>
          <a:p>
            <a:pPr marL="468630" lvl="2" indent="-285750">
              <a:spcBef>
                <a:spcPts val="1200"/>
              </a:spcBef>
              <a:spcAft>
                <a:spcPts val="200"/>
              </a:spcAft>
              <a:buSzPct val="100000"/>
            </a:pPr>
            <a:r>
              <a:rPr lang="en-US" sz="1800" dirty="0"/>
              <a:t>Please provide electronic editable versions of complex agreements and agreements that originate from the other (non UT) party so that we can easily red-line changes for the vendor to review. Email to:</a:t>
            </a:r>
          </a:p>
          <a:p>
            <a:pPr marL="651510" lvl="3" indent="-285750">
              <a:spcBef>
                <a:spcPts val="1200"/>
              </a:spcBef>
              <a:spcAft>
                <a:spcPts val="200"/>
              </a:spcAft>
              <a:buSzPct val="100000"/>
            </a:pPr>
            <a:r>
              <a:rPr lang="en-US" dirty="0"/>
              <a:t>Sandra Pulliam (</a:t>
            </a:r>
            <a:r>
              <a:rPr lang="en-US" dirty="0">
                <a:hlinkClick r:id="rId2"/>
              </a:rPr>
              <a:t>spulliam@uthsc.edu</a:t>
            </a:r>
            <a:r>
              <a:rPr lang="en-US" dirty="0"/>
              <a:t>)</a:t>
            </a:r>
          </a:p>
          <a:p>
            <a:pPr marL="651510" lvl="3" indent="-285750">
              <a:spcBef>
                <a:spcPts val="1200"/>
              </a:spcBef>
              <a:spcAft>
                <a:spcPts val="200"/>
              </a:spcAft>
              <a:buSzPct val="100000"/>
            </a:pPr>
            <a:r>
              <a:rPr lang="en-US" dirty="0"/>
              <a:t>Sherelle Funderburg (</a:t>
            </a:r>
            <a:r>
              <a:rPr lang="en-US" dirty="0">
                <a:hlinkClick r:id="rId3"/>
              </a:rPr>
              <a:t>sfunderburg@uthsc.edu</a:t>
            </a:r>
            <a:r>
              <a:rPr lang="en-US" dirty="0"/>
              <a:t>)</a:t>
            </a:r>
          </a:p>
          <a:p>
            <a:pPr marL="651510" lvl="3" indent="-285750">
              <a:spcBef>
                <a:spcPts val="1200"/>
              </a:spcBef>
              <a:spcAft>
                <a:spcPts val="200"/>
              </a:spcAft>
              <a:buSzPct val="100000"/>
            </a:pPr>
            <a:r>
              <a:rPr lang="en-US" dirty="0"/>
              <a:t>Stephenie Booher (</a:t>
            </a:r>
            <a:r>
              <a:rPr lang="en-US" dirty="0">
                <a:hlinkClick r:id="rId4"/>
              </a:rPr>
              <a:t>sbooher1@uthsc.edu</a:t>
            </a:r>
            <a:r>
              <a:rPr lang="en-US" dirty="0" smtClean="0"/>
              <a:t>)</a:t>
            </a:r>
          </a:p>
          <a:p>
            <a:pPr marL="651510" lvl="3" indent="-285750">
              <a:spcBef>
                <a:spcPts val="1200"/>
              </a:spcBef>
              <a:spcAft>
                <a:spcPts val="200"/>
              </a:spcAft>
              <a:buSzPct val="100000"/>
            </a:pPr>
            <a:r>
              <a:rPr lang="en-US" dirty="0" smtClean="0"/>
              <a:t>Brenda Johnson (</a:t>
            </a:r>
            <a:r>
              <a:rPr lang="en-US" dirty="0" smtClean="0">
                <a:hlinkClick r:id="rId5"/>
              </a:rPr>
              <a:t>bjohnson@uthsc.edu</a:t>
            </a:r>
            <a:r>
              <a:rPr lang="en-US" dirty="0" smtClean="0"/>
              <a:t>) (hotels, speakers, and caterers)</a:t>
            </a:r>
            <a:endParaRPr lang="en-US" dirty="0"/>
          </a:p>
          <a:p>
            <a:pPr lvl="1"/>
            <a:endParaRPr lang="en-US" dirty="0" smtClean="0"/>
          </a:p>
          <a:p>
            <a:pPr lvl="1"/>
            <a:r>
              <a:rPr lang="en-US" dirty="0" smtClean="0"/>
              <a:t>Whenever possible, we are executing contracts via email with scanned signatures, so hard copies are not used for the final executed document.</a:t>
            </a:r>
          </a:p>
        </p:txBody>
      </p:sp>
      <p:sp>
        <p:nvSpPr>
          <p:cNvPr id="4" name="Content Placeholder 3"/>
          <p:cNvSpPr>
            <a:spLocks noGrp="1"/>
          </p:cNvSpPr>
          <p:nvPr>
            <p:ph type="body" sz="half" idx="2"/>
          </p:nvPr>
        </p:nvSpPr>
        <p:spPr/>
        <p:txBody>
          <a:bodyPr>
            <a:normAutofit/>
          </a:bodyPr>
          <a:lstStyle/>
          <a:p>
            <a:pPr marL="365760" lvl="3" indent="0">
              <a:spcBef>
                <a:spcPts val="1200"/>
              </a:spcBef>
              <a:spcAft>
                <a:spcPts val="200"/>
              </a:spcAft>
              <a:buSzPct val="100000"/>
              <a:buNone/>
            </a:pPr>
            <a:endParaRPr lang="en-US" dirty="0" smtClean="0"/>
          </a:p>
          <a:p>
            <a:pPr marL="182880" lvl="2" indent="0" algn="ctr">
              <a:spcBef>
                <a:spcPts val="1200"/>
              </a:spcBef>
              <a:spcAft>
                <a:spcPts val="200"/>
              </a:spcAft>
              <a:buSzPct val="100000"/>
              <a:buNone/>
            </a:pPr>
            <a:endParaRPr lang="en-US" dirty="0"/>
          </a:p>
          <a:p>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760" y="3039701"/>
            <a:ext cx="2789280" cy="3311224"/>
          </a:xfrm>
          <a:prstGeom prst="rect">
            <a:avLst/>
          </a:prstGeom>
        </p:spPr>
      </p:pic>
    </p:spTree>
    <p:extLst>
      <p:ext uri="{BB962C8B-B14F-4D97-AF65-F5344CB8AC3E}">
        <p14:creationId xmlns:p14="http://schemas.microsoft.com/office/powerpoint/2010/main" val="4182179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Helpful Information</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UT Form Contracts</a:t>
            </a:r>
          </a:p>
          <a:p>
            <a:endParaRPr lang="en-US" sz="900" dirty="0" smtClean="0"/>
          </a:p>
          <a:p>
            <a:pPr lvl="1"/>
            <a:r>
              <a:rPr lang="en-US" dirty="0" smtClean="0"/>
              <a:t>When preparing contracts on the standard UT form, please make sure you are using the approved template.  </a:t>
            </a:r>
          </a:p>
          <a:p>
            <a:pPr lvl="1"/>
            <a:endParaRPr lang="en-US" dirty="0"/>
          </a:p>
          <a:p>
            <a:pPr lvl="1"/>
            <a:r>
              <a:rPr lang="en-US" dirty="0" smtClean="0"/>
              <a:t>The approved Payables Contract includes at Terms and Conditions attachment that includes 17 terms. </a:t>
            </a:r>
          </a:p>
          <a:p>
            <a:pPr lvl="1"/>
            <a:endParaRPr lang="en-US" dirty="0" smtClean="0"/>
          </a:p>
          <a:p>
            <a:pPr lvl="1"/>
            <a:r>
              <a:rPr lang="en-US" dirty="0" smtClean="0"/>
              <a:t>If you need a copy of the approved template, it is located on the Business Contracts Intranet.  Please DO NOT use the template found on the Treasurer’s Office Intranet, it is not the approved form for the Health Science Center.</a:t>
            </a:r>
          </a:p>
          <a:p>
            <a:pPr lvl="1"/>
            <a:endParaRPr lang="en-US" dirty="0" smtClean="0"/>
          </a:p>
          <a:p>
            <a:pPr lvl="1"/>
            <a:r>
              <a:rPr lang="en-US" dirty="0" smtClean="0"/>
              <a:t>Our office occasional makes changes to the template to fit a specific situation.  The University Contracts Office is working with UT Legal to update our standard forms and when approved, they will replace the forms currently on the Intranet.</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Contract Status</a:t>
            </a:r>
          </a:p>
          <a:p>
            <a:endParaRPr lang="en-US" dirty="0" smtClean="0"/>
          </a:p>
          <a:p>
            <a:pPr lvl="1"/>
            <a:r>
              <a:rPr lang="en-US" dirty="0" smtClean="0"/>
              <a:t>It is the intention of the Business Contracts Office to maintain the most recent status of the contract, so when seeking a status update, please check IRIS first under the Selection function.</a:t>
            </a:r>
          </a:p>
          <a:p>
            <a:pPr lvl="1"/>
            <a:endParaRPr lang="en-US" dirty="0" smtClean="0"/>
          </a:p>
          <a:p>
            <a:pPr lvl="1"/>
            <a:r>
              <a:rPr lang="en-US" dirty="0" smtClean="0"/>
              <a:t>If you do not see a recent status or think it has moved beyond what is noted in IRIS, the persons handling the contract (as identified in the IRIS Routing function) is your best source for an update.</a:t>
            </a:r>
            <a:endParaRPr lang="en-US" dirty="0"/>
          </a:p>
        </p:txBody>
      </p:sp>
    </p:spTree>
    <p:extLst>
      <p:ext uri="{BB962C8B-B14F-4D97-AF65-F5344CB8AC3E}">
        <p14:creationId xmlns:p14="http://schemas.microsoft.com/office/powerpoint/2010/main" val="2585717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423</TotalTime>
  <Words>1342</Words>
  <Application>Microsoft Office PowerPoint</Application>
  <PresentationFormat>Widescreen</PresentationFormat>
  <Paragraphs>118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Calibri Light</vt:lpstr>
      <vt:lpstr>Wingdings</vt:lpstr>
      <vt:lpstr>Retrospect</vt:lpstr>
      <vt:lpstr>The Contract Review &amp; Approval Form </vt:lpstr>
      <vt:lpstr>THE CONTRACT REVIEW AND APPROVAL FORM</vt:lpstr>
      <vt:lpstr>Section 1 – Descriptive Information</vt:lpstr>
      <vt:lpstr>Section 2 – Vendor Information </vt:lpstr>
      <vt:lpstr>Section 2 – Vendor Information</vt:lpstr>
      <vt:lpstr>Section 2 – Vendor Information</vt:lpstr>
      <vt:lpstr>Section 2 – Vendor Information</vt:lpstr>
      <vt:lpstr>Two weeks worth of extra contract copies waiting  to be shred in  Stephenie’s office</vt:lpstr>
      <vt:lpstr>Other Helpful Information</vt:lpstr>
      <vt:lpstr>RUSH AGREEMENTS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Contract Review And Approval Form</dc:title>
  <dc:creator>Booher, Stephenie L</dc:creator>
  <cp:lastModifiedBy>McClarin, Jacquelyne R</cp:lastModifiedBy>
  <cp:revision>30</cp:revision>
  <cp:lastPrinted>2015-01-12T22:52:17Z</cp:lastPrinted>
  <dcterms:created xsi:type="dcterms:W3CDTF">2015-01-12T15:45:53Z</dcterms:created>
  <dcterms:modified xsi:type="dcterms:W3CDTF">2015-01-12T22:52:42Z</dcterms:modified>
</cp:coreProperties>
</file>